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79" r:id="rId2"/>
  </p:sldMasterIdLst>
  <p:notesMasterIdLst>
    <p:notesMasterId r:id="rId20"/>
  </p:notesMasterIdLst>
  <p:sldIdLst>
    <p:sldId id="426" r:id="rId3"/>
    <p:sldId id="257" r:id="rId4"/>
    <p:sldId id="414" r:id="rId5"/>
    <p:sldId id="415" r:id="rId6"/>
    <p:sldId id="413" r:id="rId7"/>
    <p:sldId id="416" r:id="rId8"/>
    <p:sldId id="424" r:id="rId9"/>
    <p:sldId id="417" r:id="rId10"/>
    <p:sldId id="418" r:id="rId11"/>
    <p:sldId id="419" r:id="rId12"/>
    <p:sldId id="425" r:id="rId13"/>
    <p:sldId id="420" r:id="rId14"/>
    <p:sldId id="421" r:id="rId15"/>
    <p:sldId id="422" r:id="rId16"/>
    <p:sldId id="369" r:id="rId17"/>
    <p:sldId id="401" r:id="rId18"/>
    <p:sldId id="291" r:id="rId19"/>
  </p:sldIdLst>
  <p:sldSz cx="12192000" cy="6858000"/>
  <p:notesSz cx="6858000" cy="9144000"/>
  <p:embeddedFontLst>
    <p:embeddedFont>
      <p:font typeface="Lato" panose="020F0502020204030203" pitchFamily="34" charset="0"/>
      <p:regular r:id="rId21"/>
      <p:bold r:id="rId22"/>
      <p:italic r:id="rId23"/>
      <p:boldItalic r:id="rId24"/>
    </p:embeddedFont>
    <p:embeddedFont>
      <p:font typeface="Montserrat" panose="00000500000000000000" pitchFamily="2" charset="-70"/>
      <p:regular r:id="rId25"/>
      <p:bold r:id="rId26"/>
      <p:italic r:id="rId27"/>
      <p:boldItalic r:id="rId28"/>
    </p:embeddedFont>
    <p:embeddedFont>
      <p:font typeface="Montserrat Bold" panose="00000800000000000000" charset="-70"/>
      <p:bold r:id="rId29"/>
    </p:embeddedFont>
    <p:embeddedFont>
      <p:font typeface="Montserrat SemiBold" panose="00000700000000000000" pitchFamily="2" charset="-70"/>
      <p:bold r:id="rId30"/>
      <p:boldItalic r:id="rId31"/>
    </p:embeddedFont>
  </p:embeddedFontLst>
  <p:custDataLst>
    <p:tags r:id="rId32"/>
  </p:custDataLst>
  <p:defaultText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43CC79-68B7-D3E8-CF6E-9902195A6F84}" name="Zane Biteniece" initials="ZB" userId="S::Zane.Biteniece@liaa.gov.lv::dd37fe2a-350f-4074-822b-1d86c118c966" providerId="AD"/>
  <p188:author id="{D2CBA4E2-2F1B-E8A4-4351-0921BD82A966}" name="Elīna Norniece - Muthukrišnana" initials="ENM" userId="S::Elina.Norniece@liaa.gov.lv::34d1b5e1-889a-4df1-b147-111c65fe8e4a" providerId="AD"/>
  <p188:author id="{73C9EAFC-C721-BB57-3653-11780C8A8E7F}" name="Kristīne Smilga" initials="KS" userId="S::Kristine.Smilga@liaa.gov.lv::4abbcb3b-e5f4-496c-a623-19935ef189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E5C0"/>
    <a:srgbClr val="020008"/>
    <a:srgbClr val="EEEEEE"/>
    <a:srgbClr val="D6ECED"/>
    <a:srgbClr val="282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EA9C7C-1266-4566-9D16-4E8C948E6282}" v="39" dt="2024-02-15T13:32:44.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9573" autoAdjust="0"/>
  </p:normalViewPr>
  <p:slideViewPr>
    <p:cSldViewPr snapToGrid="0">
      <p:cViewPr varScale="1">
        <p:scale>
          <a:sx n="77" d="100"/>
          <a:sy n="77" d="100"/>
        </p:scale>
        <p:origin x="138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microsoft.com/office/2018/10/relationships/authors" Target="authors.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īne Smilga" userId="4abbcb3b-e5f4-496c-a623-19935ef18912" providerId="ADAL" clId="{A6EA9C7C-1266-4566-9D16-4E8C948E6282}"/>
    <pc:docChg chg="undo custSel addSld delSld modSld">
      <pc:chgData name="Kristīne Smilga" userId="4abbcb3b-e5f4-496c-a623-19935ef18912" providerId="ADAL" clId="{A6EA9C7C-1266-4566-9D16-4E8C948E6282}" dt="2024-02-15T13:34:53.144" v="451" actId="1076"/>
      <pc:docMkLst>
        <pc:docMk/>
      </pc:docMkLst>
      <pc:sldChg chg="modSp mod">
        <pc:chgData name="Kristīne Smilga" userId="4abbcb3b-e5f4-496c-a623-19935ef18912" providerId="ADAL" clId="{A6EA9C7C-1266-4566-9D16-4E8C948E6282}" dt="2024-02-09T16:28:19.155" v="404" actId="1076"/>
        <pc:sldMkLst>
          <pc:docMk/>
          <pc:sldMk cId="907257195" sldId="257"/>
        </pc:sldMkLst>
        <pc:spChg chg="mod">
          <ac:chgData name="Kristīne Smilga" userId="4abbcb3b-e5f4-496c-a623-19935ef18912" providerId="ADAL" clId="{A6EA9C7C-1266-4566-9D16-4E8C948E6282}" dt="2024-02-08T11:40:38.165" v="172" actId="1076"/>
          <ac:spMkLst>
            <pc:docMk/>
            <pc:sldMk cId="907257195" sldId="257"/>
            <ac:spMk id="4" creationId="{CCE35977-65FB-3B01-DEE2-402E253AE769}"/>
          </ac:spMkLst>
        </pc:spChg>
        <pc:spChg chg="mod">
          <ac:chgData name="Kristīne Smilga" userId="4abbcb3b-e5f4-496c-a623-19935ef18912" providerId="ADAL" clId="{A6EA9C7C-1266-4566-9D16-4E8C948E6282}" dt="2024-02-06T13:12:35.800" v="97" actId="20577"/>
          <ac:spMkLst>
            <pc:docMk/>
            <pc:sldMk cId="907257195" sldId="257"/>
            <ac:spMk id="11" creationId="{EEB3507C-F269-A10C-51D0-BC48ED825270}"/>
          </ac:spMkLst>
        </pc:spChg>
        <pc:picChg chg="mod">
          <ac:chgData name="Kristīne Smilga" userId="4abbcb3b-e5f4-496c-a623-19935ef18912" providerId="ADAL" clId="{A6EA9C7C-1266-4566-9D16-4E8C948E6282}" dt="2024-02-09T16:28:19.155" v="404" actId="1076"/>
          <ac:picMkLst>
            <pc:docMk/>
            <pc:sldMk cId="907257195" sldId="257"/>
            <ac:picMk id="5" creationId="{971C7BCB-6CFA-BE1C-F401-E4F8A313D336}"/>
          </ac:picMkLst>
        </pc:picChg>
      </pc:sldChg>
      <pc:sldChg chg="modSp mod">
        <pc:chgData name="Kristīne Smilga" userId="4abbcb3b-e5f4-496c-a623-19935ef18912" providerId="ADAL" clId="{A6EA9C7C-1266-4566-9D16-4E8C948E6282}" dt="2024-02-08T12:19:39.656" v="324" actId="1076"/>
        <pc:sldMkLst>
          <pc:docMk/>
          <pc:sldMk cId="0" sldId="291"/>
        </pc:sldMkLst>
        <pc:spChg chg="mod">
          <ac:chgData name="Kristīne Smilga" userId="4abbcb3b-e5f4-496c-a623-19935ef18912" providerId="ADAL" clId="{A6EA9C7C-1266-4566-9D16-4E8C948E6282}" dt="2024-02-08T12:19:25.948" v="322" actId="1076"/>
          <ac:spMkLst>
            <pc:docMk/>
            <pc:sldMk cId="0" sldId="291"/>
            <ac:spMk id="396" creationId="{00000000-0000-0000-0000-000000000000}"/>
          </ac:spMkLst>
        </pc:spChg>
        <pc:spChg chg="mod">
          <ac:chgData name="Kristīne Smilga" userId="4abbcb3b-e5f4-496c-a623-19935ef18912" providerId="ADAL" clId="{A6EA9C7C-1266-4566-9D16-4E8C948E6282}" dt="2024-02-08T12:19:33.311" v="323" actId="1076"/>
          <ac:spMkLst>
            <pc:docMk/>
            <pc:sldMk cId="0" sldId="291"/>
            <ac:spMk id="397" creationId="{00000000-0000-0000-0000-000000000000}"/>
          </ac:spMkLst>
        </pc:spChg>
        <pc:picChg chg="mod">
          <ac:chgData name="Kristīne Smilga" userId="4abbcb3b-e5f4-496c-a623-19935ef18912" providerId="ADAL" clId="{A6EA9C7C-1266-4566-9D16-4E8C948E6282}" dt="2024-02-08T12:19:39.656" v="324" actId="1076"/>
          <ac:picMkLst>
            <pc:docMk/>
            <pc:sldMk cId="0" sldId="291"/>
            <ac:picMk id="395" creationId="{00000000-0000-0000-0000-000000000000}"/>
          </ac:picMkLst>
        </pc:picChg>
      </pc:sldChg>
      <pc:sldChg chg="addSp delSp modSp del mod setBg">
        <pc:chgData name="Kristīne Smilga" userId="4abbcb3b-e5f4-496c-a623-19935ef18912" providerId="ADAL" clId="{A6EA9C7C-1266-4566-9D16-4E8C948E6282}" dt="2024-02-08T14:21:02.800" v="399" actId="47"/>
        <pc:sldMkLst>
          <pc:docMk/>
          <pc:sldMk cId="3556102175" sldId="368"/>
        </pc:sldMkLst>
        <pc:spChg chg="del mod">
          <ac:chgData name="Kristīne Smilga" userId="4abbcb3b-e5f4-496c-a623-19935ef18912" providerId="ADAL" clId="{A6EA9C7C-1266-4566-9D16-4E8C948E6282}" dt="2024-02-08T14:11:39.181" v="381" actId="478"/>
          <ac:spMkLst>
            <pc:docMk/>
            <pc:sldMk cId="3556102175" sldId="368"/>
            <ac:spMk id="3" creationId="{8BFD8EAC-0080-3DE1-665B-9CEEA5C79A44}"/>
          </ac:spMkLst>
        </pc:spChg>
        <pc:spChg chg="del mod">
          <ac:chgData name="Kristīne Smilga" userId="4abbcb3b-e5f4-496c-a623-19935ef18912" providerId="ADAL" clId="{A6EA9C7C-1266-4566-9D16-4E8C948E6282}" dt="2024-02-08T14:11:38.394" v="380" actId="478"/>
          <ac:spMkLst>
            <pc:docMk/>
            <pc:sldMk cId="3556102175" sldId="368"/>
            <ac:spMk id="4" creationId="{F181FB62-AAFE-3FC6-4D7D-3E72ADD033B0}"/>
          </ac:spMkLst>
        </pc:spChg>
        <pc:spChg chg="mod">
          <ac:chgData name="Kristīne Smilga" userId="4abbcb3b-e5f4-496c-a623-19935ef18912" providerId="ADAL" clId="{A6EA9C7C-1266-4566-9D16-4E8C948E6282}" dt="2024-02-08T14:08:38.608" v="368" actId="1076"/>
          <ac:spMkLst>
            <pc:docMk/>
            <pc:sldMk cId="3556102175" sldId="368"/>
            <ac:spMk id="5" creationId="{DBB4BDD6-A2BB-99C5-8F5E-6EBB7995D013}"/>
          </ac:spMkLst>
        </pc:spChg>
        <pc:spChg chg="add mod ord">
          <ac:chgData name="Kristīne Smilga" userId="4abbcb3b-e5f4-496c-a623-19935ef18912" providerId="ADAL" clId="{A6EA9C7C-1266-4566-9D16-4E8C948E6282}" dt="2024-02-08T14:08:49.647" v="371" actId="167"/>
          <ac:spMkLst>
            <pc:docMk/>
            <pc:sldMk cId="3556102175" sldId="368"/>
            <ac:spMk id="6" creationId="{B135C95D-B1D4-C854-33C8-81E24D535D2C}"/>
          </ac:spMkLst>
        </pc:spChg>
        <pc:spChg chg="mod">
          <ac:chgData name="Kristīne Smilga" userId="4abbcb3b-e5f4-496c-a623-19935ef18912" providerId="ADAL" clId="{A6EA9C7C-1266-4566-9D16-4E8C948E6282}" dt="2024-02-08T14:11:45.641" v="382" actId="1076"/>
          <ac:spMkLst>
            <pc:docMk/>
            <pc:sldMk cId="3556102175" sldId="368"/>
            <ac:spMk id="9" creationId="{9FC5D286-956D-4E88-DDC4-AB678E0E0653}"/>
          </ac:spMkLst>
        </pc:spChg>
        <pc:spChg chg="mod">
          <ac:chgData name="Kristīne Smilga" userId="4abbcb3b-e5f4-496c-a623-19935ef18912" providerId="ADAL" clId="{A6EA9C7C-1266-4566-9D16-4E8C948E6282}" dt="2024-02-08T14:08:35.726" v="367" actId="1076"/>
          <ac:spMkLst>
            <pc:docMk/>
            <pc:sldMk cId="3556102175" sldId="368"/>
            <ac:spMk id="293" creationId="{00000000-0000-0000-0000-000000000000}"/>
          </ac:spMkLst>
        </pc:spChg>
        <pc:picChg chg="add mod">
          <ac:chgData name="Kristīne Smilga" userId="4abbcb3b-e5f4-496c-a623-19935ef18912" providerId="ADAL" clId="{A6EA9C7C-1266-4566-9D16-4E8C948E6282}" dt="2024-02-08T14:06:56.886" v="353"/>
          <ac:picMkLst>
            <pc:docMk/>
            <pc:sldMk cId="3556102175" sldId="368"/>
            <ac:picMk id="2" creationId="{8DDBE4CD-D4B4-00AC-48A6-C883C5606B46}"/>
          </ac:picMkLst>
        </pc:picChg>
        <pc:picChg chg="del mod">
          <ac:chgData name="Kristīne Smilga" userId="4abbcb3b-e5f4-496c-a623-19935ef18912" providerId="ADAL" clId="{A6EA9C7C-1266-4566-9D16-4E8C948E6282}" dt="2024-02-08T14:06:59.132" v="354" actId="478"/>
          <ac:picMkLst>
            <pc:docMk/>
            <pc:sldMk cId="3556102175" sldId="368"/>
            <ac:picMk id="291" creationId="{00000000-0000-0000-0000-000000000000}"/>
          </ac:picMkLst>
        </pc:picChg>
      </pc:sldChg>
      <pc:sldChg chg="modSp mod">
        <pc:chgData name="Kristīne Smilga" userId="4abbcb3b-e5f4-496c-a623-19935ef18912" providerId="ADAL" clId="{A6EA9C7C-1266-4566-9D16-4E8C948E6282}" dt="2024-02-08T12:12:58.479" v="319" actId="1076"/>
        <pc:sldMkLst>
          <pc:docMk/>
          <pc:sldMk cId="2595885342" sldId="369"/>
        </pc:sldMkLst>
        <pc:spChg chg="mod">
          <ac:chgData name="Kristīne Smilga" userId="4abbcb3b-e5f4-496c-a623-19935ef18912" providerId="ADAL" clId="{A6EA9C7C-1266-4566-9D16-4E8C948E6282}" dt="2024-02-08T12:12:47.570" v="317" actId="1076"/>
          <ac:spMkLst>
            <pc:docMk/>
            <pc:sldMk cId="2595885342" sldId="369"/>
            <ac:spMk id="5" creationId="{55F2FFD7-4E07-6AE5-A60D-6CC218129785}"/>
          </ac:spMkLst>
        </pc:spChg>
        <pc:spChg chg="mod">
          <ac:chgData name="Kristīne Smilga" userId="4abbcb3b-e5f4-496c-a623-19935ef18912" providerId="ADAL" clId="{A6EA9C7C-1266-4566-9D16-4E8C948E6282}" dt="2024-02-08T12:12:41.029" v="315" actId="1076"/>
          <ac:spMkLst>
            <pc:docMk/>
            <pc:sldMk cId="2595885342" sldId="369"/>
            <ac:spMk id="10" creationId="{113143C0-F3CB-3DF6-A153-3D3A7B9BCA8F}"/>
          </ac:spMkLst>
        </pc:spChg>
        <pc:spChg chg="mod">
          <ac:chgData name="Kristīne Smilga" userId="4abbcb3b-e5f4-496c-a623-19935ef18912" providerId="ADAL" clId="{A6EA9C7C-1266-4566-9D16-4E8C948E6282}" dt="2024-02-08T12:12:44.460" v="316" actId="1076"/>
          <ac:spMkLst>
            <pc:docMk/>
            <pc:sldMk cId="2595885342" sldId="369"/>
            <ac:spMk id="14" creationId="{1181C407-D734-C84D-EF50-C3B0C389B877}"/>
          </ac:spMkLst>
        </pc:spChg>
        <pc:spChg chg="mod">
          <ac:chgData name="Kristīne Smilga" userId="4abbcb3b-e5f4-496c-a623-19935ef18912" providerId="ADAL" clId="{A6EA9C7C-1266-4566-9D16-4E8C948E6282}" dt="2024-02-08T12:12:58.479" v="319" actId="1076"/>
          <ac:spMkLst>
            <pc:docMk/>
            <pc:sldMk cId="2595885342" sldId="369"/>
            <ac:spMk id="16" creationId="{521B7DA7-52AC-1FF2-9571-AD686BA76317}"/>
          </ac:spMkLst>
        </pc:spChg>
        <pc:spChg chg="mod">
          <ac:chgData name="Kristīne Smilga" userId="4abbcb3b-e5f4-496c-a623-19935ef18912" providerId="ADAL" clId="{A6EA9C7C-1266-4566-9D16-4E8C948E6282}" dt="2024-02-08T12:12:50.650" v="318" actId="1076"/>
          <ac:spMkLst>
            <pc:docMk/>
            <pc:sldMk cId="2595885342" sldId="369"/>
            <ac:spMk id="18" creationId="{439DCF61-C688-F95D-AA18-8704BC172BCF}"/>
          </ac:spMkLst>
        </pc:spChg>
      </pc:sldChg>
      <pc:sldChg chg="addSp modSp mod setBg">
        <pc:chgData name="Kristīne Smilga" userId="4abbcb3b-e5f4-496c-a623-19935ef18912" providerId="ADAL" clId="{A6EA9C7C-1266-4566-9D16-4E8C948E6282}" dt="2024-02-12T10:16:24.926" v="434" actId="1076"/>
        <pc:sldMkLst>
          <pc:docMk/>
          <pc:sldMk cId="184513861" sldId="401"/>
        </pc:sldMkLst>
        <pc:spChg chg="mod">
          <ac:chgData name="Kristīne Smilga" userId="4abbcb3b-e5f4-496c-a623-19935ef18912" providerId="ADAL" clId="{A6EA9C7C-1266-4566-9D16-4E8C948E6282}" dt="2024-02-08T11:55:59.734" v="239" actId="1076"/>
          <ac:spMkLst>
            <pc:docMk/>
            <pc:sldMk cId="184513861" sldId="401"/>
            <ac:spMk id="2" creationId="{3519C14A-B49C-6060-1929-4FE7DD708E9C}"/>
          </ac:spMkLst>
        </pc:spChg>
        <pc:spChg chg="mod">
          <ac:chgData name="Kristīne Smilga" userId="4abbcb3b-e5f4-496c-a623-19935ef18912" providerId="ADAL" clId="{A6EA9C7C-1266-4566-9D16-4E8C948E6282}" dt="2024-02-08T12:19:09.303" v="321" actId="1076"/>
          <ac:spMkLst>
            <pc:docMk/>
            <pc:sldMk cId="184513861" sldId="401"/>
            <ac:spMk id="4" creationId="{F8B26282-EC81-150F-3291-452B5308A6FC}"/>
          </ac:spMkLst>
        </pc:spChg>
        <pc:spChg chg="add mod">
          <ac:chgData name="Kristīne Smilga" userId="4abbcb3b-e5f4-496c-a623-19935ef18912" providerId="ADAL" clId="{A6EA9C7C-1266-4566-9D16-4E8C948E6282}" dt="2024-02-12T10:16:16.355" v="432" actId="1076"/>
          <ac:spMkLst>
            <pc:docMk/>
            <pc:sldMk cId="184513861" sldId="401"/>
            <ac:spMk id="6" creationId="{EF77C747-D192-F17A-9111-1DA29590E502}"/>
          </ac:spMkLst>
        </pc:spChg>
        <pc:spChg chg="mod">
          <ac:chgData name="Kristīne Smilga" userId="4abbcb3b-e5f4-496c-a623-19935ef18912" providerId="ADAL" clId="{A6EA9C7C-1266-4566-9D16-4E8C948E6282}" dt="2024-02-12T10:16:09.558" v="429" actId="1076"/>
          <ac:spMkLst>
            <pc:docMk/>
            <pc:sldMk cId="184513861" sldId="401"/>
            <ac:spMk id="12" creationId="{32D9F30E-D7CF-F031-CAA1-52F1BAC6A43E}"/>
          </ac:spMkLst>
        </pc:spChg>
        <pc:spChg chg="mod">
          <ac:chgData name="Kristīne Smilga" userId="4abbcb3b-e5f4-496c-a623-19935ef18912" providerId="ADAL" clId="{A6EA9C7C-1266-4566-9D16-4E8C948E6282}" dt="2024-02-12T10:16:04.320" v="427" actId="207"/>
          <ac:spMkLst>
            <pc:docMk/>
            <pc:sldMk cId="184513861" sldId="401"/>
            <ac:spMk id="13" creationId="{7923C9E5-2B4F-486B-2829-79E99E9DED28}"/>
          </ac:spMkLst>
        </pc:spChg>
        <pc:spChg chg="mod">
          <ac:chgData name="Kristīne Smilga" userId="4abbcb3b-e5f4-496c-a623-19935ef18912" providerId="ADAL" clId="{A6EA9C7C-1266-4566-9D16-4E8C948E6282}" dt="2024-02-12T10:16:24.926" v="434" actId="1076"/>
          <ac:spMkLst>
            <pc:docMk/>
            <pc:sldMk cId="184513861" sldId="401"/>
            <ac:spMk id="15" creationId="{EC2565C3-B4B9-37B0-EC3C-2CD4258AB5B4}"/>
          </ac:spMkLst>
        </pc:spChg>
        <pc:picChg chg="mod">
          <ac:chgData name="Kristīne Smilga" userId="4abbcb3b-e5f4-496c-a623-19935ef18912" providerId="ADAL" clId="{A6EA9C7C-1266-4566-9D16-4E8C948E6282}" dt="2024-02-09T16:30:12.213" v="420" actId="1076"/>
          <ac:picMkLst>
            <pc:docMk/>
            <pc:sldMk cId="184513861" sldId="401"/>
            <ac:picMk id="5" creationId="{D5415445-D84D-4B3C-FFB8-F7328E5604D6}"/>
          </ac:picMkLst>
        </pc:picChg>
      </pc:sldChg>
      <pc:sldChg chg="modSp mod">
        <pc:chgData name="Kristīne Smilga" userId="4abbcb3b-e5f4-496c-a623-19935ef18912" providerId="ADAL" clId="{A6EA9C7C-1266-4566-9D16-4E8C948E6282}" dt="2024-02-09T16:28:53.741" v="407" actId="1076"/>
        <pc:sldMkLst>
          <pc:docMk/>
          <pc:sldMk cId="164022761" sldId="413"/>
        </pc:sldMkLst>
        <pc:spChg chg="mod">
          <ac:chgData name="Kristīne Smilga" userId="4abbcb3b-e5f4-496c-a623-19935ef18912" providerId="ADAL" clId="{A6EA9C7C-1266-4566-9D16-4E8C948E6282}" dt="2024-02-08T12:06:51.773" v="266" actId="1076"/>
          <ac:spMkLst>
            <pc:docMk/>
            <pc:sldMk cId="164022761" sldId="413"/>
            <ac:spMk id="5" creationId="{6507FAAE-5A40-8BA2-69AA-534EC50541CF}"/>
          </ac:spMkLst>
        </pc:spChg>
        <pc:spChg chg="mod">
          <ac:chgData name="Kristīne Smilga" userId="4abbcb3b-e5f4-496c-a623-19935ef18912" providerId="ADAL" clId="{A6EA9C7C-1266-4566-9D16-4E8C948E6282}" dt="2024-02-08T12:06:46.832" v="265" actId="1076"/>
          <ac:spMkLst>
            <pc:docMk/>
            <pc:sldMk cId="164022761" sldId="413"/>
            <ac:spMk id="7" creationId="{70D7E27A-309D-89D3-B093-21C90EC38E72}"/>
          </ac:spMkLst>
        </pc:spChg>
        <pc:picChg chg="mod">
          <ac:chgData name="Kristīne Smilga" userId="4abbcb3b-e5f4-496c-a623-19935ef18912" providerId="ADAL" clId="{A6EA9C7C-1266-4566-9D16-4E8C948E6282}" dt="2024-02-09T16:28:53.741" v="407" actId="1076"/>
          <ac:picMkLst>
            <pc:docMk/>
            <pc:sldMk cId="164022761" sldId="413"/>
            <ac:picMk id="6" creationId="{6B2DE1A2-DC39-D129-6601-9BAA0CAE7635}"/>
          </ac:picMkLst>
        </pc:picChg>
      </pc:sldChg>
      <pc:sldChg chg="modSp mod">
        <pc:chgData name="Kristīne Smilga" userId="4abbcb3b-e5f4-496c-a623-19935ef18912" providerId="ADAL" clId="{A6EA9C7C-1266-4566-9D16-4E8C948E6282}" dt="2024-02-09T16:28:25.068" v="405" actId="1076"/>
        <pc:sldMkLst>
          <pc:docMk/>
          <pc:sldMk cId="2740125418" sldId="414"/>
        </pc:sldMkLst>
        <pc:spChg chg="mod">
          <ac:chgData name="Kristīne Smilga" userId="4abbcb3b-e5f4-496c-a623-19935ef18912" providerId="ADAL" clId="{A6EA9C7C-1266-4566-9D16-4E8C948E6282}" dt="2024-02-08T12:06:00.300" v="262" actId="1076"/>
          <ac:spMkLst>
            <pc:docMk/>
            <pc:sldMk cId="2740125418" sldId="414"/>
            <ac:spMk id="3" creationId="{C55C0B43-5F90-45F1-CC73-E7777E835E6A}"/>
          </ac:spMkLst>
        </pc:spChg>
        <pc:spChg chg="mod">
          <ac:chgData name="Kristīne Smilga" userId="4abbcb3b-e5f4-496c-a623-19935ef18912" providerId="ADAL" clId="{A6EA9C7C-1266-4566-9D16-4E8C948E6282}" dt="2024-02-08T12:05:41.617" v="259" actId="1076"/>
          <ac:spMkLst>
            <pc:docMk/>
            <pc:sldMk cId="2740125418" sldId="414"/>
            <ac:spMk id="4" creationId="{D4874BB1-2169-CA0B-707F-CE195818F51D}"/>
          </ac:spMkLst>
        </pc:spChg>
        <pc:spChg chg="mod">
          <ac:chgData name="Kristīne Smilga" userId="4abbcb3b-e5f4-496c-a623-19935ef18912" providerId="ADAL" clId="{A6EA9C7C-1266-4566-9D16-4E8C948E6282}" dt="2024-02-08T12:05:48.280" v="260" actId="1076"/>
          <ac:spMkLst>
            <pc:docMk/>
            <pc:sldMk cId="2740125418" sldId="414"/>
            <ac:spMk id="5" creationId="{C46F7143-4B06-938F-A7CE-87D2C9526C5D}"/>
          </ac:spMkLst>
        </pc:spChg>
        <pc:spChg chg="mod">
          <ac:chgData name="Kristīne Smilga" userId="4abbcb3b-e5f4-496c-a623-19935ef18912" providerId="ADAL" clId="{A6EA9C7C-1266-4566-9D16-4E8C948E6282}" dt="2024-02-08T12:05:54.961" v="261" actId="1076"/>
          <ac:spMkLst>
            <pc:docMk/>
            <pc:sldMk cId="2740125418" sldId="414"/>
            <ac:spMk id="6" creationId="{46010CF4-42BA-6155-8E81-2D7BAEBE6028}"/>
          </ac:spMkLst>
        </pc:spChg>
        <pc:picChg chg="mod">
          <ac:chgData name="Kristīne Smilga" userId="4abbcb3b-e5f4-496c-a623-19935ef18912" providerId="ADAL" clId="{A6EA9C7C-1266-4566-9D16-4E8C948E6282}" dt="2024-02-09T16:28:25.068" v="405" actId="1076"/>
          <ac:picMkLst>
            <pc:docMk/>
            <pc:sldMk cId="2740125418" sldId="414"/>
            <ac:picMk id="7" creationId="{FE8F63C3-A34B-B48A-EB21-D97464FD930F}"/>
          </ac:picMkLst>
        </pc:picChg>
      </pc:sldChg>
      <pc:sldChg chg="modSp mod">
        <pc:chgData name="Kristīne Smilga" userId="4abbcb3b-e5f4-496c-a623-19935ef18912" providerId="ADAL" clId="{A6EA9C7C-1266-4566-9D16-4E8C948E6282}" dt="2024-02-12T10:14:30.005" v="424" actId="20577"/>
        <pc:sldMkLst>
          <pc:docMk/>
          <pc:sldMk cId="3563537070" sldId="415"/>
        </pc:sldMkLst>
        <pc:spChg chg="mod">
          <ac:chgData name="Kristīne Smilga" userId="4abbcb3b-e5f4-496c-a623-19935ef18912" providerId="ADAL" clId="{A6EA9C7C-1266-4566-9D16-4E8C948E6282}" dt="2024-02-12T10:14:30.005" v="424" actId="20577"/>
          <ac:spMkLst>
            <pc:docMk/>
            <pc:sldMk cId="3563537070" sldId="415"/>
            <ac:spMk id="2" creationId="{EAFBA161-38C2-9B5C-76EA-AD3813BA2281}"/>
          </ac:spMkLst>
        </pc:spChg>
        <pc:spChg chg="mod">
          <ac:chgData name="Kristīne Smilga" userId="4abbcb3b-e5f4-496c-a623-19935ef18912" providerId="ADAL" clId="{A6EA9C7C-1266-4566-9D16-4E8C948E6282}" dt="2024-02-08T12:06:08.167" v="263" actId="1076"/>
          <ac:spMkLst>
            <pc:docMk/>
            <pc:sldMk cId="3563537070" sldId="415"/>
            <ac:spMk id="10" creationId="{01E11EB4-8574-120F-55F1-210BDF908023}"/>
          </ac:spMkLst>
        </pc:spChg>
        <pc:spChg chg="mod">
          <ac:chgData name="Kristīne Smilga" userId="4abbcb3b-e5f4-496c-a623-19935ef18912" providerId="ADAL" clId="{A6EA9C7C-1266-4566-9D16-4E8C948E6282}" dt="2024-02-08T12:06:13.829" v="264" actId="1076"/>
          <ac:spMkLst>
            <pc:docMk/>
            <pc:sldMk cId="3563537070" sldId="415"/>
            <ac:spMk id="12" creationId="{BBB1A1C4-81C4-BC28-9FD1-E9424326444D}"/>
          </ac:spMkLst>
        </pc:spChg>
        <pc:picChg chg="mod">
          <ac:chgData name="Kristīne Smilga" userId="4abbcb3b-e5f4-496c-a623-19935ef18912" providerId="ADAL" clId="{A6EA9C7C-1266-4566-9D16-4E8C948E6282}" dt="2024-02-09T16:28:47.454" v="406" actId="1076"/>
          <ac:picMkLst>
            <pc:docMk/>
            <pc:sldMk cId="3563537070" sldId="415"/>
            <ac:picMk id="13" creationId="{36AF38AA-B5A0-0810-7FFC-7323DD9CDF1C}"/>
          </ac:picMkLst>
        </pc:picChg>
      </pc:sldChg>
      <pc:sldChg chg="modSp mod">
        <pc:chgData name="Kristīne Smilga" userId="4abbcb3b-e5f4-496c-a623-19935ef18912" providerId="ADAL" clId="{A6EA9C7C-1266-4566-9D16-4E8C948E6282}" dt="2024-02-09T16:28:58.974" v="408" actId="1076"/>
        <pc:sldMkLst>
          <pc:docMk/>
          <pc:sldMk cId="916919424" sldId="416"/>
        </pc:sldMkLst>
        <pc:spChg chg="mod">
          <ac:chgData name="Kristīne Smilga" userId="4abbcb3b-e5f4-496c-a623-19935ef18912" providerId="ADAL" clId="{A6EA9C7C-1266-4566-9D16-4E8C948E6282}" dt="2024-02-08T12:07:24.660" v="269" actId="1076"/>
          <ac:spMkLst>
            <pc:docMk/>
            <pc:sldMk cId="916919424" sldId="416"/>
            <ac:spMk id="3" creationId="{27989F71-2528-E2A8-1E6E-BDF31CCB06DD}"/>
          </ac:spMkLst>
        </pc:spChg>
        <pc:spChg chg="mod">
          <ac:chgData name="Kristīne Smilga" userId="4abbcb3b-e5f4-496c-a623-19935ef18912" providerId="ADAL" clId="{A6EA9C7C-1266-4566-9D16-4E8C948E6282}" dt="2024-02-08T12:07:08.550" v="267" actId="1076"/>
          <ac:spMkLst>
            <pc:docMk/>
            <pc:sldMk cId="916919424" sldId="416"/>
            <ac:spMk id="5" creationId="{2F4AF7D2-7657-B16A-3CE6-3D341912D6DD}"/>
          </ac:spMkLst>
        </pc:spChg>
        <pc:picChg chg="mod">
          <ac:chgData name="Kristīne Smilga" userId="4abbcb3b-e5f4-496c-a623-19935ef18912" providerId="ADAL" clId="{A6EA9C7C-1266-4566-9D16-4E8C948E6282}" dt="2024-02-09T16:28:58.974" v="408" actId="1076"/>
          <ac:picMkLst>
            <pc:docMk/>
            <pc:sldMk cId="916919424" sldId="416"/>
            <ac:picMk id="6" creationId="{48923CDE-D05C-F9F3-18CB-632F25D61162}"/>
          </ac:picMkLst>
        </pc:picChg>
      </pc:sldChg>
      <pc:sldChg chg="modSp mod">
        <pc:chgData name="Kristīne Smilga" userId="4abbcb3b-e5f4-496c-a623-19935ef18912" providerId="ADAL" clId="{A6EA9C7C-1266-4566-9D16-4E8C948E6282}" dt="2024-02-09T16:29:08.925" v="410" actId="1076"/>
        <pc:sldMkLst>
          <pc:docMk/>
          <pc:sldMk cId="602686213" sldId="417"/>
        </pc:sldMkLst>
        <pc:spChg chg="mod">
          <ac:chgData name="Kristīne Smilga" userId="4abbcb3b-e5f4-496c-a623-19935ef18912" providerId="ADAL" clId="{A6EA9C7C-1266-4566-9D16-4E8C948E6282}" dt="2024-02-08T12:08:11.332" v="274" actId="1076"/>
          <ac:spMkLst>
            <pc:docMk/>
            <pc:sldMk cId="602686213" sldId="417"/>
            <ac:spMk id="6" creationId="{D4D33479-717F-84B8-1216-1DE5201726DD}"/>
          </ac:spMkLst>
        </pc:spChg>
        <pc:spChg chg="mod">
          <ac:chgData name="Kristīne Smilga" userId="4abbcb3b-e5f4-496c-a623-19935ef18912" providerId="ADAL" clId="{A6EA9C7C-1266-4566-9D16-4E8C948E6282}" dt="2024-02-08T12:08:07.730" v="273" actId="1076"/>
          <ac:spMkLst>
            <pc:docMk/>
            <pc:sldMk cId="602686213" sldId="417"/>
            <ac:spMk id="8" creationId="{05DF7843-AF54-108C-7BA1-E8DEE98C97C7}"/>
          </ac:spMkLst>
        </pc:spChg>
        <pc:picChg chg="mod">
          <ac:chgData name="Kristīne Smilga" userId="4abbcb3b-e5f4-496c-a623-19935ef18912" providerId="ADAL" clId="{A6EA9C7C-1266-4566-9D16-4E8C948E6282}" dt="2024-02-09T16:29:08.925" v="410" actId="1076"/>
          <ac:picMkLst>
            <pc:docMk/>
            <pc:sldMk cId="602686213" sldId="417"/>
            <ac:picMk id="2" creationId="{43245CC2-C557-30D4-1182-8DF4683E8535}"/>
          </ac:picMkLst>
        </pc:picChg>
      </pc:sldChg>
      <pc:sldChg chg="modSp mod">
        <pc:chgData name="Kristīne Smilga" userId="4abbcb3b-e5f4-496c-a623-19935ef18912" providerId="ADAL" clId="{A6EA9C7C-1266-4566-9D16-4E8C948E6282}" dt="2024-02-09T16:29:37.867" v="416" actId="1076"/>
        <pc:sldMkLst>
          <pc:docMk/>
          <pc:sldMk cId="1248767885" sldId="418"/>
        </pc:sldMkLst>
        <pc:spChg chg="mod">
          <ac:chgData name="Kristīne Smilga" userId="4abbcb3b-e5f4-496c-a623-19935ef18912" providerId="ADAL" clId="{A6EA9C7C-1266-4566-9D16-4E8C948E6282}" dt="2024-02-09T16:29:29.023" v="414" actId="1076"/>
          <ac:spMkLst>
            <pc:docMk/>
            <pc:sldMk cId="1248767885" sldId="418"/>
            <ac:spMk id="8" creationId="{EEB72050-90A6-C7AC-4450-8DCA98B8E1AC}"/>
          </ac:spMkLst>
        </pc:spChg>
        <pc:spChg chg="mod">
          <ac:chgData name="Kristīne Smilga" userId="4abbcb3b-e5f4-496c-a623-19935ef18912" providerId="ADAL" clId="{A6EA9C7C-1266-4566-9D16-4E8C948E6282}" dt="2024-02-09T16:29:21.740" v="412" actId="1076"/>
          <ac:spMkLst>
            <pc:docMk/>
            <pc:sldMk cId="1248767885" sldId="418"/>
            <ac:spMk id="10" creationId="{BEF05321-4811-5C55-66D4-C1809AFB08EC}"/>
          </ac:spMkLst>
        </pc:spChg>
        <pc:spChg chg="mod">
          <ac:chgData name="Kristīne Smilga" userId="4abbcb3b-e5f4-496c-a623-19935ef18912" providerId="ADAL" clId="{A6EA9C7C-1266-4566-9D16-4E8C948E6282}" dt="2024-02-09T16:29:37.867" v="416" actId="1076"/>
          <ac:spMkLst>
            <pc:docMk/>
            <pc:sldMk cId="1248767885" sldId="418"/>
            <ac:spMk id="11" creationId="{B9797D6D-4F94-7B17-2956-202DF7B907B3}"/>
          </ac:spMkLst>
        </pc:spChg>
        <pc:picChg chg="mod">
          <ac:chgData name="Kristīne Smilga" userId="4abbcb3b-e5f4-496c-a623-19935ef18912" providerId="ADAL" clId="{A6EA9C7C-1266-4566-9D16-4E8C948E6282}" dt="2024-02-09T16:29:14.209" v="411" actId="1076"/>
          <ac:picMkLst>
            <pc:docMk/>
            <pc:sldMk cId="1248767885" sldId="418"/>
            <ac:picMk id="2" creationId="{B61FD4E4-8E08-2361-FE27-9484B9D62F00}"/>
          </ac:picMkLst>
        </pc:picChg>
      </pc:sldChg>
      <pc:sldChg chg="modSp mod setBg">
        <pc:chgData name="Kristīne Smilga" userId="4abbcb3b-e5f4-496c-a623-19935ef18912" providerId="ADAL" clId="{A6EA9C7C-1266-4566-9D16-4E8C948E6282}" dt="2024-02-15T13:34:53.144" v="451" actId="1076"/>
        <pc:sldMkLst>
          <pc:docMk/>
          <pc:sldMk cId="3836574517" sldId="419"/>
        </pc:sldMkLst>
        <pc:spChg chg="mod">
          <ac:chgData name="Kristīne Smilga" userId="4abbcb3b-e5f4-496c-a623-19935ef18912" providerId="ADAL" clId="{A6EA9C7C-1266-4566-9D16-4E8C948E6282}" dt="2024-02-08T12:10:32.099" v="295" actId="1076"/>
          <ac:spMkLst>
            <pc:docMk/>
            <pc:sldMk cId="3836574517" sldId="419"/>
            <ac:spMk id="4" creationId="{8EA1D4BA-7B8E-EB75-E5E3-0B019C28410B}"/>
          </ac:spMkLst>
        </pc:spChg>
        <pc:spChg chg="mod">
          <ac:chgData name="Kristīne Smilga" userId="4abbcb3b-e5f4-496c-a623-19935ef18912" providerId="ADAL" clId="{A6EA9C7C-1266-4566-9D16-4E8C948E6282}" dt="2024-02-15T13:34:22.458" v="448" actId="1076"/>
          <ac:spMkLst>
            <pc:docMk/>
            <pc:sldMk cId="3836574517" sldId="419"/>
            <ac:spMk id="6" creationId="{1B2E1AB0-C65C-0F05-0436-0784B43F5AFB}"/>
          </ac:spMkLst>
        </pc:spChg>
        <pc:spChg chg="mod">
          <ac:chgData name="Kristīne Smilga" userId="4abbcb3b-e5f4-496c-a623-19935ef18912" providerId="ADAL" clId="{A6EA9C7C-1266-4566-9D16-4E8C948E6282}" dt="2024-02-08T12:10:40.291" v="296" actId="1076"/>
          <ac:spMkLst>
            <pc:docMk/>
            <pc:sldMk cId="3836574517" sldId="419"/>
            <ac:spMk id="10" creationId="{F145350A-C2AF-E394-8F85-20BDA6D717EB}"/>
          </ac:spMkLst>
        </pc:spChg>
        <pc:spChg chg="mod">
          <ac:chgData name="Kristīne Smilga" userId="4abbcb3b-e5f4-496c-a623-19935ef18912" providerId="ADAL" clId="{A6EA9C7C-1266-4566-9D16-4E8C948E6282}" dt="2024-02-08T12:10:26.779" v="294" actId="1076"/>
          <ac:spMkLst>
            <pc:docMk/>
            <pc:sldMk cId="3836574517" sldId="419"/>
            <ac:spMk id="12" creationId="{CD6211D7-4396-3E22-CDEE-9F22A61F2560}"/>
          </ac:spMkLst>
        </pc:spChg>
        <pc:spChg chg="mod">
          <ac:chgData name="Kristīne Smilga" userId="4abbcb3b-e5f4-496c-a623-19935ef18912" providerId="ADAL" clId="{A6EA9C7C-1266-4566-9D16-4E8C948E6282}" dt="2024-02-08T12:10:44.400" v="297" actId="1076"/>
          <ac:spMkLst>
            <pc:docMk/>
            <pc:sldMk cId="3836574517" sldId="419"/>
            <ac:spMk id="14" creationId="{0E6C3A05-C7B8-8905-49F4-9F0D114F3F1E}"/>
          </ac:spMkLst>
        </pc:spChg>
        <pc:spChg chg="mod">
          <ac:chgData name="Kristīne Smilga" userId="4abbcb3b-e5f4-496c-a623-19935ef18912" providerId="ADAL" clId="{A6EA9C7C-1266-4566-9D16-4E8C948E6282}" dt="2024-02-15T13:34:53.144" v="451" actId="1076"/>
          <ac:spMkLst>
            <pc:docMk/>
            <pc:sldMk cId="3836574517" sldId="419"/>
            <ac:spMk id="15" creationId="{FF86FA9E-8EF6-3CA5-E212-2B681AB4FF71}"/>
          </ac:spMkLst>
        </pc:spChg>
        <pc:picChg chg="mod">
          <ac:chgData name="Kristīne Smilga" userId="4abbcb3b-e5f4-496c-a623-19935ef18912" providerId="ADAL" clId="{A6EA9C7C-1266-4566-9D16-4E8C948E6282}" dt="2024-02-09T16:29:43.234" v="417" actId="1076"/>
          <ac:picMkLst>
            <pc:docMk/>
            <pc:sldMk cId="3836574517" sldId="419"/>
            <ac:picMk id="2" creationId="{52B914E1-202F-2C37-D510-3A5F2EFBF36B}"/>
          </ac:picMkLst>
        </pc:picChg>
        <pc:picChg chg="mod">
          <ac:chgData name="Kristīne Smilga" userId="4abbcb3b-e5f4-496c-a623-19935ef18912" providerId="ADAL" clId="{A6EA9C7C-1266-4566-9D16-4E8C948E6282}" dt="2024-02-15T13:34:26.279" v="449" actId="1076"/>
          <ac:picMkLst>
            <pc:docMk/>
            <pc:sldMk cId="3836574517" sldId="419"/>
            <ac:picMk id="5" creationId="{1FEEDA13-7360-317E-FC6F-712E1115C25D}"/>
          </ac:picMkLst>
        </pc:picChg>
      </pc:sldChg>
      <pc:sldChg chg="modSp mod">
        <pc:chgData name="Kristīne Smilga" userId="4abbcb3b-e5f4-496c-a623-19935ef18912" providerId="ADAL" clId="{A6EA9C7C-1266-4566-9D16-4E8C948E6282}" dt="2024-02-09T16:29:53.889" v="418" actId="1076"/>
        <pc:sldMkLst>
          <pc:docMk/>
          <pc:sldMk cId="2025999111" sldId="420"/>
        </pc:sldMkLst>
        <pc:spChg chg="mod">
          <ac:chgData name="Kristīne Smilga" userId="4abbcb3b-e5f4-496c-a623-19935ef18912" providerId="ADAL" clId="{A6EA9C7C-1266-4566-9D16-4E8C948E6282}" dt="2024-02-08T12:11:34.069" v="305" actId="1076"/>
          <ac:spMkLst>
            <pc:docMk/>
            <pc:sldMk cId="2025999111" sldId="420"/>
            <ac:spMk id="5" creationId="{126D3C1C-F8B1-0D36-5C2D-69526994D4D6}"/>
          </ac:spMkLst>
        </pc:spChg>
        <pc:spChg chg="mod">
          <ac:chgData name="Kristīne Smilga" userId="4abbcb3b-e5f4-496c-a623-19935ef18912" providerId="ADAL" clId="{A6EA9C7C-1266-4566-9D16-4E8C948E6282}" dt="2024-02-08T12:11:26.661" v="303" actId="1076"/>
          <ac:spMkLst>
            <pc:docMk/>
            <pc:sldMk cId="2025999111" sldId="420"/>
            <ac:spMk id="7" creationId="{DD749947-4692-3BCF-ED0B-45CA7B5C89B6}"/>
          </ac:spMkLst>
        </pc:spChg>
        <pc:spChg chg="mod">
          <ac:chgData name="Kristīne Smilga" userId="4abbcb3b-e5f4-496c-a623-19935ef18912" providerId="ADAL" clId="{A6EA9C7C-1266-4566-9D16-4E8C948E6282}" dt="2024-02-08T12:11:45.850" v="307" actId="1076"/>
          <ac:spMkLst>
            <pc:docMk/>
            <pc:sldMk cId="2025999111" sldId="420"/>
            <ac:spMk id="9" creationId="{20C3520C-3466-FBC6-A5DE-5F8C65BA38B2}"/>
          </ac:spMkLst>
        </pc:spChg>
        <pc:spChg chg="mod">
          <ac:chgData name="Kristīne Smilga" userId="4abbcb3b-e5f4-496c-a623-19935ef18912" providerId="ADAL" clId="{A6EA9C7C-1266-4566-9D16-4E8C948E6282}" dt="2024-02-08T12:11:37.640" v="306" actId="1076"/>
          <ac:spMkLst>
            <pc:docMk/>
            <pc:sldMk cId="2025999111" sldId="420"/>
            <ac:spMk id="11" creationId="{D2BF578B-FF27-805A-38E3-36445B4C6AFF}"/>
          </ac:spMkLst>
        </pc:spChg>
        <pc:picChg chg="mod">
          <ac:chgData name="Kristīne Smilga" userId="4abbcb3b-e5f4-496c-a623-19935ef18912" providerId="ADAL" clId="{A6EA9C7C-1266-4566-9D16-4E8C948E6282}" dt="2024-02-09T16:29:53.889" v="418" actId="1076"/>
          <ac:picMkLst>
            <pc:docMk/>
            <pc:sldMk cId="2025999111" sldId="420"/>
            <ac:picMk id="10" creationId="{2CA2CBF3-E827-34AA-E104-F2D7D81B11B1}"/>
          </ac:picMkLst>
        </pc:picChg>
      </pc:sldChg>
      <pc:sldChg chg="modSp mod">
        <pc:chgData name="Kristīne Smilga" userId="4abbcb3b-e5f4-496c-a623-19935ef18912" providerId="ADAL" clId="{A6EA9C7C-1266-4566-9D16-4E8C948E6282}" dt="2024-02-09T16:29:58.587" v="419" actId="1076"/>
        <pc:sldMkLst>
          <pc:docMk/>
          <pc:sldMk cId="1794790792" sldId="421"/>
        </pc:sldMkLst>
        <pc:spChg chg="mod">
          <ac:chgData name="Kristīne Smilga" userId="4abbcb3b-e5f4-496c-a623-19935ef18912" providerId="ADAL" clId="{A6EA9C7C-1266-4566-9D16-4E8C948E6282}" dt="2024-02-08T12:11:58.886" v="309" actId="1076"/>
          <ac:spMkLst>
            <pc:docMk/>
            <pc:sldMk cId="1794790792" sldId="421"/>
            <ac:spMk id="4" creationId="{EF579F2C-75DE-F9DD-2B84-0B5EED0AAFFA}"/>
          </ac:spMkLst>
        </pc:spChg>
        <pc:spChg chg="mod">
          <ac:chgData name="Kristīne Smilga" userId="4abbcb3b-e5f4-496c-a623-19935ef18912" providerId="ADAL" clId="{A6EA9C7C-1266-4566-9D16-4E8C948E6282}" dt="2024-02-08T12:12:02.175" v="310" actId="1076"/>
          <ac:spMkLst>
            <pc:docMk/>
            <pc:sldMk cId="1794790792" sldId="421"/>
            <ac:spMk id="6" creationId="{093E8ACC-36D8-C2F6-9855-3FF17154B1BB}"/>
          </ac:spMkLst>
        </pc:spChg>
        <pc:spChg chg="mod">
          <ac:chgData name="Kristīne Smilga" userId="4abbcb3b-e5f4-496c-a623-19935ef18912" providerId="ADAL" clId="{A6EA9C7C-1266-4566-9D16-4E8C948E6282}" dt="2024-02-08T12:12:07.870" v="311" actId="1076"/>
          <ac:spMkLst>
            <pc:docMk/>
            <pc:sldMk cId="1794790792" sldId="421"/>
            <ac:spMk id="8" creationId="{E28E0C3F-25C4-271A-E252-D427587142DE}"/>
          </ac:spMkLst>
        </pc:spChg>
        <pc:picChg chg="mod">
          <ac:chgData name="Kristīne Smilga" userId="4abbcb3b-e5f4-496c-a623-19935ef18912" providerId="ADAL" clId="{A6EA9C7C-1266-4566-9D16-4E8C948E6282}" dt="2024-02-09T16:29:58.587" v="419" actId="1076"/>
          <ac:picMkLst>
            <pc:docMk/>
            <pc:sldMk cId="1794790792" sldId="421"/>
            <ac:picMk id="2" creationId="{237D7A9B-D18D-6F74-B550-DB7FB345BD34}"/>
          </ac:picMkLst>
        </pc:picChg>
      </pc:sldChg>
      <pc:sldChg chg="delSp modSp mod setBg">
        <pc:chgData name="Kristīne Smilga" userId="4abbcb3b-e5f4-496c-a623-19935ef18912" providerId="ADAL" clId="{A6EA9C7C-1266-4566-9D16-4E8C948E6282}" dt="2024-02-08T12:12:30.229" v="314" actId="1076"/>
        <pc:sldMkLst>
          <pc:docMk/>
          <pc:sldMk cId="3583556248" sldId="422"/>
        </pc:sldMkLst>
        <pc:spChg chg="mod">
          <ac:chgData name="Kristīne Smilga" userId="4abbcb3b-e5f4-496c-a623-19935ef18912" providerId="ADAL" clId="{A6EA9C7C-1266-4566-9D16-4E8C948E6282}" dt="2024-02-06T14:10:13.228" v="135" actId="20577"/>
          <ac:spMkLst>
            <pc:docMk/>
            <pc:sldMk cId="3583556248" sldId="422"/>
            <ac:spMk id="3" creationId="{8384693C-B5DE-9C18-ED34-49CDDFF2A87F}"/>
          </ac:spMkLst>
        </pc:spChg>
        <pc:spChg chg="mod">
          <ac:chgData name="Kristīne Smilga" userId="4abbcb3b-e5f4-496c-a623-19935ef18912" providerId="ADAL" clId="{A6EA9C7C-1266-4566-9D16-4E8C948E6282}" dt="2024-02-08T12:12:25.173" v="313" actId="1076"/>
          <ac:spMkLst>
            <pc:docMk/>
            <pc:sldMk cId="3583556248" sldId="422"/>
            <ac:spMk id="7" creationId="{FBC0C8E3-6F7A-6C15-2932-B19B89C2F0AF}"/>
          </ac:spMkLst>
        </pc:spChg>
        <pc:spChg chg="mod">
          <ac:chgData name="Kristīne Smilga" userId="4abbcb3b-e5f4-496c-a623-19935ef18912" providerId="ADAL" clId="{A6EA9C7C-1266-4566-9D16-4E8C948E6282}" dt="2024-02-08T12:12:19.045" v="312" actId="1076"/>
          <ac:spMkLst>
            <pc:docMk/>
            <pc:sldMk cId="3583556248" sldId="422"/>
            <ac:spMk id="9" creationId="{DE838C87-44BA-1C88-6372-68552DDF9DFD}"/>
          </ac:spMkLst>
        </pc:spChg>
        <pc:spChg chg="mod">
          <ac:chgData name="Kristīne Smilga" userId="4abbcb3b-e5f4-496c-a623-19935ef18912" providerId="ADAL" clId="{A6EA9C7C-1266-4566-9D16-4E8C948E6282}" dt="2024-02-08T12:12:30.229" v="314" actId="1076"/>
          <ac:spMkLst>
            <pc:docMk/>
            <pc:sldMk cId="3583556248" sldId="422"/>
            <ac:spMk id="10" creationId="{2DF3E3F1-16C7-014E-E108-4A2FA1C2972E}"/>
          </ac:spMkLst>
        </pc:spChg>
        <pc:picChg chg="del">
          <ac:chgData name="Kristīne Smilga" userId="4abbcb3b-e5f4-496c-a623-19935ef18912" providerId="ADAL" clId="{A6EA9C7C-1266-4566-9D16-4E8C948E6282}" dt="2024-02-06T14:09:55.782" v="112" actId="478"/>
          <ac:picMkLst>
            <pc:docMk/>
            <pc:sldMk cId="3583556248" sldId="422"/>
            <ac:picMk id="5" creationId="{9344095E-EBC4-73F5-BB10-3B2E35DDA26F}"/>
          </ac:picMkLst>
        </pc:picChg>
      </pc:sldChg>
      <pc:sldChg chg="modSp mod">
        <pc:chgData name="Kristīne Smilga" userId="4abbcb3b-e5f4-496c-a623-19935ef18912" providerId="ADAL" clId="{A6EA9C7C-1266-4566-9D16-4E8C948E6282}" dt="2024-02-09T16:29:03.701" v="409" actId="1076"/>
        <pc:sldMkLst>
          <pc:docMk/>
          <pc:sldMk cId="3720020724" sldId="424"/>
        </pc:sldMkLst>
        <pc:spChg chg="mod">
          <ac:chgData name="Kristīne Smilga" userId="4abbcb3b-e5f4-496c-a623-19935ef18912" providerId="ADAL" clId="{A6EA9C7C-1266-4566-9D16-4E8C948E6282}" dt="2024-02-08T12:07:48.541" v="270" actId="1076"/>
          <ac:spMkLst>
            <pc:docMk/>
            <pc:sldMk cId="3720020724" sldId="424"/>
            <ac:spMk id="2" creationId="{6254EC95-3E34-377F-FE59-EA5D67F5DA35}"/>
          </ac:spMkLst>
        </pc:spChg>
        <pc:spChg chg="mod">
          <ac:chgData name="Kristīne Smilga" userId="4abbcb3b-e5f4-496c-a623-19935ef18912" providerId="ADAL" clId="{A6EA9C7C-1266-4566-9D16-4E8C948E6282}" dt="2024-02-08T12:07:51.560" v="271" actId="1076"/>
          <ac:spMkLst>
            <pc:docMk/>
            <pc:sldMk cId="3720020724" sldId="424"/>
            <ac:spMk id="4" creationId="{893D4180-21D7-84EB-859A-44264FEEF85A}"/>
          </ac:spMkLst>
        </pc:spChg>
        <pc:spChg chg="mod">
          <ac:chgData name="Kristīne Smilga" userId="4abbcb3b-e5f4-496c-a623-19935ef18912" providerId="ADAL" clId="{A6EA9C7C-1266-4566-9D16-4E8C948E6282}" dt="2024-02-08T12:07:58.113" v="272" actId="1076"/>
          <ac:spMkLst>
            <pc:docMk/>
            <pc:sldMk cId="3720020724" sldId="424"/>
            <ac:spMk id="11" creationId="{2F5477B6-527A-4334-21B1-F4105C037DE3}"/>
          </ac:spMkLst>
        </pc:spChg>
        <pc:picChg chg="mod">
          <ac:chgData name="Kristīne Smilga" userId="4abbcb3b-e5f4-496c-a623-19935ef18912" providerId="ADAL" clId="{A6EA9C7C-1266-4566-9D16-4E8C948E6282}" dt="2024-02-09T16:29:03.701" v="409" actId="1076"/>
          <ac:picMkLst>
            <pc:docMk/>
            <pc:sldMk cId="3720020724" sldId="424"/>
            <ac:picMk id="6" creationId="{48923CDE-D05C-F9F3-18CB-632F25D61162}"/>
          </ac:picMkLst>
        </pc:picChg>
      </pc:sldChg>
      <pc:sldChg chg="delSp modSp mod setBg">
        <pc:chgData name="Kristīne Smilga" userId="4abbcb3b-e5f4-496c-a623-19935ef18912" providerId="ADAL" clId="{A6EA9C7C-1266-4566-9D16-4E8C948E6282}" dt="2024-02-08T12:11:17.515" v="302" actId="1076"/>
        <pc:sldMkLst>
          <pc:docMk/>
          <pc:sldMk cId="207785307" sldId="425"/>
        </pc:sldMkLst>
        <pc:spChg chg="mod">
          <ac:chgData name="Kristīne Smilga" userId="4abbcb3b-e5f4-496c-a623-19935ef18912" providerId="ADAL" clId="{A6EA9C7C-1266-4566-9D16-4E8C948E6282}" dt="2024-02-08T12:11:00.829" v="299" actId="1076"/>
          <ac:spMkLst>
            <pc:docMk/>
            <pc:sldMk cId="207785307" sldId="425"/>
            <ac:spMk id="4" creationId="{8EA1D4BA-7B8E-EB75-E5E3-0B019C28410B}"/>
          </ac:spMkLst>
        </pc:spChg>
        <pc:spChg chg="mod">
          <ac:chgData name="Kristīne Smilga" userId="4abbcb3b-e5f4-496c-a623-19935ef18912" providerId="ADAL" clId="{A6EA9C7C-1266-4566-9D16-4E8C948E6282}" dt="2024-02-08T12:11:04.210" v="300" actId="1076"/>
          <ac:spMkLst>
            <pc:docMk/>
            <pc:sldMk cId="207785307" sldId="425"/>
            <ac:spMk id="7" creationId="{B1D43B7C-7CF1-231D-FCCF-F692497DC9A1}"/>
          </ac:spMkLst>
        </pc:spChg>
        <pc:spChg chg="mod">
          <ac:chgData name="Kristīne Smilga" userId="4abbcb3b-e5f4-496c-a623-19935ef18912" providerId="ADAL" clId="{A6EA9C7C-1266-4566-9D16-4E8C948E6282}" dt="2024-02-08T12:11:10.528" v="301" actId="1076"/>
          <ac:spMkLst>
            <pc:docMk/>
            <pc:sldMk cId="207785307" sldId="425"/>
            <ac:spMk id="10" creationId="{F145350A-C2AF-E394-8F85-20BDA6D717EB}"/>
          </ac:spMkLst>
        </pc:spChg>
        <pc:spChg chg="mod">
          <ac:chgData name="Kristīne Smilga" userId="4abbcb3b-e5f4-496c-a623-19935ef18912" providerId="ADAL" clId="{A6EA9C7C-1266-4566-9D16-4E8C948E6282}" dt="2024-02-08T12:11:17.515" v="302" actId="1076"/>
          <ac:spMkLst>
            <pc:docMk/>
            <pc:sldMk cId="207785307" sldId="425"/>
            <ac:spMk id="15" creationId="{FF86FA9E-8EF6-3CA5-E212-2B681AB4FF71}"/>
          </ac:spMkLst>
        </pc:spChg>
        <pc:picChg chg="del">
          <ac:chgData name="Kristīne Smilga" userId="4abbcb3b-e5f4-496c-a623-19935ef18912" providerId="ADAL" clId="{A6EA9C7C-1266-4566-9D16-4E8C948E6282}" dt="2024-02-06T14:07:41.424" v="106" actId="478"/>
          <ac:picMkLst>
            <pc:docMk/>
            <pc:sldMk cId="207785307" sldId="425"/>
            <ac:picMk id="2" creationId="{52B914E1-202F-2C37-D510-3A5F2EFBF36B}"/>
          </ac:picMkLst>
        </pc:picChg>
      </pc:sldChg>
      <pc:sldChg chg="modSp add mod setBg">
        <pc:chgData name="Kristīne Smilga" userId="4abbcb3b-e5f4-496c-a623-19935ef18912" providerId="ADAL" clId="{A6EA9C7C-1266-4566-9D16-4E8C948E6282}" dt="2024-02-12T10:14:02.618" v="421" actId="14100"/>
        <pc:sldMkLst>
          <pc:docMk/>
          <pc:sldMk cId="373612783" sldId="426"/>
        </pc:sldMkLst>
        <pc:spChg chg="mod">
          <ac:chgData name="Kristīne Smilga" userId="4abbcb3b-e5f4-496c-a623-19935ef18912" providerId="ADAL" clId="{A6EA9C7C-1266-4566-9D16-4E8C948E6282}" dt="2024-02-08T14:15:18.363" v="392" actId="14100"/>
          <ac:spMkLst>
            <pc:docMk/>
            <pc:sldMk cId="373612783" sldId="426"/>
            <ac:spMk id="3" creationId="{B68529D9-6AC1-EB50-6193-8D9652643A3D}"/>
          </ac:spMkLst>
        </pc:spChg>
        <pc:spChg chg="mod">
          <ac:chgData name="Kristīne Smilga" userId="4abbcb3b-e5f4-496c-a623-19935ef18912" providerId="ADAL" clId="{A6EA9C7C-1266-4566-9D16-4E8C948E6282}" dt="2024-02-12T10:14:02.618" v="421" actId="14100"/>
          <ac:spMkLst>
            <pc:docMk/>
            <pc:sldMk cId="373612783" sldId="426"/>
            <ac:spMk id="4" creationId="{C3F3FA3E-AE0D-FF22-628A-1127332B8727}"/>
          </ac:spMkLst>
        </pc:spChg>
        <pc:spChg chg="mod">
          <ac:chgData name="Kristīne Smilga" userId="4abbcb3b-e5f4-496c-a623-19935ef18912" providerId="ADAL" clId="{A6EA9C7C-1266-4566-9D16-4E8C948E6282}" dt="2024-02-08T14:20:53.065" v="398" actId="1076"/>
          <ac:spMkLst>
            <pc:docMk/>
            <pc:sldMk cId="373612783" sldId="426"/>
            <ac:spMk id="9" creationId="{2723C74B-7ACD-AFA0-E2BC-C60DBB7B8025}"/>
          </ac:spMkLst>
        </pc:spChg>
        <pc:picChg chg="mod">
          <ac:chgData name="Kristīne Smilga" userId="4abbcb3b-e5f4-496c-a623-19935ef18912" providerId="ADAL" clId="{A6EA9C7C-1266-4566-9D16-4E8C948E6282}" dt="2024-02-09T16:28:14.176" v="403" actId="1076"/>
          <ac:picMkLst>
            <pc:docMk/>
            <pc:sldMk cId="373612783" sldId="426"/>
            <ac:picMk id="2" creationId="{9E7DB350-2911-B179-FF81-63A74F54348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82C6FC-DB51-D24D-A75B-316546BDC0B3}" type="datetimeFigureOut">
              <a:rPr lang="en-LV" smtClean="0"/>
              <a:t>02/28/2024</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6B00C-3C34-1B49-A363-511EE42E4156}" type="slidenum">
              <a:rPr lang="en-LV" smtClean="0"/>
              <a:t>‹#›</a:t>
            </a:fld>
            <a:endParaRPr lang="en-LV"/>
          </a:p>
        </p:txBody>
      </p:sp>
    </p:spTree>
    <p:extLst>
      <p:ext uri="{BB962C8B-B14F-4D97-AF65-F5344CB8AC3E}">
        <p14:creationId xmlns:p14="http://schemas.microsoft.com/office/powerpoint/2010/main" val="249021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Masterpieces_of_the_Oral_and_Intangible_Heritage_of_Humanity" TargetMode="External"/><Relationship Id="rId3" Type="http://schemas.openxmlformats.org/officeDocument/2006/relationships/hyperlink" Target="https://en.wikipedia.org/wiki/Latvian_language" TargetMode="External"/><Relationship Id="rId7" Type="http://schemas.openxmlformats.org/officeDocument/2006/relationships/hyperlink" Target="https://en.wikipedia.org/wiki/UNESCO"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Baltic_song_festivals" TargetMode="External"/><Relationship Id="rId5" Type="http://schemas.openxmlformats.org/officeDocument/2006/relationships/hyperlink" Target="https://en.wikipedia.org/wiki/Latvians" TargetMode="External"/><Relationship Id="rId4" Type="http://schemas.openxmlformats.org/officeDocument/2006/relationships/hyperlink" Target="https://en.wikipedia.org/wiki/Chora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a:extLst>
            <a:ext uri="{FF2B5EF4-FFF2-40B4-BE49-F238E27FC236}">
              <a16:creationId xmlns:a16="http://schemas.microsoft.com/office/drawing/2014/main" id="{2C60F6D1-2432-89F6-C714-15C0D3098C73}"/>
            </a:ext>
          </a:extLst>
        </p:cNvPr>
        <p:cNvGrpSpPr/>
        <p:nvPr/>
      </p:nvGrpSpPr>
      <p:grpSpPr>
        <a:xfrm>
          <a:off x="0" y="0"/>
          <a:ext cx="0" cy="0"/>
          <a:chOff x="0" y="0"/>
          <a:chExt cx="0" cy="0"/>
        </a:xfrm>
      </p:grpSpPr>
      <p:sp>
        <p:nvSpPr>
          <p:cNvPr id="288" name="Google Shape;288;g283aaa9dd26_0_125:notes">
            <a:extLst>
              <a:ext uri="{FF2B5EF4-FFF2-40B4-BE49-F238E27FC236}">
                <a16:creationId xmlns:a16="http://schemas.microsoft.com/office/drawing/2014/main" id="{EABA8F13-D124-01FC-5E51-4391B92E9F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83aaa9dd26_0_125:notes">
            <a:extLst>
              <a:ext uri="{FF2B5EF4-FFF2-40B4-BE49-F238E27FC236}">
                <a16:creationId xmlns:a16="http://schemas.microsoft.com/office/drawing/2014/main" id="{CD2ACCD3-4AA5-2207-5758-E5DD7024D8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23002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377952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MICHELIN Guide Latvia 2024 was officially unveiled, featuring 26 restaurants across the country. Nineteen are nestled within Riga, while seven are located outside the capital. The guide includes the recognition of one restaurant with One MICHELIN Star (Max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Cekot</a:t>
            </a:r>
            <a:r>
              <a:rPr lang="en-US" sz="1800" dirty="0">
                <a:effectLst/>
                <a:latin typeface="Calibri" panose="020F0502020204030204" pitchFamily="34" charset="0"/>
                <a:ea typeface="Calibri" panose="020F0502020204030204" pitchFamily="34" charset="0"/>
                <a:cs typeface="Times New Roman" panose="02020603050405020304" pitchFamily="18" charset="0"/>
              </a:rPr>
              <a:t> Kitchen), three restaurants receiving a MICHELIN Bib Gourmand, and one restaurant being lauded with a MICHELIN Green Star for its commitment to sustainability.</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As we celebrate this achievement, we take pride in the fact that our exceptional food culture will now gain more recognition on a global scale. We extend a warm welcome to gourmands worldwide, inviting them to explore and savor the culinary delights that Latvia has to offer.</a:t>
            </a:r>
            <a:endParaRPr lang="lv-LV" dirty="0"/>
          </a:p>
        </p:txBody>
      </p:sp>
      <p:sp>
        <p:nvSpPr>
          <p:cNvPr id="4" name="Slide Number Placeholder 3"/>
          <p:cNvSpPr>
            <a:spLocks noGrp="1"/>
          </p:cNvSpPr>
          <p:nvPr>
            <p:ph type="sldNum" sz="quarter" idx="5"/>
          </p:nvPr>
        </p:nvSpPr>
        <p:spPr/>
        <p:txBody>
          <a:bodyPr/>
          <a:lstStyle/>
          <a:p>
            <a:fld id="{3B36B00C-3C34-1B49-A363-511EE42E4156}" type="slidenum">
              <a:rPr lang="en-LV" smtClean="0"/>
              <a:t>11</a:t>
            </a:fld>
            <a:endParaRPr lang="en-LV"/>
          </a:p>
        </p:txBody>
      </p:sp>
    </p:spTree>
    <p:extLst>
      <p:ext uri="{BB962C8B-B14F-4D97-AF65-F5344CB8AC3E}">
        <p14:creationId xmlns:p14="http://schemas.microsoft.com/office/powerpoint/2010/main" val="55577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heritage is not filed away, collecting dust in an archive. Folk dancing, choral singing and handicrafts are still popular hobbies and significant social activities. Many locals still earn a living from their craft, and numerous artisans invite visitors into their workshops and studios. Weavers showcase their skills, tapestries and clothing, potters not only sell their wares but teach the craft too, and carpenters reveal the tips and tricks of their trade.</a:t>
            </a:r>
            <a:endParaRPr lang="lv-LV" dirty="0"/>
          </a:p>
          <a:p>
            <a:endParaRPr lang="lv-LV" dirty="0"/>
          </a:p>
          <a:p>
            <a:pPr algn="l"/>
            <a:r>
              <a:rPr lang="en-US" b="0" i="0" dirty="0">
                <a:solidFill>
                  <a:srgbClr val="202122"/>
                </a:solidFill>
                <a:effectLst/>
                <a:latin typeface="Arial" panose="020B0604020202020204" pitchFamily="34" charset="0"/>
              </a:rPr>
              <a:t>The </a:t>
            </a:r>
            <a:r>
              <a:rPr lang="en-US" b="1" i="0" dirty="0">
                <a:solidFill>
                  <a:srgbClr val="202122"/>
                </a:solidFill>
                <a:effectLst/>
                <a:latin typeface="Arial" panose="020B0604020202020204" pitchFamily="34" charset="0"/>
              </a:rPr>
              <a:t>Latvian Song and Dance Festival</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3" tooltip="Latvian language"/>
              </a:rPr>
              <a:t>Latvian</a:t>
            </a:r>
            <a:r>
              <a:rPr lang="en-US" b="0" i="0"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Vispārējie</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latviešu</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Dziesmu</a:t>
            </a:r>
            <a:r>
              <a:rPr lang="en-US" b="0" i="1" dirty="0">
                <a:solidFill>
                  <a:srgbClr val="202122"/>
                </a:solidFill>
                <a:effectLst/>
                <a:latin typeface="Arial" panose="020B0604020202020204" pitchFamily="34" charset="0"/>
              </a:rPr>
              <a:t> un </a:t>
            </a:r>
            <a:r>
              <a:rPr lang="en-US" b="0" i="1" dirty="0" err="1">
                <a:solidFill>
                  <a:srgbClr val="202122"/>
                </a:solidFill>
                <a:effectLst/>
                <a:latin typeface="Arial" panose="020B0604020202020204" pitchFamily="34" charset="0"/>
              </a:rPr>
              <a:t>Deju</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svētki</a:t>
            </a:r>
            <a:r>
              <a:rPr lang="en-US" b="0" i="0" dirty="0">
                <a:solidFill>
                  <a:srgbClr val="202122"/>
                </a:solidFill>
                <a:effectLst/>
                <a:latin typeface="Arial" panose="020B0604020202020204" pitchFamily="34" charset="0"/>
              </a:rPr>
              <a:t>) is one of the largest amateur </a:t>
            </a:r>
            <a:r>
              <a:rPr lang="en-US" b="0" i="0" u="none" strike="noStrike" dirty="0">
                <a:solidFill>
                  <a:srgbClr val="3366CC"/>
                </a:solidFill>
                <a:effectLst/>
                <a:latin typeface="Arial" panose="020B0604020202020204" pitchFamily="34" charset="0"/>
                <a:hlinkClick r:id="rId4" tooltip="Choral"/>
              </a:rPr>
              <a:t>choral</a:t>
            </a:r>
            <a:r>
              <a:rPr lang="en-US" b="0" i="0" dirty="0">
                <a:solidFill>
                  <a:srgbClr val="202122"/>
                </a:solidFill>
                <a:effectLst/>
                <a:latin typeface="Arial" panose="020B0604020202020204" pitchFamily="34" charset="0"/>
              </a:rPr>
              <a:t> and dancing events in the world and an important event in </a:t>
            </a:r>
            <a:r>
              <a:rPr lang="en-US" b="0" i="0" u="none" strike="noStrike" dirty="0">
                <a:solidFill>
                  <a:srgbClr val="3366CC"/>
                </a:solidFill>
                <a:effectLst/>
                <a:latin typeface="Arial" panose="020B0604020202020204" pitchFamily="34" charset="0"/>
                <a:hlinkClick r:id="rId5" tooltip="Latvians"/>
              </a:rPr>
              <a:t>Latvian</a:t>
            </a:r>
            <a:r>
              <a:rPr lang="en-US" b="0" i="0" dirty="0">
                <a:solidFill>
                  <a:srgbClr val="202122"/>
                </a:solidFill>
                <a:effectLst/>
                <a:latin typeface="Arial" panose="020B0604020202020204" pitchFamily="34" charset="0"/>
              </a:rPr>
              <a:t> culture and social life.</a:t>
            </a:r>
            <a:r>
              <a:rPr lang="lv-LV" b="0" i="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As one of the </a:t>
            </a:r>
            <a:r>
              <a:rPr lang="en-US" b="0" i="0" u="none" strike="noStrike" dirty="0">
                <a:solidFill>
                  <a:srgbClr val="3366CC"/>
                </a:solidFill>
                <a:effectLst/>
                <a:latin typeface="Arial" panose="020B0604020202020204" pitchFamily="34" charset="0"/>
                <a:hlinkClick r:id="rId6" tooltip="Baltic song festivals"/>
              </a:rPr>
              <a:t>Baltic song festivals</a:t>
            </a:r>
            <a:r>
              <a:rPr lang="en-US" b="0" i="0" dirty="0">
                <a:solidFill>
                  <a:srgbClr val="202122"/>
                </a:solidFill>
                <a:effectLst/>
                <a:latin typeface="Arial" panose="020B0604020202020204" pitchFamily="34" charset="0"/>
              </a:rPr>
              <a:t>, it is also a part of the </a:t>
            </a:r>
            <a:r>
              <a:rPr lang="en-US" b="0" i="0" u="none" strike="noStrike" dirty="0">
                <a:solidFill>
                  <a:srgbClr val="3366CC"/>
                </a:solidFill>
                <a:effectLst/>
                <a:latin typeface="Arial" panose="020B0604020202020204" pitchFamily="34" charset="0"/>
                <a:hlinkClick r:id="rId7" tooltip="UNESCO"/>
              </a:rPr>
              <a:t>UNESCO</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8" tooltip="Masterpieces of the Oral and Intangible Heritage of Humanity"/>
              </a:rPr>
              <a:t>Masterpieces of the Oral and Intangible Heritage of Humanity</a:t>
            </a:r>
            <a:r>
              <a:rPr lang="en-US" b="0" i="0" dirty="0">
                <a:solidFill>
                  <a:srgbClr val="202122"/>
                </a:solidFill>
                <a:effectLst/>
                <a:latin typeface="Arial" panose="020B0604020202020204" pitchFamily="34" charset="0"/>
              </a:rPr>
              <a:t> list since 2008</a:t>
            </a:r>
            <a:r>
              <a:rPr lang="lv-LV" b="0" i="0" dirty="0">
                <a:solidFill>
                  <a:srgbClr val="202122"/>
                </a:solidFill>
                <a:effectLst/>
                <a:latin typeface="Arial" panose="020B0604020202020204" pitchFamily="34" charset="0"/>
              </a:rPr>
              <a:t>. </a:t>
            </a:r>
            <a:r>
              <a:rPr lang="en-US" b="0" i="0" dirty="0">
                <a:solidFill>
                  <a:srgbClr val="040C28"/>
                </a:solidFill>
                <a:effectLst/>
                <a:latin typeface="Google Sans"/>
              </a:rPr>
              <a:t>Around 40,000</a:t>
            </a:r>
            <a:r>
              <a:rPr lang="en-US" b="0" i="0" dirty="0">
                <a:solidFill>
                  <a:srgbClr val="4D5156"/>
                </a:solidFill>
                <a:effectLst/>
                <a:latin typeface="Google Sans"/>
              </a:rPr>
              <a:t> singers and dancers performed at </a:t>
            </a:r>
            <a:r>
              <a:rPr lang="lv-LV" b="0" i="0" dirty="0" err="1">
                <a:solidFill>
                  <a:srgbClr val="4D5156"/>
                </a:solidFill>
                <a:effectLst/>
                <a:latin typeface="Google Sans"/>
              </a:rPr>
              <a:t>last</a:t>
            </a:r>
            <a:r>
              <a:rPr lang="lv-LV" b="0" i="0">
                <a:solidFill>
                  <a:srgbClr val="4D5156"/>
                </a:solidFill>
                <a:effectLst/>
                <a:latin typeface="Google Sans"/>
              </a:rPr>
              <a:t> </a:t>
            </a:r>
            <a:r>
              <a:rPr lang="en-US" b="0" i="0">
                <a:solidFill>
                  <a:srgbClr val="4D5156"/>
                </a:solidFill>
                <a:effectLst/>
                <a:latin typeface="Google Sans"/>
              </a:rPr>
              <a:t>year's </a:t>
            </a:r>
            <a:r>
              <a:rPr lang="en-US" b="0" i="0" dirty="0">
                <a:solidFill>
                  <a:srgbClr val="4D5156"/>
                </a:solidFill>
                <a:effectLst/>
                <a:latin typeface="Google Sans"/>
              </a:rPr>
              <a:t>Latvian Song and Dance Festival.</a:t>
            </a:r>
            <a:endParaRPr lang="en-US" b="0" i="0" dirty="0">
              <a:solidFill>
                <a:srgbClr val="202122"/>
              </a:solidFill>
              <a:effectLst/>
              <a:latin typeface="Arial" panose="020B0604020202020204" pitchFamily="34" charset="0"/>
            </a:endParaRPr>
          </a:p>
          <a:p>
            <a:endParaRPr lang="lv-LV" dirty="0"/>
          </a:p>
        </p:txBody>
      </p:sp>
      <p:sp>
        <p:nvSpPr>
          <p:cNvPr id="4" name="Slide Number Placeholder 3"/>
          <p:cNvSpPr>
            <a:spLocks noGrp="1"/>
          </p:cNvSpPr>
          <p:nvPr>
            <p:ph type="sldNum" sz="quarter" idx="5"/>
          </p:nvPr>
        </p:nvSpPr>
        <p:spPr/>
        <p:txBody>
          <a:bodyPr/>
          <a:lstStyle/>
          <a:p>
            <a:fld id="{3B36B00C-3C34-1B49-A363-511EE42E4156}" type="slidenum">
              <a:rPr lang="en-LV" smtClean="0"/>
              <a:t>12</a:t>
            </a:fld>
            <a:endParaRPr lang="en-LV"/>
          </a:p>
        </p:txBody>
      </p:sp>
    </p:spTree>
    <p:extLst>
      <p:ext uri="{BB962C8B-B14F-4D97-AF65-F5344CB8AC3E}">
        <p14:creationId xmlns:p14="http://schemas.microsoft.com/office/powerpoint/2010/main" val="145451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advent of the sanatorium and modern-day spa, Latvians had the </a:t>
            </a:r>
            <a:r>
              <a:rPr lang="en-US" dirty="0" err="1"/>
              <a:t>pirts</a:t>
            </a:r>
            <a:r>
              <a:rPr lang="en-US" dirty="0"/>
              <a:t> or sauna. As well as being a functional space for cleansing the body, it fosters cleansing the mind and soul. While there is no single recipe for enjoying the </a:t>
            </a:r>
            <a:r>
              <a:rPr lang="en-US" dirty="0" err="1"/>
              <a:t>pirts</a:t>
            </a:r>
            <a:r>
              <a:rPr lang="en-US" dirty="0"/>
              <a:t>, it usually involves some mix of heat, water, steam and herbal tea. For the most profound experience, </a:t>
            </a:r>
            <a:r>
              <a:rPr lang="en-US" dirty="0" err="1"/>
              <a:t>enrol</a:t>
            </a:r>
            <a:r>
              <a:rPr lang="en-US" dirty="0"/>
              <a:t> a trained sauna master. They guide the process ensuring one’s comfort and safety and skillfully navigate the contrast between hot and cold.</a:t>
            </a:r>
            <a:endParaRPr lang="lv-LV" dirty="0"/>
          </a:p>
        </p:txBody>
      </p:sp>
      <p:sp>
        <p:nvSpPr>
          <p:cNvPr id="4" name="Slide Number Placeholder 3"/>
          <p:cNvSpPr>
            <a:spLocks noGrp="1"/>
          </p:cNvSpPr>
          <p:nvPr>
            <p:ph type="sldNum" sz="quarter" idx="5"/>
          </p:nvPr>
        </p:nvSpPr>
        <p:spPr/>
        <p:txBody>
          <a:bodyPr/>
          <a:lstStyle/>
          <a:p>
            <a:fld id="{3B36B00C-3C34-1B49-A363-511EE42E4156}" type="slidenum">
              <a:rPr lang="en-LV" smtClean="0"/>
              <a:t>13</a:t>
            </a:fld>
            <a:endParaRPr lang="en-LV"/>
          </a:p>
        </p:txBody>
      </p:sp>
    </p:spTree>
    <p:extLst>
      <p:ext uri="{BB962C8B-B14F-4D97-AF65-F5344CB8AC3E}">
        <p14:creationId xmlns:p14="http://schemas.microsoft.com/office/powerpoint/2010/main" val="1275366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Vecrīga</a:t>
            </a:r>
            <a:r>
              <a:rPr lang="en-US" dirty="0"/>
              <a:t> the UNESCO-listed old town The historical heart of Riga is where the ancient port city’s story first began in 1201. Its charming cobblestone streets, remarkable facades and churches shed light on what this “Baltic metropolis” has experienced in its more than 800 years of existence. As a member of the Hanseatic League Riga prospered from trade in the 13th-15th centuries. While many of the earliest buildings were destroyed by war or fire, the sense of prosperity was never lost. New masterpieces arose, reflecting the trends of the time and the influence of foreign cultures. In the old town one sees fine examples of Baroque and Renaissance architecture beside the remaining medieval monuments. With the industrial developments of the 19th century, Riga boomed yet again, acquiring its neoclassical wooden buildings and later Art Nouveau gems. Today’s old town is an amalgamation of the past and present. It is home to some of Riga’s leading hotels, restaurants and bars, giving a new lease of life to its historical premises. Major attractions like the Museum of the Occupation of Latvia, Riga Cathedral, and the Museum of Decorative Arts and Design are also found in the old town. A canal borders the old town, marking the site of the ancient city walls, beyond which now lies the Centrs </a:t>
            </a:r>
            <a:r>
              <a:rPr lang="en-US" dirty="0" err="1"/>
              <a:t>neighbourhood</a:t>
            </a:r>
            <a:r>
              <a:rPr lang="en-US"/>
              <a:t>. </a:t>
            </a:r>
            <a:endParaRPr lang="lv-LV" dirty="0"/>
          </a:p>
        </p:txBody>
      </p:sp>
      <p:sp>
        <p:nvSpPr>
          <p:cNvPr id="4" name="Slide Number Placeholder 3"/>
          <p:cNvSpPr>
            <a:spLocks noGrp="1"/>
          </p:cNvSpPr>
          <p:nvPr>
            <p:ph type="sldNum" sz="quarter" idx="5"/>
          </p:nvPr>
        </p:nvSpPr>
        <p:spPr/>
        <p:txBody>
          <a:bodyPr/>
          <a:lstStyle/>
          <a:p>
            <a:fld id="{3B36B00C-3C34-1B49-A363-511EE42E4156}" type="slidenum">
              <a:rPr lang="en-LV" smtClean="0"/>
              <a:t>14</a:t>
            </a:fld>
            <a:endParaRPr lang="en-LV"/>
          </a:p>
        </p:txBody>
      </p:sp>
    </p:spTree>
    <p:extLst>
      <p:ext uri="{BB962C8B-B14F-4D97-AF65-F5344CB8AC3E}">
        <p14:creationId xmlns:p14="http://schemas.microsoft.com/office/powerpoint/2010/main" val="428303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mn-lt"/>
                <a:ea typeface="Calibri" panose="020F0502020204030204" pitchFamily="34" charset="0"/>
                <a:cs typeface="Times New Roman" panose="02020603050405020304" pitchFamily="18" charset="0"/>
              </a:rPr>
              <a:t>Business and event tourism is unique in Latvia, providing us with the opportunity to preserve and showcase both our authenticity and cultural heritage, while contributing to the local economy. By promoting the organization of internationally significant events in Latvia and attracting tourists, we not only enhance our societal education but also create motivation to continue investing in sustainable tourism infrastructure and offerings.</a:t>
            </a:r>
            <a:endParaRPr lang="lv-LV" sz="1800" dirty="0">
              <a:latin typeface="+mn-lt"/>
            </a:endParaRPr>
          </a:p>
          <a:p>
            <a:endParaRPr lang="lv-LV" sz="1800" dirty="0">
              <a:latin typeface="+mn-lt"/>
            </a:endParaRPr>
          </a:p>
          <a:p>
            <a:r>
              <a:rPr lang="en-US" sz="1800" b="0" i="0" dirty="0">
                <a:solidFill>
                  <a:srgbClr val="374151"/>
                </a:solidFill>
                <a:effectLst/>
                <a:latin typeface="+mn-lt"/>
              </a:rPr>
              <a:t>The city boasts over 17,000 beds and hosts over 50 business exhibitions annually, with approximately 7,000 exhibitors and millions of attendees. It has been the venue for prestigious events such as the NATO Summit, the World Ice Hockey Championship, Eurovision, Latvia's Presidency of the Council of the European Union, and numerous international conferences.</a:t>
            </a:r>
            <a:r>
              <a:rPr lang="lv-LV" sz="1800" b="0" i="0" dirty="0">
                <a:solidFill>
                  <a:srgbClr val="374151"/>
                </a:solidFill>
                <a:effectLst/>
                <a:latin typeface="+mn-lt"/>
              </a:rPr>
              <a:t> </a:t>
            </a:r>
            <a:r>
              <a:rPr lang="en-US" sz="1800" b="0" dirty="0">
                <a:solidFill>
                  <a:srgbClr val="FFFFFF"/>
                </a:solidFill>
                <a:cs typeface="Proxima Nova"/>
              </a:rPr>
              <a:t>Here you will find more than 350 listed meeting venues in Latvia, many of them equipped with cutting-edge</a:t>
            </a:r>
            <a:r>
              <a:rPr lang="en-US" sz="1800" b="0" spc="-10" dirty="0">
                <a:solidFill>
                  <a:srgbClr val="FFFFFF"/>
                </a:solidFill>
                <a:cs typeface="Proxima Nova"/>
              </a:rPr>
              <a:t> </a:t>
            </a:r>
            <a:r>
              <a:rPr lang="en-US" sz="1800" b="0" dirty="0">
                <a:solidFill>
                  <a:srgbClr val="FFFFFF"/>
                </a:solidFill>
                <a:cs typeface="Proxima Nova"/>
              </a:rPr>
              <a:t>technology.</a:t>
            </a:r>
            <a:endParaRPr lang="lv-LV" sz="1800" b="0" dirty="0">
              <a:latin typeface="+mn-lt"/>
            </a:endParaRPr>
          </a:p>
          <a:p>
            <a:pPr algn="just">
              <a:lnSpc>
                <a:spcPct val="107000"/>
              </a:lnSpc>
              <a:spcAft>
                <a:spcPts val="800"/>
              </a:spcAft>
              <a:tabLst>
                <a:tab pos="3779520" algn="l"/>
              </a:tabLst>
            </a:pPr>
            <a:endParaRPr lang="lv-LV" sz="1800" dirty="0">
              <a:effectLst/>
              <a:latin typeface="+mn-lt"/>
              <a:ea typeface="Calibri" panose="020F0502020204030204" pitchFamily="34" charset="0"/>
              <a:cs typeface="Times New Roman" panose="02020603050405020304" pitchFamily="18" charset="0"/>
            </a:endParaRPr>
          </a:p>
          <a:p>
            <a:pPr algn="just">
              <a:lnSpc>
                <a:spcPct val="107000"/>
              </a:lnSpc>
              <a:spcAft>
                <a:spcPts val="800"/>
              </a:spcAft>
              <a:tabLst>
                <a:tab pos="3779520" algn="l"/>
              </a:tabLst>
            </a:pPr>
            <a:r>
              <a:rPr lang="en-US" sz="1800" dirty="0">
                <a:effectLst/>
                <a:latin typeface="+mn-lt"/>
                <a:ea typeface="Calibri" panose="020F0502020204030204" pitchFamily="34" charset="0"/>
                <a:cs typeface="Times New Roman" panose="02020603050405020304" pitchFamily="18" charset="0"/>
              </a:rPr>
              <a:t>Continuing with sustainability, in Latvia, the term might sometimes seem artificially attached to almost everything, but for us, it's inherent. It's second nature. And it's not typical for the rest of the world. Nature and its proximity are our essence, often leading to the creation of innovative products with a deep respect for the environment. This intrinsic connection allows us to stand out on the international stage and naturally positions us as an increasingly attractive conference destination.</a:t>
            </a:r>
            <a:endParaRPr lang="lv-LV" sz="1800" dirty="0">
              <a:effectLst/>
              <a:latin typeface="+mn-lt"/>
              <a:ea typeface="Calibri" panose="020F0502020204030204" pitchFamily="34" charset="0"/>
              <a:cs typeface="Times New Roman" panose="02020603050405020304" pitchFamily="18" charset="0"/>
            </a:endParaRPr>
          </a:p>
          <a:p>
            <a:pPr algn="just">
              <a:lnSpc>
                <a:spcPct val="107000"/>
              </a:lnSpc>
              <a:spcAft>
                <a:spcPts val="800"/>
              </a:spcAft>
              <a:tabLst>
                <a:tab pos="3779520" algn="l"/>
              </a:tabLst>
            </a:pPr>
            <a:endParaRPr lang="lv-LV" sz="1800" dirty="0">
              <a:effectLst/>
              <a:latin typeface="+mn-lt"/>
              <a:ea typeface="Calibri" panose="020F0502020204030204" pitchFamily="34" charset="0"/>
              <a:cs typeface="Times New Roman" panose="02020603050405020304" pitchFamily="18" charset="0"/>
            </a:endParaRPr>
          </a:p>
          <a:p>
            <a:pPr algn="just">
              <a:lnSpc>
                <a:spcPct val="107000"/>
              </a:lnSpc>
              <a:spcAft>
                <a:spcPts val="800"/>
              </a:spcAft>
              <a:tabLst>
                <a:tab pos="3779520" algn="l"/>
              </a:tabLst>
            </a:pPr>
            <a:r>
              <a:rPr lang="en-US" sz="1800" dirty="0">
                <a:effectLst/>
                <a:latin typeface="+mn-lt"/>
                <a:ea typeface="Calibri" panose="020F0502020204030204" pitchFamily="34" charset="0"/>
                <a:cs typeface="Times New Roman" panose="02020603050405020304" pitchFamily="18" charset="0"/>
              </a:rPr>
              <a:t>Moreover, each region in Latvia can offer a unique and individual approach, and equally important, a high quality of service from our service providers.</a:t>
            </a:r>
            <a:endParaRPr lang="lv-LV" sz="18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B36B00C-3C34-1B49-A363-511EE42E4156}" type="slidenum">
              <a:rPr lang="en-LV" smtClean="0"/>
              <a:t>15</a:t>
            </a:fld>
            <a:endParaRPr lang="en-LV"/>
          </a:p>
        </p:txBody>
      </p:sp>
    </p:spTree>
    <p:extLst>
      <p:ext uri="{BB962C8B-B14F-4D97-AF65-F5344CB8AC3E}">
        <p14:creationId xmlns:p14="http://schemas.microsoft.com/office/powerpoint/2010/main" val="3516374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3B36B00C-3C34-1B49-A363-511EE42E4156}" type="slidenum">
              <a:rPr lang="en-LV" smtClean="0"/>
              <a:t>16</a:t>
            </a:fld>
            <a:endParaRPr lang="en-LV"/>
          </a:p>
        </p:txBody>
      </p:sp>
    </p:spTree>
    <p:extLst>
      <p:ext uri="{BB962C8B-B14F-4D97-AF65-F5344CB8AC3E}">
        <p14:creationId xmlns:p14="http://schemas.microsoft.com/office/powerpoint/2010/main" val="3590275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8411dfc31d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8411dfc31d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heard that we excel in fields like 5G innovation, space research and quantum computing. Latvians are a nation of doers. </a:t>
            </a:r>
            <a:endParaRPr lang="lv-LV" dirty="0"/>
          </a:p>
          <a:p>
            <a:r>
              <a:rPr lang="en-US" dirty="0"/>
              <a:t>But you can also come across the fruits of local innovation at shops. Many companies find inspiration in nature, creating unusual consumables. Madara Cosmetics, for example, produces organic skincare with ingredients like birch sap, freshwater mud and chanterelle extract. </a:t>
            </a:r>
            <a:r>
              <a:rPr lang="en-US" dirty="0" err="1"/>
              <a:t>Fermentful</a:t>
            </a:r>
            <a:r>
              <a:rPr lang="en-US" dirty="0"/>
              <a:t> makes a vegan kefir alternative from green buckwheat, and </a:t>
            </a:r>
            <a:r>
              <a:rPr lang="en-US" dirty="0" err="1"/>
              <a:t>Nutriboom</a:t>
            </a:r>
            <a:r>
              <a:rPr lang="en-US" dirty="0"/>
              <a:t> freeze-dries pickled vegetables to create a healthy snack. </a:t>
            </a:r>
            <a:endParaRPr lang="lv-LV" dirty="0"/>
          </a:p>
          <a:p>
            <a:endParaRPr lang="lv-LV" dirty="0"/>
          </a:p>
        </p:txBody>
      </p:sp>
      <p:sp>
        <p:nvSpPr>
          <p:cNvPr id="4" name="Slide Number Placeholder 3"/>
          <p:cNvSpPr>
            <a:spLocks noGrp="1"/>
          </p:cNvSpPr>
          <p:nvPr>
            <p:ph type="sldNum" sz="quarter" idx="5"/>
          </p:nvPr>
        </p:nvSpPr>
        <p:spPr/>
        <p:txBody>
          <a:bodyPr/>
          <a:lstStyle/>
          <a:p>
            <a:fld id="{3B36B00C-3C34-1B49-A363-511EE42E4156}" type="slidenum">
              <a:rPr lang="en-LV" smtClean="0"/>
              <a:t>3</a:t>
            </a:fld>
            <a:endParaRPr lang="en-LV"/>
          </a:p>
        </p:txBody>
      </p:sp>
    </p:spTree>
    <p:extLst>
      <p:ext uri="{BB962C8B-B14F-4D97-AF65-F5344CB8AC3E}">
        <p14:creationId xmlns:p14="http://schemas.microsoft.com/office/powerpoint/2010/main" val="3382950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5080" algn="l">
              <a:lnSpc>
                <a:spcPct val="100000"/>
              </a:lnSpc>
              <a:spcBef>
                <a:spcPts val="100"/>
              </a:spcBef>
            </a:pPr>
            <a:r>
              <a:rPr lang="en-US" dirty="0">
                <a:latin typeface="+mn-lt"/>
              </a:rPr>
              <a:t>Neither places, nor people are far from each other in Latvia. Once you land at Riga International Airport, arrive at the port or coach station, even the furthest points in the country are reachable in three to four hours’ time by road and rail. </a:t>
            </a:r>
            <a:br>
              <a:rPr lang="en-US" dirty="0">
                <a:latin typeface="+mn-lt"/>
              </a:rPr>
            </a:br>
            <a:r>
              <a:rPr lang="en-US" b="0" i="0" dirty="0">
                <a:solidFill>
                  <a:srgbClr val="374151"/>
                </a:solidFill>
                <a:effectLst/>
                <a:latin typeface="+mn-lt"/>
              </a:rPr>
              <a:t>As our national airline, AirBaltic provides direct flights to over 100 destinations. Serving as the air hub of the</a:t>
            </a:r>
            <a:r>
              <a:rPr lang="lv-LV" b="0" i="0" dirty="0">
                <a:solidFill>
                  <a:srgbClr val="374151"/>
                </a:solidFill>
                <a:effectLst/>
                <a:latin typeface="+mn-lt"/>
              </a:rPr>
              <a:t> North EU </a:t>
            </a:r>
            <a:r>
              <a:rPr lang="lv-LV" b="0" i="0" dirty="0" err="1">
                <a:solidFill>
                  <a:srgbClr val="374151"/>
                </a:solidFill>
                <a:effectLst/>
                <a:latin typeface="+mn-lt"/>
              </a:rPr>
              <a:t>and</a:t>
            </a:r>
            <a:r>
              <a:rPr lang="en-US" b="0" i="0" dirty="0">
                <a:solidFill>
                  <a:srgbClr val="374151"/>
                </a:solidFill>
                <a:effectLst/>
                <a:latin typeface="+mn-lt"/>
              </a:rPr>
              <a:t> Baltics, it offers up to 100 direct flights, located just 9 kilometers from Riga International Airport. </a:t>
            </a:r>
            <a:r>
              <a:rPr lang="en-US" sz="1200" b="0" i="0" kern="1200" dirty="0">
                <a:solidFill>
                  <a:srgbClr val="374151"/>
                </a:solidFill>
                <a:effectLst/>
                <a:latin typeface="+mn-lt"/>
                <a:ea typeface="+mn-ea"/>
                <a:cs typeface="+mn-cs"/>
              </a:rPr>
              <a:t>Ferries operate to and from 2 port cities in Latvia – Liepaja and </a:t>
            </a:r>
            <a:r>
              <a:rPr lang="en-US" sz="1200" b="0" i="0" kern="1200" dirty="0" err="1">
                <a:solidFill>
                  <a:srgbClr val="374151"/>
                </a:solidFill>
                <a:effectLst/>
                <a:latin typeface="+mn-lt"/>
                <a:ea typeface="+mn-ea"/>
                <a:cs typeface="+mn-cs"/>
              </a:rPr>
              <a:t>Ventspils</a:t>
            </a:r>
            <a:r>
              <a:rPr lang="en-US" sz="1200" b="0" i="0" kern="1200" dirty="0">
                <a:solidFill>
                  <a:srgbClr val="374151"/>
                </a:solidFill>
                <a:effectLst/>
                <a:latin typeface="+mn-lt"/>
                <a:ea typeface="+mn-ea"/>
                <a:cs typeface="+mn-cs"/>
              </a:rPr>
              <a:t>.</a:t>
            </a:r>
            <a:r>
              <a:rPr lang="lv-LV" sz="1200" b="0" i="0" kern="1200" dirty="0">
                <a:solidFill>
                  <a:srgbClr val="374151"/>
                </a:solidFill>
                <a:effectLst/>
                <a:latin typeface="+mn-lt"/>
                <a:ea typeface="+mn-ea"/>
                <a:cs typeface="+mn-cs"/>
              </a:rPr>
              <a:t> </a:t>
            </a:r>
            <a:r>
              <a:rPr lang="en-US" sz="1200" b="0" i="0" kern="1200" dirty="0">
                <a:solidFill>
                  <a:srgbClr val="374151"/>
                </a:solidFill>
                <a:effectLst/>
                <a:latin typeface="+mn-lt"/>
                <a:ea typeface="+mn-ea"/>
                <a:cs typeface="+mn-cs"/>
              </a:rPr>
              <a:t>The ferry between Liepaja and </a:t>
            </a:r>
            <a:r>
              <a:rPr lang="en-US" sz="1200" b="0" i="0" kern="1200" dirty="0" err="1">
                <a:solidFill>
                  <a:srgbClr val="374151"/>
                </a:solidFill>
                <a:effectLst/>
                <a:latin typeface="+mn-lt"/>
                <a:ea typeface="+mn-ea"/>
                <a:cs typeface="+mn-cs"/>
              </a:rPr>
              <a:t>Travemunde</a:t>
            </a:r>
            <a:r>
              <a:rPr lang="en-US" sz="1200" b="0" i="0" kern="1200" dirty="0">
                <a:solidFill>
                  <a:srgbClr val="374151"/>
                </a:solidFill>
                <a:effectLst/>
                <a:latin typeface="+mn-lt"/>
                <a:ea typeface="+mn-ea"/>
                <a:cs typeface="+mn-cs"/>
              </a:rPr>
              <a:t> in Germany operates up to 5 times a week with sailing duration from 26 hours.</a:t>
            </a:r>
          </a:p>
          <a:p>
            <a:endParaRPr lang="lv-LV" dirty="0">
              <a:latin typeface="+mn-lt"/>
            </a:endParaRPr>
          </a:p>
          <a:p>
            <a:r>
              <a:rPr lang="en-US" b="0" i="0" dirty="0">
                <a:solidFill>
                  <a:srgbClr val="374151"/>
                </a:solidFill>
                <a:effectLst/>
                <a:latin typeface="+mn-lt"/>
              </a:rPr>
              <a:t>Also, Latvians can be found everywhere we go in the world. The diaspora community is thriving and well-connected all around the world.</a:t>
            </a:r>
            <a:endParaRPr lang="lv-LV" b="0" i="0" dirty="0">
              <a:solidFill>
                <a:srgbClr val="374151"/>
              </a:solidFill>
              <a:effectLst/>
              <a:latin typeface="+mn-lt"/>
            </a:endParaRPr>
          </a:p>
          <a:p>
            <a:endParaRPr lang="lv-LV" b="0" i="0" dirty="0">
              <a:solidFill>
                <a:srgbClr val="374151"/>
              </a:solidFill>
              <a:effectLst/>
              <a:latin typeface="Söhne"/>
            </a:endParaRPr>
          </a:p>
          <a:p>
            <a:endParaRPr lang="lv-LV" dirty="0"/>
          </a:p>
        </p:txBody>
      </p:sp>
      <p:sp>
        <p:nvSpPr>
          <p:cNvPr id="4" name="Slide Number Placeholder 3"/>
          <p:cNvSpPr>
            <a:spLocks noGrp="1"/>
          </p:cNvSpPr>
          <p:nvPr>
            <p:ph type="sldNum" sz="quarter" idx="5"/>
          </p:nvPr>
        </p:nvSpPr>
        <p:spPr/>
        <p:txBody>
          <a:bodyPr/>
          <a:lstStyle/>
          <a:p>
            <a:fld id="{3B36B00C-3C34-1B49-A363-511EE42E4156}" type="slidenum">
              <a:rPr lang="en-LV" smtClean="0"/>
              <a:t>4</a:t>
            </a:fld>
            <a:endParaRPr lang="en-LV"/>
          </a:p>
        </p:txBody>
      </p:sp>
    </p:spTree>
    <p:extLst>
      <p:ext uri="{BB962C8B-B14F-4D97-AF65-F5344CB8AC3E}">
        <p14:creationId xmlns:p14="http://schemas.microsoft.com/office/powerpoint/2010/main" val="3773426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Latvians indulge in the outdoors throughout the year, enjoying the four distinct seasons that the country is blessed with. The </a:t>
            </a:r>
            <a:r>
              <a:rPr lang="en-US" dirty="0" err="1"/>
              <a:t>favourable</a:t>
            </a:r>
            <a:r>
              <a:rPr lang="en-US" dirty="0"/>
              <a:t> Northern European climate and landscapes have nurtured Olympic medal-winning teams in beach volleyball, BMX and bobsleigh, talents in ice hockey, basketball and biathlon.</a:t>
            </a:r>
            <a:endParaRPr lang="lv-LV" dirty="0"/>
          </a:p>
          <a:p>
            <a:endParaRPr lang="lv-LV" dirty="0"/>
          </a:p>
          <a:p>
            <a:r>
              <a:rPr lang="en-US" b="0" i="0" dirty="0">
                <a:solidFill>
                  <a:srgbClr val="374151"/>
                </a:solidFill>
                <a:effectLst/>
                <a:latin typeface="Söhne"/>
              </a:rPr>
              <a:t>This is what makes us strong and resistant in daily life, sports, and business</a:t>
            </a:r>
            <a:r>
              <a:rPr lang="lv-LV" b="0" i="0" dirty="0">
                <a:solidFill>
                  <a:srgbClr val="374151"/>
                </a:solidFill>
                <a:effectLst/>
                <a:latin typeface="Söhne"/>
              </a:rPr>
              <a:t>.</a:t>
            </a:r>
            <a:endParaRPr lang="lv-LV" dirty="0"/>
          </a:p>
        </p:txBody>
      </p:sp>
      <p:sp>
        <p:nvSpPr>
          <p:cNvPr id="4" name="Slide Number Placeholder 3"/>
          <p:cNvSpPr>
            <a:spLocks noGrp="1"/>
          </p:cNvSpPr>
          <p:nvPr>
            <p:ph type="sldNum" sz="quarter" idx="5"/>
          </p:nvPr>
        </p:nvSpPr>
        <p:spPr/>
        <p:txBody>
          <a:bodyPr/>
          <a:lstStyle/>
          <a:p>
            <a:fld id="{3B36B00C-3C34-1B49-A363-511EE42E4156}" type="slidenum">
              <a:rPr lang="en-LV" smtClean="0"/>
              <a:t>5</a:t>
            </a:fld>
            <a:endParaRPr lang="en-LV"/>
          </a:p>
        </p:txBody>
      </p:sp>
    </p:spTree>
    <p:extLst>
      <p:ext uri="{BB962C8B-B14F-4D97-AF65-F5344CB8AC3E}">
        <p14:creationId xmlns:p14="http://schemas.microsoft.com/office/powerpoint/2010/main" val="234467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Firmly in the European North, Latvia is home to the likes of roe deer, lynx and woodpeckers who live in its dense forests of birch trees pines, firs and fellow non-tropical species. Woodland, natural meadows, agricultural lands and pastures peppered with deep blue lakes, winding rivers and boglands – such are the classic Latvian landscapes. The 500-kilometre coastline is another jewel in Latvia’s crown</a:t>
            </a:r>
            <a:r>
              <a:rPr lang="lv-LV" dirty="0">
                <a:latin typeface="+mn-lt"/>
              </a:rPr>
              <a:t>. </a:t>
            </a:r>
            <a:r>
              <a:rPr lang="en-US" b="0" i="0" dirty="0">
                <a:solidFill>
                  <a:srgbClr val="4D5156"/>
                </a:solidFill>
                <a:effectLst/>
                <a:latin typeface="+mn-lt"/>
              </a:rPr>
              <a:t>Forests in Latvia </a:t>
            </a:r>
            <a:r>
              <a:rPr lang="lv-LV" b="0" i="0" dirty="0" err="1">
                <a:solidFill>
                  <a:srgbClr val="4D5156"/>
                </a:solidFill>
                <a:effectLst/>
                <a:latin typeface="+mn-lt"/>
              </a:rPr>
              <a:t>cover</a:t>
            </a:r>
            <a:r>
              <a:rPr lang="lv-LV" b="0" i="0" dirty="0">
                <a:solidFill>
                  <a:srgbClr val="4D5156"/>
                </a:solidFill>
                <a:effectLst/>
                <a:latin typeface="+mn-lt"/>
              </a:rPr>
              <a:t> ~ </a:t>
            </a:r>
            <a:r>
              <a:rPr lang="en-US" b="0" i="0" dirty="0">
                <a:solidFill>
                  <a:srgbClr val="040C28"/>
                </a:solidFill>
                <a:effectLst/>
                <a:latin typeface="+mn-lt"/>
              </a:rPr>
              <a:t>53%</a:t>
            </a:r>
            <a:r>
              <a:rPr lang="en-US" b="0" i="0" dirty="0">
                <a:solidFill>
                  <a:srgbClr val="4D5156"/>
                </a:solidFill>
                <a:effectLst/>
                <a:latin typeface="+mn-lt"/>
              </a:rPr>
              <a:t> of the country's territory.</a:t>
            </a:r>
            <a:endParaRPr lang="lv-LV" dirty="0">
              <a:latin typeface="+mn-lt"/>
            </a:endParaRPr>
          </a:p>
        </p:txBody>
      </p:sp>
      <p:sp>
        <p:nvSpPr>
          <p:cNvPr id="4" name="Slide Number Placeholder 3"/>
          <p:cNvSpPr>
            <a:spLocks noGrp="1"/>
          </p:cNvSpPr>
          <p:nvPr>
            <p:ph type="sldNum" sz="quarter" idx="5"/>
          </p:nvPr>
        </p:nvSpPr>
        <p:spPr/>
        <p:txBody>
          <a:bodyPr/>
          <a:lstStyle/>
          <a:p>
            <a:fld id="{3B36B00C-3C34-1B49-A363-511EE42E4156}" type="slidenum">
              <a:rPr lang="en-LV" smtClean="0"/>
              <a:t>6</a:t>
            </a:fld>
            <a:endParaRPr lang="en-LV"/>
          </a:p>
        </p:txBody>
      </p:sp>
    </p:spTree>
    <p:extLst>
      <p:ext uri="{BB962C8B-B14F-4D97-AF65-F5344CB8AC3E}">
        <p14:creationId xmlns:p14="http://schemas.microsoft.com/office/powerpoint/2010/main" val="1291332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breathtaking nature trails in Latvia and other Baltic states are truly a sight to behold, and their excellence is underscored by Lonely Planet, which has honored Baltic trails as the Best in Travel for 2024.</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Latvia, nature trails are so abundant that just taking a step outside feels like finding yourself on one! The opportunity offered by Latvia's trails often surprises many, allowing them to truly find themselves in the midst of a bog rather than just observing it from a distance. "Walk in the swamp" might sound dull, but not when experienced in Latvia. The same applies to various landscapes, cliffs, formations, and other natural objects – everything is close, accessible, often without crowds. A tourist can feel like a part of nature, not just an observer!</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B36B00C-3C34-1B49-A363-511EE42E4156}" type="slidenum">
              <a:rPr lang="en-LV" smtClean="0"/>
              <a:t>7</a:t>
            </a:fld>
            <a:endParaRPr lang="en-LV"/>
          </a:p>
        </p:txBody>
      </p:sp>
    </p:spTree>
    <p:extLst>
      <p:ext uri="{BB962C8B-B14F-4D97-AF65-F5344CB8AC3E}">
        <p14:creationId xmlns:p14="http://schemas.microsoft.com/office/powerpoint/2010/main" val="913652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The architecture, heritage sites and museums of Latvia guide visitors on a journey through time, revealing the historical events that have touched, shaped and bruised the place and its people. Around 9000 BC, the first people started to live on what is now Latvian soil. Around 3000 BC, the first Finno-Ugric tribes arrived, followed by the Baltic tribes. Our pagan ancestors lived in tune with the rhythms of nature until German crusaders sought to convert them to Christianity. The 12th century marked the start of the tumultuous crusades. </a:t>
            </a:r>
            <a:endParaRPr lang="lv-LV"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lv-LV"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National sentiment began to grow in strength culminating in the founding of an independent Republic of Latvia in 1918. The events of World War II and the ensuing Soviet occupation interrupted this independence. However, in 1990 Latvia declared its freedom once again after years of a successful Singing Revolution – the Baltic people’s peaceful revolt against the occupying regime. Today, Latvia is a member of the European Union, NATO and the Schengen area. Its people have found a way to transform a complicated past into a bright future, finding inspiration in nature, culture and the arts.</a:t>
            </a:r>
            <a:endParaRPr lang="lv-LV"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lv-LV" dirty="0"/>
          </a:p>
          <a:p>
            <a:pPr algn="l"/>
            <a:r>
              <a:rPr lang="en-US" b="0" i="0" dirty="0">
                <a:solidFill>
                  <a:srgbClr val="212529"/>
                </a:solidFill>
                <a:effectLst/>
                <a:latin typeface="Lato" panose="020F0502020204030203" pitchFamily="34" charset="0"/>
              </a:rPr>
              <a:t>The cultural and historic heritage of Latvian architecture spans many centuries, from authentic rural homesteads to unique samples of wooden architecture, to luxurious palaces and manors, churches, and impressive Art Nouveau buildings.</a:t>
            </a:r>
            <a:r>
              <a:rPr lang="lv-LV" b="0" i="0" dirty="0">
                <a:solidFill>
                  <a:srgbClr val="212529"/>
                </a:solidFill>
                <a:effectLst/>
                <a:latin typeface="Lato" panose="020F0502020204030203" pitchFamily="34" charset="0"/>
              </a:rPr>
              <a:t> </a:t>
            </a:r>
            <a:r>
              <a:rPr lang="en-US" b="0" i="0" dirty="0">
                <a:solidFill>
                  <a:srgbClr val="212529"/>
                </a:solidFill>
                <a:effectLst/>
                <a:latin typeface="Lato" panose="020F0502020204030203" pitchFamily="34" charset="0"/>
              </a:rPr>
              <a:t>There are outstanding architectural gems to be seen not just in the capital city of Riga, but also in towns, villages, and the more remote regions of Latvia. The controversial Soviet legacy in architecture also covers several decades, with striking samples all across the territory of Latvia.</a:t>
            </a:r>
          </a:p>
          <a:p>
            <a:endParaRPr lang="lv-LV" dirty="0"/>
          </a:p>
        </p:txBody>
      </p:sp>
      <p:sp>
        <p:nvSpPr>
          <p:cNvPr id="4" name="Slide Number Placeholder 3"/>
          <p:cNvSpPr>
            <a:spLocks noGrp="1"/>
          </p:cNvSpPr>
          <p:nvPr>
            <p:ph type="sldNum" sz="quarter" idx="5"/>
          </p:nvPr>
        </p:nvSpPr>
        <p:spPr/>
        <p:txBody>
          <a:bodyPr/>
          <a:lstStyle/>
          <a:p>
            <a:fld id="{3B36B00C-3C34-1B49-A363-511EE42E4156}" type="slidenum">
              <a:rPr lang="en-LV" smtClean="0"/>
              <a:t>8</a:t>
            </a:fld>
            <a:endParaRPr lang="en-LV"/>
          </a:p>
        </p:txBody>
      </p:sp>
    </p:spTree>
    <p:extLst>
      <p:ext uri="{BB962C8B-B14F-4D97-AF65-F5344CB8AC3E}">
        <p14:creationId xmlns:p14="http://schemas.microsoft.com/office/powerpoint/2010/main" val="3412949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Riga is home to the renowned Latvian National Opera and Ballet, the Latvian National Symphony Orchestra, major theatres and art museums but the capital city is far from the only point of interest for culture-loving </a:t>
            </a:r>
            <a:r>
              <a:rPr lang="en-US" dirty="0" err="1"/>
              <a:t>travellers</a:t>
            </a:r>
            <a:r>
              <a:rPr lang="en-US" dirty="0"/>
              <a:t>. Recent years have seen the opening of purpose-built event venues in </a:t>
            </a:r>
            <a:r>
              <a:rPr lang="en-US" dirty="0" err="1"/>
              <a:t>Liepāja</a:t>
            </a:r>
            <a:r>
              <a:rPr lang="en-US" dirty="0"/>
              <a:t> </a:t>
            </a:r>
            <a:r>
              <a:rPr lang="en-US" dirty="0" err="1"/>
              <a:t>Cēsis</a:t>
            </a:r>
            <a:r>
              <a:rPr lang="en-US" dirty="0"/>
              <a:t>, </a:t>
            </a:r>
            <a:r>
              <a:rPr lang="en-US" dirty="0" err="1"/>
              <a:t>Ventspils</a:t>
            </a:r>
            <a:r>
              <a:rPr lang="en-US" dirty="0"/>
              <a:t> and </a:t>
            </a:r>
            <a:r>
              <a:rPr lang="en-US" dirty="0" err="1"/>
              <a:t>Rēzekne</a:t>
            </a:r>
            <a:r>
              <a:rPr lang="en-US" dirty="0"/>
              <a:t> that offer varied </a:t>
            </a:r>
            <a:r>
              <a:rPr lang="en-US" dirty="0" err="1"/>
              <a:t>programmes</a:t>
            </a:r>
            <a:r>
              <a:rPr lang="en-US" dirty="0"/>
              <a:t> balancing between the hyperlocal and global. In </a:t>
            </a:r>
            <a:r>
              <a:rPr lang="en-US" dirty="0" err="1"/>
              <a:t>Jūrmala</a:t>
            </a:r>
            <a:r>
              <a:rPr lang="en-US" dirty="0"/>
              <a:t>, the </a:t>
            </a:r>
            <a:r>
              <a:rPr lang="en-US" dirty="0" err="1"/>
              <a:t>Dzintari</a:t>
            </a:r>
            <a:r>
              <a:rPr lang="en-US" dirty="0"/>
              <a:t> Concert Hall is a legendary establishment, providing entertainment and enlightenment since the late 19th century. In summer, open-air music festivals happen across the country. </a:t>
            </a:r>
            <a:endParaRPr lang="lv-LV" dirty="0"/>
          </a:p>
          <a:p>
            <a:endParaRPr lang="lv-LV" dirty="0"/>
          </a:p>
          <a:p>
            <a:r>
              <a:rPr lang="en-US" dirty="0"/>
              <a:t>Art events too give reason to explore the country beyond the capital. Every year, for example, the </a:t>
            </a:r>
            <a:r>
              <a:rPr lang="en-US" dirty="0" err="1"/>
              <a:t>Cēsis</a:t>
            </a:r>
            <a:r>
              <a:rPr lang="en-US" dirty="0"/>
              <a:t> Art Festival surprises visitors with pop-up venues like open-air cinemas in the woods. In nearby </a:t>
            </a:r>
            <a:r>
              <a:rPr lang="en-US" dirty="0" err="1"/>
              <a:t>Valmiera</a:t>
            </a:r>
            <a:r>
              <a:rPr lang="en-US" dirty="0"/>
              <a:t>, the </a:t>
            </a:r>
            <a:r>
              <a:rPr lang="en-US" dirty="0" err="1"/>
              <a:t>Kurtuve</a:t>
            </a:r>
            <a:r>
              <a:rPr lang="en-US" dirty="0"/>
              <a:t> contemporary art space stages events on the premises of a former boiler house, and in Riga, the Survival Kit contemporary art festival fills forgotten buildings with new meaning. </a:t>
            </a:r>
            <a:endParaRPr lang="lv-LV" dirty="0"/>
          </a:p>
        </p:txBody>
      </p:sp>
      <p:sp>
        <p:nvSpPr>
          <p:cNvPr id="4" name="Slide Number Placeholder 3"/>
          <p:cNvSpPr>
            <a:spLocks noGrp="1"/>
          </p:cNvSpPr>
          <p:nvPr>
            <p:ph type="sldNum" sz="quarter" idx="5"/>
          </p:nvPr>
        </p:nvSpPr>
        <p:spPr/>
        <p:txBody>
          <a:bodyPr/>
          <a:lstStyle/>
          <a:p>
            <a:fld id="{3B36B00C-3C34-1B49-A363-511EE42E4156}" type="slidenum">
              <a:rPr lang="en-LV" smtClean="0"/>
              <a:t>9</a:t>
            </a:fld>
            <a:endParaRPr lang="en-LV"/>
          </a:p>
        </p:txBody>
      </p:sp>
    </p:spTree>
    <p:extLst>
      <p:ext uri="{BB962C8B-B14F-4D97-AF65-F5344CB8AC3E}">
        <p14:creationId xmlns:p14="http://schemas.microsoft.com/office/powerpoint/2010/main" val="3349323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In Latvian cooking, dill and caraway seeds stand out as important spices. However, the focus is not on surprising flavors but rather on the reliable quality of ingredients. Local cuisine aims to deliver deep satisfaction and rich nutrition through its dishes.</a:t>
            </a:r>
            <a:endParaRPr lang="lv-LV" dirty="0"/>
          </a:p>
          <a:p>
            <a:endParaRPr lang="lv-LV" dirty="0"/>
          </a:p>
          <a:p>
            <a:r>
              <a:rPr lang="en-US" dirty="0"/>
              <a:t>Today, inventive chefs find new ways to combine local ingredients with foreign </a:t>
            </a:r>
            <a:r>
              <a:rPr lang="en-US" dirty="0" err="1"/>
              <a:t>flavours</a:t>
            </a:r>
            <a:r>
              <a:rPr lang="en-US" dirty="0"/>
              <a:t>, bringing out the best from the humble produce. At the same time, ancestral methods like smoking, pickling and fermenting have never really gone out of fashion, so contemporary cuisine is very much informed by tradition. </a:t>
            </a:r>
            <a:endParaRPr lang="lv-LV" dirty="0"/>
          </a:p>
          <a:p>
            <a:endParaRPr lang="lv-LV" dirty="0"/>
          </a:p>
          <a:p>
            <a:r>
              <a:rPr lang="en-US" dirty="0"/>
              <a:t>In the drinks cabinet, you will find local beer, wine and cider. Although winemakers are </a:t>
            </a:r>
            <a:r>
              <a:rPr lang="lv-LV" dirty="0"/>
              <a:t>a</a:t>
            </a:r>
            <a:r>
              <a:rPr lang="en-US" dirty="0"/>
              <a:t> simple and sincere local cuisine guided by the four seasons experimenting with grapes, Latvian wines are typically fruit wines with raspberry, rhubarb and quince being popular varieties. Interesting non-alcoholic drinks include the birch and maple sap collected fresh in spring and fermented to enjoy later in the year. Also worth exploring is the world of herbal tea. For an unforgettable introduction to today’s finest Latvian cuisine, several Michelin-starred restaurants await.</a:t>
            </a:r>
            <a:endParaRPr lang="lv-LV" dirty="0"/>
          </a:p>
        </p:txBody>
      </p:sp>
      <p:sp>
        <p:nvSpPr>
          <p:cNvPr id="4" name="Slide Number Placeholder 3"/>
          <p:cNvSpPr>
            <a:spLocks noGrp="1"/>
          </p:cNvSpPr>
          <p:nvPr>
            <p:ph type="sldNum" sz="quarter" idx="5"/>
          </p:nvPr>
        </p:nvSpPr>
        <p:spPr/>
        <p:txBody>
          <a:bodyPr/>
          <a:lstStyle/>
          <a:p>
            <a:fld id="{3B36B00C-3C34-1B49-A363-511EE42E4156}" type="slidenum">
              <a:rPr lang="en-LV" smtClean="0"/>
              <a:t>10</a:t>
            </a:fld>
            <a:endParaRPr lang="en-LV"/>
          </a:p>
        </p:txBody>
      </p:sp>
    </p:spTree>
    <p:extLst>
      <p:ext uri="{BB962C8B-B14F-4D97-AF65-F5344CB8AC3E}">
        <p14:creationId xmlns:p14="http://schemas.microsoft.com/office/powerpoint/2010/main" val="1216894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260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8820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8783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5144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751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39245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1246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0208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9673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31509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6584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4649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7A45EBE-4999-93CD-DA6F-706532C243BC}"/>
              </a:ext>
            </a:extLst>
          </p:cNvPr>
          <p:cNvGraphicFramePr>
            <a:graphicFrameLocks noChangeAspect="1"/>
          </p:cNvGraphicFramePr>
          <p:nvPr userDrawn="1">
            <p:custDataLst>
              <p:tags r:id="rId3"/>
            </p:custDataLst>
            <p:extLst>
              <p:ext uri="{D42A27DB-BD31-4B8C-83A1-F6EECF244321}">
                <p14:modId xmlns:p14="http://schemas.microsoft.com/office/powerpoint/2010/main" val="39332945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think-cell data - do not delete" hidden="1">
                        <a:extLst>
                          <a:ext uri="{FF2B5EF4-FFF2-40B4-BE49-F238E27FC236}">
                            <a16:creationId xmlns:a16="http://schemas.microsoft.com/office/drawing/2014/main" id="{C7A45EBE-4999-93CD-DA6F-706532C243B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B2E3E7DF-B2A0-50E4-BE7B-6F89D8447B46}"/>
              </a:ext>
            </a:extLst>
          </p:cNvPr>
          <p:cNvSpPr txBox="1"/>
          <p:nvPr userDrawn="1"/>
        </p:nvSpPr>
        <p:spPr>
          <a:xfrm>
            <a:off x="832104" y="493776"/>
            <a:ext cx="4416552" cy="369332"/>
          </a:xfrm>
          <a:prstGeom prst="rect">
            <a:avLst/>
          </a:prstGeom>
          <a:noFill/>
        </p:spPr>
        <p:txBody>
          <a:bodyPr wrap="square" rtlCol="0">
            <a:spAutoFit/>
          </a:bodyPr>
          <a:lstStyle/>
          <a:p>
            <a:r>
              <a:rPr lang="en-LV" dirty="0">
                <a:latin typeface="Montserrat" pitchFamily="2" charset="77"/>
              </a:rPr>
              <a:t> </a:t>
            </a:r>
          </a:p>
        </p:txBody>
      </p:sp>
    </p:spTree>
    <p:extLst>
      <p:ext uri="{BB962C8B-B14F-4D97-AF65-F5344CB8AC3E}">
        <p14:creationId xmlns:p14="http://schemas.microsoft.com/office/powerpoint/2010/main" val="3007106075"/>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99030703"/>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www.latvia.eu/" TargetMode="Externa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hyperlink" Target="https://www.latvia.travel/en" TargetMode="External"/><Relationship Id="rId4" Type="http://schemas.openxmlformats.org/officeDocument/2006/relationships/hyperlink" Target="http://www.latvia.e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0008"/>
        </a:solidFill>
        <a:effectLst/>
      </p:bgPr>
    </p:bg>
    <p:spTree>
      <p:nvGrpSpPr>
        <p:cNvPr id="1" name="Shape 290">
          <a:extLst>
            <a:ext uri="{FF2B5EF4-FFF2-40B4-BE49-F238E27FC236}">
              <a16:creationId xmlns:a16="http://schemas.microsoft.com/office/drawing/2014/main" id="{3D75B160-65E2-64A0-2AFF-D40DF494DE73}"/>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225BBA39-68D9-5A44-C5BD-5F4394AC7F01}"/>
              </a:ext>
            </a:extLst>
          </p:cNvPr>
          <p:cNvSpPr/>
          <p:nvPr/>
        </p:nvSpPr>
        <p:spPr>
          <a:xfrm>
            <a:off x="2732728" y="4971447"/>
            <a:ext cx="1033235" cy="928991"/>
          </a:xfrm>
          <a:prstGeom prst="ellipse">
            <a:avLst/>
          </a:prstGeom>
          <a:solidFill>
            <a:srgbClr val="77E5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Oval 8">
            <a:extLst>
              <a:ext uri="{FF2B5EF4-FFF2-40B4-BE49-F238E27FC236}">
                <a16:creationId xmlns:a16="http://schemas.microsoft.com/office/drawing/2014/main" id="{2723C74B-7ACD-AFA0-E2BC-C60DBB7B8025}"/>
              </a:ext>
            </a:extLst>
          </p:cNvPr>
          <p:cNvSpPr/>
          <p:nvPr/>
        </p:nvSpPr>
        <p:spPr>
          <a:xfrm>
            <a:off x="-679949" y="310872"/>
            <a:ext cx="1033235" cy="928991"/>
          </a:xfrm>
          <a:prstGeom prst="ellipse">
            <a:avLst/>
          </a:prstGeom>
          <a:solidFill>
            <a:srgbClr val="77E5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93" name="Google Shape;293;p39">
            <a:extLst>
              <a:ext uri="{FF2B5EF4-FFF2-40B4-BE49-F238E27FC236}">
                <a16:creationId xmlns:a16="http://schemas.microsoft.com/office/drawing/2014/main" id="{18A15874-BA16-EF58-7FAE-51230FCFE633}"/>
              </a:ext>
            </a:extLst>
          </p:cNvPr>
          <p:cNvSpPr txBox="1"/>
          <p:nvPr/>
        </p:nvSpPr>
        <p:spPr>
          <a:xfrm>
            <a:off x="964224" y="4699795"/>
            <a:ext cx="3537008" cy="928991"/>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lv-LV" sz="6600" b="1" kern="0" dirty="0">
                <a:solidFill>
                  <a:schemeClr val="bg1"/>
                </a:solidFill>
                <a:latin typeface="Montserrat"/>
                <a:ea typeface="Montserrat"/>
                <a:cs typeface="Montserrat"/>
                <a:sym typeface="Montserrat"/>
              </a:rPr>
              <a:t>Latvia</a:t>
            </a:r>
          </a:p>
          <a:p>
            <a:pPr defTabSz="1219170">
              <a:buClr>
                <a:srgbClr val="000000"/>
              </a:buClr>
            </a:pPr>
            <a:endParaRPr lang="lv-LV" sz="5400" b="1" kern="0" dirty="0">
              <a:solidFill>
                <a:srgbClr val="000000"/>
              </a:solidFill>
              <a:latin typeface="Montserrat"/>
              <a:ea typeface="Montserrat"/>
              <a:cs typeface="Montserrat"/>
              <a:sym typeface="Montserrat"/>
            </a:endParaRPr>
          </a:p>
          <a:p>
            <a:pPr defTabSz="1219170">
              <a:buClr>
                <a:srgbClr val="000000"/>
              </a:buClr>
            </a:pPr>
            <a:endParaRPr lang="lv-LV" sz="5400" b="1" i="1" kern="0" dirty="0">
              <a:solidFill>
                <a:srgbClr val="000000"/>
              </a:solidFill>
              <a:latin typeface="Montserrat"/>
              <a:ea typeface="Montserrat"/>
              <a:cs typeface="Montserrat"/>
              <a:sym typeface="Montserrat"/>
            </a:endParaRPr>
          </a:p>
          <a:p>
            <a:pPr defTabSz="1219170">
              <a:buClr>
                <a:srgbClr val="000000"/>
              </a:buClr>
            </a:pPr>
            <a:endParaRPr lang="en-US" sz="5400" b="1" i="1" kern="0" dirty="0">
              <a:solidFill>
                <a:srgbClr val="000000"/>
              </a:solidFill>
              <a:latin typeface="Montserrat"/>
              <a:ea typeface="Montserrat"/>
              <a:cs typeface="Montserrat"/>
              <a:sym typeface="Montserrat"/>
            </a:endParaRPr>
          </a:p>
        </p:txBody>
      </p:sp>
      <p:sp>
        <p:nvSpPr>
          <p:cNvPr id="4" name="Oval 3">
            <a:extLst>
              <a:ext uri="{FF2B5EF4-FFF2-40B4-BE49-F238E27FC236}">
                <a16:creationId xmlns:a16="http://schemas.microsoft.com/office/drawing/2014/main" id="{C3F3FA3E-AE0D-FF22-628A-1127332B8727}"/>
              </a:ext>
            </a:extLst>
          </p:cNvPr>
          <p:cNvSpPr/>
          <p:nvPr/>
        </p:nvSpPr>
        <p:spPr>
          <a:xfrm>
            <a:off x="6190642" y="1336432"/>
            <a:ext cx="6168831" cy="5998865"/>
          </a:xfrm>
          <a:prstGeom prst="ellipse">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Oval 2">
            <a:extLst>
              <a:ext uri="{FF2B5EF4-FFF2-40B4-BE49-F238E27FC236}">
                <a16:creationId xmlns:a16="http://schemas.microsoft.com/office/drawing/2014/main" id="{B68529D9-6AC1-EB50-6193-8D9652643A3D}"/>
              </a:ext>
            </a:extLst>
          </p:cNvPr>
          <p:cNvSpPr/>
          <p:nvPr/>
        </p:nvSpPr>
        <p:spPr>
          <a:xfrm>
            <a:off x="2958444" y="-381837"/>
            <a:ext cx="5467595" cy="4933740"/>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90000" tIns="0" rtlCol="0" anchor="ctr"/>
          <a:lstStyle/>
          <a:p>
            <a:pPr algn="ctr"/>
            <a:endParaRPr lang="en-LV"/>
          </a:p>
        </p:txBody>
      </p:sp>
      <p:sp>
        <p:nvSpPr>
          <p:cNvPr id="5" name="Google Shape;293;p39">
            <a:extLst>
              <a:ext uri="{FF2B5EF4-FFF2-40B4-BE49-F238E27FC236}">
                <a16:creationId xmlns:a16="http://schemas.microsoft.com/office/drawing/2014/main" id="{966C75BA-ABFE-2169-79FE-7B2C459B6636}"/>
              </a:ext>
            </a:extLst>
          </p:cNvPr>
          <p:cNvSpPr txBox="1"/>
          <p:nvPr/>
        </p:nvSpPr>
        <p:spPr>
          <a:xfrm>
            <a:off x="964224" y="4204041"/>
            <a:ext cx="4052409" cy="928991"/>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US" sz="4400" b="1" kern="0" dirty="0">
                <a:solidFill>
                  <a:schemeClr val="bg1"/>
                </a:solidFill>
                <a:latin typeface="Montserrat"/>
                <a:ea typeface="Montserrat"/>
                <a:cs typeface="Montserrat"/>
                <a:sym typeface="Montserrat"/>
              </a:rPr>
              <a:t>Explore</a:t>
            </a:r>
          </a:p>
          <a:p>
            <a:pPr defTabSz="1219170">
              <a:buClr>
                <a:srgbClr val="000000"/>
              </a:buClr>
            </a:pPr>
            <a:endParaRPr lang="lv-LV" sz="5400" b="1" kern="0" dirty="0">
              <a:solidFill>
                <a:srgbClr val="000000"/>
              </a:solidFill>
              <a:latin typeface="Montserrat"/>
              <a:ea typeface="Montserrat"/>
              <a:cs typeface="Montserrat"/>
              <a:sym typeface="Montserrat"/>
            </a:endParaRPr>
          </a:p>
          <a:p>
            <a:pPr defTabSz="1219170">
              <a:buClr>
                <a:srgbClr val="000000"/>
              </a:buClr>
            </a:pPr>
            <a:endParaRPr lang="lv-LV" sz="5400" b="1" i="1" kern="0" dirty="0">
              <a:solidFill>
                <a:srgbClr val="000000"/>
              </a:solidFill>
              <a:latin typeface="Montserrat"/>
              <a:ea typeface="Montserrat"/>
              <a:cs typeface="Montserrat"/>
              <a:sym typeface="Montserrat"/>
            </a:endParaRPr>
          </a:p>
          <a:p>
            <a:pPr defTabSz="1219170">
              <a:buClr>
                <a:srgbClr val="000000"/>
              </a:buClr>
            </a:pPr>
            <a:endParaRPr lang="en-US" sz="5400" b="1" i="1" kern="0" dirty="0">
              <a:solidFill>
                <a:srgbClr val="000000"/>
              </a:solidFill>
              <a:latin typeface="Montserrat"/>
              <a:ea typeface="Montserrat"/>
              <a:cs typeface="Montserrat"/>
              <a:sym typeface="Montserrat"/>
            </a:endParaRPr>
          </a:p>
        </p:txBody>
      </p:sp>
      <p:pic>
        <p:nvPicPr>
          <p:cNvPr id="2" name="Picture 1">
            <a:extLst>
              <a:ext uri="{FF2B5EF4-FFF2-40B4-BE49-F238E27FC236}">
                <a16:creationId xmlns:a16="http://schemas.microsoft.com/office/drawing/2014/main" id="{9E7DB350-2911-B179-FF81-63A74F54348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082393" y="535684"/>
            <a:ext cx="1736833" cy="239683"/>
          </a:xfrm>
          <a:prstGeom prst="rect">
            <a:avLst/>
          </a:prstGeom>
        </p:spPr>
      </p:pic>
    </p:spTree>
    <p:extLst>
      <p:ext uri="{BB962C8B-B14F-4D97-AF65-F5344CB8AC3E}">
        <p14:creationId xmlns:p14="http://schemas.microsoft.com/office/powerpoint/2010/main" val="373612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FF86FA9E-8EF6-3CA5-E212-2B681AB4FF71}"/>
              </a:ext>
            </a:extLst>
          </p:cNvPr>
          <p:cNvSpPr/>
          <p:nvPr/>
        </p:nvSpPr>
        <p:spPr>
          <a:xfrm>
            <a:off x="78249" y="3860232"/>
            <a:ext cx="1259800" cy="127028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2" name="Picture 1">
            <a:extLst>
              <a:ext uri="{FF2B5EF4-FFF2-40B4-BE49-F238E27FC236}">
                <a16:creationId xmlns:a16="http://schemas.microsoft.com/office/drawing/2014/main" id="{52B914E1-202F-2C37-D510-3A5F2EFBF36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129709" y="529084"/>
            <a:ext cx="1736833" cy="239683"/>
          </a:xfrm>
          <a:prstGeom prst="rect">
            <a:avLst/>
          </a:prstGeom>
        </p:spPr>
      </p:pic>
      <p:sp>
        <p:nvSpPr>
          <p:cNvPr id="10" name="TextBox 9">
            <a:extLst>
              <a:ext uri="{FF2B5EF4-FFF2-40B4-BE49-F238E27FC236}">
                <a16:creationId xmlns:a16="http://schemas.microsoft.com/office/drawing/2014/main" id="{F145350A-C2AF-E394-8F85-20BDA6D717EB}"/>
              </a:ext>
            </a:extLst>
          </p:cNvPr>
          <p:cNvSpPr txBox="1"/>
          <p:nvPr/>
        </p:nvSpPr>
        <p:spPr>
          <a:xfrm>
            <a:off x="708149" y="5566047"/>
            <a:ext cx="6211110" cy="415498"/>
          </a:xfrm>
          <a:prstGeom prst="rect">
            <a:avLst/>
          </a:prstGeom>
          <a:noFill/>
        </p:spPr>
        <p:txBody>
          <a:bodyPr wrap="square">
            <a:spAutoFit/>
          </a:bodyPr>
          <a:lstStyle/>
          <a:p>
            <a:r>
              <a:rPr lang="lv-LV" sz="2100" b="1" dirty="0">
                <a:solidFill>
                  <a:schemeClr val="bg1"/>
                </a:solidFill>
                <a:latin typeface="Montserrat" panose="00000500000000000000" pitchFamily="2" charset="0"/>
              </a:rPr>
              <a:t>s</a:t>
            </a:r>
            <a:r>
              <a:rPr lang="en-US" sz="2100" b="1" dirty="0">
                <a:solidFill>
                  <a:schemeClr val="bg1"/>
                </a:solidFill>
                <a:latin typeface="Montserrat" panose="00000500000000000000" pitchFamily="2" charset="0"/>
              </a:rPr>
              <a:t>imple and sincere</a:t>
            </a:r>
            <a:r>
              <a:rPr lang="lv-LV" sz="2100" b="1" dirty="0">
                <a:solidFill>
                  <a:schemeClr val="bg1"/>
                </a:solidFill>
                <a:latin typeface="Montserrat" panose="00000500000000000000" pitchFamily="2" charset="0"/>
              </a:rPr>
              <a:t>,</a:t>
            </a:r>
          </a:p>
        </p:txBody>
      </p:sp>
      <p:sp>
        <p:nvSpPr>
          <p:cNvPr id="12" name="TextBox 11">
            <a:extLst>
              <a:ext uri="{FF2B5EF4-FFF2-40B4-BE49-F238E27FC236}">
                <a16:creationId xmlns:a16="http://schemas.microsoft.com/office/drawing/2014/main" id="{CD6211D7-4396-3E22-CDEE-9F22A61F2560}"/>
              </a:ext>
            </a:extLst>
          </p:cNvPr>
          <p:cNvSpPr txBox="1"/>
          <p:nvPr/>
        </p:nvSpPr>
        <p:spPr>
          <a:xfrm>
            <a:off x="708149" y="4022521"/>
            <a:ext cx="2529275" cy="1107996"/>
          </a:xfrm>
          <a:prstGeom prst="rect">
            <a:avLst/>
          </a:prstGeom>
          <a:noFill/>
        </p:spPr>
        <p:txBody>
          <a:bodyPr wrap="square">
            <a:spAutoFit/>
          </a:bodyPr>
          <a:lstStyle/>
          <a:p>
            <a:r>
              <a:rPr lang="en-US" sz="6600" b="1" dirty="0">
                <a:solidFill>
                  <a:schemeClr val="bg1"/>
                </a:solidFill>
                <a:latin typeface="Montserrat" panose="00000500000000000000" pitchFamily="2" charset="0"/>
              </a:rPr>
              <a:t>Local</a:t>
            </a:r>
            <a:endParaRPr lang="en-US" sz="6600" dirty="0">
              <a:solidFill>
                <a:schemeClr val="bg1"/>
              </a:solidFill>
            </a:endParaRPr>
          </a:p>
        </p:txBody>
      </p:sp>
      <p:sp>
        <p:nvSpPr>
          <p:cNvPr id="14" name="TextBox 13">
            <a:extLst>
              <a:ext uri="{FF2B5EF4-FFF2-40B4-BE49-F238E27FC236}">
                <a16:creationId xmlns:a16="http://schemas.microsoft.com/office/drawing/2014/main" id="{0E6C3A05-C7B8-8905-49F4-9F0D114F3F1E}"/>
              </a:ext>
            </a:extLst>
          </p:cNvPr>
          <p:cNvSpPr txBox="1"/>
          <p:nvPr/>
        </p:nvSpPr>
        <p:spPr>
          <a:xfrm>
            <a:off x="708149" y="5875681"/>
            <a:ext cx="4589024" cy="415498"/>
          </a:xfrm>
          <a:prstGeom prst="rect">
            <a:avLst/>
          </a:prstGeom>
          <a:noFill/>
        </p:spPr>
        <p:txBody>
          <a:bodyPr wrap="square">
            <a:spAutoFit/>
          </a:bodyPr>
          <a:lstStyle/>
          <a:p>
            <a:r>
              <a:rPr lang="en-US" sz="2100" b="1" dirty="0">
                <a:solidFill>
                  <a:schemeClr val="bg1"/>
                </a:solidFill>
                <a:latin typeface="Montserrat" panose="00000500000000000000" pitchFamily="2" charset="0"/>
              </a:rPr>
              <a:t>guided by the four seasons</a:t>
            </a:r>
            <a:endParaRPr lang="lv-LV" sz="2100" dirty="0">
              <a:solidFill>
                <a:schemeClr val="bg1"/>
              </a:solidFill>
            </a:endParaRPr>
          </a:p>
        </p:txBody>
      </p:sp>
      <p:sp>
        <p:nvSpPr>
          <p:cNvPr id="4" name="TextBox 3">
            <a:extLst>
              <a:ext uri="{FF2B5EF4-FFF2-40B4-BE49-F238E27FC236}">
                <a16:creationId xmlns:a16="http://schemas.microsoft.com/office/drawing/2014/main" id="{8EA1D4BA-7B8E-EB75-E5E3-0B019C28410B}"/>
              </a:ext>
            </a:extLst>
          </p:cNvPr>
          <p:cNvSpPr txBox="1"/>
          <p:nvPr/>
        </p:nvSpPr>
        <p:spPr>
          <a:xfrm>
            <a:off x="631413" y="4665800"/>
            <a:ext cx="6174888" cy="1107996"/>
          </a:xfrm>
          <a:prstGeom prst="rect">
            <a:avLst/>
          </a:prstGeom>
          <a:noFill/>
        </p:spPr>
        <p:txBody>
          <a:bodyPr wrap="square">
            <a:spAutoFit/>
          </a:bodyPr>
          <a:lstStyle/>
          <a:p>
            <a:r>
              <a:rPr lang="en-US" sz="6600" b="1" dirty="0">
                <a:solidFill>
                  <a:schemeClr val="bg1"/>
                </a:solidFill>
                <a:latin typeface="Montserrat" panose="00000500000000000000" pitchFamily="2" charset="0"/>
              </a:rPr>
              <a:t>cuisine</a:t>
            </a:r>
            <a:endParaRPr lang="lv-LV" sz="6600" b="1" dirty="0">
              <a:solidFill>
                <a:schemeClr val="bg1"/>
              </a:solidFill>
              <a:latin typeface="Montserrat" panose="00000500000000000000" pitchFamily="2" charset="0"/>
            </a:endParaRPr>
          </a:p>
        </p:txBody>
      </p:sp>
      <p:pic>
        <p:nvPicPr>
          <p:cNvPr id="5" name="Graphic 4" descr="Camera outline">
            <a:extLst>
              <a:ext uri="{FF2B5EF4-FFF2-40B4-BE49-F238E27FC236}">
                <a16:creationId xmlns:a16="http://schemas.microsoft.com/office/drawing/2014/main" id="{1FEEDA13-7360-317E-FC6F-712E1115C25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061208" y="6412636"/>
            <a:ext cx="384243" cy="310230"/>
          </a:xfrm>
          <a:prstGeom prst="rect">
            <a:avLst/>
          </a:prstGeom>
        </p:spPr>
      </p:pic>
      <p:sp>
        <p:nvSpPr>
          <p:cNvPr id="6" name="TextBox 5">
            <a:extLst>
              <a:ext uri="{FF2B5EF4-FFF2-40B4-BE49-F238E27FC236}">
                <a16:creationId xmlns:a16="http://schemas.microsoft.com/office/drawing/2014/main" id="{1B2E1AB0-C65C-0F05-0436-0784B43F5AFB}"/>
              </a:ext>
            </a:extLst>
          </p:cNvPr>
          <p:cNvSpPr txBox="1"/>
          <p:nvPr/>
        </p:nvSpPr>
        <p:spPr>
          <a:xfrm>
            <a:off x="9445451" y="6436946"/>
            <a:ext cx="2937572" cy="261610"/>
          </a:xfrm>
          <a:prstGeom prst="rect">
            <a:avLst/>
          </a:prstGeom>
          <a:noFill/>
        </p:spPr>
        <p:txBody>
          <a:bodyPr wrap="square" rtlCol="0">
            <a:spAutoFit/>
          </a:bodyPr>
          <a:lstStyle/>
          <a:p>
            <a:r>
              <a:rPr lang="lv-LV" sz="1100" dirty="0">
                <a:solidFill>
                  <a:schemeClr val="bg1"/>
                </a:solidFill>
                <a:effectLst/>
                <a:latin typeface="Montserrat" panose="00000500000000000000" pitchFamily="2" charset="0"/>
                <a:ea typeface="Times New Roman" panose="02020603050405020304" pitchFamily="18" charset="0"/>
              </a:rPr>
              <a:t>Justīne Kalēja, Pavāru māja Līgatnē</a:t>
            </a:r>
            <a:endParaRPr lang="lv-LV" sz="11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836574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FF86FA9E-8EF6-3CA5-E212-2B681AB4FF71}"/>
              </a:ext>
            </a:extLst>
          </p:cNvPr>
          <p:cNvSpPr/>
          <p:nvPr/>
        </p:nvSpPr>
        <p:spPr>
          <a:xfrm>
            <a:off x="3569755" y="4129892"/>
            <a:ext cx="1259800" cy="127028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0" name="TextBox 9">
            <a:extLst>
              <a:ext uri="{FF2B5EF4-FFF2-40B4-BE49-F238E27FC236}">
                <a16:creationId xmlns:a16="http://schemas.microsoft.com/office/drawing/2014/main" id="{F145350A-C2AF-E394-8F85-20BDA6D717EB}"/>
              </a:ext>
            </a:extLst>
          </p:cNvPr>
          <p:cNvSpPr txBox="1"/>
          <p:nvPr/>
        </p:nvSpPr>
        <p:spPr>
          <a:xfrm>
            <a:off x="1041964" y="5725238"/>
            <a:ext cx="4010491" cy="830997"/>
          </a:xfrm>
          <a:prstGeom prst="rect">
            <a:avLst/>
          </a:prstGeom>
          <a:noFill/>
        </p:spPr>
        <p:txBody>
          <a:bodyPr wrap="square">
            <a:spAutoFit/>
          </a:bodyPr>
          <a:lstStyle/>
          <a:p>
            <a:r>
              <a:rPr lang="en-US" sz="2400" b="1" dirty="0">
                <a:solidFill>
                  <a:srgbClr val="EEEEEE"/>
                </a:solidFill>
                <a:effectLst/>
                <a:latin typeface="Montserrat" panose="00000500000000000000" pitchFamily="2" charset="0"/>
                <a:ea typeface="Times New Roman" panose="02020603050405020304" pitchFamily="18" charset="0"/>
                <a:cs typeface="Times New Roman" panose="02020603050405020304" pitchFamily="18" charset="0"/>
              </a:rPr>
              <a:t>stars illuminate Latvia's culinary scene</a:t>
            </a:r>
            <a:r>
              <a:rPr lang="lv-LV" sz="1100" b="1" dirty="0">
                <a:solidFill>
                  <a:srgbClr val="EEEEEE"/>
                </a:solidFill>
                <a:effectLst/>
                <a:latin typeface="Montserrat" panose="00000500000000000000" pitchFamily="2" charset="0"/>
                <a:ea typeface="Calibri" panose="020F0502020204030204" pitchFamily="34" charset="0"/>
                <a:cs typeface="Times New Roman" panose="02020603050405020304" pitchFamily="18" charset="0"/>
              </a:rPr>
              <a:t> </a:t>
            </a:r>
            <a:endParaRPr lang="lv-LV" sz="2100" b="1" dirty="0">
              <a:solidFill>
                <a:schemeClr val="bg1"/>
              </a:solidFill>
              <a:latin typeface="Montserrat" panose="00000500000000000000" pitchFamily="2" charset="0"/>
            </a:endParaRPr>
          </a:p>
        </p:txBody>
      </p:sp>
      <p:sp>
        <p:nvSpPr>
          <p:cNvPr id="4" name="TextBox 3">
            <a:extLst>
              <a:ext uri="{FF2B5EF4-FFF2-40B4-BE49-F238E27FC236}">
                <a16:creationId xmlns:a16="http://schemas.microsoft.com/office/drawing/2014/main" id="{8EA1D4BA-7B8E-EB75-E5E3-0B019C28410B}"/>
              </a:ext>
            </a:extLst>
          </p:cNvPr>
          <p:cNvSpPr txBox="1"/>
          <p:nvPr/>
        </p:nvSpPr>
        <p:spPr>
          <a:xfrm>
            <a:off x="909499" y="4211037"/>
            <a:ext cx="6174888" cy="1107996"/>
          </a:xfrm>
          <a:prstGeom prst="rect">
            <a:avLst/>
          </a:prstGeom>
          <a:noFill/>
        </p:spPr>
        <p:txBody>
          <a:bodyPr wrap="square">
            <a:spAutoFit/>
          </a:bodyPr>
          <a:lstStyle/>
          <a:p>
            <a:r>
              <a:rPr lang="en-US" sz="6600" b="1" dirty="0">
                <a:solidFill>
                  <a:srgbClr val="EEEEEE"/>
                </a:solidFill>
                <a:effectLst/>
                <a:latin typeface="Montserrat" panose="00000500000000000000" pitchFamily="2" charset="0"/>
                <a:ea typeface="Times New Roman" panose="02020603050405020304" pitchFamily="18" charset="0"/>
                <a:cs typeface="Times New Roman" panose="02020603050405020304" pitchFamily="18" charset="0"/>
              </a:rPr>
              <a:t>Michelin</a:t>
            </a:r>
            <a:endParaRPr lang="lv-LV" sz="6600" b="1" dirty="0">
              <a:solidFill>
                <a:schemeClr val="bg1"/>
              </a:solidFill>
              <a:latin typeface="Montserrat" panose="00000500000000000000" pitchFamily="2" charset="0"/>
            </a:endParaRPr>
          </a:p>
        </p:txBody>
      </p:sp>
      <p:sp>
        <p:nvSpPr>
          <p:cNvPr id="7" name="TextBox 6">
            <a:extLst>
              <a:ext uri="{FF2B5EF4-FFF2-40B4-BE49-F238E27FC236}">
                <a16:creationId xmlns:a16="http://schemas.microsoft.com/office/drawing/2014/main" id="{B1D43B7C-7CF1-231D-FCCF-F692497DC9A1}"/>
              </a:ext>
            </a:extLst>
          </p:cNvPr>
          <p:cNvSpPr txBox="1"/>
          <p:nvPr/>
        </p:nvSpPr>
        <p:spPr>
          <a:xfrm>
            <a:off x="941772" y="4886753"/>
            <a:ext cx="6110342" cy="1107996"/>
          </a:xfrm>
          <a:prstGeom prst="rect">
            <a:avLst/>
          </a:prstGeom>
          <a:noFill/>
        </p:spPr>
        <p:txBody>
          <a:bodyPr wrap="square">
            <a:spAutoFit/>
          </a:bodyPr>
          <a:lstStyle/>
          <a:p>
            <a:r>
              <a:rPr lang="en-US" sz="6600" b="1" dirty="0">
                <a:solidFill>
                  <a:srgbClr val="EEEEEE"/>
                </a:solidFill>
                <a:effectLst/>
                <a:latin typeface="Montserrat" panose="00000500000000000000" pitchFamily="2" charset="0"/>
                <a:ea typeface="Times New Roman" panose="02020603050405020304" pitchFamily="18" charset="0"/>
                <a:cs typeface="Times New Roman" panose="02020603050405020304" pitchFamily="18" charset="0"/>
              </a:rPr>
              <a:t>magic:</a:t>
            </a:r>
            <a:endParaRPr lang="lv-LV" sz="6600" dirty="0"/>
          </a:p>
        </p:txBody>
      </p:sp>
      <p:pic>
        <p:nvPicPr>
          <p:cNvPr id="3" name="Graphic 2" descr="Camera outline">
            <a:extLst>
              <a:ext uri="{FF2B5EF4-FFF2-40B4-BE49-F238E27FC236}">
                <a16:creationId xmlns:a16="http://schemas.microsoft.com/office/drawing/2014/main" id="{CD739451-26AD-2F54-E115-0D67099DB4F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65595" y="6364114"/>
            <a:ext cx="384243" cy="384243"/>
          </a:xfrm>
          <a:prstGeom prst="rect">
            <a:avLst/>
          </a:prstGeom>
        </p:spPr>
      </p:pic>
      <p:sp>
        <p:nvSpPr>
          <p:cNvPr id="5" name="TextBox 4">
            <a:extLst>
              <a:ext uri="{FF2B5EF4-FFF2-40B4-BE49-F238E27FC236}">
                <a16:creationId xmlns:a16="http://schemas.microsoft.com/office/drawing/2014/main" id="{73A2ED25-F04D-BEF9-9373-B43EB1B4D78E}"/>
              </a:ext>
            </a:extLst>
          </p:cNvPr>
          <p:cNvSpPr txBox="1"/>
          <p:nvPr/>
        </p:nvSpPr>
        <p:spPr>
          <a:xfrm>
            <a:off x="10761010" y="6425431"/>
            <a:ext cx="1352683" cy="261610"/>
          </a:xfrm>
          <a:prstGeom prst="rect">
            <a:avLst/>
          </a:prstGeom>
          <a:noFill/>
        </p:spPr>
        <p:txBody>
          <a:bodyPr wrap="square" rtlCol="0">
            <a:spAutoFit/>
          </a:bodyPr>
          <a:lstStyle/>
          <a:p>
            <a:r>
              <a:rPr lang="lv-LV" sz="1100" dirty="0">
                <a:solidFill>
                  <a:schemeClr val="bg1"/>
                </a:solidFill>
                <a:latin typeface="Montserrat" panose="00000500000000000000" pitchFamily="2" charset="0"/>
              </a:rPr>
              <a:t>Latvia Travel</a:t>
            </a:r>
          </a:p>
        </p:txBody>
      </p:sp>
    </p:spTree>
    <p:extLst>
      <p:ext uri="{BB962C8B-B14F-4D97-AF65-F5344CB8AC3E}">
        <p14:creationId xmlns:p14="http://schemas.microsoft.com/office/powerpoint/2010/main" val="207785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D2BF578B-FF27-805A-38E3-36445B4C6AFF}"/>
              </a:ext>
            </a:extLst>
          </p:cNvPr>
          <p:cNvSpPr/>
          <p:nvPr/>
        </p:nvSpPr>
        <p:spPr>
          <a:xfrm>
            <a:off x="1255284" y="4146459"/>
            <a:ext cx="1459149" cy="133268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extBox 4">
            <a:extLst>
              <a:ext uri="{FF2B5EF4-FFF2-40B4-BE49-F238E27FC236}">
                <a16:creationId xmlns:a16="http://schemas.microsoft.com/office/drawing/2014/main" id="{126D3C1C-F8B1-0D36-5C2D-69526994D4D6}"/>
              </a:ext>
            </a:extLst>
          </p:cNvPr>
          <p:cNvSpPr txBox="1"/>
          <p:nvPr/>
        </p:nvSpPr>
        <p:spPr>
          <a:xfrm>
            <a:off x="923689" y="4605054"/>
            <a:ext cx="6094378" cy="415498"/>
          </a:xfrm>
          <a:prstGeom prst="rect">
            <a:avLst/>
          </a:prstGeom>
          <a:noFill/>
        </p:spPr>
        <p:txBody>
          <a:bodyPr wrap="square">
            <a:spAutoFit/>
          </a:bodyPr>
          <a:lstStyle/>
          <a:p>
            <a:r>
              <a:rPr lang="en-US" sz="2100" b="1" dirty="0">
                <a:solidFill>
                  <a:schemeClr val="bg1"/>
                </a:solidFill>
                <a:latin typeface="Montserrat" panose="00000500000000000000" pitchFamily="2" charset="0"/>
              </a:rPr>
              <a:t>The rich</a:t>
            </a:r>
            <a:endParaRPr lang="lv-LV" sz="2100" b="1" dirty="0">
              <a:solidFill>
                <a:schemeClr val="bg1"/>
              </a:solidFill>
              <a:latin typeface="Montserrat" panose="00000500000000000000" pitchFamily="2" charset="0"/>
            </a:endParaRPr>
          </a:p>
        </p:txBody>
      </p:sp>
      <p:sp>
        <p:nvSpPr>
          <p:cNvPr id="7" name="TextBox 6">
            <a:extLst>
              <a:ext uri="{FF2B5EF4-FFF2-40B4-BE49-F238E27FC236}">
                <a16:creationId xmlns:a16="http://schemas.microsoft.com/office/drawing/2014/main" id="{DD749947-4692-3BCF-ED0B-45CA7B5C89B6}"/>
              </a:ext>
            </a:extLst>
          </p:cNvPr>
          <p:cNvSpPr txBox="1"/>
          <p:nvPr/>
        </p:nvSpPr>
        <p:spPr>
          <a:xfrm>
            <a:off x="923689" y="4786650"/>
            <a:ext cx="7789423" cy="1107996"/>
          </a:xfrm>
          <a:prstGeom prst="rect">
            <a:avLst/>
          </a:prstGeom>
          <a:noFill/>
        </p:spPr>
        <p:txBody>
          <a:bodyPr wrap="square">
            <a:spAutoFit/>
          </a:bodyPr>
          <a:lstStyle/>
          <a:p>
            <a:r>
              <a:rPr lang="en-US" sz="6600" b="1" dirty="0">
                <a:solidFill>
                  <a:schemeClr val="bg1"/>
                </a:solidFill>
                <a:latin typeface="Montserrat" panose="00000500000000000000" pitchFamily="2" charset="0"/>
              </a:rPr>
              <a:t>cultural heritage</a:t>
            </a:r>
            <a:endParaRPr lang="lv-LV" sz="6600" b="1" dirty="0">
              <a:solidFill>
                <a:schemeClr val="bg1"/>
              </a:solidFill>
              <a:latin typeface="Montserrat" panose="00000500000000000000" pitchFamily="2" charset="0"/>
            </a:endParaRPr>
          </a:p>
        </p:txBody>
      </p:sp>
      <p:sp>
        <p:nvSpPr>
          <p:cNvPr id="9" name="TextBox 8">
            <a:extLst>
              <a:ext uri="{FF2B5EF4-FFF2-40B4-BE49-F238E27FC236}">
                <a16:creationId xmlns:a16="http://schemas.microsoft.com/office/drawing/2014/main" id="{20C3520C-3466-FBC6-A5DE-5F8C65BA38B2}"/>
              </a:ext>
            </a:extLst>
          </p:cNvPr>
          <p:cNvSpPr txBox="1"/>
          <p:nvPr/>
        </p:nvSpPr>
        <p:spPr>
          <a:xfrm>
            <a:off x="1004076" y="5686897"/>
            <a:ext cx="6094378" cy="415498"/>
          </a:xfrm>
          <a:prstGeom prst="rect">
            <a:avLst/>
          </a:prstGeom>
          <a:noFill/>
        </p:spPr>
        <p:txBody>
          <a:bodyPr wrap="square">
            <a:spAutoFit/>
          </a:bodyPr>
          <a:lstStyle/>
          <a:p>
            <a:r>
              <a:rPr lang="en-US" sz="2100" b="1" dirty="0">
                <a:solidFill>
                  <a:schemeClr val="bg1"/>
                </a:solidFill>
                <a:latin typeface="Montserrat" panose="00000500000000000000" pitchFamily="2" charset="0"/>
              </a:rPr>
              <a:t>continues to infuse our daily lives</a:t>
            </a:r>
            <a:endParaRPr lang="lv-LV" sz="2100" b="1" dirty="0">
              <a:solidFill>
                <a:schemeClr val="bg1"/>
              </a:solidFill>
              <a:latin typeface="Montserrat" panose="00000500000000000000" pitchFamily="2" charset="0"/>
            </a:endParaRPr>
          </a:p>
        </p:txBody>
      </p:sp>
      <p:pic>
        <p:nvPicPr>
          <p:cNvPr id="10" name="Picture 9">
            <a:extLst>
              <a:ext uri="{FF2B5EF4-FFF2-40B4-BE49-F238E27FC236}">
                <a16:creationId xmlns:a16="http://schemas.microsoft.com/office/drawing/2014/main" id="{2CA2CBF3-E827-34AA-E104-F2D7D81B11B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089945" y="508062"/>
            <a:ext cx="1736833" cy="239683"/>
          </a:xfrm>
          <a:prstGeom prst="rect">
            <a:avLst/>
          </a:prstGeom>
        </p:spPr>
      </p:pic>
      <p:pic>
        <p:nvPicPr>
          <p:cNvPr id="2" name="Graphic 1" descr="Camera outline">
            <a:extLst>
              <a:ext uri="{FF2B5EF4-FFF2-40B4-BE49-F238E27FC236}">
                <a16:creationId xmlns:a16="http://schemas.microsoft.com/office/drawing/2014/main" id="{110933A4-E926-9D0E-A67E-B80B241DA50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92305" y="6338510"/>
            <a:ext cx="384243" cy="384243"/>
          </a:xfrm>
          <a:prstGeom prst="rect">
            <a:avLst/>
          </a:prstGeom>
        </p:spPr>
      </p:pic>
      <p:sp>
        <p:nvSpPr>
          <p:cNvPr id="3" name="TextBox 2">
            <a:extLst>
              <a:ext uri="{FF2B5EF4-FFF2-40B4-BE49-F238E27FC236}">
                <a16:creationId xmlns:a16="http://schemas.microsoft.com/office/drawing/2014/main" id="{7447C91E-524E-F940-8A28-9AF4CD8D71A5}"/>
              </a:ext>
            </a:extLst>
          </p:cNvPr>
          <p:cNvSpPr txBox="1"/>
          <p:nvPr/>
        </p:nvSpPr>
        <p:spPr>
          <a:xfrm>
            <a:off x="10876548" y="6399827"/>
            <a:ext cx="1070810" cy="261610"/>
          </a:xfrm>
          <a:prstGeom prst="rect">
            <a:avLst/>
          </a:prstGeom>
          <a:noFill/>
        </p:spPr>
        <p:txBody>
          <a:bodyPr wrap="square" rtlCol="0">
            <a:spAutoFit/>
          </a:bodyPr>
          <a:lstStyle/>
          <a:p>
            <a:r>
              <a:rPr lang="lv-LV" sz="1100" dirty="0">
                <a:solidFill>
                  <a:schemeClr val="bg1"/>
                </a:solidFill>
                <a:latin typeface="Montserrat" panose="00000500000000000000" pitchFamily="2" charset="0"/>
              </a:rPr>
              <a:t>Gribu vasaru</a:t>
            </a:r>
          </a:p>
        </p:txBody>
      </p:sp>
    </p:spTree>
    <p:extLst>
      <p:ext uri="{BB962C8B-B14F-4D97-AF65-F5344CB8AC3E}">
        <p14:creationId xmlns:p14="http://schemas.microsoft.com/office/powerpoint/2010/main" val="2025999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9F3B593-2817-7345-9F7A-3801D2124B5C}"/>
              </a:ext>
            </a:extLst>
          </p:cNvPr>
          <p:cNvSpPr/>
          <p:nvPr/>
        </p:nvSpPr>
        <p:spPr>
          <a:xfrm>
            <a:off x="1420239" y="4931682"/>
            <a:ext cx="1128409" cy="102602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solidFill>
                <a:schemeClr val="bg1"/>
              </a:solidFill>
            </a:endParaRPr>
          </a:p>
        </p:txBody>
      </p:sp>
      <p:sp>
        <p:nvSpPr>
          <p:cNvPr id="9" name="Oval 8">
            <a:extLst>
              <a:ext uri="{FF2B5EF4-FFF2-40B4-BE49-F238E27FC236}">
                <a16:creationId xmlns:a16="http://schemas.microsoft.com/office/drawing/2014/main" id="{915DE576-ABBD-FF59-9D9A-B3B129B0F3AE}"/>
              </a:ext>
            </a:extLst>
          </p:cNvPr>
          <p:cNvSpPr/>
          <p:nvPr/>
        </p:nvSpPr>
        <p:spPr>
          <a:xfrm>
            <a:off x="3154834" y="4271120"/>
            <a:ext cx="1517515" cy="142023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 name="Picture 1">
            <a:extLst>
              <a:ext uri="{FF2B5EF4-FFF2-40B4-BE49-F238E27FC236}">
                <a16:creationId xmlns:a16="http://schemas.microsoft.com/office/drawing/2014/main" id="{237D7A9B-D18D-6F74-B550-DB7FB345BD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27603" y="538058"/>
            <a:ext cx="1736835" cy="239683"/>
          </a:xfrm>
          <a:prstGeom prst="rect">
            <a:avLst/>
          </a:prstGeom>
        </p:spPr>
      </p:pic>
      <p:sp>
        <p:nvSpPr>
          <p:cNvPr id="4" name="TextBox 3">
            <a:extLst>
              <a:ext uri="{FF2B5EF4-FFF2-40B4-BE49-F238E27FC236}">
                <a16:creationId xmlns:a16="http://schemas.microsoft.com/office/drawing/2014/main" id="{EF579F2C-75DE-F9DD-2B84-0B5EED0AAFFA}"/>
              </a:ext>
            </a:extLst>
          </p:cNvPr>
          <p:cNvSpPr txBox="1"/>
          <p:nvPr/>
        </p:nvSpPr>
        <p:spPr>
          <a:xfrm>
            <a:off x="1003854" y="3938152"/>
            <a:ext cx="6094378" cy="415498"/>
          </a:xfrm>
          <a:prstGeom prst="rect">
            <a:avLst/>
          </a:prstGeom>
          <a:noFill/>
        </p:spPr>
        <p:txBody>
          <a:bodyPr wrap="square">
            <a:spAutoFit/>
          </a:bodyPr>
          <a:lstStyle/>
          <a:p>
            <a:r>
              <a:rPr lang="en-US" sz="2100" b="1" dirty="0">
                <a:latin typeface="Montserrat" panose="00000500000000000000" pitchFamily="2" charset="0"/>
              </a:rPr>
              <a:t>Ancient and contemporary</a:t>
            </a:r>
            <a:endParaRPr lang="lv-LV" sz="2100" b="1" dirty="0">
              <a:latin typeface="Montserrat" panose="00000500000000000000" pitchFamily="2" charset="0"/>
            </a:endParaRPr>
          </a:p>
        </p:txBody>
      </p:sp>
      <p:sp>
        <p:nvSpPr>
          <p:cNvPr id="6" name="TextBox 5">
            <a:extLst>
              <a:ext uri="{FF2B5EF4-FFF2-40B4-BE49-F238E27FC236}">
                <a16:creationId xmlns:a16="http://schemas.microsoft.com/office/drawing/2014/main" id="{093E8ACC-36D8-C2F6-9855-3FF17154B1BB}"/>
              </a:ext>
            </a:extLst>
          </p:cNvPr>
          <p:cNvSpPr txBox="1"/>
          <p:nvPr/>
        </p:nvSpPr>
        <p:spPr>
          <a:xfrm>
            <a:off x="1003854" y="4242906"/>
            <a:ext cx="6094378" cy="415498"/>
          </a:xfrm>
          <a:prstGeom prst="rect">
            <a:avLst/>
          </a:prstGeom>
          <a:noFill/>
        </p:spPr>
        <p:txBody>
          <a:bodyPr wrap="square">
            <a:spAutoFit/>
          </a:bodyPr>
          <a:lstStyle/>
          <a:p>
            <a:r>
              <a:rPr lang="en-US" sz="2100" b="1" dirty="0">
                <a:latin typeface="Montserrat" panose="00000500000000000000" pitchFamily="2" charset="0"/>
              </a:rPr>
              <a:t>wellbeing practices keep us in</a:t>
            </a:r>
            <a:endParaRPr lang="lv-LV" sz="2100" b="1" dirty="0">
              <a:latin typeface="Montserrat" panose="00000500000000000000" pitchFamily="2" charset="0"/>
            </a:endParaRPr>
          </a:p>
        </p:txBody>
      </p:sp>
      <p:sp>
        <p:nvSpPr>
          <p:cNvPr id="8" name="TextBox 7">
            <a:extLst>
              <a:ext uri="{FF2B5EF4-FFF2-40B4-BE49-F238E27FC236}">
                <a16:creationId xmlns:a16="http://schemas.microsoft.com/office/drawing/2014/main" id="{E28E0C3F-25C4-271A-E252-D427587142DE}"/>
              </a:ext>
            </a:extLst>
          </p:cNvPr>
          <p:cNvSpPr txBox="1"/>
          <p:nvPr/>
        </p:nvSpPr>
        <p:spPr>
          <a:xfrm>
            <a:off x="1003854" y="4402533"/>
            <a:ext cx="6094378" cy="1107996"/>
          </a:xfrm>
          <a:prstGeom prst="rect">
            <a:avLst/>
          </a:prstGeom>
          <a:noFill/>
        </p:spPr>
        <p:txBody>
          <a:bodyPr wrap="square">
            <a:spAutoFit/>
          </a:bodyPr>
          <a:lstStyle/>
          <a:p>
            <a:r>
              <a:rPr lang="lv-LV" sz="6600" b="1" dirty="0">
                <a:latin typeface="Montserrat" panose="00000500000000000000" pitchFamily="2" charset="0"/>
              </a:rPr>
              <a:t>g</a:t>
            </a:r>
            <a:r>
              <a:rPr lang="en-US" sz="6600" b="1" dirty="0">
                <a:latin typeface="Montserrat" panose="00000500000000000000" pitchFamily="2" charset="0"/>
              </a:rPr>
              <a:t>ood spirits</a:t>
            </a:r>
          </a:p>
        </p:txBody>
      </p:sp>
      <p:pic>
        <p:nvPicPr>
          <p:cNvPr id="11" name="Graphic 10" descr="Camera outline">
            <a:extLst>
              <a:ext uri="{FF2B5EF4-FFF2-40B4-BE49-F238E27FC236}">
                <a16:creationId xmlns:a16="http://schemas.microsoft.com/office/drawing/2014/main" id="{53193EB2-18B9-717B-4F34-03F2C9CE160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27938" y="6492241"/>
            <a:ext cx="239683" cy="239683"/>
          </a:xfrm>
          <a:prstGeom prst="rect">
            <a:avLst/>
          </a:prstGeom>
        </p:spPr>
      </p:pic>
      <p:sp>
        <p:nvSpPr>
          <p:cNvPr id="12" name="TextBox 11">
            <a:extLst>
              <a:ext uri="{FF2B5EF4-FFF2-40B4-BE49-F238E27FC236}">
                <a16:creationId xmlns:a16="http://schemas.microsoft.com/office/drawing/2014/main" id="{38369EC5-9CEF-F30F-D05B-E021799E89D0}"/>
              </a:ext>
            </a:extLst>
          </p:cNvPr>
          <p:cNvSpPr txBox="1"/>
          <p:nvPr/>
        </p:nvSpPr>
        <p:spPr>
          <a:xfrm>
            <a:off x="10767621" y="6478008"/>
            <a:ext cx="1575881" cy="253916"/>
          </a:xfrm>
          <a:prstGeom prst="rect">
            <a:avLst/>
          </a:prstGeom>
          <a:noFill/>
        </p:spPr>
        <p:txBody>
          <a:bodyPr wrap="square" rtlCol="0">
            <a:spAutoFit/>
          </a:bodyPr>
          <a:lstStyle/>
          <a:p>
            <a:r>
              <a:rPr lang="lv-LV" sz="1050" dirty="0">
                <a:latin typeface="Montserrat" panose="00000500000000000000" pitchFamily="2" charset="0"/>
              </a:rPr>
              <a:t>Reinis Hofmanis</a:t>
            </a:r>
          </a:p>
        </p:txBody>
      </p:sp>
    </p:spTree>
    <p:extLst>
      <p:ext uri="{BB962C8B-B14F-4D97-AF65-F5344CB8AC3E}">
        <p14:creationId xmlns:p14="http://schemas.microsoft.com/office/powerpoint/2010/main" val="1794790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DF3E3F1-16C7-014E-E108-4A2FA1C2972E}"/>
              </a:ext>
            </a:extLst>
          </p:cNvPr>
          <p:cNvSpPr/>
          <p:nvPr/>
        </p:nvSpPr>
        <p:spPr>
          <a:xfrm>
            <a:off x="6307771" y="5123572"/>
            <a:ext cx="1459149" cy="133268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TextBox 2">
            <a:extLst>
              <a:ext uri="{FF2B5EF4-FFF2-40B4-BE49-F238E27FC236}">
                <a16:creationId xmlns:a16="http://schemas.microsoft.com/office/drawing/2014/main" id="{8384693C-B5DE-9C18-ED34-49CDDFF2A87F}"/>
              </a:ext>
            </a:extLst>
          </p:cNvPr>
          <p:cNvSpPr txBox="1"/>
          <p:nvPr/>
        </p:nvSpPr>
        <p:spPr>
          <a:xfrm>
            <a:off x="10737603" y="6400076"/>
            <a:ext cx="1278228" cy="276999"/>
          </a:xfrm>
          <a:prstGeom prst="rect">
            <a:avLst/>
          </a:prstGeom>
          <a:noFill/>
        </p:spPr>
        <p:txBody>
          <a:bodyPr wrap="square">
            <a:spAutoFit/>
          </a:bodyPr>
          <a:lstStyle/>
          <a:p>
            <a:r>
              <a:rPr lang="lv-LV" sz="1200" dirty="0">
                <a:solidFill>
                  <a:schemeClr val="bg1"/>
                </a:solidFill>
                <a:latin typeface="Montserrat" panose="00000500000000000000" pitchFamily="2" charset="0"/>
              </a:rPr>
              <a:t>Live Riga</a:t>
            </a:r>
          </a:p>
        </p:txBody>
      </p:sp>
      <p:sp>
        <p:nvSpPr>
          <p:cNvPr id="7" name="TextBox 6">
            <a:extLst>
              <a:ext uri="{FF2B5EF4-FFF2-40B4-BE49-F238E27FC236}">
                <a16:creationId xmlns:a16="http://schemas.microsoft.com/office/drawing/2014/main" id="{FBC0C8E3-6F7A-6C15-2932-B19B89C2F0AF}"/>
              </a:ext>
            </a:extLst>
          </p:cNvPr>
          <p:cNvSpPr txBox="1"/>
          <p:nvPr/>
        </p:nvSpPr>
        <p:spPr>
          <a:xfrm>
            <a:off x="1024981" y="5562195"/>
            <a:ext cx="8518998" cy="415498"/>
          </a:xfrm>
          <a:prstGeom prst="rect">
            <a:avLst/>
          </a:prstGeom>
          <a:noFill/>
        </p:spPr>
        <p:txBody>
          <a:bodyPr wrap="square">
            <a:spAutoFit/>
          </a:bodyPr>
          <a:lstStyle/>
          <a:p>
            <a:r>
              <a:rPr lang="lv-LV" sz="2100" b="1" dirty="0">
                <a:solidFill>
                  <a:schemeClr val="bg1"/>
                </a:solidFill>
                <a:latin typeface="Montserrat" panose="00000500000000000000" pitchFamily="2" charset="0"/>
              </a:rPr>
              <a:t>t</a:t>
            </a:r>
            <a:r>
              <a:rPr lang="en-US" sz="2100" b="1" dirty="0">
                <a:solidFill>
                  <a:schemeClr val="bg1"/>
                </a:solidFill>
                <a:latin typeface="Montserrat" panose="00000500000000000000" pitchFamily="2" charset="0"/>
              </a:rPr>
              <a:t>he compact but action</a:t>
            </a:r>
            <a:r>
              <a:rPr lang="lv-LV" sz="2100" b="1" dirty="0">
                <a:solidFill>
                  <a:schemeClr val="bg1"/>
                </a:solidFill>
                <a:latin typeface="Montserrat" panose="00000500000000000000" pitchFamily="2" charset="0"/>
              </a:rPr>
              <a:t>-</a:t>
            </a:r>
            <a:r>
              <a:rPr lang="en-US" sz="2100" b="1" dirty="0">
                <a:solidFill>
                  <a:schemeClr val="bg1"/>
                </a:solidFill>
                <a:latin typeface="Montserrat" panose="00000500000000000000" pitchFamily="2" charset="0"/>
              </a:rPr>
              <a:t>filled capital of Latvia</a:t>
            </a:r>
            <a:endParaRPr lang="lv-LV" sz="2100" b="1" dirty="0">
              <a:solidFill>
                <a:schemeClr val="bg1"/>
              </a:solidFill>
              <a:latin typeface="Montserrat" panose="00000500000000000000" pitchFamily="2" charset="0"/>
            </a:endParaRPr>
          </a:p>
        </p:txBody>
      </p:sp>
      <p:sp>
        <p:nvSpPr>
          <p:cNvPr id="9" name="TextBox 8">
            <a:extLst>
              <a:ext uri="{FF2B5EF4-FFF2-40B4-BE49-F238E27FC236}">
                <a16:creationId xmlns:a16="http://schemas.microsoft.com/office/drawing/2014/main" id="{DE838C87-44BA-1C88-6372-68552DDF9DFD}"/>
              </a:ext>
            </a:extLst>
          </p:cNvPr>
          <p:cNvSpPr txBox="1"/>
          <p:nvPr/>
        </p:nvSpPr>
        <p:spPr>
          <a:xfrm>
            <a:off x="942968" y="4661948"/>
            <a:ext cx="6094378" cy="1107996"/>
          </a:xfrm>
          <a:prstGeom prst="rect">
            <a:avLst/>
          </a:prstGeom>
          <a:noFill/>
        </p:spPr>
        <p:txBody>
          <a:bodyPr wrap="square">
            <a:spAutoFit/>
          </a:bodyPr>
          <a:lstStyle/>
          <a:p>
            <a:r>
              <a:rPr lang="en-US" sz="6600" b="1" dirty="0">
                <a:solidFill>
                  <a:schemeClr val="bg1"/>
                </a:solidFill>
                <a:latin typeface="Montserrat" panose="00000500000000000000" pitchFamily="2" charset="0"/>
              </a:rPr>
              <a:t>Riga</a:t>
            </a:r>
            <a:r>
              <a:rPr lang="lv-LV" sz="6600" b="1" dirty="0">
                <a:solidFill>
                  <a:schemeClr val="bg1"/>
                </a:solidFill>
                <a:latin typeface="Montserrat" panose="00000500000000000000" pitchFamily="2" charset="0"/>
              </a:rPr>
              <a:t>  </a:t>
            </a:r>
            <a:endParaRPr lang="lv-LV" sz="6600" b="1" dirty="0">
              <a:latin typeface="Montserrat" panose="00000500000000000000" pitchFamily="2" charset="0"/>
            </a:endParaRPr>
          </a:p>
        </p:txBody>
      </p:sp>
      <p:pic>
        <p:nvPicPr>
          <p:cNvPr id="2" name="Graphic 1" descr="Camera outline">
            <a:extLst>
              <a:ext uri="{FF2B5EF4-FFF2-40B4-BE49-F238E27FC236}">
                <a16:creationId xmlns:a16="http://schemas.microsoft.com/office/drawing/2014/main" id="{22F51B19-1ECF-1AC3-A033-B2C139755B2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53360" y="6346453"/>
            <a:ext cx="384243" cy="384243"/>
          </a:xfrm>
          <a:prstGeom prst="rect">
            <a:avLst/>
          </a:prstGeom>
        </p:spPr>
      </p:pic>
    </p:spTree>
    <p:extLst>
      <p:ext uri="{BB962C8B-B14F-4D97-AF65-F5344CB8AC3E}">
        <p14:creationId xmlns:p14="http://schemas.microsoft.com/office/powerpoint/2010/main" val="3583556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13143C0-F3CB-3DF6-A153-3D3A7B9BCA8F}"/>
              </a:ext>
            </a:extLst>
          </p:cNvPr>
          <p:cNvSpPr/>
          <p:nvPr/>
        </p:nvSpPr>
        <p:spPr>
          <a:xfrm>
            <a:off x="2419834" y="3867651"/>
            <a:ext cx="1796214" cy="16496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09EDB19-0542-35C7-45FE-91844FF02D4F}"/>
              </a:ext>
            </a:extLst>
          </p:cNvPr>
          <p:cNvSpPr/>
          <p:nvPr/>
        </p:nvSpPr>
        <p:spPr>
          <a:xfrm>
            <a:off x="4770820" y="6350401"/>
            <a:ext cx="1796214" cy="16496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5F2FFD7-4E07-6AE5-A60D-6CC218129785}"/>
              </a:ext>
            </a:extLst>
          </p:cNvPr>
          <p:cNvSpPr txBox="1"/>
          <p:nvPr/>
        </p:nvSpPr>
        <p:spPr>
          <a:xfrm>
            <a:off x="933638" y="4503950"/>
            <a:ext cx="4567640" cy="1116524"/>
          </a:xfrm>
          <a:prstGeom prst="rect">
            <a:avLst/>
          </a:prstGeom>
          <a:noFill/>
        </p:spPr>
        <p:txBody>
          <a:bodyPr wrap="square">
            <a:spAutoFit/>
          </a:bodyPr>
          <a:lstStyle/>
          <a:p>
            <a:pPr>
              <a:lnSpc>
                <a:spcPct val="107000"/>
              </a:lnSpc>
              <a:spcBef>
                <a:spcPts val="200"/>
              </a:spcBef>
            </a:pPr>
            <a:r>
              <a:rPr lang="lv-LV" sz="6600" b="1" dirty="0">
                <a:solidFill>
                  <a:srgbClr val="EEEEEE"/>
                </a:solidFill>
                <a:latin typeface="Montserrat" panose="00000500000000000000" pitchFamily="2" charset="0"/>
                <a:ea typeface="Times New Roman" panose="02020603050405020304" pitchFamily="18" charset="0"/>
                <a:cs typeface="Times New Roman" panose="02020603050405020304" pitchFamily="18" charset="0"/>
              </a:rPr>
              <a:t>b</a:t>
            </a:r>
            <a:r>
              <a:rPr lang="en-US" sz="6600" b="1" dirty="0">
                <a:solidFill>
                  <a:srgbClr val="EEEEEE"/>
                </a:solidFill>
                <a:effectLst/>
                <a:latin typeface="Montserrat" panose="00000500000000000000" pitchFamily="2" charset="0"/>
                <a:ea typeface="Times New Roman" panose="02020603050405020304" pitchFamily="18" charset="0"/>
                <a:cs typeface="Times New Roman" panose="02020603050405020304" pitchFamily="18" charset="0"/>
              </a:rPr>
              <a:t>usiness </a:t>
            </a:r>
            <a:r>
              <a:rPr lang="en-US" sz="1400" dirty="0">
                <a:solidFill>
                  <a:srgbClr val="EEEEEE"/>
                </a:solidFill>
                <a:effectLst/>
                <a:latin typeface="Calibri" panose="020F0502020204030204" pitchFamily="34" charset="0"/>
                <a:ea typeface="Calibri" panose="020F0502020204030204" pitchFamily="34" charset="0"/>
                <a:cs typeface="Times New Roman" panose="02020603050405020304" pitchFamily="18" charset="0"/>
              </a:rPr>
              <a:t> </a:t>
            </a:r>
            <a:endParaRPr lang="lv-LV" sz="1100" dirty="0">
              <a:solidFill>
                <a:srgbClr val="EEEEEE"/>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1181C407-D734-C84D-EF50-C3B0C389B877}"/>
              </a:ext>
            </a:extLst>
          </p:cNvPr>
          <p:cNvSpPr txBox="1"/>
          <p:nvPr/>
        </p:nvSpPr>
        <p:spPr>
          <a:xfrm>
            <a:off x="1007580" y="4323164"/>
            <a:ext cx="6416936" cy="369332"/>
          </a:xfrm>
          <a:prstGeom prst="rect">
            <a:avLst/>
          </a:prstGeom>
          <a:noFill/>
        </p:spPr>
        <p:txBody>
          <a:bodyPr wrap="square">
            <a:spAutoFit/>
          </a:bodyPr>
          <a:lstStyle/>
          <a:p>
            <a:r>
              <a:rPr lang="en-US" sz="1800" b="1" dirty="0">
                <a:solidFill>
                  <a:srgbClr val="EEEEEE"/>
                </a:solidFill>
                <a:effectLst/>
                <a:latin typeface="Montserrat" panose="00000500000000000000" pitchFamily="2" charset="0"/>
                <a:ea typeface="Times New Roman" panose="02020603050405020304" pitchFamily="18" charset="0"/>
                <a:cs typeface="Times New Roman" panose="02020603050405020304" pitchFamily="18" charset="0"/>
              </a:rPr>
              <a:t>Latvia's rise in </a:t>
            </a:r>
            <a:endParaRPr lang="lv-LV" dirty="0"/>
          </a:p>
        </p:txBody>
      </p:sp>
      <p:sp>
        <p:nvSpPr>
          <p:cNvPr id="16" name="TextBox 15">
            <a:extLst>
              <a:ext uri="{FF2B5EF4-FFF2-40B4-BE49-F238E27FC236}">
                <a16:creationId xmlns:a16="http://schemas.microsoft.com/office/drawing/2014/main" id="{521B7DA7-52AC-1FF2-9571-AD686BA76317}"/>
              </a:ext>
            </a:extLst>
          </p:cNvPr>
          <p:cNvSpPr txBox="1"/>
          <p:nvPr/>
        </p:nvSpPr>
        <p:spPr>
          <a:xfrm>
            <a:off x="1007580" y="6096592"/>
            <a:ext cx="1535654" cy="369332"/>
          </a:xfrm>
          <a:prstGeom prst="rect">
            <a:avLst/>
          </a:prstGeom>
          <a:noFill/>
        </p:spPr>
        <p:txBody>
          <a:bodyPr wrap="square">
            <a:spAutoFit/>
          </a:bodyPr>
          <a:lstStyle/>
          <a:p>
            <a:r>
              <a:rPr lang="lv-LV" b="1" dirty="0">
                <a:solidFill>
                  <a:srgbClr val="EEEEEE"/>
                </a:solidFill>
                <a:latin typeface="Montserrat" panose="00000500000000000000" pitchFamily="2" charset="0"/>
                <a:ea typeface="Times New Roman" panose="02020603050405020304" pitchFamily="18" charset="0"/>
                <a:cs typeface="Times New Roman" panose="02020603050405020304" pitchFamily="18" charset="0"/>
              </a:rPr>
              <a:t>t</a:t>
            </a:r>
            <a:r>
              <a:rPr lang="en-US" sz="1800" b="1" dirty="0">
                <a:solidFill>
                  <a:srgbClr val="EEEEEE"/>
                </a:solidFill>
                <a:effectLst/>
                <a:latin typeface="Montserrat" panose="00000500000000000000" pitchFamily="2" charset="0"/>
                <a:ea typeface="Times New Roman" panose="02020603050405020304" pitchFamily="18" charset="0"/>
                <a:cs typeface="Times New Roman" panose="02020603050405020304" pitchFamily="18" charset="0"/>
              </a:rPr>
              <a:t>ourism</a:t>
            </a:r>
            <a:r>
              <a:rPr lang="lv-LV" sz="1800" b="1" dirty="0">
                <a:solidFill>
                  <a:srgbClr val="EEEEEE"/>
                </a:solidFill>
                <a:effectLst/>
                <a:latin typeface="Montserrat" panose="00000500000000000000" pitchFamily="2" charset="0"/>
                <a:ea typeface="Calibri" panose="020F0502020204030204" pitchFamily="34" charset="0"/>
                <a:cs typeface="Times New Roman" panose="02020603050405020304" pitchFamily="18" charset="0"/>
              </a:rPr>
              <a:t> </a:t>
            </a:r>
            <a:endParaRPr lang="lv-LV" dirty="0"/>
          </a:p>
        </p:txBody>
      </p:sp>
      <p:sp>
        <p:nvSpPr>
          <p:cNvPr id="18" name="TextBox 17">
            <a:extLst>
              <a:ext uri="{FF2B5EF4-FFF2-40B4-BE49-F238E27FC236}">
                <a16:creationId xmlns:a16="http://schemas.microsoft.com/office/drawing/2014/main" id="{439DCF61-C688-F95D-AA18-8704BC172BCF}"/>
              </a:ext>
            </a:extLst>
          </p:cNvPr>
          <p:cNvSpPr txBox="1"/>
          <p:nvPr/>
        </p:nvSpPr>
        <p:spPr>
          <a:xfrm>
            <a:off x="933638" y="5168614"/>
            <a:ext cx="3860037" cy="1116524"/>
          </a:xfrm>
          <a:prstGeom prst="rect">
            <a:avLst/>
          </a:prstGeom>
          <a:noFill/>
        </p:spPr>
        <p:txBody>
          <a:bodyPr wrap="square">
            <a:spAutoFit/>
          </a:bodyPr>
          <a:lstStyle/>
          <a:p>
            <a:pPr>
              <a:lnSpc>
                <a:spcPct val="107000"/>
              </a:lnSpc>
              <a:spcBef>
                <a:spcPts val="200"/>
              </a:spcBef>
            </a:pPr>
            <a:r>
              <a:rPr lang="lv-LV" sz="6600" b="1" dirty="0">
                <a:solidFill>
                  <a:srgbClr val="EEEEEE"/>
                </a:solidFill>
                <a:effectLst/>
                <a:latin typeface="Montserrat" panose="00000500000000000000" pitchFamily="2" charset="0"/>
                <a:ea typeface="Times New Roman" panose="02020603050405020304" pitchFamily="18" charset="0"/>
                <a:cs typeface="Times New Roman" panose="02020603050405020304" pitchFamily="18" charset="0"/>
              </a:rPr>
              <a:t>&amp;</a:t>
            </a:r>
            <a:r>
              <a:rPr lang="en-US" sz="6600" b="1" dirty="0">
                <a:solidFill>
                  <a:srgbClr val="EEEEEE"/>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lv-LV" sz="6600" b="1" dirty="0">
                <a:solidFill>
                  <a:srgbClr val="EEEEEE"/>
                </a:solidFill>
                <a:latin typeface="Montserrat" panose="00000500000000000000" pitchFamily="2" charset="0"/>
                <a:ea typeface="Times New Roman" panose="02020603050405020304" pitchFamily="18" charset="0"/>
                <a:cs typeface="Times New Roman" panose="02020603050405020304" pitchFamily="18" charset="0"/>
              </a:rPr>
              <a:t>e</a:t>
            </a:r>
            <a:r>
              <a:rPr lang="en-US" sz="6600" b="1" dirty="0">
                <a:solidFill>
                  <a:srgbClr val="EEEEEE"/>
                </a:solidFill>
                <a:effectLst/>
                <a:latin typeface="Montserrat" panose="00000500000000000000" pitchFamily="2" charset="0"/>
                <a:ea typeface="Times New Roman" panose="02020603050405020304" pitchFamily="18" charset="0"/>
                <a:cs typeface="Times New Roman" panose="02020603050405020304" pitchFamily="18" charset="0"/>
              </a:rPr>
              <a:t>vent</a:t>
            </a:r>
            <a:endParaRPr lang="lv-LV" sz="6600" b="1" dirty="0">
              <a:solidFill>
                <a:srgbClr val="EEEEEE"/>
              </a:solidFill>
              <a:effectLst/>
              <a:latin typeface="Montserrat" panose="00000500000000000000" pitchFamily="2" charset="0"/>
              <a:ea typeface="Times New Roman" panose="02020603050405020304" pitchFamily="18" charset="0"/>
              <a:cs typeface="Times New Roman" panose="02020603050405020304" pitchFamily="18" charset="0"/>
            </a:endParaRPr>
          </a:p>
        </p:txBody>
      </p:sp>
      <p:pic>
        <p:nvPicPr>
          <p:cNvPr id="2" name="Graphic 1" descr="Camera outline">
            <a:extLst>
              <a:ext uri="{FF2B5EF4-FFF2-40B4-BE49-F238E27FC236}">
                <a16:creationId xmlns:a16="http://schemas.microsoft.com/office/drawing/2014/main" id="{10A73C65-43CB-C92B-31B4-A887C9ABA0C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11831" y="6285138"/>
            <a:ext cx="384243" cy="384243"/>
          </a:xfrm>
          <a:prstGeom prst="rect">
            <a:avLst/>
          </a:prstGeom>
        </p:spPr>
      </p:pic>
      <p:sp>
        <p:nvSpPr>
          <p:cNvPr id="3" name="TextBox 2">
            <a:extLst>
              <a:ext uri="{FF2B5EF4-FFF2-40B4-BE49-F238E27FC236}">
                <a16:creationId xmlns:a16="http://schemas.microsoft.com/office/drawing/2014/main" id="{7ED9E9B6-EE86-8C30-8195-E56053009D6F}"/>
              </a:ext>
            </a:extLst>
          </p:cNvPr>
          <p:cNvSpPr txBox="1"/>
          <p:nvPr/>
        </p:nvSpPr>
        <p:spPr>
          <a:xfrm>
            <a:off x="10696074" y="6346455"/>
            <a:ext cx="1660358" cy="261610"/>
          </a:xfrm>
          <a:prstGeom prst="rect">
            <a:avLst/>
          </a:prstGeom>
          <a:noFill/>
        </p:spPr>
        <p:txBody>
          <a:bodyPr wrap="square" rtlCol="0">
            <a:spAutoFit/>
          </a:bodyPr>
          <a:lstStyle/>
          <a:p>
            <a:r>
              <a:rPr lang="lv-LV" sz="1100" dirty="0">
                <a:solidFill>
                  <a:schemeClr val="bg1"/>
                </a:solidFill>
                <a:latin typeface="Montserrat" panose="00000500000000000000" pitchFamily="2" charset="0"/>
              </a:rPr>
              <a:t>5G Techritorry</a:t>
            </a:r>
          </a:p>
        </p:txBody>
      </p:sp>
    </p:spTree>
    <p:extLst>
      <p:ext uri="{BB962C8B-B14F-4D97-AF65-F5344CB8AC3E}">
        <p14:creationId xmlns:p14="http://schemas.microsoft.com/office/powerpoint/2010/main" val="2595885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C2565C3-B4B9-37B0-EC3C-2CD4258AB5B4}"/>
              </a:ext>
            </a:extLst>
          </p:cNvPr>
          <p:cNvSpPr/>
          <p:nvPr/>
        </p:nvSpPr>
        <p:spPr>
          <a:xfrm>
            <a:off x="2288002" y="2249600"/>
            <a:ext cx="983621" cy="977237"/>
          </a:xfrm>
          <a:prstGeom prst="ellipse">
            <a:avLst/>
          </a:prstGeom>
          <a:solidFill>
            <a:srgbClr val="77E5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3" name="Oval 12">
            <a:extLst>
              <a:ext uri="{FF2B5EF4-FFF2-40B4-BE49-F238E27FC236}">
                <a16:creationId xmlns:a16="http://schemas.microsoft.com/office/drawing/2014/main" id="{7923C9E5-2B4F-486B-2829-79E99E9DED28}"/>
              </a:ext>
            </a:extLst>
          </p:cNvPr>
          <p:cNvSpPr/>
          <p:nvPr/>
        </p:nvSpPr>
        <p:spPr>
          <a:xfrm>
            <a:off x="10517468" y="5048655"/>
            <a:ext cx="983621" cy="977237"/>
          </a:xfrm>
          <a:prstGeom prst="ellipse">
            <a:avLst/>
          </a:prstGeom>
          <a:solidFill>
            <a:srgbClr val="77E5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Oval 3">
            <a:extLst>
              <a:ext uri="{FF2B5EF4-FFF2-40B4-BE49-F238E27FC236}">
                <a16:creationId xmlns:a16="http://schemas.microsoft.com/office/drawing/2014/main" id="{F8B26282-EC81-150F-3291-452B5308A6FC}"/>
              </a:ext>
            </a:extLst>
          </p:cNvPr>
          <p:cNvSpPr/>
          <p:nvPr/>
        </p:nvSpPr>
        <p:spPr>
          <a:xfrm>
            <a:off x="5619118" y="919707"/>
            <a:ext cx="5881971" cy="5675225"/>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TextBox 11">
            <a:extLst>
              <a:ext uri="{FF2B5EF4-FFF2-40B4-BE49-F238E27FC236}">
                <a16:creationId xmlns:a16="http://schemas.microsoft.com/office/drawing/2014/main" id="{32D9F30E-D7CF-F031-CAA1-52F1BAC6A43E}"/>
              </a:ext>
            </a:extLst>
          </p:cNvPr>
          <p:cNvSpPr txBox="1"/>
          <p:nvPr/>
        </p:nvSpPr>
        <p:spPr>
          <a:xfrm>
            <a:off x="924128" y="1507423"/>
            <a:ext cx="3004777" cy="830997"/>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lang="lv-LV" sz="2400" dirty="0">
                <a:latin typeface="Montserrat" panose="00000500000000000000" pitchFamily="2" charset="0"/>
              </a:rPr>
              <a:t>T</a:t>
            </a:r>
            <a:r>
              <a:rPr lang="en-US" sz="2400" dirty="0">
                <a:latin typeface="Montserrat" panose="00000500000000000000" pitchFamily="2" charset="0"/>
              </a:rPr>
              <a:t>his is just a glimpse </a:t>
            </a:r>
            <a:r>
              <a:rPr kumimoji="0" lang="en-US" sz="2400" u="none" strike="noStrike" kern="0" cap="none" spc="0" normalizeH="0" baseline="0" noProof="0" dirty="0">
                <a:ln>
                  <a:noFill/>
                </a:ln>
                <a:solidFill>
                  <a:srgbClr val="000000"/>
                </a:solidFill>
                <a:effectLst/>
                <a:uLnTx/>
                <a:uFillTx/>
                <a:latin typeface="Montserrat" panose="00000500000000000000" pitchFamily="2" charset="0"/>
              </a:rPr>
              <a:t>of</a:t>
            </a:r>
            <a:endParaRPr kumimoji="0" lang="en-US" sz="2400" b="1" u="none" strike="noStrike" kern="0" cap="none" spc="0" normalizeH="0" baseline="0" noProof="0" dirty="0">
              <a:ln>
                <a:noFill/>
              </a:ln>
              <a:solidFill>
                <a:srgbClr val="000000"/>
              </a:solidFill>
              <a:effectLst/>
              <a:uLnTx/>
              <a:uFillTx/>
              <a:latin typeface="Montserrat" panose="00000500000000000000" pitchFamily="2" charset="0"/>
              <a:ea typeface="+mn-ea"/>
              <a:cs typeface="+mn-cs"/>
            </a:endParaRPr>
          </a:p>
        </p:txBody>
      </p:sp>
      <p:pic>
        <p:nvPicPr>
          <p:cNvPr id="5" name="Picture 4">
            <a:extLst>
              <a:ext uri="{FF2B5EF4-FFF2-40B4-BE49-F238E27FC236}">
                <a16:creationId xmlns:a16="http://schemas.microsoft.com/office/drawing/2014/main" id="{D5415445-D84D-4B3C-FFB8-F7328E5604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40860" y="592425"/>
            <a:ext cx="1736835" cy="239683"/>
          </a:xfrm>
          <a:prstGeom prst="rect">
            <a:avLst/>
          </a:prstGeom>
        </p:spPr>
      </p:pic>
      <p:sp>
        <p:nvSpPr>
          <p:cNvPr id="2" name="TextBox 1">
            <a:extLst>
              <a:ext uri="{FF2B5EF4-FFF2-40B4-BE49-F238E27FC236}">
                <a16:creationId xmlns:a16="http://schemas.microsoft.com/office/drawing/2014/main" id="{3519C14A-B49C-6060-1929-4FE7DD708E9C}"/>
              </a:ext>
            </a:extLst>
          </p:cNvPr>
          <p:cNvSpPr txBox="1"/>
          <p:nvPr/>
        </p:nvSpPr>
        <p:spPr>
          <a:xfrm>
            <a:off x="924128" y="3719983"/>
            <a:ext cx="4275590" cy="1938992"/>
          </a:xfrm>
          <a:prstGeom prst="rect">
            <a:avLst/>
          </a:prstGeom>
          <a:noFill/>
        </p:spPr>
        <p:txBody>
          <a:bodyPr wrap="square" rtlCol="0">
            <a:spAutoFit/>
          </a:bodyPr>
          <a:lstStyle/>
          <a:p>
            <a:r>
              <a:rPr lang="en-US" sz="2400" dirty="0">
                <a:latin typeface="Montserrat" panose="00000500000000000000" pitchFamily="2" charset="0"/>
              </a:rPr>
              <a:t>Explore more at </a:t>
            </a:r>
            <a:r>
              <a:rPr lang="en-US" sz="2400" dirty="0">
                <a:latin typeface="Montserrat" panose="00000500000000000000" pitchFamily="2" charset="0"/>
                <a:hlinkClick r:id="rId5"/>
              </a:rPr>
              <a:t>www.latvia.eu </a:t>
            </a:r>
            <a:r>
              <a:rPr lang="en-US" sz="2400" dirty="0">
                <a:latin typeface="Montserrat" panose="00000500000000000000" pitchFamily="2" charset="0"/>
              </a:rPr>
              <a:t>and consider </a:t>
            </a:r>
            <a:r>
              <a:rPr lang="en-US" sz="2400" b="1" dirty="0">
                <a:latin typeface="Montserrat" panose="00000500000000000000" pitchFamily="2" charset="0"/>
              </a:rPr>
              <a:t>Latvia</a:t>
            </a:r>
            <a:r>
              <a:rPr lang="en-US" sz="2400" dirty="0">
                <a:latin typeface="Montserrat" panose="00000500000000000000" pitchFamily="2" charset="0"/>
              </a:rPr>
              <a:t> as your next destination for</a:t>
            </a:r>
            <a:r>
              <a:rPr lang="en-US" sz="2400" b="1" dirty="0">
                <a:latin typeface="Montserrat" panose="00000500000000000000" pitchFamily="2" charset="0"/>
              </a:rPr>
              <a:t> travel, innovation</a:t>
            </a:r>
            <a:r>
              <a:rPr lang="lv-LV" sz="2400" b="1" dirty="0">
                <a:latin typeface="Montserrat" panose="00000500000000000000" pitchFamily="2" charset="0"/>
              </a:rPr>
              <a:t>,</a:t>
            </a:r>
            <a:r>
              <a:rPr lang="en-US" sz="2400" b="1" dirty="0">
                <a:latin typeface="Montserrat" panose="00000500000000000000" pitchFamily="2" charset="0"/>
              </a:rPr>
              <a:t> and growth</a:t>
            </a:r>
          </a:p>
        </p:txBody>
      </p:sp>
      <p:sp>
        <p:nvSpPr>
          <p:cNvPr id="6" name="TextBox 5">
            <a:extLst>
              <a:ext uri="{FF2B5EF4-FFF2-40B4-BE49-F238E27FC236}">
                <a16:creationId xmlns:a16="http://schemas.microsoft.com/office/drawing/2014/main" id="{EF77C747-D192-F17A-9111-1DA29590E502}"/>
              </a:ext>
            </a:extLst>
          </p:cNvPr>
          <p:cNvSpPr txBox="1"/>
          <p:nvPr/>
        </p:nvSpPr>
        <p:spPr>
          <a:xfrm>
            <a:off x="924128" y="2214687"/>
            <a:ext cx="6094324" cy="923330"/>
          </a:xfrm>
          <a:prstGeom prst="rect">
            <a:avLst/>
          </a:prstGeom>
          <a:noFill/>
        </p:spPr>
        <p:txBody>
          <a:bodyPr wrap="square">
            <a:spAutoFit/>
          </a:bodyPr>
          <a:lstStyle/>
          <a:p>
            <a:r>
              <a:rPr kumimoji="0" lang="lv-LV" sz="5400" b="1" u="none" strike="noStrike" kern="0" cap="none" spc="0" normalizeH="0" baseline="0" noProof="0" dirty="0">
                <a:ln>
                  <a:noFill/>
                </a:ln>
                <a:solidFill>
                  <a:srgbClr val="000000"/>
                </a:solidFill>
                <a:effectLst/>
                <a:uLnTx/>
                <a:uFillTx/>
                <a:latin typeface="Montserrat" panose="00000500000000000000" pitchFamily="2" charset="0"/>
              </a:rPr>
              <a:t>L</a:t>
            </a:r>
            <a:r>
              <a:rPr kumimoji="0" lang="en-US" sz="5400" b="1" u="none" strike="noStrike" kern="0" cap="none" spc="0" normalizeH="0" baseline="0" noProof="0" dirty="0">
                <a:ln>
                  <a:noFill/>
                </a:ln>
                <a:solidFill>
                  <a:srgbClr val="000000"/>
                </a:solidFill>
                <a:effectLst/>
                <a:uLnTx/>
                <a:uFillTx/>
                <a:latin typeface="Montserrat" panose="00000500000000000000" pitchFamily="2" charset="0"/>
                <a:ea typeface="+mn-ea"/>
                <a:cs typeface="+mn-cs"/>
              </a:rPr>
              <a:t>atvia</a:t>
            </a:r>
            <a:endParaRPr lang="lv-LV" sz="5400" dirty="0"/>
          </a:p>
        </p:txBody>
      </p:sp>
    </p:spTree>
    <p:extLst>
      <p:ext uri="{BB962C8B-B14F-4D97-AF65-F5344CB8AC3E}">
        <p14:creationId xmlns:p14="http://schemas.microsoft.com/office/powerpoint/2010/main" val="184513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4"/>
        <p:cNvGrpSpPr/>
        <p:nvPr/>
      </p:nvGrpSpPr>
      <p:grpSpPr>
        <a:xfrm>
          <a:off x="0" y="0"/>
          <a:ext cx="0" cy="0"/>
          <a:chOff x="0" y="0"/>
          <a:chExt cx="0" cy="0"/>
        </a:xfrm>
      </p:grpSpPr>
      <p:pic>
        <p:nvPicPr>
          <p:cNvPr id="395" name="Google Shape;395;p4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501213" y="451829"/>
            <a:ext cx="2017328" cy="859189"/>
          </a:xfrm>
          <a:prstGeom prst="rect">
            <a:avLst/>
          </a:prstGeom>
          <a:noFill/>
          <a:ln>
            <a:noFill/>
          </a:ln>
        </p:spPr>
      </p:pic>
      <p:sp>
        <p:nvSpPr>
          <p:cNvPr id="396" name="Google Shape;396;p48"/>
          <p:cNvSpPr txBox="1"/>
          <p:nvPr/>
        </p:nvSpPr>
        <p:spPr>
          <a:xfrm>
            <a:off x="960051" y="2426957"/>
            <a:ext cx="10423600" cy="1268000"/>
          </a:xfrm>
          <a:prstGeom prst="rect">
            <a:avLst/>
          </a:prstGeom>
          <a:noFill/>
          <a:ln>
            <a:noFill/>
          </a:ln>
        </p:spPr>
        <p:txBody>
          <a:bodyPr spcFirstLastPara="1" wrap="square" lIns="121900" tIns="60933" rIns="121900" bIns="60933" anchor="t" anchorCtr="0">
            <a:noAutofit/>
          </a:bodyPr>
          <a:lstStyle/>
          <a:p>
            <a:pPr defTabSz="412750" hangingPunct="0">
              <a:defRPr sz="8000" b="0" cap="all">
                <a:solidFill>
                  <a:srgbClr val="FFFFFF"/>
                </a:solidFill>
                <a:latin typeface="Montserrat Bold"/>
                <a:ea typeface="Montserrat Bold"/>
                <a:cs typeface="Montserrat Bold"/>
                <a:sym typeface="Montserrat Bold"/>
              </a:defRPr>
            </a:pPr>
            <a:r>
              <a:rPr lang="en-US" sz="3200" kern="0" cap="all" dirty="0">
                <a:solidFill>
                  <a:schemeClr val="bg1"/>
                </a:solidFill>
                <a:latin typeface="Montserrat Bold"/>
                <a:sym typeface="Montserrat Bold"/>
              </a:rPr>
              <a:t>Restless in nature </a:t>
            </a:r>
            <a:br>
              <a:rPr lang="en-US" sz="3200" kern="0" cap="all" dirty="0">
                <a:solidFill>
                  <a:schemeClr val="bg1"/>
                </a:solidFill>
                <a:latin typeface="Montserrat Bold"/>
                <a:sym typeface="Montserrat Bold"/>
              </a:rPr>
            </a:br>
            <a:r>
              <a:rPr lang="en-US" sz="3200" kern="0" cap="all" dirty="0">
                <a:solidFill>
                  <a:schemeClr val="bg1"/>
                </a:solidFill>
                <a:latin typeface="Montserrat Bold"/>
                <a:sym typeface="Montserrat Bold"/>
              </a:rPr>
              <a:t>united in mission</a:t>
            </a:r>
          </a:p>
          <a:p>
            <a:pPr defTabSz="1219170">
              <a:buClr>
                <a:srgbClr val="000000"/>
              </a:buClr>
              <a:buSzPts val="1100"/>
            </a:pPr>
            <a:endParaRPr sz="2133" i="1" kern="0" dirty="0">
              <a:solidFill>
                <a:srgbClr val="77E5C0"/>
              </a:solidFill>
              <a:latin typeface="Montserrat SemiBold"/>
              <a:ea typeface="Montserrat SemiBold"/>
              <a:cs typeface="Montserrat SemiBold"/>
              <a:sym typeface="Montserrat SemiBold"/>
            </a:endParaRPr>
          </a:p>
        </p:txBody>
      </p:sp>
      <p:sp>
        <p:nvSpPr>
          <p:cNvPr id="397" name="Google Shape;397;p48"/>
          <p:cNvSpPr txBox="1"/>
          <p:nvPr/>
        </p:nvSpPr>
        <p:spPr>
          <a:xfrm>
            <a:off x="960051" y="5073249"/>
            <a:ext cx="3620281" cy="1538842"/>
          </a:xfrm>
          <a:prstGeom prst="rect">
            <a:avLst/>
          </a:prstGeom>
          <a:noFill/>
          <a:ln>
            <a:noFill/>
          </a:ln>
        </p:spPr>
        <p:txBody>
          <a:bodyPr spcFirstLastPara="1" wrap="square" lIns="121900" tIns="121900" rIns="121900" bIns="121900" anchor="t" anchorCtr="0">
            <a:spAutoFit/>
          </a:bodyPr>
          <a:lstStyle/>
          <a:p>
            <a:pPr defTabSz="1219170">
              <a:lnSpc>
                <a:spcPct val="120000"/>
              </a:lnSpc>
              <a:buClr>
                <a:srgbClr val="000000"/>
              </a:buClr>
            </a:pPr>
            <a:r>
              <a:rPr lang="lv-LV" sz="1400" kern="0" dirty="0">
                <a:solidFill>
                  <a:schemeClr val="bg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www.latvia.eu</a:t>
            </a:r>
            <a:endParaRPr lang="lv-LV" sz="1400" kern="0" dirty="0">
              <a:solidFill>
                <a:schemeClr val="bg1"/>
              </a:solidFill>
              <a:latin typeface="Montserrat"/>
              <a:ea typeface="Montserrat"/>
              <a:cs typeface="Montserrat"/>
              <a:sym typeface="Montserrat"/>
            </a:endParaRPr>
          </a:p>
          <a:p>
            <a:pPr defTabSz="1219170">
              <a:lnSpc>
                <a:spcPct val="120000"/>
              </a:lnSpc>
              <a:buClr>
                <a:srgbClr val="000000"/>
              </a:buClr>
            </a:pPr>
            <a:r>
              <a:rPr lang="lv-LV" sz="1400" u="sng" kern="0" dirty="0">
                <a:solidFill>
                  <a:schemeClr val="bg1"/>
                </a:solidFill>
                <a:latin typeface="Montserrat"/>
                <a:ea typeface="Montserrat"/>
                <a:cs typeface="Montserrat"/>
                <a:sym typeface="Montserrat"/>
              </a:rPr>
              <a:t>https://investinlatvia.org</a:t>
            </a:r>
            <a:r>
              <a:rPr lang="lv-LV" sz="1400" kern="0" dirty="0">
                <a:solidFill>
                  <a:schemeClr val="bg1"/>
                </a:solidFill>
                <a:latin typeface="Montserrat"/>
                <a:ea typeface="Montserrat"/>
                <a:cs typeface="Montserrat"/>
                <a:sym typeface="Montserrat"/>
              </a:rPr>
              <a:t>/</a:t>
            </a:r>
          </a:p>
          <a:p>
            <a:pPr defTabSz="1219170">
              <a:lnSpc>
                <a:spcPct val="120000"/>
              </a:lnSpc>
              <a:buClr>
                <a:srgbClr val="000000"/>
              </a:buClr>
            </a:pPr>
            <a:r>
              <a:rPr lang="lv-LV" sz="1400" kern="0" dirty="0">
                <a:solidFill>
                  <a:schemeClr val="bg1"/>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https://www.latvia.travel/en</a:t>
            </a:r>
            <a:endParaRPr lang="lv-LV" sz="1400" kern="0" dirty="0">
              <a:solidFill>
                <a:schemeClr val="bg1"/>
              </a:solidFill>
              <a:latin typeface="Montserrat"/>
              <a:ea typeface="Montserrat"/>
              <a:cs typeface="Montserrat"/>
              <a:sym typeface="Montserrat"/>
            </a:endParaRPr>
          </a:p>
          <a:p>
            <a:pPr defTabSz="1219170">
              <a:lnSpc>
                <a:spcPct val="120000"/>
              </a:lnSpc>
              <a:buClr>
                <a:srgbClr val="000000"/>
              </a:buClr>
            </a:pPr>
            <a:endParaRPr lang="lv-LV" sz="1400" kern="0" dirty="0">
              <a:solidFill>
                <a:schemeClr val="bg1"/>
              </a:solidFill>
              <a:latin typeface="Montserrat"/>
              <a:ea typeface="Montserrat"/>
              <a:cs typeface="Montserrat"/>
              <a:sym typeface="Montserrat"/>
            </a:endParaRPr>
          </a:p>
          <a:p>
            <a:pPr defTabSz="1219170">
              <a:lnSpc>
                <a:spcPct val="120000"/>
              </a:lnSpc>
              <a:buClr>
                <a:srgbClr val="000000"/>
              </a:buClr>
            </a:pPr>
            <a:r>
              <a:rPr lang="en" sz="1400" kern="0" dirty="0">
                <a:solidFill>
                  <a:schemeClr val="bg1"/>
                </a:solidFill>
                <a:latin typeface="Montserrat"/>
                <a:ea typeface="Montserrat"/>
                <a:cs typeface="Montserrat"/>
                <a:sym typeface="Montserrat"/>
              </a:rPr>
              <a:t>#missionLatvia</a:t>
            </a:r>
            <a:endParaRPr sz="1400" kern="0" dirty="0">
              <a:solidFill>
                <a:schemeClr val="bg1"/>
              </a:solidFill>
              <a:latin typeface="Montserrat"/>
              <a:ea typeface="Montserrat"/>
              <a:cs typeface="Montserrat"/>
              <a:sym typeface="Montserrat"/>
            </a:endParaRPr>
          </a:p>
        </p:txBody>
      </p:sp>
      <p:pic>
        <p:nvPicPr>
          <p:cNvPr id="398" name="Google Shape;398;p4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99284" y="3694957"/>
            <a:ext cx="11345135" cy="15455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BFD7C-64E1-8DBB-3FBD-5191A79A14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67" y="0"/>
            <a:ext cx="12192000" cy="6858000"/>
          </a:xfrm>
          <a:prstGeom prst="rect">
            <a:avLst/>
          </a:prstGeom>
        </p:spPr>
      </p:pic>
      <p:pic>
        <p:nvPicPr>
          <p:cNvPr id="5" name="Picture 4">
            <a:extLst>
              <a:ext uri="{FF2B5EF4-FFF2-40B4-BE49-F238E27FC236}">
                <a16:creationId xmlns:a16="http://schemas.microsoft.com/office/drawing/2014/main" id="{971C7BCB-6CFA-BE1C-F401-E4F8A313D3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09557" y="576341"/>
            <a:ext cx="1736835" cy="239683"/>
          </a:xfrm>
          <a:prstGeom prst="rect">
            <a:avLst/>
          </a:prstGeom>
        </p:spPr>
      </p:pic>
      <p:pic>
        <p:nvPicPr>
          <p:cNvPr id="9" name="Picture 8">
            <a:extLst>
              <a:ext uri="{FF2B5EF4-FFF2-40B4-BE49-F238E27FC236}">
                <a16:creationId xmlns:a16="http://schemas.microsoft.com/office/drawing/2014/main" id="{E59A67DE-245A-EBC8-80B9-69A6FEC529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5621" y="4215534"/>
            <a:ext cx="1868424" cy="350330"/>
          </a:xfrm>
          <a:prstGeom prst="rect">
            <a:avLst/>
          </a:prstGeom>
        </p:spPr>
      </p:pic>
      <p:sp>
        <p:nvSpPr>
          <p:cNvPr id="11" name="TextBox 10">
            <a:extLst>
              <a:ext uri="{FF2B5EF4-FFF2-40B4-BE49-F238E27FC236}">
                <a16:creationId xmlns:a16="http://schemas.microsoft.com/office/drawing/2014/main" id="{EEB3507C-F269-A10C-51D0-BC48ED825270}"/>
              </a:ext>
            </a:extLst>
          </p:cNvPr>
          <p:cNvSpPr txBox="1"/>
          <p:nvPr/>
        </p:nvSpPr>
        <p:spPr>
          <a:xfrm>
            <a:off x="517641" y="1714378"/>
            <a:ext cx="5779008" cy="2127634"/>
          </a:xfrm>
          <a:prstGeom prst="rect">
            <a:avLst/>
          </a:prstGeom>
          <a:noFill/>
        </p:spPr>
        <p:txBody>
          <a:bodyPr wrap="square" rtlCol="0">
            <a:spAutoFit/>
          </a:bodyPr>
          <a:lstStyle/>
          <a:p>
            <a:pPr>
              <a:lnSpc>
                <a:spcPts val="2300"/>
              </a:lnSpc>
            </a:pPr>
            <a:r>
              <a:rPr lang="en-GB" sz="1400" dirty="0">
                <a:latin typeface="Montserrat" pitchFamily="2" charset="77"/>
              </a:rPr>
              <a:t>Government: 	  </a:t>
            </a:r>
            <a:r>
              <a:rPr lang="lv-LV" sz="1400" dirty="0">
                <a:latin typeface="Montserrat" pitchFamily="2" charset="77"/>
              </a:rPr>
              <a:t>   </a:t>
            </a:r>
            <a:r>
              <a:rPr lang="en-GB" sz="1400" b="1" dirty="0">
                <a:latin typeface="Montserrat" pitchFamily="2" charset="77"/>
              </a:rPr>
              <a:t>Parliamentary Republic</a:t>
            </a:r>
          </a:p>
          <a:p>
            <a:pPr>
              <a:lnSpc>
                <a:spcPts val="2300"/>
              </a:lnSpc>
            </a:pPr>
            <a:r>
              <a:rPr lang="en-GB" sz="1400" dirty="0">
                <a:latin typeface="Montserrat" pitchFamily="2" charset="77"/>
              </a:rPr>
              <a:t>Capital:		  </a:t>
            </a:r>
            <a:r>
              <a:rPr lang="lv-LV" sz="1400" dirty="0">
                <a:latin typeface="Montserrat" pitchFamily="2" charset="77"/>
              </a:rPr>
              <a:t>   </a:t>
            </a:r>
            <a:r>
              <a:rPr lang="en-GB" sz="1400" b="1" dirty="0">
                <a:latin typeface="Montserrat" pitchFamily="2" charset="77"/>
              </a:rPr>
              <a:t>Riga</a:t>
            </a:r>
          </a:p>
          <a:p>
            <a:pPr>
              <a:lnSpc>
                <a:spcPts val="2300"/>
              </a:lnSpc>
            </a:pPr>
            <a:r>
              <a:rPr lang="en-GB" sz="1400" dirty="0">
                <a:latin typeface="Montserrat" pitchFamily="2" charset="77"/>
              </a:rPr>
              <a:t>Currency:		  </a:t>
            </a:r>
            <a:r>
              <a:rPr lang="lv-LV" sz="1400" dirty="0">
                <a:latin typeface="Montserrat" pitchFamily="2" charset="77"/>
              </a:rPr>
              <a:t>   </a:t>
            </a:r>
            <a:r>
              <a:rPr lang="en-GB" sz="1400" b="1" dirty="0">
                <a:latin typeface="Montserrat" pitchFamily="2" charset="77"/>
              </a:rPr>
              <a:t>Euro</a:t>
            </a:r>
          </a:p>
          <a:p>
            <a:pPr>
              <a:lnSpc>
                <a:spcPts val="2300"/>
              </a:lnSpc>
            </a:pPr>
            <a:r>
              <a:rPr lang="en-GB" sz="1400" dirty="0">
                <a:latin typeface="Montserrat" pitchFamily="2" charset="77"/>
              </a:rPr>
              <a:t>Population: 	  </a:t>
            </a:r>
            <a:r>
              <a:rPr lang="lv-LV" sz="1400" dirty="0">
                <a:latin typeface="Montserrat" pitchFamily="2" charset="77"/>
              </a:rPr>
              <a:t>   </a:t>
            </a:r>
            <a:r>
              <a:rPr lang="en-GB" sz="1400" b="1" dirty="0">
                <a:latin typeface="Montserrat" pitchFamily="2" charset="77"/>
              </a:rPr>
              <a:t>1.9 million</a:t>
            </a:r>
          </a:p>
          <a:p>
            <a:pPr>
              <a:lnSpc>
                <a:spcPts val="2300"/>
              </a:lnSpc>
            </a:pPr>
            <a:r>
              <a:rPr lang="en-GB" sz="1400" dirty="0">
                <a:latin typeface="Montserrat" pitchFamily="2" charset="77"/>
              </a:rPr>
              <a:t>GDP</a:t>
            </a:r>
            <a:r>
              <a:rPr lang="lv-LV" sz="1400" dirty="0">
                <a:latin typeface="Montserrat" pitchFamily="2" charset="77"/>
              </a:rPr>
              <a:t> (2023) 	     </a:t>
            </a:r>
            <a:r>
              <a:rPr lang="lv-LV" sz="1400" b="1" dirty="0">
                <a:latin typeface="Montserrat" pitchFamily="2" charset="77"/>
              </a:rPr>
              <a:t>EUR 43.91 </a:t>
            </a:r>
            <a:r>
              <a:rPr lang="lv-LV" sz="1400" b="1" dirty="0" err="1">
                <a:latin typeface="Montserrat" pitchFamily="2" charset="77"/>
              </a:rPr>
              <a:t>billion</a:t>
            </a:r>
            <a:endParaRPr lang="lv-LV" sz="1400" b="1" dirty="0">
              <a:latin typeface="Montserrat" pitchFamily="2" charset="77"/>
            </a:endParaRPr>
          </a:p>
          <a:p>
            <a:pPr>
              <a:lnSpc>
                <a:spcPts val="2300"/>
              </a:lnSpc>
            </a:pPr>
            <a:r>
              <a:rPr lang="en-GB" sz="1400" dirty="0">
                <a:latin typeface="Montserrat" pitchFamily="2" charset="77"/>
              </a:rPr>
              <a:t>GDP growth (’2</a:t>
            </a:r>
            <a:r>
              <a:rPr lang="lv-LV" sz="1400" dirty="0">
                <a:latin typeface="Montserrat" pitchFamily="2" charset="77"/>
              </a:rPr>
              <a:t>4 </a:t>
            </a:r>
            <a:r>
              <a:rPr lang="lv-LV" sz="1400" dirty="0" err="1">
                <a:latin typeface="Montserrat" pitchFamily="2" charset="77"/>
              </a:rPr>
              <a:t>est</a:t>
            </a:r>
            <a:r>
              <a:rPr lang="lv-LV" sz="1400" dirty="0">
                <a:latin typeface="Montserrat" pitchFamily="2" charset="77"/>
              </a:rPr>
              <a:t>.</a:t>
            </a:r>
            <a:r>
              <a:rPr lang="en-GB" sz="1400" dirty="0">
                <a:latin typeface="Montserrat" pitchFamily="2" charset="77"/>
              </a:rPr>
              <a:t>):  </a:t>
            </a:r>
            <a:r>
              <a:rPr lang="lv-LV" sz="1400" dirty="0">
                <a:latin typeface="Montserrat" pitchFamily="2" charset="77"/>
              </a:rPr>
              <a:t> </a:t>
            </a:r>
            <a:r>
              <a:rPr lang="en-GB" sz="1400" b="1" dirty="0">
                <a:latin typeface="Montserrat" pitchFamily="2" charset="77"/>
              </a:rPr>
              <a:t>2</a:t>
            </a:r>
            <a:r>
              <a:rPr lang="lv-LV" sz="1400" b="1" dirty="0">
                <a:latin typeface="Montserrat" pitchFamily="2" charset="77"/>
              </a:rPr>
              <a:t>.5</a:t>
            </a:r>
            <a:r>
              <a:rPr lang="en-GB" sz="1400" b="1" dirty="0">
                <a:latin typeface="Montserrat" pitchFamily="2" charset="77"/>
              </a:rPr>
              <a:t>%</a:t>
            </a:r>
          </a:p>
          <a:p>
            <a:pPr>
              <a:lnSpc>
                <a:spcPts val="2300"/>
              </a:lnSpc>
            </a:pPr>
            <a:r>
              <a:rPr lang="en-GB" sz="1400" dirty="0">
                <a:latin typeface="Montserrat" pitchFamily="2" charset="77"/>
              </a:rPr>
              <a:t>Language:	  </a:t>
            </a:r>
            <a:r>
              <a:rPr lang="lv-LV" sz="1400" dirty="0">
                <a:latin typeface="Montserrat" pitchFamily="2" charset="77"/>
              </a:rPr>
              <a:t>   </a:t>
            </a:r>
            <a:r>
              <a:rPr lang="en-GB" sz="1400" b="1" dirty="0">
                <a:latin typeface="Montserrat" pitchFamily="2" charset="77"/>
              </a:rPr>
              <a:t>Latvian</a:t>
            </a:r>
            <a:endParaRPr lang="en-LV" sz="1400" b="1" dirty="0">
              <a:latin typeface="Montserrat" pitchFamily="2" charset="77"/>
            </a:endParaRPr>
          </a:p>
        </p:txBody>
      </p:sp>
      <p:sp>
        <p:nvSpPr>
          <p:cNvPr id="12" name="TextBox 11">
            <a:extLst>
              <a:ext uri="{FF2B5EF4-FFF2-40B4-BE49-F238E27FC236}">
                <a16:creationId xmlns:a16="http://schemas.microsoft.com/office/drawing/2014/main" id="{16A12AC1-6E95-DB2F-3156-9DB0667EA7B9}"/>
              </a:ext>
            </a:extLst>
          </p:cNvPr>
          <p:cNvSpPr txBox="1"/>
          <p:nvPr/>
        </p:nvSpPr>
        <p:spPr>
          <a:xfrm>
            <a:off x="517641" y="4207946"/>
            <a:ext cx="5779008" cy="357918"/>
          </a:xfrm>
          <a:prstGeom prst="rect">
            <a:avLst/>
          </a:prstGeom>
          <a:noFill/>
        </p:spPr>
        <p:txBody>
          <a:bodyPr wrap="square" rtlCol="0">
            <a:spAutoFit/>
          </a:bodyPr>
          <a:lstStyle/>
          <a:p>
            <a:pPr>
              <a:lnSpc>
                <a:spcPts val="2300"/>
              </a:lnSpc>
            </a:pPr>
            <a:r>
              <a:rPr lang="en-GB" sz="1400" dirty="0">
                <a:latin typeface="Montserrat" pitchFamily="2" charset="77"/>
              </a:rPr>
              <a:t>Part of:</a:t>
            </a:r>
            <a:endParaRPr lang="en-LV" sz="1400" b="1" dirty="0">
              <a:latin typeface="Montserrat" pitchFamily="2" charset="77"/>
            </a:endParaRPr>
          </a:p>
        </p:txBody>
      </p:sp>
      <p:sp>
        <p:nvSpPr>
          <p:cNvPr id="2" name="Rounded Rectangle 1">
            <a:extLst>
              <a:ext uri="{FF2B5EF4-FFF2-40B4-BE49-F238E27FC236}">
                <a16:creationId xmlns:a16="http://schemas.microsoft.com/office/drawing/2014/main" id="{6D41F8C5-FA78-634C-697D-4EFCB050AA7B}"/>
              </a:ext>
            </a:extLst>
          </p:cNvPr>
          <p:cNvSpPr/>
          <p:nvPr/>
        </p:nvSpPr>
        <p:spPr>
          <a:xfrm>
            <a:off x="219527" y="1632425"/>
            <a:ext cx="7286323" cy="2395728"/>
          </a:xfrm>
          <a:prstGeom prst="roundRect">
            <a:avLst/>
          </a:prstGeom>
          <a:noFill/>
          <a:ln w="53975" cap="rnd">
            <a:solidFill>
              <a:schemeClr val="accent1"/>
            </a:solidFill>
            <a:prstDash val="sysDot"/>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Box 3">
            <a:extLst>
              <a:ext uri="{FF2B5EF4-FFF2-40B4-BE49-F238E27FC236}">
                <a16:creationId xmlns:a16="http://schemas.microsoft.com/office/drawing/2014/main" id="{CCE35977-65FB-3B01-DEE2-402E253AE769}"/>
              </a:ext>
            </a:extLst>
          </p:cNvPr>
          <p:cNvSpPr txBox="1"/>
          <p:nvPr/>
        </p:nvSpPr>
        <p:spPr>
          <a:xfrm>
            <a:off x="517641" y="576341"/>
            <a:ext cx="4187103" cy="646331"/>
          </a:xfrm>
          <a:prstGeom prst="rect">
            <a:avLst/>
          </a:prstGeom>
          <a:noFill/>
        </p:spPr>
        <p:txBody>
          <a:bodyPr wrap="square" rtlCol="0">
            <a:spAutoFit/>
          </a:bodyPr>
          <a:lstStyle/>
          <a:p>
            <a:r>
              <a:rPr lang="en-US" sz="3600" b="1" dirty="0">
                <a:latin typeface="Montserrat" panose="00000500000000000000" pitchFamily="2" charset="0"/>
              </a:rPr>
              <a:t>Key Facts</a:t>
            </a:r>
          </a:p>
        </p:txBody>
      </p:sp>
    </p:spTree>
    <p:extLst>
      <p:ext uri="{BB962C8B-B14F-4D97-AF65-F5344CB8AC3E}">
        <p14:creationId xmlns:p14="http://schemas.microsoft.com/office/powerpoint/2010/main" val="907257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ECEFEFC5-CCFB-2C52-E186-AD835431BCE6}"/>
              </a:ext>
            </a:extLst>
          </p:cNvPr>
          <p:cNvSpPr/>
          <p:nvPr/>
        </p:nvSpPr>
        <p:spPr>
          <a:xfrm>
            <a:off x="2873154" y="4218586"/>
            <a:ext cx="1517514" cy="14348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TextBox 2">
            <a:extLst>
              <a:ext uri="{FF2B5EF4-FFF2-40B4-BE49-F238E27FC236}">
                <a16:creationId xmlns:a16="http://schemas.microsoft.com/office/drawing/2014/main" id="{C55C0B43-5F90-45F1-CC73-E7777E835E6A}"/>
              </a:ext>
            </a:extLst>
          </p:cNvPr>
          <p:cNvSpPr txBox="1"/>
          <p:nvPr/>
        </p:nvSpPr>
        <p:spPr>
          <a:xfrm>
            <a:off x="922758" y="5152969"/>
            <a:ext cx="6094378" cy="415498"/>
          </a:xfrm>
          <a:prstGeom prst="rect">
            <a:avLst/>
          </a:prstGeom>
          <a:noFill/>
        </p:spPr>
        <p:txBody>
          <a:bodyPr wrap="square">
            <a:spAutoFit/>
          </a:bodyPr>
          <a:lstStyle/>
          <a:p>
            <a:pPr marL="0" marR="0" lvl="0" indent="0" defTabSz="825500" rtl="0" eaLnBrk="1" fontAlgn="auto" latinLnBrk="0" hangingPunct="0">
              <a:lnSpc>
                <a:spcPct val="100000"/>
              </a:lnSpc>
              <a:spcBef>
                <a:spcPts val="0"/>
              </a:spcBef>
              <a:spcAft>
                <a:spcPts val="0"/>
              </a:spcAft>
              <a:buClrTx/>
              <a:buSzTx/>
              <a:buFontTx/>
              <a:buNone/>
              <a:tabLst/>
              <a:defRPr/>
            </a:pPr>
            <a:r>
              <a:rPr lang="lv-LV" sz="2100" b="1" dirty="0">
                <a:solidFill>
                  <a:schemeClr val="bg1"/>
                </a:solidFill>
                <a:latin typeface="Montserrat" panose="00000500000000000000" pitchFamily="2" charset="0"/>
              </a:rPr>
              <a:t>i</a:t>
            </a:r>
            <a:r>
              <a:rPr lang="en-US" sz="2100" b="1" dirty="0">
                <a:solidFill>
                  <a:schemeClr val="bg1"/>
                </a:solidFill>
                <a:latin typeface="Montserrat" panose="00000500000000000000" pitchFamily="2" charset="0"/>
              </a:rPr>
              <a:t>nspire us to innovate</a:t>
            </a:r>
            <a:endParaRPr kumimoji="0" lang="en-US" sz="2100" b="1" i="1" u="none" strike="noStrike" kern="0" spc="0" normalizeH="0" baseline="0" dirty="0">
              <a:ln>
                <a:noFill/>
              </a:ln>
              <a:solidFill>
                <a:schemeClr val="bg1"/>
              </a:solidFill>
              <a:effectLst/>
              <a:uLnTx/>
              <a:uFillTx/>
              <a:latin typeface="Montserrat" panose="00000500000000000000" pitchFamily="2" charset="0"/>
              <a:sym typeface="Montserrat Bold"/>
            </a:endParaRPr>
          </a:p>
        </p:txBody>
      </p:sp>
      <p:sp>
        <p:nvSpPr>
          <p:cNvPr id="4" name="TextBox 3">
            <a:extLst>
              <a:ext uri="{FF2B5EF4-FFF2-40B4-BE49-F238E27FC236}">
                <a16:creationId xmlns:a16="http://schemas.microsoft.com/office/drawing/2014/main" id="{D4874BB1-2169-CA0B-707F-CE195818F51D}"/>
              </a:ext>
            </a:extLst>
          </p:cNvPr>
          <p:cNvSpPr txBox="1"/>
          <p:nvPr/>
        </p:nvSpPr>
        <p:spPr>
          <a:xfrm>
            <a:off x="922758" y="2848380"/>
            <a:ext cx="3900792" cy="1107996"/>
          </a:xfrm>
          <a:prstGeom prst="rect">
            <a:avLst/>
          </a:prstGeom>
          <a:noFill/>
        </p:spPr>
        <p:txBody>
          <a:bodyPr wrap="square" rtlCol="0">
            <a:spAutoFit/>
          </a:bodyPr>
          <a:lstStyle/>
          <a:p>
            <a:r>
              <a:rPr lang="lv-LV" sz="6600" b="1" dirty="0">
                <a:solidFill>
                  <a:schemeClr val="bg1"/>
                </a:solidFill>
                <a:latin typeface="Montserrat" panose="00000500000000000000" pitchFamily="2" charset="0"/>
              </a:rPr>
              <a:t>Nature,</a:t>
            </a:r>
          </a:p>
        </p:txBody>
      </p:sp>
      <p:sp>
        <p:nvSpPr>
          <p:cNvPr id="5" name="TextBox 4">
            <a:extLst>
              <a:ext uri="{FF2B5EF4-FFF2-40B4-BE49-F238E27FC236}">
                <a16:creationId xmlns:a16="http://schemas.microsoft.com/office/drawing/2014/main" id="{C46F7143-4B06-938F-A7CE-87D2C9526C5D}"/>
              </a:ext>
            </a:extLst>
          </p:cNvPr>
          <p:cNvSpPr txBox="1"/>
          <p:nvPr/>
        </p:nvSpPr>
        <p:spPr>
          <a:xfrm>
            <a:off x="922758" y="3527640"/>
            <a:ext cx="3754878" cy="1107996"/>
          </a:xfrm>
          <a:prstGeom prst="rect">
            <a:avLst/>
          </a:prstGeom>
          <a:noFill/>
        </p:spPr>
        <p:txBody>
          <a:bodyPr wrap="square" rtlCol="0">
            <a:spAutoFit/>
          </a:bodyPr>
          <a:lstStyle/>
          <a:p>
            <a:r>
              <a:rPr lang="lv-LV" sz="6600" b="1" dirty="0">
                <a:solidFill>
                  <a:schemeClr val="bg1"/>
                </a:solidFill>
                <a:latin typeface="Montserrat" panose="00000500000000000000" pitchFamily="2" charset="0"/>
              </a:rPr>
              <a:t>c</a:t>
            </a:r>
            <a:r>
              <a:rPr lang="en-US" sz="6600" b="1" dirty="0">
                <a:solidFill>
                  <a:schemeClr val="bg1"/>
                </a:solidFill>
                <a:latin typeface="Montserrat" panose="00000500000000000000" pitchFamily="2" charset="0"/>
              </a:rPr>
              <a:t>ulture</a:t>
            </a:r>
            <a:r>
              <a:rPr lang="lv-LV" sz="6600" b="1" dirty="0">
                <a:solidFill>
                  <a:schemeClr val="bg1"/>
                </a:solidFill>
                <a:latin typeface="Montserrat" panose="00000500000000000000" pitchFamily="2" charset="0"/>
              </a:rPr>
              <a:t>,</a:t>
            </a:r>
            <a:endParaRPr lang="en-US" sz="6600" b="1" dirty="0">
              <a:solidFill>
                <a:schemeClr val="bg1"/>
              </a:solidFill>
              <a:latin typeface="Montserrat" panose="00000500000000000000" pitchFamily="2" charset="0"/>
            </a:endParaRPr>
          </a:p>
        </p:txBody>
      </p:sp>
      <p:sp>
        <p:nvSpPr>
          <p:cNvPr id="6" name="TextBox 5">
            <a:extLst>
              <a:ext uri="{FF2B5EF4-FFF2-40B4-BE49-F238E27FC236}">
                <a16:creationId xmlns:a16="http://schemas.microsoft.com/office/drawing/2014/main" id="{46010CF4-42BA-6155-8E81-2D7BAEBE6028}"/>
              </a:ext>
            </a:extLst>
          </p:cNvPr>
          <p:cNvSpPr txBox="1"/>
          <p:nvPr/>
        </p:nvSpPr>
        <p:spPr>
          <a:xfrm>
            <a:off x="922758" y="4252722"/>
            <a:ext cx="4708188" cy="1107996"/>
          </a:xfrm>
          <a:prstGeom prst="rect">
            <a:avLst/>
          </a:prstGeom>
          <a:noFill/>
        </p:spPr>
        <p:txBody>
          <a:bodyPr wrap="square" rtlCol="0">
            <a:spAutoFit/>
          </a:bodyPr>
          <a:lstStyle/>
          <a:p>
            <a:r>
              <a:rPr lang="lv-LV" sz="6600" b="1" dirty="0">
                <a:solidFill>
                  <a:schemeClr val="bg1"/>
                </a:solidFill>
                <a:latin typeface="Montserrat" panose="00000500000000000000" pitchFamily="2" charset="0"/>
              </a:rPr>
              <a:t>h</a:t>
            </a:r>
            <a:r>
              <a:rPr lang="en-US" sz="6600" b="1" dirty="0">
                <a:solidFill>
                  <a:schemeClr val="bg1"/>
                </a:solidFill>
                <a:latin typeface="Montserrat" panose="00000500000000000000" pitchFamily="2" charset="0"/>
              </a:rPr>
              <a:t>eritage</a:t>
            </a:r>
          </a:p>
        </p:txBody>
      </p:sp>
      <p:pic>
        <p:nvPicPr>
          <p:cNvPr id="7" name="Picture 6">
            <a:extLst>
              <a:ext uri="{FF2B5EF4-FFF2-40B4-BE49-F238E27FC236}">
                <a16:creationId xmlns:a16="http://schemas.microsoft.com/office/drawing/2014/main" id="{FE8F63C3-A34B-B48A-EB21-D97464FD930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131066" y="498284"/>
            <a:ext cx="1736833" cy="239683"/>
          </a:xfrm>
          <a:prstGeom prst="rect">
            <a:avLst/>
          </a:prstGeom>
        </p:spPr>
      </p:pic>
      <p:pic>
        <p:nvPicPr>
          <p:cNvPr id="2" name="Graphic 1" descr="Camera outline">
            <a:extLst>
              <a:ext uri="{FF2B5EF4-FFF2-40B4-BE49-F238E27FC236}">
                <a16:creationId xmlns:a16="http://schemas.microsoft.com/office/drawing/2014/main" id="{7507E5D3-2C1F-20DD-A784-687A9628DC3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46823" y="6346455"/>
            <a:ext cx="384243" cy="384243"/>
          </a:xfrm>
          <a:prstGeom prst="rect">
            <a:avLst/>
          </a:prstGeom>
        </p:spPr>
      </p:pic>
      <p:sp>
        <p:nvSpPr>
          <p:cNvPr id="12" name="TextBox 11">
            <a:extLst>
              <a:ext uri="{FF2B5EF4-FFF2-40B4-BE49-F238E27FC236}">
                <a16:creationId xmlns:a16="http://schemas.microsoft.com/office/drawing/2014/main" id="{A31A23C1-F920-4D16-BDEC-A5E1864A4E69}"/>
              </a:ext>
            </a:extLst>
          </p:cNvPr>
          <p:cNvSpPr txBox="1"/>
          <p:nvPr/>
        </p:nvSpPr>
        <p:spPr>
          <a:xfrm>
            <a:off x="10131066" y="6407771"/>
            <a:ext cx="1611052" cy="261610"/>
          </a:xfrm>
          <a:prstGeom prst="rect">
            <a:avLst/>
          </a:prstGeom>
          <a:noFill/>
        </p:spPr>
        <p:txBody>
          <a:bodyPr wrap="square">
            <a:spAutoFit/>
          </a:bodyPr>
          <a:lstStyle/>
          <a:p>
            <a:r>
              <a:rPr lang="lv-LV" sz="1100" dirty="0">
                <a:solidFill>
                  <a:schemeClr val="bg1"/>
                </a:solidFill>
                <a:latin typeface="Montserrat" panose="00000500000000000000" pitchFamily="2" charset="0"/>
              </a:rPr>
              <a:t>Reinis Hofmanis</a:t>
            </a:r>
          </a:p>
        </p:txBody>
      </p:sp>
    </p:spTree>
    <p:extLst>
      <p:ext uri="{BB962C8B-B14F-4D97-AF65-F5344CB8AC3E}">
        <p14:creationId xmlns:p14="http://schemas.microsoft.com/office/powerpoint/2010/main" val="2740125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61B1389A-3209-E760-ACA7-4047F416C7EC}"/>
              </a:ext>
            </a:extLst>
          </p:cNvPr>
          <p:cNvSpPr/>
          <p:nvPr/>
        </p:nvSpPr>
        <p:spPr>
          <a:xfrm>
            <a:off x="6475965" y="4827045"/>
            <a:ext cx="1517514" cy="14348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TextBox 1">
            <a:extLst>
              <a:ext uri="{FF2B5EF4-FFF2-40B4-BE49-F238E27FC236}">
                <a16:creationId xmlns:a16="http://schemas.microsoft.com/office/drawing/2014/main" id="{EAFBA161-38C2-9B5C-76EA-AD3813BA2281}"/>
              </a:ext>
            </a:extLst>
          </p:cNvPr>
          <p:cNvSpPr txBox="1"/>
          <p:nvPr/>
        </p:nvSpPr>
        <p:spPr>
          <a:xfrm>
            <a:off x="10047360" y="6430676"/>
            <a:ext cx="3027478" cy="261610"/>
          </a:xfrm>
          <a:prstGeom prst="rect">
            <a:avLst/>
          </a:prstGeom>
          <a:noFill/>
        </p:spPr>
        <p:txBody>
          <a:bodyPr wrap="square" rtlCol="0">
            <a:spAutoFit/>
          </a:bodyPr>
          <a:lstStyle/>
          <a:p>
            <a:r>
              <a:rPr lang="en-US" sz="1100" b="0" i="0" dirty="0">
                <a:solidFill>
                  <a:schemeClr val="bg1"/>
                </a:solidFill>
                <a:effectLst/>
                <a:latin typeface="Montserrat" panose="00000500000000000000" pitchFamily="2" charset="0"/>
              </a:rPr>
              <a:t>Shutterstock</a:t>
            </a:r>
            <a:r>
              <a:rPr lang="lv-LV" sz="1100" dirty="0">
                <a:solidFill>
                  <a:schemeClr val="bg1"/>
                </a:solidFill>
                <a:latin typeface="Montserrat" panose="00000500000000000000" pitchFamily="2" charset="0"/>
              </a:rPr>
              <a:t> </a:t>
            </a:r>
            <a:r>
              <a:rPr lang="en-US" sz="1100" b="0" i="0" dirty="0">
                <a:solidFill>
                  <a:schemeClr val="bg1"/>
                </a:solidFill>
                <a:effectLst/>
                <a:latin typeface="Montserrat" panose="00000500000000000000" pitchFamily="2" charset="0"/>
              </a:rPr>
              <a:t>I Juris Jugs</a:t>
            </a:r>
            <a:endParaRPr lang="en-US" sz="1100" dirty="0">
              <a:solidFill>
                <a:schemeClr val="bg1"/>
              </a:solidFill>
              <a:latin typeface="Montserrat" panose="00000500000000000000" pitchFamily="2" charset="0"/>
            </a:endParaRPr>
          </a:p>
        </p:txBody>
      </p:sp>
      <p:sp>
        <p:nvSpPr>
          <p:cNvPr id="10" name="TextBox 9">
            <a:extLst>
              <a:ext uri="{FF2B5EF4-FFF2-40B4-BE49-F238E27FC236}">
                <a16:creationId xmlns:a16="http://schemas.microsoft.com/office/drawing/2014/main" id="{01E11EB4-8574-120F-55F1-210BDF908023}"/>
              </a:ext>
            </a:extLst>
          </p:cNvPr>
          <p:cNvSpPr txBox="1"/>
          <p:nvPr/>
        </p:nvSpPr>
        <p:spPr>
          <a:xfrm>
            <a:off x="920088" y="4946130"/>
            <a:ext cx="7251969" cy="1107996"/>
          </a:xfrm>
          <a:prstGeom prst="rect">
            <a:avLst/>
          </a:prstGeom>
          <a:noFill/>
        </p:spPr>
        <p:txBody>
          <a:bodyPr wrap="square">
            <a:spAutoFit/>
          </a:bodyPr>
          <a:lstStyle/>
          <a:p>
            <a:pPr defTabSz="412750" hangingPunct="0">
              <a:defRPr/>
            </a:pPr>
            <a:r>
              <a:rPr lang="lv-LV" sz="6600" b="1" dirty="0">
                <a:solidFill>
                  <a:schemeClr val="bg1"/>
                </a:solidFill>
                <a:latin typeface="Montserrat" panose="00000500000000000000" pitchFamily="2" charset="0"/>
              </a:rPr>
              <a:t>W</a:t>
            </a:r>
            <a:r>
              <a:rPr lang="en-US" sz="6600" b="1" dirty="0">
                <a:solidFill>
                  <a:schemeClr val="bg1"/>
                </a:solidFill>
                <a:latin typeface="Montserrat" panose="00000500000000000000" pitchFamily="2" charset="0"/>
              </a:rPr>
              <a:t>ell-connected</a:t>
            </a:r>
            <a:endParaRPr lang="lv-LV" sz="6600" b="1" i="1" kern="0" cap="none" dirty="0">
              <a:solidFill>
                <a:schemeClr val="bg1"/>
              </a:solidFill>
              <a:latin typeface="Montserrat" panose="00000500000000000000" pitchFamily="2" charset="0"/>
            </a:endParaRPr>
          </a:p>
        </p:txBody>
      </p:sp>
      <p:sp>
        <p:nvSpPr>
          <p:cNvPr id="12" name="TextBox 11">
            <a:extLst>
              <a:ext uri="{FF2B5EF4-FFF2-40B4-BE49-F238E27FC236}">
                <a16:creationId xmlns:a16="http://schemas.microsoft.com/office/drawing/2014/main" id="{BBB1A1C4-81C4-BC28-9FD1-E9424326444D}"/>
              </a:ext>
            </a:extLst>
          </p:cNvPr>
          <p:cNvSpPr txBox="1"/>
          <p:nvPr/>
        </p:nvSpPr>
        <p:spPr>
          <a:xfrm>
            <a:off x="1033236" y="5846377"/>
            <a:ext cx="6429982" cy="415498"/>
          </a:xfrm>
          <a:prstGeom prst="rect">
            <a:avLst/>
          </a:prstGeom>
          <a:noFill/>
        </p:spPr>
        <p:txBody>
          <a:bodyPr wrap="square">
            <a:spAutoFit/>
          </a:bodyPr>
          <a:lstStyle/>
          <a:p>
            <a:r>
              <a:rPr lang="lv-LV" sz="2100" b="1" dirty="0">
                <a:solidFill>
                  <a:schemeClr val="bg1"/>
                </a:solidFill>
                <a:latin typeface="Montserrat" panose="00000500000000000000" pitchFamily="2" charset="0"/>
              </a:rPr>
              <a:t>t</a:t>
            </a:r>
            <a:r>
              <a:rPr lang="en-US" sz="2100" b="1" dirty="0">
                <a:solidFill>
                  <a:schemeClr val="bg1"/>
                </a:solidFill>
                <a:latin typeface="Montserrat" panose="00000500000000000000" pitchFamily="2" charset="0"/>
              </a:rPr>
              <a:t>o the world and each other</a:t>
            </a:r>
            <a:endParaRPr lang="lv-LV" sz="2100" dirty="0">
              <a:solidFill>
                <a:schemeClr val="bg1"/>
              </a:solidFill>
            </a:endParaRPr>
          </a:p>
        </p:txBody>
      </p:sp>
      <p:pic>
        <p:nvPicPr>
          <p:cNvPr id="13" name="Picture 12">
            <a:extLst>
              <a:ext uri="{FF2B5EF4-FFF2-40B4-BE49-F238E27FC236}">
                <a16:creationId xmlns:a16="http://schemas.microsoft.com/office/drawing/2014/main" id="{36AF38AA-B5A0-0810-7FFC-7323DD9CDF1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060383" y="488126"/>
            <a:ext cx="1736833" cy="239683"/>
          </a:xfrm>
          <a:prstGeom prst="rect">
            <a:avLst/>
          </a:prstGeom>
        </p:spPr>
      </p:pic>
      <p:pic>
        <p:nvPicPr>
          <p:cNvPr id="3" name="Graphic 2" descr="Camera outline">
            <a:extLst>
              <a:ext uri="{FF2B5EF4-FFF2-40B4-BE49-F238E27FC236}">
                <a16:creationId xmlns:a16="http://schemas.microsoft.com/office/drawing/2014/main" id="{68C3A12D-BA2C-8A81-28EC-E882FFD4B5A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76140" y="6369359"/>
            <a:ext cx="384243" cy="384243"/>
          </a:xfrm>
          <a:prstGeom prst="rect">
            <a:avLst/>
          </a:prstGeom>
        </p:spPr>
      </p:pic>
    </p:spTree>
    <p:extLst>
      <p:ext uri="{BB962C8B-B14F-4D97-AF65-F5344CB8AC3E}">
        <p14:creationId xmlns:p14="http://schemas.microsoft.com/office/powerpoint/2010/main" val="3563537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93CE763-B4C4-88A0-DFB5-04492A26A265}"/>
              </a:ext>
            </a:extLst>
          </p:cNvPr>
          <p:cNvSpPr/>
          <p:nvPr/>
        </p:nvSpPr>
        <p:spPr>
          <a:xfrm>
            <a:off x="2628609" y="4162909"/>
            <a:ext cx="1517514" cy="14348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xtBox 4">
            <a:extLst>
              <a:ext uri="{FF2B5EF4-FFF2-40B4-BE49-F238E27FC236}">
                <a16:creationId xmlns:a16="http://schemas.microsoft.com/office/drawing/2014/main" id="{6507FAAE-5A40-8BA2-69AA-534EC50541CF}"/>
              </a:ext>
            </a:extLst>
          </p:cNvPr>
          <p:cNvSpPr txBox="1"/>
          <p:nvPr/>
        </p:nvSpPr>
        <p:spPr>
          <a:xfrm>
            <a:off x="957609" y="5228407"/>
            <a:ext cx="6094378" cy="738664"/>
          </a:xfrm>
          <a:prstGeom prst="rect">
            <a:avLst/>
          </a:prstGeom>
          <a:noFill/>
        </p:spPr>
        <p:txBody>
          <a:bodyPr wrap="square">
            <a:spAutoFit/>
          </a:bodyPr>
          <a:lstStyle/>
          <a:p>
            <a:pPr marL="0" marR="0" lvl="0" indent="0" defTabSz="825500" rtl="0" eaLnBrk="1" fontAlgn="auto" latinLnBrk="0" hangingPunct="0">
              <a:lnSpc>
                <a:spcPct val="100000"/>
              </a:lnSpc>
              <a:spcBef>
                <a:spcPts val="0"/>
              </a:spcBef>
              <a:spcAft>
                <a:spcPts val="0"/>
              </a:spcAft>
              <a:buClrTx/>
              <a:buSzTx/>
              <a:buFontTx/>
              <a:buNone/>
              <a:tabLst/>
              <a:defRPr/>
            </a:pPr>
            <a:r>
              <a:rPr lang="lv-LV" sz="2100" b="1" dirty="0">
                <a:solidFill>
                  <a:schemeClr val="bg1"/>
                </a:solidFill>
                <a:latin typeface="Montserrat" panose="00000500000000000000" pitchFamily="2" charset="0"/>
              </a:rPr>
              <a:t>b</a:t>
            </a:r>
            <a:r>
              <a:rPr lang="en-US" sz="2100" b="1" dirty="0">
                <a:solidFill>
                  <a:schemeClr val="bg1"/>
                </a:solidFill>
                <a:latin typeface="Montserrat" panose="00000500000000000000" pitchFamily="2" charset="0"/>
              </a:rPr>
              <a:t>lessed with four </a:t>
            </a:r>
            <a:endParaRPr lang="lv-LV" sz="2100" b="1" dirty="0">
              <a:solidFill>
                <a:schemeClr val="bg1"/>
              </a:solidFill>
              <a:latin typeface="Montserrat" panose="00000500000000000000" pitchFamily="2" charset="0"/>
            </a:endParaRPr>
          </a:p>
          <a:p>
            <a:pPr marL="0" marR="0" lvl="0" indent="0" defTabSz="825500" rtl="0" eaLnBrk="1" fontAlgn="auto" latinLnBrk="0" hangingPunct="0">
              <a:lnSpc>
                <a:spcPct val="100000"/>
              </a:lnSpc>
              <a:spcBef>
                <a:spcPts val="0"/>
              </a:spcBef>
              <a:spcAft>
                <a:spcPts val="0"/>
              </a:spcAft>
              <a:buClrTx/>
              <a:buSzTx/>
              <a:buFontTx/>
              <a:buNone/>
              <a:tabLst/>
              <a:defRPr/>
            </a:pPr>
            <a:r>
              <a:rPr lang="en-US" sz="2100" b="1" dirty="0">
                <a:solidFill>
                  <a:schemeClr val="bg1"/>
                </a:solidFill>
                <a:latin typeface="Montserrat" panose="00000500000000000000" pitchFamily="2" charset="0"/>
              </a:rPr>
              <a:t>distinct seasons</a:t>
            </a:r>
            <a:endParaRPr kumimoji="0" lang="en-US" sz="2100" b="1" i="1" u="none" strike="noStrike" kern="0" spc="0" normalizeH="0" baseline="0" noProof="0" dirty="0">
              <a:ln>
                <a:noFill/>
              </a:ln>
              <a:solidFill>
                <a:schemeClr val="bg1"/>
              </a:solidFill>
              <a:effectLst/>
              <a:uLnTx/>
              <a:uFillTx/>
              <a:latin typeface="Montserrat" panose="00000500000000000000" pitchFamily="2" charset="0"/>
              <a:sym typeface="Montserrat Bold"/>
            </a:endParaRPr>
          </a:p>
        </p:txBody>
      </p:sp>
      <p:pic>
        <p:nvPicPr>
          <p:cNvPr id="6" name="Picture 5">
            <a:extLst>
              <a:ext uri="{FF2B5EF4-FFF2-40B4-BE49-F238E27FC236}">
                <a16:creationId xmlns:a16="http://schemas.microsoft.com/office/drawing/2014/main" id="{6B2DE1A2-DC39-D129-6601-9BAA0CAE763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101881" y="531936"/>
            <a:ext cx="1736833" cy="239683"/>
          </a:xfrm>
          <a:prstGeom prst="rect">
            <a:avLst/>
          </a:prstGeom>
        </p:spPr>
      </p:pic>
      <p:sp>
        <p:nvSpPr>
          <p:cNvPr id="7" name="TextBox 6">
            <a:extLst>
              <a:ext uri="{FF2B5EF4-FFF2-40B4-BE49-F238E27FC236}">
                <a16:creationId xmlns:a16="http://schemas.microsoft.com/office/drawing/2014/main" id="{70D7E27A-309D-89D3-B093-21C90EC38E72}"/>
              </a:ext>
            </a:extLst>
          </p:cNvPr>
          <p:cNvSpPr txBox="1"/>
          <p:nvPr/>
        </p:nvSpPr>
        <p:spPr>
          <a:xfrm>
            <a:off x="957609" y="4326326"/>
            <a:ext cx="4571999" cy="1107996"/>
          </a:xfrm>
          <a:prstGeom prst="rect">
            <a:avLst/>
          </a:prstGeom>
          <a:noFill/>
        </p:spPr>
        <p:txBody>
          <a:bodyPr wrap="square" rtlCol="0">
            <a:spAutoFit/>
          </a:bodyPr>
          <a:lstStyle/>
          <a:p>
            <a:r>
              <a:rPr lang="en-US" sz="6600" b="1" dirty="0">
                <a:solidFill>
                  <a:schemeClr val="bg1"/>
                </a:solidFill>
                <a:latin typeface="Montserrat" panose="00000500000000000000" pitchFamily="2" charset="0"/>
              </a:rPr>
              <a:t>Weather</a:t>
            </a:r>
          </a:p>
        </p:txBody>
      </p:sp>
      <p:pic>
        <p:nvPicPr>
          <p:cNvPr id="2" name="Graphic 1" descr="Camera outline">
            <a:extLst>
              <a:ext uri="{FF2B5EF4-FFF2-40B4-BE49-F238E27FC236}">
                <a16:creationId xmlns:a16="http://schemas.microsoft.com/office/drawing/2014/main" id="{F94F3F36-BC2D-C269-1BFE-77108EA3390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86055" y="6333235"/>
            <a:ext cx="384243" cy="384243"/>
          </a:xfrm>
          <a:prstGeom prst="rect">
            <a:avLst/>
          </a:prstGeom>
        </p:spPr>
      </p:pic>
      <p:sp>
        <p:nvSpPr>
          <p:cNvPr id="3" name="TextBox 2">
            <a:extLst>
              <a:ext uri="{FF2B5EF4-FFF2-40B4-BE49-F238E27FC236}">
                <a16:creationId xmlns:a16="http://schemas.microsoft.com/office/drawing/2014/main" id="{E13D2288-9FE2-B455-0F5D-758A5C6060F9}"/>
              </a:ext>
            </a:extLst>
          </p:cNvPr>
          <p:cNvSpPr txBox="1"/>
          <p:nvPr/>
        </p:nvSpPr>
        <p:spPr>
          <a:xfrm>
            <a:off x="10924673" y="6394552"/>
            <a:ext cx="1736833" cy="261610"/>
          </a:xfrm>
          <a:prstGeom prst="rect">
            <a:avLst/>
          </a:prstGeom>
          <a:noFill/>
        </p:spPr>
        <p:txBody>
          <a:bodyPr wrap="square" rtlCol="0">
            <a:spAutoFit/>
          </a:bodyPr>
          <a:lstStyle/>
          <a:p>
            <a:r>
              <a:rPr lang="lv-LV" sz="1100" dirty="0">
                <a:solidFill>
                  <a:schemeClr val="bg1"/>
                </a:solidFill>
                <a:latin typeface="Montserrat" panose="00000500000000000000" pitchFamily="2" charset="0"/>
              </a:rPr>
              <a:t>Latvia Travel</a:t>
            </a:r>
          </a:p>
        </p:txBody>
      </p:sp>
    </p:spTree>
    <p:extLst>
      <p:ext uri="{BB962C8B-B14F-4D97-AF65-F5344CB8AC3E}">
        <p14:creationId xmlns:p14="http://schemas.microsoft.com/office/powerpoint/2010/main" val="164022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3FF6927-0942-B7DB-FE44-BF233D78A5A1}"/>
              </a:ext>
            </a:extLst>
          </p:cNvPr>
          <p:cNvSpPr/>
          <p:nvPr/>
        </p:nvSpPr>
        <p:spPr>
          <a:xfrm>
            <a:off x="3113286" y="4010386"/>
            <a:ext cx="1517514" cy="1434830"/>
          </a:xfrm>
          <a:prstGeom prst="ellipse">
            <a:avLst/>
          </a:prstGeom>
          <a:solidFill>
            <a:srgbClr val="77E5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TextBox 2">
            <a:extLst>
              <a:ext uri="{FF2B5EF4-FFF2-40B4-BE49-F238E27FC236}">
                <a16:creationId xmlns:a16="http://schemas.microsoft.com/office/drawing/2014/main" id="{27989F71-2528-E2A8-1E6E-BDF31CCB06DD}"/>
              </a:ext>
            </a:extLst>
          </p:cNvPr>
          <p:cNvSpPr txBox="1"/>
          <p:nvPr/>
        </p:nvSpPr>
        <p:spPr>
          <a:xfrm>
            <a:off x="959084" y="5020042"/>
            <a:ext cx="6094378" cy="1107996"/>
          </a:xfrm>
          <a:prstGeom prst="rect">
            <a:avLst/>
          </a:prstGeom>
          <a:noFill/>
        </p:spPr>
        <p:txBody>
          <a:bodyPr wrap="square">
            <a:spAutoFit/>
          </a:bodyPr>
          <a:lstStyle/>
          <a:p>
            <a:r>
              <a:rPr lang="lv-LV" sz="6600" b="1" dirty="0">
                <a:solidFill>
                  <a:schemeClr val="bg1"/>
                </a:solidFill>
                <a:latin typeface="Montserrat" panose="00000500000000000000" pitchFamily="2" charset="0"/>
              </a:rPr>
              <a:t>b</a:t>
            </a:r>
            <a:r>
              <a:rPr lang="en-US" sz="6600" b="1" dirty="0">
                <a:solidFill>
                  <a:schemeClr val="bg1"/>
                </a:solidFill>
                <a:latin typeface="Montserrat" panose="00000500000000000000" pitchFamily="2" charset="0"/>
              </a:rPr>
              <a:t>reathe</a:t>
            </a:r>
          </a:p>
        </p:txBody>
      </p:sp>
      <p:sp>
        <p:nvSpPr>
          <p:cNvPr id="5" name="TextBox 4">
            <a:extLst>
              <a:ext uri="{FF2B5EF4-FFF2-40B4-BE49-F238E27FC236}">
                <a16:creationId xmlns:a16="http://schemas.microsoft.com/office/drawing/2014/main" id="{2F4AF7D2-7657-B16A-3CE6-3D341912D6DD}"/>
              </a:ext>
            </a:extLst>
          </p:cNvPr>
          <p:cNvSpPr txBox="1"/>
          <p:nvPr/>
        </p:nvSpPr>
        <p:spPr>
          <a:xfrm>
            <a:off x="959084" y="4448904"/>
            <a:ext cx="6094378" cy="738664"/>
          </a:xfrm>
          <a:prstGeom prst="rect">
            <a:avLst/>
          </a:prstGeom>
          <a:noFill/>
        </p:spPr>
        <p:txBody>
          <a:bodyPr wrap="square">
            <a:spAutoFit/>
          </a:bodyPr>
          <a:lstStyle/>
          <a:p>
            <a:r>
              <a:rPr lang="lv-LV" sz="2100" b="1" dirty="0">
                <a:solidFill>
                  <a:schemeClr val="bg1"/>
                </a:solidFill>
                <a:latin typeface="Montserrat" panose="00000500000000000000" pitchFamily="2" charset="0"/>
              </a:rPr>
              <a:t>P</a:t>
            </a:r>
            <a:r>
              <a:rPr lang="en-US" sz="2100" b="1" dirty="0">
                <a:solidFill>
                  <a:schemeClr val="bg1"/>
                </a:solidFill>
                <a:latin typeface="Montserrat" panose="00000500000000000000" pitchFamily="2" charset="0"/>
              </a:rPr>
              <a:t>ure northern nature </a:t>
            </a:r>
            <a:endParaRPr lang="lv-LV" sz="2100" b="1" dirty="0">
              <a:solidFill>
                <a:schemeClr val="bg1"/>
              </a:solidFill>
              <a:latin typeface="Montserrat" panose="00000500000000000000" pitchFamily="2" charset="0"/>
            </a:endParaRPr>
          </a:p>
          <a:p>
            <a:r>
              <a:rPr lang="en-US" sz="2100" b="1" dirty="0">
                <a:solidFill>
                  <a:schemeClr val="bg1"/>
                </a:solidFill>
                <a:latin typeface="Montserrat" panose="00000500000000000000" pitchFamily="2" charset="0"/>
              </a:rPr>
              <a:t>and plenty of space to </a:t>
            </a:r>
            <a:endParaRPr lang="lv-LV" sz="2100" dirty="0"/>
          </a:p>
        </p:txBody>
      </p:sp>
      <p:pic>
        <p:nvPicPr>
          <p:cNvPr id="6" name="Picture 5">
            <a:extLst>
              <a:ext uri="{FF2B5EF4-FFF2-40B4-BE49-F238E27FC236}">
                <a16:creationId xmlns:a16="http://schemas.microsoft.com/office/drawing/2014/main" id="{48923CDE-D05C-F9F3-18CB-632F25D6116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147667" y="528276"/>
            <a:ext cx="1736833" cy="239683"/>
          </a:xfrm>
          <a:prstGeom prst="rect">
            <a:avLst/>
          </a:prstGeom>
        </p:spPr>
      </p:pic>
      <p:sp>
        <p:nvSpPr>
          <p:cNvPr id="7" name="TextBox 6">
            <a:extLst>
              <a:ext uri="{FF2B5EF4-FFF2-40B4-BE49-F238E27FC236}">
                <a16:creationId xmlns:a16="http://schemas.microsoft.com/office/drawing/2014/main" id="{196669C8-482E-94FE-A9C7-93F4324A9047}"/>
              </a:ext>
            </a:extLst>
          </p:cNvPr>
          <p:cNvSpPr txBox="1"/>
          <p:nvPr/>
        </p:nvSpPr>
        <p:spPr>
          <a:xfrm>
            <a:off x="10661517" y="6419219"/>
            <a:ext cx="1371600" cy="261610"/>
          </a:xfrm>
          <a:prstGeom prst="rect">
            <a:avLst/>
          </a:prstGeom>
          <a:noFill/>
        </p:spPr>
        <p:txBody>
          <a:bodyPr wrap="square" rtlCol="0">
            <a:spAutoFit/>
          </a:bodyPr>
          <a:lstStyle/>
          <a:p>
            <a:r>
              <a:rPr lang="lv-LV" sz="1100" dirty="0">
                <a:solidFill>
                  <a:schemeClr val="bg1"/>
                </a:solidFill>
                <a:latin typeface="Montserrat" panose="00000500000000000000" pitchFamily="2" charset="0"/>
              </a:rPr>
              <a:t>Reinis Hofmanis</a:t>
            </a:r>
          </a:p>
        </p:txBody>
      </p:sp>
      <p:pic>
        <p:nvPicPr>
          <p:cNvPr id="2" name="Graphic 1" descr="Camera outline">
            <a:extLst>
              <a:ext uri="{FF2B5EF4-FFF2-40B4-BE49-F238E27FC236}">
                <a16:creationId xmlns:a16="http://schemas.microsoft.com/office/drawing/2014/main" id="{103E38E8-BE10-8CFD-2F41-054382695BB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302198" y="6357902"/>
            <a:ext cx="384243" cy="384243"/>
          </a:xfrm>
          <a:prstGeom prst="rect">
            <a:avLst/>
          </a:prstGeom>
        </p:spPr>
      </p:pic>
    </p:spTree>
    <p:extLst>
      <p:ext uri="{BB962C8B-B14F-4D97-AF65-F5344CB8AC3E}">
        <p14:creationId xmlns:p14="http://schemas.microsoft.com/office/powerpoint/2010/main" val="916919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3FF6927-0942-B7DB-FE44-BF233D78A5A1}"/>
              </a:ext>
            </a:extLst>
          </p:cNvPr>
          <p:cNvSpPr/>
          <p:nvPr/>
        </p:nvSpPr>
        <p:spPr>
          <a:xfrm>
            <a:off x="1733462" y="4923072"/>
            <a:ext cx="1517514" cy="14348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6" name="Picture 5">
            <a:extLst>
              <a:ext uri="{FF2B5EF4-FFF2-40B4-BE49-F238E27FC236}">
                <a16:creationId xmlns:a16="http://schemas.microsoft.com/office/drawing/2014/main" id="{48923CDE-D05C-F9F3-18CB-632F25D6116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133575" y="526717"/>
            <a:ext cx="1736833" cy="239683"/>
          </a:xfrm>
          <a:prstGeom prst="rect">
            <a:avLst/>
          </a:prstGeom>
        </p:spPr>
      </p:pic>
      <p:sp>
        <p:nvSpPr>
          <p:cNvPr id="7" name="TextBox 6">
            <a:extLst>
              <a:ext uri="{FF2B5EF4-FFF2-40B4-BE49-F238E27FC236}">
                <a16:creationId xmlns:a16="http://schemas.microsoft.com/office/drawing/2014/main" id="{196669C8-482E-94FE-A9C7-93F4324A9047}"/>
              </a:ext>
            </a:extLst>
          </p:cNvPr>
          <p:cNvSpPr txBox="1"/>
          <p:nvPr/>
        </p:nvSpPr>
        <p:spPr>
          <a:xfrm>
            <a:off x="10661517" y="6419219"/>
            <a:ext cx="1371600" cy="261610"/>
          </a:xfrm>
          <a:prstGeom prst="rect">
            <a:avLst/>
          </a:prstGeom>
          <a:noFill/>
        </p:spPr>
        <p:txBody>
          <a:bodyPr wrap="square" rtlCol="0">
            <a:spAutoFit/>
          </a:bodyPr>
          <a:lstStyle/>
          <a:p>
            <a:r>
              <a:rPr lang="lv-LV" sz="1100" b="0" i="0" dirty="0">
                <a:solidFill>
                  <a:srgbClr val="EEEEEE"/>
                </a:solidFill>
                <a:effectLst/>
                <a:latin typeface="Montserrat" panose="00000500000000000000" pitchFamily="2" charset="0"/>
              </a:rPr>
              <a:t>Artis Veigurs</a:t>
            </a:r>
            <a:endParaRPr lang="lv-LV" sz="1100" dirty="0">
              <a:solidFill>
                <a:srgbClr val="EEEEEE"/>
              </a:solidFill>
              <a:latin typeface="Montserrat" panose="00000500000000000000" pitchFamily="2" charset="0"/>
            </a:endParaRPr>
          </a:p>
        </p:txBody>
      </p:sp>
      <p:sp>
        <p:nvSpPr>
          <p:cNvPr id="4" name="TextBox 3">
            <a:extLst>
              <a:ext uri="{FF2B5EF4-FFF2-40B4-BE49-F238E27FC236}">
                <a16:creationId xmlns:a16="http://schemas.microsoft.com/office/drawing/2014/main" id="{893D4180-21D7-84EB-859A-44264FEEF85A}"/>
              </a:ext>
            </a:extLst>
          </p:cNvPr>
          <p:cNvSpPr txBox="1"/>
          <p:nvPr/>
        </p:nvSpPr>
        <p:spPr>
          <a:xfrm>
            <a:off x="913578" y="4760300"/>
            <a:ext cx="2307481" cy="1107996"/>
          </a:xfrm>
          <a:prstGeom prst="rect">
            <a:avLst/>
          </a:prstGeom>
          <a:noFill/>
        </p:spPr>
        <p:txBody>
          <a:bodyPr wrap="square">
            <a:spAutoFit/>
          </a:bodyPr>
          <a:lstStyle/>
          <a:p>
            <a:pPr>
              <a:spcAft>
                <a:spcPts val="800"/>
              </a:spcAft>
            </a:pPr>
            <a:r>
              <a:rPr lang="lv-LV" sz="6600" b="1" dirty="0">
                <a:solidFill>
                  <a:srgbClr val="EEEEEE"/>
                </a:solidFill>
                <a:latin typeface="Montserrat" panose="00000500000000000000" pitchFamily="2" charset="0"/>
                <a:ea typeface="Calibri" panose="020F0502020204030204" pitchFamily="34" charset="0"/>
                <a:cs typeface="Times New Roman" panose="02020603050405020304" pitchFamily="18" charset="0"/>
              </a:rPr>
              <a:t>b</a:t>
            </a:r>
            <a:r>
              <a:rPr lang="lv-LV" sz="6600" b="1" dirty="0">
                <a:solidFill>
                  <a:srgbClr val="EEEEEE"/>
                </a:solidFill>
                <a:effectLst/>
                <a:latin typeface="Montserrat" panose="00000500000000000000" pitchFamily="2" charset="0"/>
                <a:ea typeface="Calibri" panose="020F0502020204030204" pitchFamily="34" charset="0"/>
                <a:cs typeface="Times New Roman" panose="02020603050405020304" pitchFamily="18" charset="0"/>
              </a:rPr>
              <a:t>est</a:t>
            </a:r>
            <a:endParaRPr lang="lv-LV" sz="2100" b="1" dirty="0">
              <a:solidFill>
                <a:srgbClr val="EEEEEE"/>
              </a:solidFill>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F5477B6-527A-4334-21B1-F4105C037DE3}"/>
              </a:ext>
            </a:extLst>
          </p:cNvPr>
          <p:cNvSpPr txBox="1"/>
          <p:nvPr/>
        </p:nvSpPr>
        <p:spPr>
          <a:xfrm>
            <a:off x="954109" y="5615570"/>
            <a:ext cx="6309360" cy="415498"/>
          </a:xfrm>
          <a:prstGeom prst="rect">
            <a:avLst/>
          </a:prstGeom>
          <a:noFill/>
        </p:spPr>
        <p:txBody>
          <a:bodyPr wrap="square">
            <a:spAutoFit/>
          </a:bodyPr>
          <a:lstStyle/>
          <a:p>
            <a:r>
              <a:rPr lang="lv-LV" sz="2100" b="1" dirty="0">
                <a:solidFill>
                  <a:srgbClr val="EEEEEE"/>
                </a:solidFill>
                <a:latin typeface="Montserrat" panose="00000500000000000000" pitchFamily="2" charset="0"/>
                <a:ea typeface="Calibri" panose="020F0502020204030204" pitchFamily="34" charset="0"/>
                <a:cs typeface="Times New Roman" panose="02020603050405020304" pitchFamily="18" charset="0"/>
              </a:rPr>
              <a:t>in</a:t>
            </a:r>
            <a:r>
              <a:rPr lang="lv-LV" sz="2100" b="1" dirty="0">
                <a:solidFill>
                  <a:srgbClr val="EEEEEE"/>
                </a:solidFill>
                <a:effectLst/>
                <a:latin typeface="Montserrat" panose="00000500000000000000" pitchFamily="2" charset="0"/>
                <a:ea typeface="Calibri" panose="020F0502020204030204" pitchFamily="34" charset="0"/>
                <a:cs typeface="Times New Roman" panose="02020603050405020304" pitchFamily="18" charset="0"/>
              </a:rPr>
              <a:t> </a:t>
            </a:r>
            <a:r>
              <a:rPr lang="lv-LV" sz="2100" b="1" dirty="0">
                <a:solidFill>
                  <a:srgbClr val="EEEEEE"/>
                </a:solidFill>
                <a:latin typeface="Montserrat" panose="00000500000000000000" pitchFamily="2" charset="0"/>
                <a:ea typeface="Calibri" panose="020F0502020204030204" pitchFamily="34" charset="0"/>
                <a:cs typeface="Times New Roman" panose="02020603050405020304" pitchFamily="18" charset="0"/>
              </a:rPr>
              <a:t>t</a:t>
            </a:r>
            <a:r>
              <a:rPr lang="lv-LV" sz="2100" b="1" dirty="0">
                <a:solidFill>
                  <a:srgbClr val="EEEEEE"/>
                </a:solidFill>
                <a:effectLst/>
                <a:latin typeface="Montserrat" panose="00000500000000000000" pitchFamily="2" charset="0"/>
                <a:ea typeface="Calibri" panose="020F0502020204030204" pitchFamily="34" charset="0"/>
                <a:cs typeface="Times New Roman" panose="02020603050405020304" pitchFamily="18" charset="0"/>
              </a:rPr>
              <a:t>ravel 2024</a:t>
            </a:r>
            <a:endParaRPr lang="lv-LV" sz="2100" b="1" dirty="0"/>
          </a:p>
        </p:txBody>
      </p:sp>
      <p:pic>
        <p:nvPicPr>
          <p:cNvPr id="17" name="Picture 16" descr="A round white and black label with black text&#10;&#10;Description automatically generated">
            <a:extLst>
              <a:ext uri="{FF2B5EF4-FFF2-40B4-BE49-F238E27FC236}">
                <a16:creationId xmlns:a16="http://schemas.microsoft.com/office/drawing/2014/main" id="{7F281EB3-8EDE-0A04-4B53-8210F076AA2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07808" y="3429000"/>
            <a:ext cx="2662600" cy="2662600"/>
          </a:xfrm>
          <a:prstGeom prst="rect">
            <a:avLst/>
          </a:prstGeom>
        </p:spPr>
      </p:pic>
      <p:sp>
        <p:nvSpPr>
          <p:cNvPr id="2" name="TextBox 1">
            <a:extLst>
              <a:ext uri="{FF2B5EF4-FFF2-40B4-BE49-F238E27FC236}">
                <a16:creationId xmlns:a16="http://schemas.microsoft.com/office/drawing/2014/main" id="{6254EC95-3E34-377F-FE59-EA5D67F5DA35}"/>
              </a:ext>
            </a:extLst>
          </p:cNvPr>
          <p:cNvSpPr txBox="1"/>
          <p:nvPr/>
        </p:nvSpPr>
        <p:spPr>
          <a:xfrm>
            <a:off x="954109" y="4552551"/>
            <a:ext cx="3483360" cy="415498"/>
          </a:xfrm>
          <a:prstGeom prst="rect">
            <a:avLst/>
          </a:prstGeom>
          <a:noFill/>
        </p:spPr>
        <p:txBody>
          <a:bodyPr wrap="square" rtlCol="0">
            <a:spAutoFit/>
          </a:bodyPr>
          <a:lstStyle/>
          <a:p>
            <a:r>
              <a:rPr lang="lv-LV" sz="2100" b="1" dirty="0">
                <a:solidFill>
                  <a:srgbClr val="EEEEEE"/>
                </a:solidFill>
                <a:latin typeface="Montserrat" panose="00000500000000000000" pitchFamily="2" charset="0"/>
              </a:rPr>
              <a:t>Baltic trails - </a:t>
            </a:r>
          </a:p>
        </p:txBody>
      </p:sp>
      <p:pic>
        <p:nvPicPr>
          <p:cNvPr id="3" name="Graphic 2" descr="Camera outline">
            <a:extLst>
              <a:ext uri="{FF2B5EF4-FFF2-40B4-BE49-F238E27FC236}">
                <a16:creationId xmlns:a16="http://schemas.microsoft.com/office/drawing/2014/main" id="{87709C0F-ECDA-7B84-2CA5-41BAC935CB7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46986" y="6357902"/>
            <a:ext cx="384243" cy="384243"/>
          </a:xfrm>
          <a:prstGeom prst="rect">
            <a:avLst/>
          </a:prstGeom>
        </p:spPr>
      </p:pic>
    </p:spTree>
    <p:extLst>
      <p:ext uri="{BB962C8B-B14F-4D97-AF65-F5344CB8AC3E}">
        <p14:creationId xmlns:p14="http://schemas.microsoft.com/office/powerpoint/2010/main" val="3720020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C5FEFF8-4C30-3191-05E9-C62DA97E768A}"/>
              </a:ext>
            </a:extLst>
          </p:cNvPr>
          <p:cNvSpPr/>
          <p:nvPr/>
        </p:nvSpPr>
        <p:spPr>
          <a:xfrm>
            <a:off x="1722519" y="4216481"/>
            <a:ext cx="1517514" cy="14348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Oval 8">
            <a:extLst>
              <a:ext uri="{FF2B5EF4-FFF2-40B4-BE49-F238E27FC236}">
                <a16:creationId xmlns:a16="http://schemas.microsoft.com/office/drawing/2014/main" id="{956686A5-EBFC-738F-BBB3-B952C3D9F172}"/>
              </a:ext>
            </a:extLst>
          </p:cNvPr>
          <p:cNvSpPr/>
          <p:nvPr/>
        </p:nvSpPr>
        <p:spPr>
          <a:xfrm>
            <a:off x="2878399" y="4721825"/>
            <a:ext cx="1517514" cy="14348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 name="Picture 1">
            <a:extLst>
              <a:ext uri="{FF2B5EF4-FFF2-40B4-BE49-F238E27FC236}">
                <a16:creationId xmlns:a16="http://schemas.microsoft.com/office/drawing/2014/main" id="{43245CC2-C557-30D4-1182-8DF4683E853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104381" y="543779"/>
            <a:ext cx="1736833" cy="239683"/>
          </a:xfrm>
          <a:prstGeom prst="rect">
            <a:avLst/>
          </a:prstGeom>
        </p:spPr>
      </p:pic>
      <p:sp>
        <p:nvSpPr>
          <p:cNvPr id="3" name="TextBox 2">
            <a:extLst>
              <a:ext uri="{FF2B5EF4-FFF2-40B4-BE49-F238E27FC236}">
                <a16:creationId xmlns:a16="http://schemas.microsoft.com/office/drawing/2014/main" id="{947CBC84-D682-6B02-7255-A95AE3FDEC02}"/>
              </a:ext>
            </a:extLst>
          </p:cNvPr>
          <p:cNvSpPr txBox="1"/>
          <p:nvPr/>
        </p:nvSpPr>
        <p:spPr>
          <a:xfrm>
            <a:off x="10923811" y="6374159"/>
            <a:ext cx="1244400" cy="261610"/>
          </a:xfrm>
          <a:prstGeom prst="rect">
            <a:avLst/>
          </a:prstGeom>
          <a:noFill/>
        </p:spPr>
        <p:txBody>
          <a:bodyPr wrap="square" rtlCol="0">
            <a:spAutoFit/>
          </a:bodyPr>
          <a:lstStyle/>
          <a:p>
            <a:r>
              <a:rPr lang="lv-LV" sz="1100" dirty="0">
                <a:solidFill>
                  <a:schemeClr val="bg1"/>
                </a:solidFill>
                <a:latin typeface="Montserrat" panose="00000500000000000000" pitchFamily="2" charset="0"/>
              </a:rPr>
              <a:t>Jānis Bautra</a:t>
            </a:r>
          </a:p>
        </p:txBody>
      </p:sp>
      <p:sp>
        <p:nvSpPr>
          <p:cNvPr id="6" name="TextBox 5">
            <a:extLst>
              <a:ext uri="{FF2B5EF4-FFF2-40B4-BE49-F238E27FC236}">
                <a16:creationId xmlns:a16="http://schemas.microsoft.com/office/drawing/2014/main" id="{D4D33479-717F-84B8-1216-1DE5201726DD}"/>
              </a:ext>
            </a:extLst>
          </p:cNvPr>
          <p:cNvSpPr txBox="1"/>
          <p:nvPr/>
        </p:nvSpPr>
        <p:spPr>
          <a:xfrm>
            <a:off x="990905" y="4689910"/>
            <a:ext cx="6181926" cy="738664"/>
          </a:xfrm>
          <a:prstGeom prst="rect">
            <a:avLst/>
          </a:prstGeom>
          <a:noFill/>
        </p:spPr>
        <p:txBody>
          <a:bodyPr wrap="square">
            <a:spAutoFit/>
          </a:bodyPr>
          <a:lstStyle/>
          <a:p>
            <a:r>
              <a:rPr lang="en-US" sz="2100" b="1" dirty="0">
                <a:solidFill>
                  <a:schemeClr val="bg1"/>
                </a:solidFill>
                <a:latin typeface="Montserrat" panose="00000500000000000000" pitchFamily="2" charset="0"/>
              </a:rPr>
              <a:t>From ancient roots to </a:t>
            </a:r>
            <a:endParaRPr lang="lv-LV" sz="2100" b="1" dirty="0">
              <a:solidFill>
                <a:schemeClr val="bg1"/>
              </a:solidFill>
              <a:latin typeface="Montserrat" panose="00000500000000000000" pitchFamily="2" charset="0"/>
            </a:endParaRPr>
          </a:p>
          <a:p>
            <a:r>
              <a:rPr lang="en-US" sz="2100" b="1" dirty="0">
                <a:solidFill>
                  <a:schemeClr val="bg1"/>
                </a:solidFill>
                <a:latin typeface="Montserrat" panose="00000500000000000000" pitchFamily="2" charset="0"/>
              </a:rPr>
              <a:t>complex contemporary </a:t>
            </a:r>
          </a:p>
        </p:txBody>
      </p:sp>
      <p:sp>
        <p:nvSpPr>
          <p:cNvPr id="8" name="TextBox 7">
            <a:extLst>
              <a:ext uri="{FF2B5EF4-FFF2-40B4-BE49-F238E27FC236}">
                <a16:creationId xmlns:a16="http://schemas.microsoft.com/office/drawing/2014/main" id="{05DF7843-AF54-108C-7BA1-E8DEE98C97C7}"/>
              </a:ext>
            </a:extLst>
          </p:cNvPr>
          <p:cNvSpPr txBox="1"/>
          <p:nvPr/>
        </p:nvSpPr>
        <p:spPr>
          <a:xfrm>
            <a:off x="990905" y="5064849"/>
            <a:ext cx="6181926" cy="1384995"/>
          </a:xfrm>
          <a:prstGeom prst="rect">
            <a:avLst/>
          </a:prstGeom>
          <a:noFill/>
        </p:spPr>
        <p:txBody>
          <a:bodyPr wrap="square">
            <a:spAutoFit/>
          </a:bodyPr>
          <a:lstStyle/>
          <a:p>
            <a:r>
              <a:rPr lang="en-US" dirty="0"/>
              <a:t>I</a:t>
            </a:r>
            <a:endParaRPr lang="lv-LV" dirty="0"/>
          </a:p>
          <a:p>
            <a:r>
              <a:rPr lang="lv-LV" sz="6600" b="1" dirty="0">
                <a:solidFill>
                  <a:schemeClr val="bg1"/>
                </a:solidFill>
                <a:latin typeface="Montserrat" panose="00000500000000000000" pitchFamily="2" charset="0"/>
              </a:rPr>
              <a:t>i</a:t>
            </a:r>
            <a:r>
              <a:rPr lang="en-US" sz="6600" b="1" dirty="0">
                <a:solidFill>
                  <a:schemeClr val="bg1"/>
                </a:solidFill>
                <a:latin typeface="Montserrat" panose="00000500000000000000" pitchFamily="2" charset="0"/>
              </a:rPr>
              <a:t>dentity</a:t>
            </a:r>
          </a:p>
        </p:txBody>
      </p:sp>
      <p:pic>
        <p:nvPicPr>
          <p:cNvPr id="5" name="Graphic 4" descr="Camera outline">
            <a:extLst>
              <a:ext uri="{FF2B5EF4-FFF2-40B4-BE49-F238E27FC236}">
                <a16:creationId xmlns:a16="http://schemas.microsoft.com/office/drawing/2014/main" id="{9FE6C2B7-4CAA-96F4-6115-1CE002848E4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88555" y="6312842"/>
            <a:ext cx="384243" cy="384243"/>
          </a:xfrm>
          <a:prstGeom prst="rect">
            <a:avLst/>
          </a:prstGeom>
        </p:spPr>
      </p:pic>
    </p:spTree>
    <p:extLst>
      <p:ext uri="{BB962C8B-B14F-4D97-AF65-F5344CB8AC3E}">
        <p14:creationId xmlns:p14="http://schemas.microsoft.com/office/powerpoint/2010/main" val="602686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B9797D6D-4F94-7B17-2956-202DF7B907B3}"/>
              </a:ext>
            </a:extLst>
          </p:cNvPr>
          <p:cNvSpPr/>
          <p:nvPr/>
        </p:nvSpPr>
        <p:spPr>
          <a:xfrm>
            <a:off x="9778496" y="1395406"/>
            <a:ext cx="1517514" cy="14348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 name="Picture 1">
            <a:extLst>
              <a:ext uri="{FF2B5EF4-FFF2-40B4-BE49-F238E27FC236}">
                <a16:creationId xmlns:a16="http://schemas.microsoft.com/office/drawing/2014/main" id="{B61FD4E4-8E08-2361-FE27-9484B9D62F0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094655" y="535915"/>
            <a:ext cx="1736833" cy="239683"/>
          </a:xfrm>
          <a:prstGeom prst="rect">
            <a:avLst/>
          </a:prstGeom>
        </p:spPr>
      </p:pic>
      <p:sp>
        <p:nvSpPr>
          <p:cNvPr id="3" name="TextBox 2">
            <a:extLst>
              <a:ext uri="{FF2B5EF4-FFF2-40B4-BE49-F238E27FC236}">
                <a16:creationId xmlns:a16="http://schemas.microsoft.com/office/drawing/2014/main" id="{1D60C4A3-EDBE-1A84-61C4-EFCDDEFA62D6}"/>
              </a:ext>
            </a:extLst>
          </p:cNvPr>
          <p:cNvSpPr txBox="1"/>
          <p:nvPr/>
        </p:nvSpPr>
        <p:spPr>
          <a:xfrm>
            <a:off x="10807361" y="6421754"/>
            <a:ext cx="1371600" cy="261610"/>
          </a:xfrm>
          <a:prstGeom prst="rect">
            <a:avLst/>
          </a:prstGeom>
          <a:noFill/>
        </p:spPr>
        <p:txBody>
          <a:bodyPr wrap="square" rtlCol="0">
            <a:spAutoFit/>
          </a:bodyPr>
          <a:lstStyle/>
          <a:p>
            <a:r>
              <a:rPr lang="lv-LV" sz="1100" dirty="0">
                <a:solidFill>
                  <a:schemeClr val="bg1"/>
                </a:solidFill>
                <a:latin typeface="Montserrat" panose="00000500000000000000" pitchFamily="2" charset="0"/>
              </a:rPr>
              <a:t>Edijs Andersons</a:t>
            </a:r>
          </a:p>
        </p:txBody>
      </p:sp>
      <p:sp>
        <p:nvSpPr>
          <p:cNvPr id="8" name="TextBox 7">
            <a:extLst>
              <a:ext uri="{FF2B5EF4-FFF2-40B4-BE49-F238E27FC236}">
                <a16:creationId xmlns:a16="http://schemas.microsoft.com/office/drawing/2014/main" id="{EEB72050-90A6-C7AC-4450-8DCA98B8E1AC}"/>
              </a:ext>
            </a:extLst>
          </p:cNvPr>
          <p:cNvSpPr txBox="1"/>
          <p:nvPr/>
        </p:nvSpPr>
        <p:spPr>
          <a:xfrm>
            <a:off x="7401247" y="1800676"/>
            <a:ext cx="3706239" cy="1107996"/>
          </a:xfrm>
          <a:prstGeom prst="rect">
            <a:avLst/>
          </a:prstGeom>
          <a:noFill/>
        </p:spPr>
        <p:txBody>
          <a:bodyPr wrap="square">
            <a:spAutoFit/>
          </a:bodyPr>
          <a:lstStyle/>
          <a:p>
            <a:r>
              <a:rPr lang="en-US" sz="6600" b="1" dirty="0">
                <a:solidFill>
                  <a:schemeClr val="bg1"/>
                </a:solidFill>
                <a:latin typeface="Montserrat" panose="00000500000000000000" pitchFamily="2" charset="0"/>
              </a:rPr>
              <a:t>Cultural</a:t>
            </a:r>
            <a:r>
              <a:rPr lang="en-US" dirty="0">
                <a:solidFill>
                  <a:schemeClr val="bg1"/>
                </a:solidFill>
                <a:latin typeface="Montserrat" panose="00000500000000000000" pitchFamily="2" charset="0"/>
              </a:rPr>
              <a:t> </a:t>
            </a:r>
          </a:p>
        </p:txBody>
      </p:sp>
      <p:sp>
        <p:nvSpPr>
          <p:cNvPr id="10" name="TextBox 9">
            <a:extLst>
              <a:ext uri="{FF2B5EF4-FFF2-40B4-BE49-F238E27FC236}">
                <a16:creationId xmlns:a16="http://schemas.microsoft.com/office/drawing/2014/main" id="{BEF05321-4811-5C55-66D4-C1809AFB08EC}"/>
              </a:ext>
            </a:extLst>
          </p:cNvPr>
          <p:cNvSpPr txBox="1"/>
          <p:nvPr/>
        </p:nvSpPr>
        <p:spPr>
          <a:xfrm>
            <a:off x="7544195" y="2693348"/>
            <a:ext cx="4112214" cy="738664"/>
          </a:xfrm>
          <a:prstGeom prst="rect">
            <a:avLst/>
          </a:prstGeom>
          <a:noFill/>
        </p:spPr>
        <p:txBody>
          <a:bodyPr wrap="square">
            <a:spAutoFit/>
          </a:bodyPr>
          <a:lstStyle/>
          <a:p>
            <a:r>
              <a:rPr lang="en-US" sz="2100" b="1" dirty="0">
                <a:solidFill>
                  <a:schemeClr val="bg1"/>
                </a:solidFill>
                <a:latin typeface="Montserrat" panose="00000500000000000000" pitchFamily="2" charset="0"/>
              </a:rPr>
              <a:t>scene that engages, energizes,</a:t>
            </a:r>
            <a:r>
              <a:rPr lang="lv-LV" sz="2100" b="1" dirty="0">
                <a:solidFill>
                  <a:schemeClr val="bg1"/>
                </a:solidFill>
                <a:latin typeface="Montserrat" panose="00000500000000000000" pitchFamily="2" charset="0"/>
              </a:rPr>
              <a:t> </a:t>
            </a:r>
            <a:r>
              <a:rPr lang="en-US" sz="2100" b="1" dirty="0">
                <a:solidFill>
                  <a:schemeClr val="bg1"/>
                </a:solidFill>
                <a:latin typeface="Montserrat" panose="00000500000000000000" pitchFamily="2" charset="0"/>
              </a:rPr>
              <a:t>and inspires</a:t>
            </a:r>
          </a:p>
        </p:txBody>
      </p:sp>
      <p:pic>
        <p:nvPicPr>
          <p:cNvPr id="5" name="Graphic 4" descr="Camera outline">
            <a:extLst>
              <a:ext uri="{FF2B5EF4-FFF2-40B4-BE49-F238E27FC236}">
                <a16:creationId xmlns:a16="http://schemas.microsoft.com/office/drawing/2014/main" id="{D4DC48BD-BAEE-ED6E-AE65-E3818B17FC3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89315" y="6360437"/>
            <a:ext cx="384243" cy="384243"/>
          </a:xfrm>
          <a:prstGeom prst="rect">
            <a:avLst/>
          </a:prstGeom>
        </p:spPr>
      </p:pic>
    </p:spTree>
    <p:extLst>
      <p:ext uri="{BB962C8B-B14F-4D97-AF65-F5344CB8AC3E}">
        <p14:creationId xmlns:p14="http://schemas.microsoft.com/office/powerpoint/2010/main" val="12487678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MISSION">
      <a:dk1>
        <a:srgbClr val="000000"/>
      </a:dk1>
      <a:lt1>
        <a:srgbClr val="FFFFFF"/>
      </a:lt1>
      <a:dk2>
        <a:srgbClr val="44546A"/>
      </a:dk2>
      <a:lt2>
        <a:srgbClr val="E7E6E6"/>
      </a:lt2>
      <a:accent1>
        <a:srgbClr val="77E5C0"/>
      </a:accent1>
      <a:accent2>
        <a:srgbClr val="D6ECED"/>
      </a:accent2>
      <a:accent3>
        <a:srgbClr val="93E2C2"/>
      </a:accent3>
      <a:accent4>
        <a:srgbClr val="CCCCCC"/>
      </a:accent4>
      <a:accent5>
        <a:srgbClr val="DAEBEC"/>
      </a:accent5>
      <a:accent6>
        <a:srgbClr val="28282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22815</TotalTime>
  <Words>2388</Words>
  <Application>Microsoft Office PowerPoint</Application>
  <PresentationFormat>Platekrāna</PresentationFormat>
  <Paragraphs>128</Paragraphs>
  <Slides>17</Slides>
  <Notes>16</Notes>
  <HiddenSlides>0</HiddenSlides>
  <MMClips>0</MMClips>
  <ScaleCrop>false</ScaleCrop>
  <HeadingPairs>
    <vt:vector size="8" baseType="variant">
      <vt:variant>
        <vt:lpstr>Lietotie fonti</vt:lpstr>
      </vt:variant>
      <vt:variant>
        <vt:i4>10</vt:i4>
      </vt:variant>
      <vt:variant>
        <vt:lpstr>Dizains</vt:lpstr>
      </vt:variant>
      <vt:variant>
        <vt:i4>2</vt:i4>
      </vt:variant>
      <vt:variant>
        <vt:lpstr>Iegulti OLE serveri</vt:lpstr>
      </vt:variant>
      <vt:variant>
        <vt:i4>1</vt:i4>
      </vt:variant>
      <vt:variant>
        <vt:lpstr>Slaidu virsraksti</vt:lpstr>
      </vt:variant>
      <vt:variant>
        <vt:i4>17</vt:i4>
      </vt:variant>
    </vt:vector>
  </HeadingPairs>
  <TitlesOfParts>
    <vt:vector size="30" baseType="lpstr">
      <vt:lpstr>Montserrat</vt:lpstr>
      <vt:lpstr>Söhne</vt:lpstr>
      <vt:lpstr>Calibri</vt:lpstr>
      <vt:lpstr>Proxima Nova</vt:lpstr>
      <vt:lpstr>Montserrat SemiBold</vt:lpstr>
      <vt:lpstr>Montserrat Bold</vt:lpstr>
      <vt:lpstr>Lato</vt:lpstr>
      <vt:lpstr>Aptos</vt:lpstr>
      <vt:lpstr>Arial</vt:lpstr>
      <vt:lpstr>Google Sans</vt:lpstr>
      <vt:lpstr>Office Theme</vt:lpstr>
      <vt:lpstr>Simple Light</vt:lpstr>
      <vt:lpstr>think-cell Slide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Anna Āboliņa</cp:lastModifiedBy>
  <cp:revision>79</cp:revision>
  <dcterms:created xsi:type="dcterms:W3CDTF">2023-09-14T11:54:20Z</dcterms:created>
  <dcterms:modified xsi:type="dcterms:W3CDTF">2024-02-28T18:38:46Z</dcterms:modified>
</cp:coreProperties>
</file>