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8288000" cy="10287000"/>
  <p:notesSz cx="6858000" cy="9144000"/>
  <p:embeddedFontLst>
    <p:embeddedFont>
      <p:font typeface="Armin Grotesk 2" panose="020B0604020202020204" charset="-70"/>
      <p:regular r:id="rId39"/>
    </p:embeddedFont>
    <p:embeddedFont>
      <p:font typeface="Fira Code Bold" panose="020B0604020202020204" charset="0"/>
      <p:regular r:id="rId40"/>
    </p:embeddedFont>
    <p:embeddedFont>
      <p:font typeface="Montserrat" panose="00000500000000000000" pitchFamily="2" charset="-70"/>
      <p:regular r:id="rId41"/>
    </p:embeddedFont>
    <p:embeddedFont>
      <p:font typeface="Montserrat Bold" panose="00000800000000000000" charset="-70"/>
      <p:regular r:id="rId42"/>
    </p:embeddedFont>
    <p:embeddedFont>
      <p:font typeface="Montserrat Bold Italics" panose="020B0604020202020204" charset="-70"/>
      <p:regular r:id="rId43"/>
    </p:embeddedFont>
    <p:embeddedFont>
      <p:font typeface="Montserrat Italics" panose="020B0604020202020204" charset="-70"/>
      <p:regular r:id="rId44"/>
    </p:embeddedFont>
    <p:embeddedFont>
      <p:font typeface="Montserrat Medium" panose="00000600000000000000" pitchFamily="2" charset="-70"/>
      <p:regular r:id="rId45"/>
    </p:embeddedFont>
    <p:embeddedFont>
      <p:font typeface="Montserrat Semi-Bold" panose="020B0604020202020204" charset="-70"/>
      <p:regular r:id="rId46"/>
    </p:embeddedFont>
    <p:embeddedFont>
      <p:font typeface="Montserrat Thin" panose="00000300000000000000" pitchFamily="2" charset="-7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86"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20.04.2026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Latvia’s ICT sector presents a compelling, future-focused investment landscape – combining world-class infrastructure, progressive regulation and a rapidly scaling innovation ecosystem.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Latvia checks all boxes to be the next datacenter hotspot with secure and reliable energy supply, a high share of renewable energy mix, low risk climate, high-speed fiber connectivity and cost efficiency</a:t>
            </a:r>
          </a:p>
          <a:p>
            <a:endParaRPr lang="en-US"/>
          </a:p>
          <a:p>
            <a:r>
              <a:rPr lang="en-US"/>
              <a:t>Dynamic Regulator for Fintech </a:t>
            </a:r>
          </a:p>
          <a:p>
            <a:r>
              <a:rPr lang="en-US"/>
              <a:t>- Free pre-licensing consultations </a:t>
            </a:r>
          </a:p>
          <a:p>
            <a:r>
              <a:rPr lang="en-US"/>
              <a:t>- The licensing process for PI, EMI, MiCA and other licences takes 3–6 months (Blockben, Nexdesk)</a:t>
            </a:r>
          </a:p>
          <a:p>
            <a:r>
              <a:rPr lang="en-US"/>
              <a:t>- Regulatory sandbox and Sandbox for issuers.</a:t>
            </a:r>
          </a:p>
          <a:p>
            <a:r>
              <a:rPr lang="en-US"/>
              <a:t>Innovation Hub provides expert guidance on the compliance with licensing requirements, supervision and regulation.</a:t>
            </a:r>
          </a:p>
          <a:p>
            <a:endParaRPr lang="en-US"/>
          </a:p>
          <a:p>
            <a:r>
              <a:rPr lang="en-US"/>
              <a:t>Vibrant start-up ecosystem with beneficial initiatives such as Startup Law support, start-up visa, Riga city support for relocation and beneficial employees stock options regulation.</a:t>
            </a:r>
          </a:p>
          <a:p>
            <a:endParaRPr lang="en-US"/>
          </a:p>
          <a:p>
            <a:r>
              <a:rPr lang="en-US"/>
              <a:t>Artificial Intelligence Centre, a collaborative initiative between public administration, universities, and businesses, to promote the adoption of AI across various sectors and to develop more efficient and innovative solutions. It highlights strong public–private commitment to digitalization and cybersecurity accelerating Latvia’s innovation capacity.</a:t>
            </a:r>
          </a:p>
          <a:p>
            <a:endParaRPr lang="en-US"/>
          </a:p>
          <a:p>
            <a:r>
              <a:rPr lang="en-US"/>
              <a:t>Boosting digitalization and cybersecurity </a:t>
            </a:r>
          </a:p>
          <a:p>
            <a:r>
              <a:rPr lang="en-US"/>
              <a:t>Acceleration of Latvia’s innovation capacity</a:t>
            </a:r>
          </a:p>
          <a:p>
            <a:r>
              <a:rPr lang="en-US"/>
              <a:t>Promotion of AI adoption across sectors</a:t>
            </a:r>
          </a:p>
          <a:p>
            <a:r>
              <a:rPr lang="en-US"/>
              <a:t>Development of more efficient and innovative solutions</a:t>
            </a:r>
          </a:p>
          <a:p>
            <a:endParaRPr lang="en-US"/>
          </a:p>
          <a:p>
            <a:endParaRPr lang="en-US"/>
          </a:p>
          <a:p>
            <a:endParaRPr lang="en-US"/>
          </a:p>
          <a:p>
            <a:r>
              <a:rPr lang="en-US"/>
              <a:t>Furthermore, Latvia offers English speaking, tech savvy talent pool with tailored ICT education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Latvia's energy sector stands out as one of the most secure and renewable-rich in Europe. With major grid capacity available, new opportunities in CO₂ and gas storage, hybrid parks and its role in the Nordic‑Baltic Hydrogen Corridor, Latvia is emerging as a highly attractive destination for sustainable energy investment.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Latvia has shown rapid expansion of EV charging networks supporting domestic and Baltic mobility corridors.</a:t>
            </a:r>
          </a:p>
          <a:p>
            <a:endParaRPr lang="en-US"/>
          </a:p>
          <a:p>
            <a:r>
              <a:rPr lang="en-US"/>
              <a:t>A new Nordic - Baltic Hydrogen Corridor project with the aim of transporting low-cost renewable hydrogen from Finland to Germany has the potential to make the Baltics a key player in Europe’s green energy supply chain.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Advancing next-generation R&amp;D infrastructure, strong industry–science collaboration, and deep expertise in robotics and smart systems, Latvia offers a scalable, future-ready platform for Industry 4.0 and advanced manufacturing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Expertise in Quantum research:</a:t>
            </a:r>
          </a:p>
          <a:p>
            <a:r>
              <a:rPr lang="en-US"/>
              <a:t>#1 in the number of QuantERA project coordinators relative to GDP</a:t>
            </a:r>
          </a:p>
          <a:p>
            <a:r>
              <a:rPr lang="en-US"/>
              <a:t>Latvian research results are used in international quantum applications</a:t>
            </a:r>
          </a:p>
          <a:p>
            <a:r>
              <a:rPr lang="en-US"/>
              <a:t>Development of the first national quantum communication network in the Baltics (LatQN)</a:t>
            </a:r>
          </a:p>
          <a:p>
            <a:r>
              <a:rPr lang="en-US"/>
              <a:t>Advancing quantum-secure data transmission under the EU’s European Quantum Communication Infrastructure initiative</a:t>
            </a:r>
          </a:p>
          <a:p>
            <a:endParaRPr lang="en-US"/>
          </a:p>
          <a:p>
            <a:r>
              <a:rPr lang="en-US"/>
              <a:t>Photonics and Optical fibre:</a:t>
            </a:r>
          </a:p>
          <a:p>
            <a:r>
              <a:rPr lang="en-US"/>
              <a:t>Latvia offers 90% fibre-to-the-home coverage - one of the highest FTTH penetration rates in Europe</a:t>
            </a:r>
          </a:p>
          <a:p>
            <a:r>
              <a:rPr lang="en-US"/>
              <a:t>Global-scale optical fiber manufacturing base supplying leading global players such as Corning, Prysmian, Martin Group</a:t>
            </a:r>
          </a:p>
          <a:p>
            <a:endParaRPr lang="en-US"/>
          </a:p>
          <a:p>
            <a:r>
              <a:rPr lang="en-US"/>
              <a:t>Microelectronics and Nanomaterials:</a:t>
            </a:r>
          </a:p>
          <a:p>
            <a:r>
              <a:rPr lang="en-US"/>
              <a:t>One of the lowest water withdrawal ratios in the EU (~1% water withdrawal ratio)</a:t>
            </a:r>
          </a:p>
          <a:p>
            <a:r>
              <a:rPr lang="en-US"/>
              <a:t>National Microchip Competence center is being established under the EU Chips JU initiative, enhancing research-industry collaboration and applied development capacity </a:t>
            </a:r>
          </a:p>
          <a:p>
            <a:r>
              <a:rPr lang="en-US"/>
              <a:t>State-of-the-art precision coating R&amp;D and pilot infrastructure, including ISO class 4-8 cleanrooms </a:t>
            </a:r>
          </a:p>
          <a:p>
            <a:r>
              <a:rPr lang="en-US"/>
              <a:t>ALD capabilities, enabling sub-nanometre precision thin coatings</a:t>
            </a:r>
          </a:p>
          <a:p>
            <a:endParaRPr lang="en-US"/>
          </a:p>
          <a:p>
            <a:r>
              <a:rPr lang="en-US"/>
              <a:t>Robotics and Automation</a:t>
            </a:r>
          </a:p>
          <a:p>
            <a:r>
              <a:rPr lang="en-US"/>
              <a:t>60+ years deep engineering expertise in robotics, embedded systems, and smart industrial solutions</a:t>
            </a:r>
          </a:p>
          <a:p>
            <a:r>
              <a:rPr lang="en-US"/>
              <a:t>Meeting global demand for digitalization and Industry 4.0 with Hansamatrix, Saf tehnika, Mikrotik leading the way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Backed by strong science–industry collaboration, Latvia is rapidly advancing bio-based materials, renewable chemicals, and innovative food solutions, positioning itself as a hub for next-generation, low-emission bioeconomy industries.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Forestry and wood processing account for ~ 6% of Latvia’s GDP and overall bioeconomy contributes ~ 12% of national GDP</a:t>
            </a:r>
          </a:p>
          <a:p>
            <a:endParaRPr lang="en-US"/>
          </a:p>
          <a:p>
            <a:r>
              <a:rPr lang="en-US"/>
              <a:t>TRL 4-6 pilot facility - A dedicated pilot facility enables technology validation bridging the gap between laboratory research and full-scale industrial applications, paving the way for new advancements in sustainable materials, energy solutions, and bioproducts.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Backed by decades of expertise, world-class research institutions, advanced infrastructure, and an EU-aligned regulatory environment, Latvia offers a high-quality, cost-efficient platform for innovation in precision medicine, biomaterials, pharmaceuticals and clinical research.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Latvia, a country renowned for its breathtaking landscapes and rich natural heritage, holds nature and tradition at the heart of its identity. These core values shape Latvian culture and inspire the nation’s innovations, embracing the challenges of today and the future on a global scale.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Latvian biomedicine research institutions (LIOS, BMC, BBCE, ISSP UL) cover the core R&amp;D value chain, complimented by strong biomedical research at Universities. Latvias institutional base includes the Latvian Biomedical Research and Study Centre (BMC) and the Latvian Institute of Organic Synthesis, both internationally recognised. In 2026, the two institutions will merge, forming the largest life sciences research institute in the Baltics. Furthermore Latvia hosts the Baltic Biomaterials Centre of Excellence - leading Baltic R&amp;D hub for advanced biomaterials, providing infrastructure for clinical research, genomic analysis, and data integration for personalised care.</a:t>
            </a:r>
          </a:p>
          <a:p>
            <a:endParaRPr lang="en-US"/>
          </a:p>
          <a:p>
            <a:r>
              <a:rPr lang="en-US"/>
              <a:t>Riga hosts the international Precision Medicine Networking Forum, connecting European experts and industry leaders in biomarker discovery and clinical translation</a:t>
            </a:r>
          </a:p>
          <a:p>
            <a:endParaRPr lang="en-US"/>
          </a:p>
          <a:p>
            <a:r>
              <a:rPr lang="en-US"/>
              <a:t>One of the most competitive price-to-quality ratios for research clean-room facilities in Northern Europe.</a:t>
            </a:r>
          </a:p>
          <a:p>
            <a:r>
              <a:rPr lang="en-US"/>
              <a:t>Established EU-aligned regulatory environment ensures high quality standards for research, clinical trials and manufacturing.</a:t>
            </a:r>
          </a:p>
          <a:p>
            <a:r>
              <a:rPr lang="en-US"/>
              <a:t>Latvia's National Biobank holds over 35,000 individual samples, including unique gastric cancer collections, representing ~1.9% of the national population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advanced testing infrastructure, active government investment, NATO-aligned R&amp;D, and substantial EU funding opportunities, Latvia offers a uniquely integrated platform for defence innovation, dual-use technologies, and scalable manufacturing.</a:t>
            </a:r>
          </a:p>
          <a:p>
            <a:endParaRPr lang="en-US"/>
          </a:p>
          <a:p>
            <a:r>
              <a:rPr lang="en-US"/>
              <a:t>defence budget 4.91 in 2026.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Latvia takes defence seriously.</a:t>
            </a:r>
          </a:p>
          <a:p>
            <a:r>
              <a:rPr lang="en-US"/>
              <a:t>Latvia is a NATO member since 2004 with a stable and secure geopolitical environment backed by collective defense guarantees and strong transatlantic partnerships. In 2026, Latvia's defence budget will reach 4.91% of GDP - a record 2.1 billion EUR -one of the highest in NATO, ensuring strong national and regional security.</a:t>
            </a:r>
          </a:p>
          <a:p>
            <a:r>
              <a:rPr lang="en-US"/>
              <a:t>Latvia's defence innovation system supports NATO-oriented research, dual-use technology development and industrial prototyping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Latvia is emerging as one of Europe’s leaders in quantum technologies.</a:t>
            </a:r>
          </a:p>
          <a:p>
            <a:r>
              <a:rPr lang="en-US"/>
              <a:t>With internationally acclaimed expertise in quantum theory—centered around the University of Latvia and Professor Andris Ambainis—Latvia plays a central role in advancing quantum algorithms and software. Backed by the €6.19M Latvian Quantum Initiative (2023–2026), the country actively collaborates with top international partners such as Quantum Delta NL, Paris Centre for Quantum Computing, SAP, Bosch, Microsoft, and national metrology institutes like PTB (Germany) and NPL (UK). This strong academic–industrial network positions Latvia as a global quantum innovation hub and the "smallest superpower in quantum."</a:t>
            </a:r>
          </a:p>
          <a:p>
            <a:endParaRPr lang="en-US"/>
          </a:p>
          <a:p>
            <a:r>
              <a:rPr lang="en-US"/>
              <a:t>Naco Technologies </a:t>
            </a:r>
          </a:p>
          <a:p>
            <a:r>
              <a:rPr lang="en-US"/>
              <a:t>Based in Riga, Naco Technologies develops advanced nano-coating solutions using high-speed magnetron sputtering technology to improve the performance and durability of electrolyzers, fuel cells, and hydrogen systems. Their coatings significantly reduce the need for precious metals and support scalable green energy and aerospace applications.</a:t>
            </a:r>
          </a:p>
          <a:p>
            <a:r>
              <a:rPr lang="en-US"/>
              <a:t>In January 2025, Naco raised €2.5 million in an expanded pre-Series A round led by Radix Ventures, with participation from Impact Ventures and Kendris Capital. The funding is aimed at accelerating R&amp;D, growing the team, and supporting international expansion.</a:t>
            </a:r>
          </a:p>
          <a:p>
            <a:endParaRPr lang="en-US"/>
          </a:p>
          <a:p>
            <a:r>
              <a:rPr lang="en-US"/>
              <a:t>Cellbox Labs Based in Riga, Cellbox Labs develops advanced vascularized organs-on-a-chip—including gut and gut–brain axis models—that combine hardware with AI-powered software to enable precise, automated drug testing and biological research.</a:t>
            </a:r>
          </a:p>
          <a:p>
            <a:endParaRPr lang="en-US"/>
          </a:p>
          <a:p>
            <a:r>
              <a:rPr lang="en-US"/>
              <a:t>Aerones </a:t>
            </a:r>
          </a:p>
          <a:p>
            <a:r>
              <a:rPr lang="en-US"/>
              <a:t>Latvia-based Aerones develops AI-driven robotic and drone solutions for the inspection, cleaning, and repair of wind turbine blades and towers, serving major global operators such as GE, Enel, Vestas, NextEra, and Siemens Gamesa.</a:t>
            </a:r>
          </a:p>
          <a:p>
            <a:r>
              <a:rPr lang="en-US"/>
              <a:t>In June 2025, Aerones raised a $62 million equity round co-led by Activate Capital and S2G Investments, with participation from Carbon Equity, Overlap, Lightrock, Blume, Metaplanet, Change Ventures, and Extantia. The funding will support global expansion, manufacturing scale-up, and accelerated R&amp;D in AI and robotics. This follows earlier funding, including a €4 million EU grant and a $30 million Series A round in 2023.</a:t>
            </a:r>
          </a:p>
          <a:p>
            <a:endParaRPr lang="en-US"/>
          </a:p>
          <a:p>
            <a:endParaRPr lang="en-US"/>
          </a:p>
          <a:p>
            <a:r>
              <a:rPr lang="en-US"/>
              <a:t>Latvia is 1st among EU countries in the share of women in science, with women making up 50.9% of scientists and engineers. The share of women in science in Latvia is 10% higher than the EU average (40.5%).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Ingka Investments, the investment arm of Ingka Group (the world's largest IKEA retailer) together with Sweden's largest forest owner association, Södra,  has purchased 135,000 hectares of forest land in Latvia and 18,000 hectares in Estonia. The company has been present in Latvia since 2014 and already manages 110,000 hectares of forest land in Latvia. The company has planted more than 2.5 million tree seedlings during the year, ensuring a net increase in forest area of more than 250,000 cubic meters. In addition, 21% of the company's forests in Latvia are managed with a special focus on the environment, and commercial activities are completely excluded from an area of almost 3,000 hectares, giving priority to strengthening biodiversity.</a:t>
            </a:r>
          </a:p>
          <a:p>
            <a:endParaRPr lang="en-US"/>
          </a:p>
          <a:p>
            <a:endParaRPr lang="en-US"/>
          </a:p>
          <a:p>
            <a:r>
              <a:rPr lang="en-US"/>
              <a:t>Epson - Epson, a global technology innovator, with an investment of 6 million euros is opening its new European Business Services centre (EBS) in Riga, Latvia. It will house non-customer facing roles, making it a critical hub for Epson’s business throughout Europe. </a:t>
            </a:r>
          </a:p>
          <a:p>
            <a:r>
              <a:rPr lang="en-US"/>
              <a:t>From 28 cities, across 18 countries, Riga was selected as being the most desirable based on five key factors: European location, political and economic stability, real estate and staff costing, workforce qualifications and language skill. </a:t>
            </a:r>
          </a:p>
          <a:p>
            <a:endParaRPr lang="en-US"/>
          </a:p>
          <a:p>
            <a:r>
              <a:rPr lang="en-US"/>
              <a:t>Fibenol is a 100% private equity-based company focused on creating sustainable biomaterials. The project stands out internationally for its role in replacing fossil chemicals with sustainable alternatives and creating globally significant lignocellulosic bioprocessing on an industrial scale, as until now, this approach has only been used in laboratories. The development of such a project allows to store carbon from low-quality wood over a more extended period, significantly reducing the emissions that fossil resources would generate.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Among the EU countries, the proportion of female scientists and engineers varied widely in 2024, with the highest shares registered in Latvia (50.9%), Denmark (48.8%), Estonia (47.9%), Spain (47.6%), and Bulgaria and Ireland (both 47.3%). The lowest representation of female scientists and engineers was in Finland (30.7%), followed by Hungary (31.7%), Luxembourg (32.4%), Slovakia (33.6%) and Germany (34.6%). [https://ec.europa.eu/eurostat/web/products-eurostat-news/w/edn-20260211-1]</a:t>
            </a:r>
          </a:p>
          <a:p>
            <a:endParaRPr lang="en-US"/>
          </a:p>
          <a:p>
            <a:endParaRPr lang="en-US"/>
          </a:p>
          <a:p>
            <a:endParaRPr lang="en-US"/>
          </a:p>
          <a:p>
            <a:r>
              <a:rPr lang="en-US"/>
              <a:t>25% of all students in Latvia are in STEM sectors-  8,498 students, incl. 2,561 foreign students (52% doctoral graduates are in STEM)</a:t>
            </a:r>
          </a:p>
          <a:p>
            <a:endParaRPr lang="en-US"/>
          </a:p>
          <a:p>
            <a:endParaRPr lang="en-US"/>
          </a:p>
          <a:p>
            <a:r>
              <a:rPr lang="en-US"/>
              <a:t>Agile skill development following investor's growth </a:t>
            </a:r>
          </a:p>
          <a:p>
            <a:r>
              <a:rPr lang="en-US"/>
              <a:t>(We will adapt and develop education program in 6-12months)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de minimis limit is the maximum amount of public financial aid that a company can receive from EU funds or member state budget without needing prior approval from the European Commission. It is currently capped at €300'000 over any three-year period per single enterprise.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LIAA- one stop agency: 1)Providing help in making a decision – Giving investors all the facts, insights, statistics and benchmarks in order to make the best, informed decision about landing investment in Latvia.</a:t>
            </a:r>
          </a:p>
          <a:p>
            <a:r>
              <a:rPr lang="en-US" dirty="0"/>
              <a:t>2)Guiding the business setup process – Making all introductions with business service providers, ecosystem connections, R&amp;D collaborations, and business setup operational support for smooth execution of settling down in Latvia.</a:t>
            </a:r>
          </a:p>
          <a:p>
            <a:r>
              <a:rPr lang="en-US" dirty="0"/>
              <a:t>3) Providing attentive aftercare – Support doesn't stop at establishing business – we have a whole department tasked with care for the landed foreign investors, their collaboration with municipalities, expansion, competitiveness, identifying their business problem issues and following up on them.</a:t>
            </a:r>
          </a:p>
          <a:p>
            <a:endParaRPr lang="en-US" dirty="0"/>
          </a:p>
          <a:p>
            <a:r>
              <a:rPr lang="en-US" dirty="0"/>
              <a:t>LIP: A flagship national instrument chaired by the Prime Minister that provides high-level, cross-government support to priority investment projects, helping to unblock bottlenecks, resolve regulatory issues, and fast-track implementation.</a:t>
            </a:r>
          </a:p>
          <a:p>
            <a:r>
              <a:rPr lang="en-US" dirty="0"/>
              <a:t>Direct political support for EUR 10M+ projects.</a:t>
            </a:r>
          </a:p>
          <a:p>
            <a:r>
              <a:rPr lang="en-US" dirty="0"/>
              <a:t>Agenda and administration by LIAA.</a:t>
            </a:r>
          </a:p>
          <a:p>
            <a:r>
              <a:rPr lang="en-US" dirty="0"/>
              <a:t>Among other issues, the Council:</a:t>
            </a:r>
          </a:p>
          <a:p>
            <a:r>
              <a:rPr lang="en-US" dirty="0"/>
              <a:t>Reviews regulatory changes;</a:t>
            </a:r>
          </a:p>
          <a:p>
            <a:r>
              <a:rPr lang="en-US" dirty="0"/>
              <a:t>Facilitates support mechanisms;</a:t>
            </a:r>
          </a:p>
          <a:p>
            <a:r>
              <a:rPr lang="en-US" dirty="0"/>
              <a:t>Coordinates infrastructure needs.</a:t>
            </a:r>
          </a:p>
          <a:p>
            <a:endParaRPr lang="en-US" dirty="0"/>
          </a:p>
          <a:p>
            <a:r>
              <a:rPr lang="en-US" dirty="0"/>
              <a:t>Fast-track initiative: A status enabling project permits and approvals 2x faster. Granted to new investment projects that meet the following criteria: </a:t>
            </a:r>
          </a:p>
          <a:p>
            <a:r>
              <a:rPr lang="en-US" dirty="0"/>
              <a:t>investment amount ≥ EUR 5 M (≥EUR 10 M if in Riga);</a:t>
            </a:r>
          </a:p>
          <a:p>
            <a:r>
              <a:rPr lang="en-US" dirty="0"/>
              <a:t>≥20 new jobs 3 yrs after investment</a:t>
            </a:r>
          </a:p>
          <a:p>
            <a:r>
              <a:rPr lang="en-US" dirty="0"/>
              <a:t>has secured min EUR 5/10 M financing for the investment. </a:t>
            </a:r>
          </a:p>
          <a:p>
            <a:endParaRPr lang="en-US" dirty="0"/>
          </a:p>
          <a:p>
            <a:r>
              <a:rPr lang="en-US" dirty="0"/>
              <a:t>FICIL: The strongest investor </a:t>
            </a:r>
            <a:r>
              <a:rPr lang="en-US" dirty="0" err="1"/>
              <a:t>organisation</a:t>
            </a:r>
            <a:r>
              <a:rPr lang="en-US" dirty="0"/>
              <a:t> in the Baltics with a mission to continuously improve Latvian business environment.</a:t>
            </a:r>
          </a:p>
          <a:p>
            <a:r>
              <a:rPr lang="en-US" dirty="0"/>
              <a:t>58 members, corporate and institutional</a:t>
            </a:r>
          </a:p>
          <a:p>
            <a:r>
              <a:rPr lang="en-US" dirty="0"/>
              <a:t>Develops and annually publishes the respected “investor sentiment index”, that include suggestions of policy changes and reforms.</a:t>
            </a:r>
          </a:p>
          <a:p>
            <a:r>
              <a:rPr lang="en-US" dirty="0"/>
              <a:t>Annual High Council meetings with Latvian government, yielding actual investor-initiated political commitments and policy changes.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core values reflect in Latvias great talents and innovators who influence world's culture scene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Latvia is #4 in the EU for the share of renewable energy, 2025:</a:t>
            </a:r>
          </a:p>
          <a:p>
            <a:endParaRPr lang="en-US" dirty="0"/>
          </a:p>
          <a:p>
            <a:r>
              <a:rPr lang="en-US" dirty="0"/>
              <a:t>https://ec.europa.eu/eurostat/statistics-explained/index.php?title=File:Renewable_energy_2024_infographic.jpg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RIX - most connected. Source: https://aci-europe.org/air-connectivity.html/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Latvia boasts three major ice-free ports — Riga, Ventspils, and </a:t>
            </a:r>
            <a:r>
              <a:rPr lang="en-US" dirty="0" err="1"/>
              <a:t>Liepāja</a:t>
            </a:r>
            <a:r>
              <a:rPr lang="en-US" dirty="0"/>
              <a:t> — operating year-round regardless of seasonal weather. This ensures uninterrupted cargo flow even during harsh winters, which is a significant advantage in the Baltic region.</a:t>
            </a:r>
          </a:p>
          <a:p>
            <a:endParaRPr lang="en-US" dirty="0"/>
          </a:p>
          <a:p>
            <a:r>
              <a:rPr lang="en-US" dirty="0"/>
              <a:t>Strategic EU/NATO Gateway:</a:t>
            </a:r>
          </a:p>
          <a:p>
            <a:r>
              <a:rPr lang="en-US" dirty="0"/>
              <a:t>Latvian ports serve as critical logistics hubs for both EU trade and NATO military mobility, offering direct maritime access to Northern and Western Europe, and serving as vital nodes in the TEN-T (Trans-European Transport Network).</a:t>
            </a:r>
          </a:p>
          <a:p>
            <a:endParaRPr lang="en-US" dirty="0"/>
          </a:p>
          <a:p>
            <a:r>
              <a:rPr lang="en-US" dirty="0"/>
              <a:t>Regular Ro-Ro and Container Services:</a:t>
            </a:r>
          </a:p>
          <a:p>
            <a:r>
              <a:rPr lang="en-US" dirty="0"/>
              <a:t>From </a:t>
            </a:r>
            <a:r>
              <a:rPr lang="en-US" dirty="0" err="1"/>
              <a:t>Liepāja</a:t>
            </a:r>
            <a:r>
              <a:rPr lang="en-US" dirty="0"/>
              <a:t> and Ventspils, there are daily roll-on/roll-off (Ro-Ro) and container freight connections to major ports in Sweden (e.g., </a:t>
            </a:r>
            <a:r>
              <a:rPr lang="en-US" dirty="0" err="1"/>
              <a:t>Nynäshamn</a:t>
            </a:r>
            <a:r>
              <a:rPr lang="en-US" dirty="0"/>
              <a:t>, </a:t>
            </a:r>
            <a:r>
              <a:rPr lang="en-US" dirty="0" err="1"/>
              <a:t>Karlshamn</a:t>
            </a:r>
            <a:r>
              <a:rPr lang="en-US" dirty="0"/>
              <a:t>) and Germany (e.g., </a:t>
            </a:r>
            <a:r>
              <a:rPr lang="en-US" dirty="0" err="1"/>
              <a:t>Travemünde</a:t>
            </a:r>
            <a:r>
              <a:rPr lang="en-US" dirty="0"/>
              <a:t>, Lübeck), supporting efficient automotive, timber, and industrial exports/imports.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LMT (Latvian Mobile Telephone), Latvia’s national telecom leader, has successfully launched 5G services nationwide and is actively piloting innovations in Edge computing, IoT applications, and AI-based smart city solutions.</a:t>
            </a:r>
          </a:p>
          <a:p>
            <a:r>
              <a:rPr lang="en-US" dirty="0"/>
              <a:t>•	This infrastructure supports the rapid growth of data-driven industries such as fintech, logistics, smart manufacturing, and digital R&amp;D, giving Latvia a competitive edge in the digital economy.</a:t>
            </a:r>
          </a:p>
          <a:p>
            <a:endParaRPr lang="en-US" dirty="0"/>
          </a:p>
          <a:p>
            <a:r>
              <a:rPr lang="en-US" dirty="0"/>
              <a:t>In 2023, RTU scientists set a world record in optical data transmission with a new modulator achieving speeds up to five times faster than previous standards. Recognized at the 2024 Optical Fiber Communication Conference, this breakthrough drew global attention and confirmed Latvia’s leadership in deep tech and next-generation communication technologies.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Sustainability in Latvia isn’t a future ambition — it’s already deeply embedded in how the economy functions. With 53% of its territory covered by forests and 16% of agricultural land certified organic, Latvia ranks among the greenest and most biologically responsible nations in Europe. These natural assets aren’t just preserved — they are strategically harnessed.</a:t>
            </a:r>
          </a:p>
          <a:p>
            <a:r>
              <a:rPr lang="en-US"/>
              <a:t>Latvia is #3 in the EU for value added from agriculture as a share of GDP and #2 in Central and Eastern Europe for AgTech foreign direct investment projects, showing both tradition and innovation at work. The forestry sector alone contributes 5% of GDP, harvests over 15 million m³ of timber annually, and accounts for over a quarter of manufacturing turnover. Nearly two-thirds of its output is exported, underpinned by the fact that 46% of forests are state-owned and certified, ensuring sustainability and traceability.</a:t>
            </a:r>
          </a:p>
          <a:p>
            <a:r>
              <a:rPr lang="en-US"/>
              <a:t>In the food industry, Latvia continues its strong performance — with 23.1% of total manufacturing turnover coming from this sector, and nearly half of production exported. With 16% of land under organic farming, the country holds the 8th highest share in the EU, making it a natural base for sustainable agri-food production.</a:t>
            </a:r>
          </a:p>
          <a:p>
            <a:r>
              <a:rPr lang="en-US"/>
              <a:t>Taken together, these figures point to a country that doesn’t just protect its environment — it builds economic value on top of it, responsibly and with long-term vision.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Rail Baltica is the largest infrastructure project in the Baltic region in the last 100 years, stretching across five EU countries: Poland, Lithuania, Latvia, Estonia and Finland. </a:t>
            </a:r>
          </a:p>
          <a:p>
            <a:r>
              <a:rPr lang="en-US"/>
              <a:t>The estimated cost of the project is approximately €15.3 billion.</a:t>
            </a:r>
          </a:p>
          <a:p>
            <a:endParaRPr lang="en-US"/>
          </a:p>
          <a:p>
            <a:r>
              <a:rPr lang="en-US"/>
              <a:t>Elwind Offshore - A joint Estonian-Latvian cross-border offshore wind farm project with a potential to harvest over 7 terawatt-hours with a capacity up to 1 GW in Latvia worth of clean wind energy for the Baltic region every year​. Estonia and Latvia is predeveloping two offshore areas and auctioning these out with certainty of grid connection by 2029.</a:t>
            </a:r>
          </a:p>
          <a:p>
            <a:endParaRPr lang="en-US"/>
          </a:p>
          <a:p>
            <a:r>
              <a:rPr lang="en-US"/>
              <a:t>RIX Airport City: Designed to be the most connected multifunctional business district in the Baltics, RIX Airport City will span a 24-hectare area and include an airport hotel, offices, retail spaces, and a range of services. Currently seeking partners, investors, developers, operators and tenants to co-develop the district plot by plot.</a:t>
            </a:r>
          </a:p>
          <a:p>
            <a:endParaRPr lang="en-US"/>
          </a:p>
          <a:p>
            <a:r>
              <a:rPr lang="en-US"/>
              <a:t>Military base "Sēlija" - Development of Residential and Administrative Buildings and Road Infrastructure at the Sēlija Training Area, and Construction of Warehouse Facilities in Nīkrāce is one of the most significant defence infrastructure PPP projects in Latvia, which will provide a training environment for the National Armed Forces (NAF) and allied units.</a:t>
            </a:r>
          </a:p>
          <a:p>
            <a:endParaRPr lang="en-US"/>
          </a:p>
          <a:p>
            <a:r>
              <a:rPr lang="en-US"/>
              <a:t>Bez šiem ir arī : AI Gigafactory, Amber birch, Latvijas finieris, affordable housing, futbola stadions, Solidor power, LatVolt baterijas, Tet&amp;LMT Telias daļu atpirkšana, KEPP EU semiconductors, Purple Green energy,  Latvenergo green fuel production plants and data centres, Rīgas namu pārvaldnieks, virkne deep tech u.c.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3.svg"/><Relationship Id="rId7" Type="http://schemas.openxmlformats.org/officeDocument/2006/relationships/image" Target="../media/image51.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3.svg"/><Relationship Id="rId4" Type="http://schemas.openxmlformats.org/officeDocument/2006/relationships/image" Target="../media/image48.svg"/><Relationship Id="rId9" Type="http://schemas.openxmlformats.org/officeDocument/2006/relationships/image" Target="../media/image5.svg"/></Relationships>
</file>

<file path=ppt/slides/_rels/slide1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3.svg"/><Relationship Id="rId7"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svg"/><Relationship Id="rId10" Type="http://schemas.openxmlformats.org/officeDocument/2006/relationships/image" Target="../media/image58.jpeg"/><Relationship Id="rId4" Type="http://schemas.openxmlformats.org/officeDocument/2006/relationships/image" Target="../media/image52.svg"/><Relationship Id="rId9" Type="http://schemas.openxmlformats.org/officeDocument/2006/relationships/image" Target="../media/image57.jpe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svg"/><Relationship Id="rId4" Type="http://schemas.openxmlformats.org/officeDocument/2006/relationships/image" Target="../media/image61.sv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jpeg"/><Relationship Id="rId7"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hyperlink" Target="https://www.riga-airport.com/en/rix-airport-city" TargetMode="External"/><Relationship Id="rId10" Type="http://schemas.openxmlformats.org/officeDocument/2006/relationships/hyperlink" Target="https://elwindoffshore.eu" TargetMode="External"/><Relationship Id="rId4" Type="http://schemas.openxmlformats.org/officeDocument/2006/relationships/hyperlink" Target="https://www.mod.gov.lv/en/ppp" TargetMode="External"/><Relationship Id="rId9" Type="http://schemas.openxmlformats.org/officeDocument/2006/relationships/hyperlink" Target="https://www.railbaltica.org"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0.png"/><Relationship Id="rId7" Type="http://schemas.openxmlformats.org/officeDocument/2006/relationships/image" Target="../media/image72.svg"/><Relationship Id="rId12" Type="http://schemas.openxmlformats.org/officeDocument/2006/relationships/image" Target="../media/image7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jpe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jpeg"/></Relationships>
</file>

<file path=ppt/slides/_rels/slide15.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81.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svg"/><Relationship Id="rId4" Type="http://schemas.openxmlformats.org/officeDocument/2006/relationships/image" Target="../media/image78.sv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84.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svg"/><Relationship Id="rId4" Type="http://schemas.openxmlformats.org/officeDocument/2006/relationships/image" Target="../media/image78.sv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70.jpe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86.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85.svg"/><Relationship Id="rId4" Type="http://schemas.openxmlformats.org/officeDocument/2006/relationships/image" Target="../media/image78.sv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9.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8.svg"/><Relationship Id="rId5" Type="http://schemas.openxmlformats.org/officeDocument/2006/relationships/image" Target="../media/image87.svg"/><Relationship Id="rId4" Type="http://schemas.openxmlformats.org/officeDocument/2006/relationships/image" Target="../media/image74.jpe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74.jpeg"/></Relationships>
</file>

<file path=ppt/slides/_rels/slide23.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92.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1.svg"/><Relationship Id="rId5" Type="http://schemas.openxmlformats.org/officeDocument/2006/relationships/image" Target="../media/image80.svg"/><Relationship Id="rId4" Type="http://schemas.openxmlformats.org/officeDocument/2006/relationships/image" Target="../media/image90.jpeg"/></Relationships>
</file>

<file path=ppt/slides/_rels/slide2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6.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5.svg"/><Relationship Id="rId5" Type="http://schemas.openxmlformats.org/officeDocument/2006/relationships/image" Target="../media/image94.svg"/><Relationship Id="rId4" Type="http://schemas.openxmlformats.org/officeDocument/2006/relationships/image" Target="../media/image78.sv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7.svg"/><Relationship Id="rId7" Type="http://schemas.openxmlformats.org/officeDocument/2006/relationships/image" Target="../media/image99.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103.svg"/><Relationship Id="rId5" Type="http://schemas.openxmlformats.org/officeDocument/2006/relationships/image" Target="../media/image98.svg"/><Relationship Id="rId10" Type="http://schemas.openxmlformats.org/officeDocument/2006/relationships/image" Target="../media/image102.svg"/><Relationship Id="rId4" Type="http://schemas.openxmlformats.org/officeDocument/2006/relationships/image" Target="../media/image44.png"/><Relationship Id="rId9" Type="http://schemas.openxmlformats.org/officeDocument/2006/relationships/image" Target="../media/image101.svg"/></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44.png"/><Relationship Id="rId7" Type="http://schemas.openxmlformats.org/officeDocument/2006/relationships/image" Target="../media/image112.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11.svg"/><Relationship Id="rId5" Type="http://schemas.openxmlformats.org/officeDocument/2006/relationships/image" Target="../media/image110.svg"/><Relationship Id="rId4" Type="http://schemas.openxmlformats.org/officeDocument/2006/relationships/image" Target="../media/image109.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svg"/><Relationship Id="rId4" Type="http://schemas.openxmlformats.org/officeDocument/2006/relationships/image" Target="../media/image115.svg"/></Relationships>
</file>

<file path=ppt/slides/_rels/slide31.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1.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20.svg"/><Relationship Id="rId5" Type="http://schemas.openxmlformats.org/officeDocument/2006/relationships/image" Target="../media/image119.sv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5.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24.svg"/><Relationship Id="rId5" Type="http://schemas.openxmlformats.org/officeDocument/2006/relationships/image" Target="../media/image123.sv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127.svg"/><Relationship Id="rId7" Type="http://schemas.openxmlformats.org/officeDocument/2006/relationships/image" Target="../media/image131.sv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30.svg"/><Relationship Id="rId5" Type="http://schemas.openxmlformats.org/officeDocument/2006/relationships/image" Target="../media/image129.svg"/><Relationship Id="rId4" Type="http://schemas.openxmlformats.org/officeDocument/2006/relationships/image" Target="../media/image128.svg"/></Relationships>
</file>

<file path=ppt/slides/_rels/slide34.xml.rels><?xml version="1.0" encoding="UTF-8" standalone="yes"?>
<Relationships xmlns="http://schemas.openxmlformats.org/package/2006/relationships"><Relationship Id="rId8" Type="http://schemas.openxmlformats.org/officeDocument/2006/relationships/image" Target="../media/image138.svg"/><Relationship Id="rId13" Type="http://schemas.openxmlformats.org/officeDocument/2006/relationships/image" Target="../media/image143.svg"/><Relationship Id="rId18" Type="http://schemas.openxmlformats.org/officeDocument/2006/relationships/image" Target="../media/image148.png"/><Relationship Id="rId3" Type="http://schemas.openxmlformats.org/officeDocument/2006/relationships/image" Target="../media/image133.jpeg"/><Relationship Id="rId7" Type="http://schemas.openxmlformats.org/officeDocument/2006/relationships/image" Target="../media/image137.svg"/><Relationship Id="rId12" Type="http://schemas.openxmlformats.org/officeDocument/2006/relationships/image" Target="../media/image142.svg"/><Relationship Id="rId17" Type="http://schemas.openxmlformats.org/officeDocument/2006/relationships/image" Target="../media/image147.jpeg"/><Relationship Id="rId2" Type="http://schemas.openxmlformats.org/officeDocument/2006/relationships/image" Target="../media/image132.svg"/><Relationship Id="rId16"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36.jpeg"/><Relationship Id="rId11" Type="http://schemas.openxmlformats.org/officeDocument/2006/relationships/image" Target="../media/image141.png"/><Relationship Id="rId5" Type="http://schemas.openxmlformats.org/officeDocument/2006/relationships/image" Target="../media/image135.jpeg"/><Relationship Id="rId15" Type="http://schemas.openxmlformats.org/officeDocument/2006/relationships/image" Target="../media/image145.png"/><Relationship Id="rId10" Type="http://schemas.openxmlformats.org/officeDocument/2006/relationships/image" Target="../media/image140.png"/><Relationship Id="rId19" Type="http://schemas.openxmlformats.org/officeDocument/2006/relationships/image" Target="../media/image149.png"/><Relationship Id="rId4" Type="http://schemas.openxmlformats.org/officeDocument/2006/relationships/image" Target="../media/image134.png"/><Relationship Id="rId9" Type="http://schemas.openxmlformats.org/officeDocument/2006/relationships/image" Target="../media/image139.jpeg"/><Relationship Id="rId14" Type="http://schemas.openxmlformats.org/officeDocument/2006/relationships/image" Target="../media/image144.png"/></Relationships>
</file>

<file path=ppt/slides/_rels/slide35.xml.rels><?xml version="1.0" encoding="UTF-8" standalone="yes"?>
<Relationships xmlns="http://schemas.openxmlformats.org/package/2006/relationships"><Relationship Id="rId13" Type="http://schemas.openxmlformats.org/officeDocument/2006/relationships/image" Target="../media/image155.png"/><Relationship Id="rId18" Type="http://schemas.openxmlformats.org/officeDocument/2006/relationships/hyperlink" Target="https://www.orkla.com" TargetMode="External"/><Relationship Id="rId26" Type="http://schemas.openxmlformats.org/officeDocument/2006/relationships/hyperlink" Target="https://www.vanoord.com" TargetMode="External"/><Relationship Id="rId39" Type="http://schemas.openxmlformats.org/officeDocument/2006/relationships/hyperlink" Target="https://www.ingka.com" TargetMode="External"/><Relationship Id="rId21" Type="http://schemas.openxmlformats.org/officeDocument/2006/relationships/image" Target="../media/image159.png"/><Relationship Id="rId34" Type="http://schemas.openxmlformats.org/officeDocument/2006/relationships/image" Target="../media/image166.png"/><Relationship Id="rId42" Type="http://schemas.openxmlformats.org/officeDocument/2006/relationships/image" Target="../media/image170.png"/><Relationship Id="rId7" Type="http://schemas.openxmlformats.org/officeDocument/2006/relationships/image" Target="../media/image152.png"/><Relationship Id="rId2" Type="http://schemas.openxmlformats.org/officeDocument/2006/relationships/image" Target="../media/image59.jpeg"/><Relationship Id="rId16" Type="http://schemas.openxmlformats.org/officeDocument/2006/relationships/hyperlink" Target="https://sdcriga.swisscom.ch" TargetMode="External"/><Relationship Id="rId29" Type="http://schemas.openxmlformats.org/officeDocument/2006/relationships/hyperlink" Target="https://gocardless.com" TargetMode="External"/><Relationship Id="rId1" Type="http://schemas.openxmlformats.org/officeDocument/2006/relationships/slideLayout" Target="../slideLayouts/slideLayout7.xml"/><Relationship Id="rId6" Type="http://schemas.openxmlformats.org/officeDocument/2006/relationships/hyperlink" Target="https://flynorse.com/en-US" TargetMode="External"/><Relationship Id="rId11" Type="http://schemas.openxmlformats.org/officeDocument/2006/relationships/image" Target="../media/image154.png"/><Relationship Id="rId24" Type="http://schemas.openxmlformats.org/officeDocument/2006/relationships/hyperlink" Target="https://www.techmahindra.com" TargetMode="External"/><Relationship Id="rId32" Type="http://schemas.openxmlformats.org/officeDocument/2006/relationships/image" Target="../media/image165.png"/><Relationship Id="rId37" Type="http://schemas.openxmlformats.org/officeDocument/2006/relationships/hyperlink" Target="https://www.epam.com" TargetMode="External"/><Relationship Id="rId40" Type="http://schemas.openxmlformats.org/officeDocument/2006/relationships/image" Target="../media/image169.png"/><Relationship Id="rId45" Type="http://schemas.openxmlformats.org/officeDocument/2006/relationships/hyperlink" Target="https://www.ericsson.com/en/about-us/company-facts/ericsson-worldwide/latvia" TargetMode="External"/><Relationship Id="rId5" Type="http://schemas.openxmlformats.org/officeDocument/2006/relationships/image" Target="../media/image151.png"/><Relationship Id="rId15" Type="http://schemas.openxmlformats.org/officeDocument/2006/relationships/image" Target="../media/image156.png"/><Relationship Id="rId23" Type="http://schemas.openxmlformats.org/officeDocument/2006/relationships/image" Target="../media/image160.png"/><Relationship Id="rId28" Type="http://schemas.openxmlformats.org/officeDocument/2006/relationships/image" Target="../media/image163.png"/><Relationship Id="rId36" Type="http://schemas.openxmlformats.org/officeDocument/2006/relationships/image" Target="../media/image167.png"/><Relationship Id="rId10" Type="http://schemas.openxmlformats.org/officeDocument/2006/relationships/hyperlink" Target="https://www.roche.com" TargetMode="External"/><Relationship Id="rId19" Type="http://schemas.openxmlformats.org/officeDocument/2006/relationships/image" Target="../media/image158.png"/><Relationship Id="rId31" Type="http://schemas.openxmlformats.org/officeDocument/2006/relationships/hyperlink" Target="https://www.epson.eu/en_EU" TargetMode="External"/><Relationship Id="rId44" Type="http://schemas.openxmlformats.org/officeDocument/2006/relationships/image" Target="../media/image171.png"/><Relationship Id="rId4" Type="http://schemas.openxmlformats.org/officeDocument/2006/relationships/hyperlink" Target="https://www.norwegian.com" TargetMode="External"/><Relationship Id="rId9" Type="http://schemas.openxmlformats.org/officeDocument/2006/relationships/image" Target="../media/image153.png"/><Relationship Id="rId14" Type="http://schemas.openxmlformats.org/officeDocument/2006/relationships/hyperlink" Target="https://sebgroup.com" TargetMode="External"/><Relationship Id="rId22" Type="http://schemas.openxmlformats.org/officeDocument/2006/relationships/hyperlink" Target="https://www.decathlon.lv" TargetMode="External"/><Relationship Id="rId27" Type="http://schemas.openxmlformats.org/officeDocument/2006/relationships/image" Target="../media/image162.png"/><Relationship Id="rId30" Type="http://schemas.openxmlformats.org/officeDocument/2006/relationships/image" Target="../media/image164.png"/><Relationship Id="rId35" Type="http://schemas.openxmlformats.org/officeDocument/2006/relationships/hyperlink" Target="https://www.buchermunicipal.com/lv/lv" TargetMode="External"/><Relationship Id="rId43" Type="http://schemas.openxmlformats.org/officeDocument/2006/relationships/hyperlink" Target="https://www.accenture.com/lv-en" TargetMode="External"/><Relationship Id="rId8" Type="http://schemas.openxmlformats.org/officeDocument/2006/relationships/hyperlink" Target="https://www.circlek.eu" TargetMode="External"/><Relationship Id="rId3" Type="http://schemas.openxmlformats.org/officeDocument/2006/relationships/image" Target="../media/image150.png"/><Relationship Id="rId12" Type="http://schemas.openxmlformats.org/officeDocument/2006/relationships/hyperlink" Target="https://www.stenaline.lv" TargetMode="External"/><Relationship Id="rId17" Type="http://schemas.openxmlformats.org/officeDocument/2006/relationships/image" Target="../media/image157.png"/><Relationship Id="rId25" Type="http://schemas.openxmlformats.org/officeDocument/2006/relationships/image" Target="../media/image161.png"/><Relationship Id="rId33" Type="http://schemas.openxmlformats.org/officeDocument/2006/relationships/hyperlink" Target="https://www.fyul.com" TargetMode="External"/><Relationship Id="rId38" Type="http://schemas.openxmlformats.org/officeDocument/2006/relationships/image" Target="../media/image168.png"/><Relationship Id="rId46" Type="http://schemas.openxmlformats.org/officeDocument/2006/relationships/image" Target="../media/image172.png"/><Relationship Id="rId20" Type="http://schemas.openxmlformats.org/officeDocument/2006/relationships/hyperlink" Target="https://www.cabotcorp.com/company/worldwide-locations/europe-middle-east-and-africa/latvia-riga" TargetMode="External"/><Relationship Id="rId41" Type="http://schemas.openxmlformats.org/officeDocument/2006/relationships/hyperlink" Target="https://schwenk.lv/e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74.svg"/><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41387" y="1328379"/>
            <a:ext cx="471593" cy="47159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758"/>
            </a:solidFill>
          </p:spPr>
          <p:txBody>
            <a:bodyPr/>
            <a:lstStyle/>
            <a:p>
              <a:endParaRPr lang="lv-LV"/>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10056686">
            <a:off x="3057641" y="4301865"/>
            <a:ext cx="4111278" cy="3959432"/>
            <a:chOff x="0" y="0"/>
            <a:chExt cx="5481704" cy="5279243"/>
          </a:xfrm>
        </p:grpSpPr>
        <p:grpSp>
          <p:nvGrpSpPr>
            <p:cNvPr id="6" name="Group 6"/>
            <p:cNvGrpSpPr/>
            <p:nvPr/>
          </p:nvGrpSpPr>
          <p:grpSpPr>
            <a:xfrm>
              <a:off x="1673654" y="0"/>
              <a:ext cx="3808050" cy="3808050"/>
              <a:chOff x="0" y="0"/>
              <a:chExt cx="20890521" cy="20890521"/>
            </a:xfrm>
          </p:grpSpPr>
          <p:sp>
            <p:nvSpPr>
              <p:cNvPr id="7" name="Freeform 7"/>
              <p:cNvSpPr/>
              <p:nvPr/>
            </p:nvSpPr>
            <p:spPr>
              <a:xfrm>
                <a:off x="0" y="0"/>
                <a:ext cx="20891627" cy="20889595"/>
              </a:xfrm>
              <a:custGeom>
                <a:avLst/>
                <a:gdLst/>
                <a:ahLst/>
                <a:cxnLst/>
                <a:rect l="l" t="t" r="r" b="b"/>
                <a:pathLst>
                  <a:path w="20891627" h="20889595">
                    <a:moveTo>
                      <a:pt x="889" y="10308844"/>
                    </a:moveTo>
                    <a:cubicBezTo>
                      <a:pt x="1143" y="10286111"/>
                      <a:pt x="1524" y="10263377"/>
                      <a:pt x="2032" y="10240772"/>
                    </a:cubicBezTo>
                    <a:cubicBezTo>
                      <a:pt x="2413" y="10222102"/>
                      <a:pt x="17780" y="10207244"/>
                      <a:pt x="36576" y="10207625"/>
                    </a:cubicBezTo>
                    <a:cubicBezTo>
                      <a:pt x="55372" y="10208006"/>
                      <a:pt x="70104" y="10223373"/>
                      <a:pt x="69723" y="10242169"/>
                    </a:cubicBezTo>
                    <a:cubicBezTo>
                      <a:pt x="69342" y="10264648"/>
                      <a:pt x="68961" y="10287253"/>
                      <a:pt x="68580" y="10309860"/>
                    </a:cubicBezTo>
                    <a:cubicBezTo>
                      <a:pt x="68326" y="10328528"/>
                      <a:pt x="52959" y="10343514"/>
                      <a:pt x="34290" y="10343261"/>
                    </a:cubicBezTo>
                    <a:cubicBezTo>
                      <a:pt x="15621" y="10343007"/>
                      <a:pt x="635" y="10327639"/>
                      <a:pt x="889" y="10308971"/>
                    </a:cubicBezTo>
                    <a:close/>
                    <a:moveTo>
                      <a:pt x="3429" y="10172700"/>
                    </a:moveTo>
                    <a:cubicBezTo>
                      <a:pt x="4064" y="10150094"/>
                      <a:pt x="4699" y="10127488"/>
                      <a:pt x="5334" y="10104882"/>
                    </a:cubicBezTo>
                    <a:cubicBezTo>
                      <a:pt x="5969" y="10086213"/>
                      <a:pt x="21590" y="10071481"/>
                      <a:pt x="40259" y="10072116"/>
                    </a:cubicBezTo>
                    <a:cubicBezTo>
                      <a:pt x="58928" y="10072751"/>
                      <a:pt x="73660" y="10088372"/>
                      <a:pt x="73025" y="10107041"/>
                    </a:cubicBezTo>
                    <a:cubicBezTo>
                      <a:pt x="72263" y="10129520"/>
                      <a:pt x="71628" y="10151999"/>
                      <a:pt x="71120" y="10174478"/>
                    </a:cubicBezTo>
                    <a:cubicBezTo>
                      <a:pt x="70612" y="10193147"/>
                      <a:pt x="55118" y="10208006"/>
                      <a:pt x="36449" y="10207498"/>
                    </a:cubicBezTo>
                    <a:cubicBezTo>
                      <a:pt x="17780" y="10206990"/>
                      <a:pt x="3048" y="10191496"/>
                      <a:pt x="3429" y="10172700"/>
                    </a:cubicBezTo>
                    <a:close/>
                    <a:moveTo>
                      <a:pt x="7747" y="10037064"/>
                    </a:moveTo>
                    <a:cubicBezTo>
                      <a:pt x="8636" y="10014458"/>
                      <a:pt x="9525" y="9991979"/>
                      <a:pt x="10541" y="9969373"/>
                    </a:cubicBezTo>
                    <a:cubicBezTo>
                      <a:pt x="11430" y="9950704"/>
                      <a:pt x="27178" y="9936226"/>
                      <a:pt x="45847" y="9937115"/>
                    </a:cubicBezTo>
                    <a:cubicBezTo>
                      <a:pt x="64516" y="9938004"/>
                      <a:pt x="78994" y="9953752"/>
                      <a:pt x="78105" y="9972421"/>
                    </a:cubicBezTo>
                    <a:cubicBezTo>
                      <a:pt x="77089" y="9994773"/>
                      <a:pt x="76200" y="10017252"/>
                      <a:pt x="75311" y="10039604"/>
                    </a:cubicBezTo>
                    <a:cubicBezTo>
                      <a:pt x="74549" y="10058273"/>
                      <a:pt x="58801" y="10072878"/>
                      <a:pt x="40132" y="10072116"/>
                    </a:cubicBezTo>
                    <a:cubicBezTo>
                      <a:pt x="21463" y="10071354"/>
                      <a:pt x="7112" y="10055860"/>
                      <a:pt x="7874" y="10037064"/>
                    </a:cubicBezTo>
                    <a:close/>
                    <a:moveTo>
                      <a:pt x="13970" y="9901809"/>
                    </a:moveTo>
                    <a:cubicBezTo>
                      <a:pt x="15113" y="9879076"/>
                      <a:pt x="16383" y="9856343"/>
                      <a:pt x="17653" y="9833610"/>
                    </a:cubicBezTo>
                    <a:cubicBezTo>
                      <a:pt x="18669" y="9814941"/>
                      <a:pt x="34798" y="9800717"/>
                      <a:pt x="53467" y="9801733"/>
                    </a:cubicBezTo>
                    <a:cubicBezTo>
                      <a:pt x="72136" y="9802749"/>
                      <a:pt x="86360" y="9818878"/>
                      <a:pt x="85344" y="9837547"/>
                    </a:cubicBezTo>
                    <a:cubicBezTo>
                      <a:pt x="84074" y="9860153"/>
                      <a:pt x="82804" y="9882632"/>
                      <a:pt x="81661" y="9905238"/>
                    </a:cubicBezTo>
                    <a:cubicBezTo>
                      <a:pt x="80645" y="9923907"/>
                      <a:pt x="64770" y="9938258"/>
                      <a:pt x="46101" y="9937369"/>
                    </a:cubicBezTo>
                    <a:cubicBezTo>
                      <a:pt x="27432" y="9936480"/>
                      <a:pt x="13081" y="9920478"/>
                      <a:pt x="13970" y="9901809"/>
                    </a:cubicBezTo>
                    <a:close/>
                    <a:moveTo>
                      <a:pt x="21844" y="9765665"/>
                    </a:moveTo>
                    <a:cubicBezTo>
                      <a:pt x="23241" y="9743059"/>
                      <a:pt x="24765" y="9720326"/>
                      <a:pt x="26416" y="9697720"/>
                    </a:cubicBezTo>
                    <a:cubicBezTo>
                      <a:pt x="27686" y="9679051"/>
                      <a:pt x="43942" y="9664954"/>
                      <a:pt x="62611" y="9666351"/>
                    </a:cubicBezTo>
                    <a:cubicBezTo>
                      <a:pt x="81280" y="9667748"/>
                      <a:pt x="95377" y="9683877"/>
                      <a:pt x="93980" y="9702546"/>
                    </a:cubicBezTo>
                    <a:cubicBezTo>
                      <a:pt x="92329" y="9725025"/>
                      <a:pt x="90932" y="9747504"/>
                      <a:pt x="89408" y="9769983"/>
                    </a:cubicBezTo>
                    <a:cubicBezTo>
                      <a:pt x="88265" y="9788652"/>
                      <a:pt x="72136" y="9802749"/>
                      <a:pt x="53467" y="9801606"/>
                    </a:cubicBezTo>
                    <a:cubicBezTo>
                      <a:pt x="34798" y="9800463"/>
                      <a:pt x="20701" y="9784334"/>
                      <a:pt x="21844" y="9765665"/>
                    </a:cubicBezTo>
                    <a:close/>
                    <a:moveTo>
                      <a:pt x="31496" y="9629902"/>
                    </a:moveTo>
                    <a:cubicBezTo>
                      <a:pt x="33274" y="9607296"/>
                      <a:pt x="35052" y="9584817"/>
                      <a:pt x="36957" y="9562211"/>
                    </a:cubicBezTo>
                    <a:cubicBezTo>
                      <a:pt x="38481" y="9543542"/>
                      <a:pt x="54864" y="9529699"/>
                      <a:pt x="73533" y="9531350"/>
                    </a:cubicBezTo>
                    <a:cubicBezTo>
                      <a:pt x="92202" y="9533001"/>
                      <a:pt x="106045" y="9549257"/>
                      <a:pt x="104394" y="9567926"/>
                    </a:cubicBezTo>
                    <a:cubicBezTo>
                      <a:pt x="102489" y="9590278"/>
                      <a:pt x="100711" y="9612757"/>
                      <a:pt x="98933" y="9635109"/>
                    </a:cubicBezTo>
                    <a:cubicBezTo>
                      <a:pt x="97536" y="9653778"/>
                      <a:pt x="81153" y="9667748"/>
                      <a:pt x="62611" y="9666224"/>
                    </a:cubicBezTo>
                    <a:cubicBezTo>
                      <a:pt x="44069" y="9664700"/>
                      <a:pt x="29972" y="9648444"/>
                      <a:pt x="31496" y="9629902"/>
                    </a:cubicBezTo>
                    <a:close/>
                    <a:moveTo>
                      <a:pt x="42799" y="9494647"/>
                    </a:moveTo>
                    <a:cubicBezTo>
                      <a:pt x="44831" y="9472168"/>
                      <a:pt x="46990" y="9449689"/>
                      <a:pt x="49149" y="9427210"/>
                    </a:cubicBezTo>
                    <a:cubicBezTo>
                      <a:pt x="50927" y="9408541"/>
                      <a:pt x="67564" y="9394952"/>
                      <a:pt x="86106" y="9396730"/>
                    </a:cubicBezTo>
                    <a:cubicBezTo>
                      <a:pt x="104648" y="9398508"/>
                      <a:pt x="118364" y="9415145"/>
                      <a:pt x="116586" y="9433687"/>
                    </a:cubicBezTo>
                    <a:cubicBezTo>
                      <a:pt x="114427" y="9456039"/>
                      <a:pt x="112395" y="9478264"/>
                      <a:pt x="110363" y="9500616"/>
                    </a:cubicBezTo>
                    <a:cubicBezTo>
                      <a:pt x="108712" y="9519285"/>
                      <a:pt x="92202" y="9533001"/>
                      <a:pt x="73533" y="9531350"/>
                    </a:cubicBezTo>
                    <a:cubicBezTo>
                      <a:pt x="54864" y="9529699"/>
                      <a:pt x="41148" y="9513189"/>
                      <a:pt x="42799" y="9494520"/>
                    </a:cubicBezTo>
                    <a:close/>
                    <a:moveTo>
                      <a:pt x="55753" y="9359900"/>
                    </a:moveTo>
                    <a:cubicBezTo>
                      <a:pt x="58039" y="9337294"/>
                      <a:pt x="60452" y="9314688"/>
                      <a:pt x="62992" y="9292082"/>
                    </a:cubicBezTo>
                    <a:cubicBezTo>
                      <a:pt x="65024" y="9273540"/>
                      <a:pt x="81788" y="9260078"/>
                      <a:pt x="100330" y="9262110"/>
                    </a:cubicBezTo>
                    <a:cubicBezTo>
                      <a:pt x="118872" y="9264142"/>
                      <a:pt x="132334" y="9280906"/>
                      <a:pt x="130302" y="9299448"/>
                    </a:cubicBezTo>
                    <a:cubicBezTo>
                      <a:pt x="127889" y="9321927"/>
                      <a:pt x="125476" y="9344406"/>
                      <a:pt x="123063" y="9366885"/>
                    </a:cubicBezTo>
                    <a:cubicBezTo>
                      <a:pt x="121158" y="9385427"/>
                      <a:pt x="104521" y="9399016"/>
                      <a:pt x="85852" y="9397111"/>
                    </a:cubicBezTo>
                    <a:cubicBezTo>
                      <a:pt x="67183" y="9395206"/>
                      <a:pt x="53848" y="9378442"/>
                      <a:pt x="55753" y="9359900"/>
                    </a:cubicBezTo>
                    <a:close/>
                    <a:moveTo>
                      <a:pt x="70612" y="9224391"/>
                    </a:moveTo>
                    <a:cubicBezTo>
                      <a:pt x="73279" y="9201912"/>
                      <a:pt x="75946" y="9179306"/>
                      <a:pt x="78740" y="9156827"/>
                    </a:cubicBezTo>
                    <a:cubicBezTo>
                      <a:pt x="81026" y="9138285"/>
                      <a:pt x="97917" y="9125077"/>
                      <a:pt x="116459" y="9127363"/>
                    </a:cubicBezTo>
                    <a:cubicBezTo>
                      <a:pt x="135001" y="9129649"/>
                      <a:pt x="148209" y="9146540"/>
                      <a:pt x="145923" y="9165082"/>
                    </a:cubicBezTo>
                    <a:cubicBezTo>
                      <a:pt x="143129" y="9187434"/>
                      <a:pt x="140462" y="9209786"/>
                      <a:pt x="137922" y="9232138"/>
                    </a:cubicBezTo>
                    <a:cubicBezTo>
                      <a:pt x="135763" y="9250680"/>
                      <a:pt x="118999" y="9264015"/>
                      <a:pt x="100330" y="9261856"/>
                    </a:cubicBezTo>
                    <a:cubicBezTo>
                      <a:pt x="81661" y="9259697"/>
                      <a:pt x="68453" y="9242933"/>
                      <a:pt x="70612" y="9224264"/>
                    </a:cubicBezTo>
                    <a:close/>
                    <a:moveTo>
                      <a:pt x="87249" y="9089390"/>
                    </a:moveTo>
                    <a:cubicBezTo>
                      <a:pt x="90170" y="9066911"/>
                      <a:pt x="93091" y="9044559"/>
                      <a:pt x="96139" y="9022080"/>
                    </a:cubicBezTo>
                    <a:cubicBezTo>
                      <a:pt x="98679" y="9003538"/>
                      <a:pt x="115697" y="8990584"/>
                      <a:pt x="134239" y="8993124"/>
                    </a:cubicBezTo>
                    <a:cubicBezTo>
                      <a:pt x="152781" y="8995664"/>
                      <a:pt x="165735" y="9012682"/>
                      <a:pt x="163195" y="9031224"/>
                    </a:cubicBezTo>
                    <a:cubicBezTo>
                      <a:pt x="160147" y="9053449"/>
                      <a:pt x="157226" y="9075801"/>
                      <a:pt x="154305" y="9098026"/>
                    </a:cubicBezTo>
                    <a:cubicBezTo>
                      <a:pt x="151892" y="9116568"/>
                      <a:pt x="134874" y="9129649"/>
                      <a:pt x="116332" y="9127236"/>
                    </a:cubicBezTo>
                    <a:cubicBezTo>
                      <a:pt x="97790" y="9124823"/>
                      <a:pt x="84709" y="9107805"/>
                      <a:pt x="87122" y="9089263"/>
                    </a:cubicBezTo>
                    <a:close/>
                    <a:moveTo>
                      <a:pt x="105410" y="8954770"/>
                    </a:moveTo>
                    <a:cubicBezTo>
                      <a:pt x="108585" y="8932418"/>
                      <a:pt x="111887" y="8910066"/>
                      <a:pt x="115189" y="8887714"/>
                    </a:cubicBezTo>
                    <a:cubicBezTo>
                      <a:pt x="117983" y="8869172"/>
                      <a:pt x="135255" y="8856472"/>
                      <a:pt x="153670" y="8859266"/>
                    </a:cubicBezTo>
                    <a:cubicBezTo>
                      <a:pt x="172085" y="8862060"/>
                      <a:pt x="184912" y="8879332"/>
                      <a:pt x="182118" y="8897747"/>
                    </a:cubicBezTo>
                    <a:cubicBezTo>
                      <a:pt x="178816" y="8919972"/>
                      <a:pt x="175514" y="8942070"/>
                      <a:pt x="172339" y="8964295"/>
                    </a:cubicBezTo>
                    <a:cubicBezTo>
                      <a:pt x="169672" y="8982837"/>
                      <a:pt x="152527" y="8995664"/>
                      <a:pt x="133985" y="8992997"/>
                    </a:cubicBezTo>
                    <a:cubicBezTo>
                      <a:pt x="115443" y="8990330"/>
                      <a:pt x="102616" y="8973185"/>
                      <a:pt x="105283" y="8954643"/>
                    </a:cubicBezTo>
                    <a:close/>
                    <a:moveTo>
                      <a:pt x="125349" y="8820404"/>
                    </a:moveTo>
                    <a:cubicBezTo>
                      <a:pt x="128905" y="8797925"/>
                      <a:pt x="132461" y="8775573"/>
                      <a:pt x="136144" y="8753094"/>
                    </a:cubicBezTo>
                    <a:cubicBezTo>
                      <a:pt x="139192" y="8734679"/>
                      <a:pt x="156591" y="8722106"/>
                      <a:pt x="175006" y="8725154"/>
                    </a:cubicBezTo>
                    <a:cubicBezTo>
                      <a:pt x="193421" y="8728202"/>
                      <a:pt x="205994" y="8745601"/>
                      <a:pt x="202946" y="8764016"/>
                    </a:cubicBezTo>
                    <a:cubicBezTo>
                      <a:pt x="199263" y="8786241"/>
                      <a:pt x="195707" y="8808593"/>
                      <a:pt x="192278" y="8830945"/>
                    </a:cubicBezTo>
                    <a:cubicBezTo>
                      <a:pt x="189357" y="8849487"/>
                      <a:pt x="172085" y="8862060"/>
                      <a:pt x="153543" y="8859139"/>
                    </a:cubicBezTo>
                    <a:cubicBezTo>
                      <a:pt x="135001" y="8856218"/>
                      <a:pt x="122682" y="8839200"/>
                      <a:pt x="125603" y="8820785"/>
                    </a:cubicBezTo>
                    <a:close/>
                    <a:moveTo>
                      <a:pt x="147447" y="8686292"/>
                    </a:moveTo>
                    <a:cubicBezTo>
                      <a:pt x="151257" y="8663940"/>
                      <a:pt x="155067" y="8641588"/>
                      <a:pt x="159004" y="8619236"/>
                    </a:cubicBezTo>
                    <a:cubicBezTo>
                      <a:pt x="162306" y="8600821"/>
                      <a:pt x="179832" y="8588502"/>
                      <a:pt x="198247" y="8591803"/>
                    </a:cubicBezTo>
                    <a:cubicBezTo>
                      <a:pt x="216662" y="8595106"/>
                      <a:pt x="228981" y="8612632"/>
                      <a:pt x="225679" y="8631047"/>
                    </a:cubicBezTo>
                    <a:cubicBezTo>
                      <a:pt x="221742" y="8653272"/>
                      <a:pt x="217932" y="8675370"/>
                      <a:pt x="214122" y="8697595"/>
                    </a:cubicBezTo>
                    <a:cubicBezTo>
                      <a:pt x="210947" y="8716010"/>
                      <a:pt x="193548" y="8728456"/>
                      <a:pt x="175133" y="8725281"/>
                    </a:cubicBezTo>
                    <a:cubicBezTo>
                      <a:pt x="156718" y="8722106"/>
                      <a:pt x="144272" y="8704707"/>
                      <a:pt x="147447" y="8686292"/>
                    </a:cubicBezTo>
                    <a:close/>
                    <a:moveTo>
                      <a:pt x="171069" y="8552434"/>
                    </a:moveTo>
                    <a:cubicBezTo>
                      <a:pt x="175133" y="8530209"/>
                      <a:pt x="179324" y="8507984"/>
                      <a:pt x="183515" y="8485759"/>
                    </a:cubicBezTo>
                    <a:cubicBezTo>
                      <a:pt x="186944" y="8467344"/>
                      <a:pt x="204724" y="8455278"/>
                      <a:pt x="223139" y="8458835"/>
                    </a:cubicBezTo>
                    <a:cubicBezTo>
                      <a:pt x="241554" y="8462391"/>
                      <a:pt x="253619" y="8480044"/>
                      <a:pt x="250063" y="8498459"/>
                    </a:cubicBezTo>
                    <a:cubicBezTo>
                      <a:pt x="245872" y="8520557"/>
                      <a:pt x="241808" y="8542655"/>
                      <a:pt x="237744" y="8564753"/>
                    </a:cubicBezTo>
                    <a:cubicBezTo>
                      <a:pt x="234315" y="8583168"/>
                      <a:pt x="216789" y="8595360"/>
                      <a:pt x="198374" y="8591931"/>
                    </a:cubicBezTo>
                    <a:cubicBezTo>
                      <a:pt x="179959" y="8588502"/>
                      <a:pt x="167767" y="8570976"/>
                      <a:pt x="171196" y="8552561"/>
                    </a:cubicBezTo>
                    <a:close/>
                    <a:moveTo>
                      <a:pt x="196469" y="8419211"/>
                    </a:moveTo>
                    <a:cubicBezTo>
                      <a:pt x="200787" y="8396986"/>
                      <a:pt x="205232" y="8374888"/>
                      <a:pt x="209804" y="8352790"/>
                    </a:cubicBezTo>
                    <a:cubicBezTo>
                      <a:pt x="213487" y="8334502"/>
                      <a:pt x="231394" y="8322564"/>
                      <a:pt x="249682" y="8326374"/>
                    </a:cubicBezTo>
                    <a:cubicBezTo>
                      <a:pt x="267970" y="8330184"/>
                      <a:pt x="279908" y="8347964"/>
                      <a:pt x="276098" y="8366252"/>
                    </a:cubicBezTo>
                    <a:cubicBezTo>
                      <a:pt x="271653" y="8388223"/>
                      <a:pt x="267208" y="8410194"/>
                      <a:pt x="262890" y="8432292"/>
                    </a:cubicBezTo>
                    <a:cubicBezTo>
                      <a:pt x="259334" y="8450707"/>
                      <a:pt x="241427" y="8462645"/>
                      <a:pt x="223139" y="8458962"/>
                    </a:cubicBezTo>
                    <a:cubicBezTo>
                      <a:pt x="204851" y="8455278"/>
                      <a:pt x="192786" y="8437499"/>
                      <a:pt x="196469" y="8419211"/>
                    </a:cubicBezTo>
                    <a:close/>
                    <a:moveTo>
                      <a:pt x="223520" y="8286115"/>
                    </a:moveTo>
                    <a:cubicBezTo>
                      <a:pt x="228219" y="8263890"/>
                      <a:pt x="232918" y="8241665"/>
                      <a:pt x="237744" y="8219567"/>
                    </a:cubicBezTo>
                    <a:cubicBezTo>
                      <a:pt x="241681" y="8201278"/>
                      <a:pt x="259715" y="8189722"/>
                      <a:pt x="278003" y="8193659"/>
                    </a:cubicBezTo>
                    <a:cubicBezTo>
                      <a:pt x="296291" y="8197596"/>
                      <a:pt x="307848" y="8215630"/>
                      <a:pt x="303911" y="8233918"/>
                    </a:cubicBezTo>
                    <a:cubicBezTo>
                      <a:pt x="299085" y="8255889"/>
                      <a:pt x="294386" y="8277987"/>
                      <a:pt x="289814" y="8300085"/>
                    </a:cubicBezTo>
                    <a:cubicBezTo>
                      <a:pt x="286004" y="8318373"/>
                      <a:pt x="267970" y="8330057"/>
                      <a:pt x="249682" y="8326247"/>
                    </a:cubicBezTo>
                    <a:cubicBezTo>
                      <a:pt x="231394" y="8322437"/>
                      <a:pt x="219710" y="8304403"/>
                      <a:pt x="223520" y="8286115"/>
                    </a:cubicBezTo>
                    <a:close/>
                    <a:moveTo>
                      <a:pt x="252349" y="8153019"/>
                    </a:moveTo>
                    <a:cubicBezTo>
                      <a:pt x="257302" y="8130921"/>
                      <a:pt x="262382" y="8108823"/>
                      <a:pt x="267462" y="8086725"/>
                    </a:cubicBezTo>
                    <a:cubicBezTo>
                      <a:pt x="271653" y="8068437"/>
                      <a:pt x="289814" y="8057134"/>
                      <a:pt x="308102" y="8061325"/>
                    </a:cubicBezTo>
                    <a:cubicBezTo>
                      <a:pt x="326390" y="8065516"/>
                      <a:pt x="337693" y="8083677"/>
                      <a:pt x="333502" y="8101965"/>
                    </a:cubicBezTo>
                    <a:cubicBezTo>
                      <a:pt x="328422" y="8123936"/>
                      <a:pt x="323469" y="8145907"/>
                      <a:pt x="318516" y="8167878"/>
                    </a:cubicBezTo>
                    <a:cubicBezTo>
                      <a:pt x="314452" y="8186166"/>
                      <a:pt x="296291" y="8197596"/>
                      <a:pt x="278130" y="8193532"/>
                    </a:cubicBezTo>
                    <a:cubicBezTo>
                      <a:pt x="259969" y="8189468"/>
                      <a:pt x="248412" y="8171307"/>
                      <a:pt x="252476" y="8153146"/>
                    </a:cubicBezTo>
                    <a:close/>
                    <a:moveTo>
                      <a:pt x="283083" y="8020685"/>
                    </a:moveTo>
                    <a:cubicBezTo>
                      <a:pt x="288290" y="7998714"/>
                      <a:pt x="293624" y="7976616"/>
                      <a:pt x="298958" y="7954772"/>
                    </a:cubicBezTo>
                    <a:cubicBezTo>
                      <a:pt x="303403" y="7936611"/>
                      <a:pt x="321691" y="7925435"/>
                      <a:pt x="339852" y="7929880"/>
                    </a:cubicBezTo>
                    <a:cubicBezTo>
                      <a:pt x="358013" y="7934325"/>
                      <a:pt x="369189" y="7952613"/>
                      <a:pt x="364744" y="7970774"/>
                    </a:cubicBezTo>
                    <a:cubicBezTo>
                      <a:pt x="359410" y="7992618"/>
                      <a:pt x="354076" y="8014462"/>
                      <a:pt x="348996" y="8036306"/>
                    </a:cubicBezTo>
                    <a:cubicBezTo>
                      <a:pt x="344678" y="8054467"/>
                      <a:pt x="326390" y="8065770"/>
                      <a:pt x="308229" y="8061452"/>
                    </a:cubicBezTo>
                    <a:cubicBezTo>
                      <a:pt x="290068" y="8057134"/>
                      <a:pt x="278765" y="8038846"/>
                      <a:pt x="283083" y="8020685"/>
                    </a:cubicBezTo>
                    <a:close/>
                    <a:moveTo>
                      <a:pt x="315341" y="7888859"/>
                    </a:moveTo>
                    <a:cubicBezTo>
                      <a:pt x="320802" y="7866888"/>
                      <a:pt x="326390" y="7845044"/>
                      <a:pt x="332105" y="7823200"/>
                    </a:cubicBezTo>
                    <a:cubicBezTo>
                      <a:pt x="336804" y="7805039"/>
                      <a:pt x="355219" y="7794244"/>
                      <a:pt x="373380" y="7798943"/>
                    </a:cubicBezTo>
                    <a:cubicBezTo>
                      <a:pt x="391541" y="7803642"/>
                      <a:pt x="402336" y="7822057"/>
                      <a:pt x="397637" y="7840218"/>
                    </a:cubicBezTo>
                    <a:cubicBezTo>
                      <a:pt x="392049" y="7861935"/>
                      <a:pt x="386461" y="7883778"/>
                      <a:pt x="381000" y="7905496"/>
                    </a:cubicBezTo>
                    <a:cubicBezTo>
                      <a:pt x="376428" y="7923657"/>
                      <a:pt x="358013" y="7934578"/>
                      <a:pt x="339852" y="7930134"/>
                    </a:cubicBezTo>
                    <a:cubicBezTo>
                      <a:pt x="321691" y="7925689"/>
                      <a:pt x="310769" y="7907147"/>
                      <a:pt x="315214" y="7888986"/>
                    </a:cubicBezTo>
                    <a:close/>
                    <a:moveTo>
                      <a:pt x="349250" y="7757414"/>
                    </a:moveTo>
                    <a:cubicBezTo>
                      <a:pt x="355092" y="7735443"/>
                      <a:pt x="360934" y="7713599"/>
                      <a:pt x="366903" y="7691628"/>
                    </a:cubicBezTo>
                    <a:cubicBezTo>
                      <a:pt x="371856" y="7673594"/>
                      <a:pt x="390398" y="7662926"/>
                      <a:pt x="408432" y="7667878"/>
                    </a:cubicBezTo>
                    <a:cubicBezTo>
                      <a:pt x="426466" y="7672832"/>
                      <a:pt x="437134" y="7691374"/>
                      <a:pt x="432181" y="7709408"/>
                    </a:cubicBezTo>
                    <a:cubicBezTo>
                      <a:pt x="426212" y="7731125"/>
                      <a:pt x="420370" y="7752969"/>
                      <a:pt x="414655" y="7774686"/>
                    </a:cubicBezTo>
                    <a:cubicBezTo>
                      <a:pt x="409829" y="7792720"/>
                      <a:pt x="391287" y="7803515"/>
                      <a:pt x="373253" y="7798689"/>
                    </a:cubicBezTo>
                    <a:cubicBezTo>
                      <a:pt x="355219" y="7793863"/>
                      <a:pt x="344424" y="7775321"/>
                      <a:pt x="349250" y="7757287"/>
                    </a:cubicBezTo>
                    <a:close/>
                    <a:moveTo>
                      <a:pt x="385064" y="7625969"/>
                    </a:moveTo>
                    <a:cubicBezTo>
                      <a:pt x="391160" y="7604125"/>
                      <a:pt x="397383" y="7582408"/>
                      <a:pt x="403606" y="7560564"/>
                    </a:cubicBezTo>
                    <a:cubicBezTo>
                      <a:pt x="408813" y="7542530"/>
                      <a:pt x="427482" y="7532243"/>
                      <a:pt x="445516" y="7537323"/>
                    </a:cubicBezTo>
                    <a:cubicBezTo>
                      <a:pt x="463550" y="7542403"/>
                      <a:pt x="473837" y="7561199"/>
                      <a:pt x="468757" y="7579233"/>
                    </a:cubicBezTo>
                    <a:cubicBezTo>
                      <a:pt x="462534" y="7600823"/>
                      <a:pt x="456438" y="7622540"/>
                      <a:pt x="450342" y="7644130"/>
                    </a:cubicBezTo>
                    <a:cubicBezTo>
                      <a:pt x="445262" y="7662164"/>
                      <a:pt x="426593" y="7672705"/>
                      <a:pt x="408559" y="7667625"/>
                    </a:cubicBezTo>
                    <a:cubicBezTo>
                      <a:pt x="390525" y="7662545"/>
                      <a:pt x="379984" y="7643876"/>
                      <a:pt x="385064" y="7625842"/>
                    </a:cubicBezTo>
                    <a:close/>
                    <a:moveTo>
                      <a:pt x="422529" y="7495286"/>
                    </a:moveTo>
                    <a:cubicBezTo>
                      <a:pt x="428879" y="7473569"/>
                      <a:pt x="435356" y="7451852"/>
                      <a:pt x="441833" y="7430262"/>
                    </a:cubicBezTo>
                    <a:cubicBezTo>
                      <a:pt x="447167" y="7412355"/>
                      <a:pt x="466090" y="7402195"/>
                      <a:pt x="483997" y="7407656"/>
                    </a:cubicBezTo>
                    <a:cubicBezTo>
                      <a:pt x="501904" y="7413117"/>
                      <a:pt x="512064" y="7431913"/>
                      <a:pt x="506603" y="7449820"/>
                    </a:cubicBezTo>
                    <a:cubicBezTo>
                      <a:pt x="500126" y="7471283"/>
                      <a:pt x="493776" y="7492873"/>
                      <a:pt x="487426" y="7514463"/>
                    </a:cubicBezTo>
                    <a:cubicBezTo>
                      <a:pt x="482092" y="7532370"/>
                      <a:pt x="463296" y="7542657"/>
                      <a:pt x="445389" y="7537450"/>
                    </a:cubicBezTo>
                    <a:cubicBezTo>
                      <a:pt x="427482" y="7532243"/>
                      <a:pt x="417195" y="7513320"/>
                      <a:pt x="422402" y="7495413"/>
                    </a:cubicBezTo>
                    <a:close/>
                    <a:moveTo>
                      <a:pt x="461518" y="7365492"/>
                    </a:moveTo>
                    <a:cubicBezTo>
                      <a:pt x="468249" y="7343775"/>
                      <a:pt x="474980" y="7322185"/>
                      <a:pt x="481711" y="7300595"/>
                    </a:cubicBezTo>
                    <a:cubicBezTo>
                      <a:pt x="487299" y="7282815"/>
                      <a:pt x="506349" y="7272909"/>
                      <a:pt x="524256" y="7278497"/>
                    </a:cubicBezTo>
                    <a:cubicBezTo>
                      <a:pt x="542163" y="7284085"/>
                      <a:pt x="551942" y="7303135"/>
                      <a:pt x="546354" y="7321042"/>
                    </a:cubicBezTo>
                    <a:cubicBezTo>
                      <a:pt x="539623" y="7342505"/>
                      <a:pt x="532892" y="7363968"/>
                      <a:pt x="526288" y="7385558"/>
                    </a:cubicBezTo>
                    <a:cubicBezTo>
                      <a:pt x="520827" y="7403465"/>
                      <a:pt x="501777" y="7413498"/>
                      <a:pt x="483997" y="7407910"/>
                    </a:cubicBezTo>
                    <a:cubicBezTo>
                      <a:pt x="466217" y="7402322"/>
                      <a:pt x="456057" y="7383399"/>
                      <a:pt x="461645" y="7365619"/>
                    </a:cubicBezTo>
                    <a:close/>
                    <a:moveTo>
                      <a:pt x="502539" y="7235825"/>
                    </a:moveTo>
                    <a:cubicBezTo>
                      <a:pt x="509524" y="7214235"/>
                      <a:pt x="516509" y="7192645"/>
                      <a:pt x="523621" y="7171182"/>
                    </a:cubicBezTo>
                    <a:cubicBezTo>
                      <a:pt x="529463" y="7153402"/>
                      <a:pt x="548640" y="7143750"/>
                      <a:pt x="566420" y="7149592"/>
                    </a:cubicBezTo>
                    <a:cubicBezTo>
                      <a:pt x="584200" y="7155434"/>
                      <a:pt x="593852" y="7174611"/>
                      <a:pt x="588010" y="7192391"/>
                    </a:cubicBezTo>
                    <a:cubicBezTo>
                      <a:pt x="580898" y="7213727"/>
                      <a:pt x="573913" y="7235190"/>
                      <a:pt x="567055" y="7256653"/>
                    </a:cubicBezTo>
                    <a:cubicBezTo>
                      <a:pt x="561340" y="7274433"/>
                      <a:pt x="542290" y="7284212"/>
                      <a:pt x="524383" y="7278497"/>
                    </a:cubicBezTo>
                    <a:cubicBezTo>
                      <a:pt x="506476" y="7272782"/>
                      <a:pt x="496824" y="7253732"/>
                      <a:pt x="502539" y="7235825"/>
                    </a:cubicBezTo>
                    <a:close/>
                    <a:moveTo>
                      <a:pt x="545084" y="7106666"/>
                    </a:moveTo>
                    <a:cubicBezTo>
                      <a:pt x="552323" y="7085203"/>
                      <a:pt x="559689" y="7063740"/>
                      <a:pt x="567055" y="7042403"/>
                    </a:cubicBezTo>
                    <a:cubicBezTo>
                      <a:pt x="573151" y="7024751"/>
                      <a:pt x="592455" y="7015353"/>
                      <a:pt x="610108" y="7021449"/>
                    </a:cubicBezTo>
                    <a:cubicBezTo>
                      <a:pt x="627761" y="7027545"/>
                      <a:pt x="637159" y="7046849"/>
                      <a:pt x="631063" y="7064502"/>
                    </a:cubicBezTo>
                    <a:cubicBezTo>
                      <a:pt x="623697" y="7085711"/>
                      <a:pt x="616458" y="7107047"/>
                      <a:pt x="609346" y="7128383"/>
                    </a:cubicBezTo>
                    <a:cubicBezTo>
                      <a:pt x="603377" y="7146163"/>
                      <a:pt x="584200" y="7155688"/>
                      <a:pt x="566420" y="7149719"/>
                    </a:cubicBezTo>
                    <a:cubicBezTo>
                      <a:pt x="548640" y="7143750"/>
                      <a:pt x="539115" y="7124573"/>
                      <a:pt x="545084" y="7106793"/>
                    </a:cubicBezTo>
                    <a:close/>
                    <a:moveTo>
                      <a:pt x="589280" y="6978396"/>
                    </a:moveTo>
                    <a:cubicBezTo>
                      <a:pt x="596773" y="6957060"/>
                      <a:pt x="604393" y="6935724"/>
                      <a:pt x="612013" y="6914515"/>
                    </a:cubicBezTo>
                    <a:cubicBezTo>
                      <a:pt x="618363" y="6896862"/>
                      <a:pt x="637794" y="6887718"/>
                      <a:pt x="655320" y="6894068"/>
                    </a:cubicBezTo>
                    <a:cubicBezTo>
                      <a:pt x="672846" y="6900418"/>
                      <a:pt x="682117" y="6919849"/>
                      <a:pt x="675767" y="6937375"/>
                    </a:cubicBezTo>
                    <a:cubicBezTo>
                      <a:pt x="668147" y="6958457"/>
                      <a:pt x="660654" y="6979666"/>
                      <a:pt x="653161" y="7000875"/>
                    </a:cubicBezTo>
                    <a:cubicBezTo>
                      <a:pt x="646938" y="7018528"/>
                      <a:pt x="627634" y="7027799"/>
                      <a:pt x="609981" y="7021576"/>
                    </a:cubicBezTo>
                    <a:cubicBezTo>
                      <a:pt x="592328" y="7015353"/>
                      <a:pt x="583057" y="6996049"/>
                      <a:pt x="589280" y="6978396"/>
                    </a:cubicBezTo>
                    <a:close/>
                    <a:moveTo>
                      <a:pt x="635127" y="6850761"/>
                    </a:moveTo>
                    <a:cubicBezTo>
                      <a:pt x="643001" y="6829425"/>
                      <a:pt x="650875" y="6808216"/>
                      <a:pt x="658749" y="6786880"/>
                    </a:cubicBezTo>
                    <a:cubicBezTo>
                      <a:pt x="665353" y="6769353"/>
                      <a:pt x="684784" y="6760464"/>
                      <a:pt x="702310" y="6767068"/>
                    </a:cubicBezTo>
                    <a:cubicBezTo>
                      <a:pt x="719836" y="6773672"/>
                      <a:pt x="728726" y="6793103"/>
                      <a:pt x="722122" y="6810628"/>
                    </a:cubicBezTo>
                    <a:cubicBezTo>
                      <a:pt x="714248" y="6831711"/>
                      <a:pt x="706374" y="6852920"/>
                      <a:pt x="698627" y="6874002"/>
                    </a:cubicBezTo>
                    <a:cubicBezTo>
                      <a:pt x="692150" y="6891528"/>
                      <a:pt x="672719" y="6900545"/>
                      <a:pt x="655193" y="6894195"/>
                    </a:cubicBezTo>
                    <a:cubicBezTo>
                      <a:pt x="637667" y="6887845"/>
                      <a:pt x="628650" y="6868287"/>
                      <a:pt x="635000" y="6850761"/>
                    </a:cubicBezTo>
                    <a:close/>
                    <a:moveTo>
                      <a:pt x="682752" y="6723253"/>
                    </a:moveTo>
                    <a:cubicBezTo>
                      <a:pt x="690880" y="6702044"/>
                      <a:pt x="699008" y="6680962"/>
                      <a:pt x="707263" y="6659753"/>
                    </a:cubicBezTo>
                    <a:cubicBezTo>
                      <a:pt x="713994" y="6642353"/>
                      <a:pt x="733679" y="6633718"/>
                      <a:pt x="751078" y="6640449"/>
                    </a:cubicBezTo>
                    <a:cubicBezTo>
                      <a:pt x="768477" y="6647180"/>
                      <a:pt x="777113" y="6666865"/>
                      <a:pt x="770382" y="6684264"/>
                    </a:cubicBezTo>
                    <a:cubicBezTo>
                      <a:pt x="762254" y="6705219"/>
                      <a:pt x="754126" y="6726301"/>
                      <a:pt x="746125" y="6747256"/>
                    </a:cubicBezTo>
                    <a:cubicBezTo>
                      <a:pt x="739521" y="6764782"/>
                      <a:pt x="719836" y="6773545"/>
                      <a:pt x="702437" y="6766814"/>
                    </a:cubicBezTo>
                    <a:cubicBezTo>
                      <a:pt x="685038" y="6760083"/>
                      <a:pt x="676148" y="6740525"/>
                      <a:pt x="682879" y="6723126"/>
                    </a:cubicBezTo>
                    <a:close/>
                    <a:moveTo>
                      <a:pt x="732155" y="6596380"/>
                    </a:moveTo>
                    <a:cubicBezTo>
                      <a:pt x="740537" y="6575298"/>
                      <a:pt x="748919" y="6554343"/>
                      <a:pt x="757428" y="6533388"/>
                    </a:cubicBezTo>
                    <a:cubicBezTo>
                      <a:pt x="764413" y="6515989"/>
                      <a:pt x="784225" y="6507734"/>
                      <a:pt x="801497" y="6514719"/>
                    </a:cubicBezTo>
                    <a:cubicBezTo>
                      <a:pt x="818769" y="6521703"/>
                      <a:pt x="827151" y="6541516"/>
                      <a:pt x="820166" y="6558788"/>
                    </a:cubicBezTo>
                    <a:cubicBezTo>
                      <a:pt x="811784" y="6579616"/>
                      <a:pt x="803402" y="6600571"/>
                      <a:pt x="795020" y="6621399"/>
                    </a:cubicBezTo>
                    <a:cubicBezTo>
                      <a:pt x="788162" y="6638798"/>
                      <a:pt x="768477" y="6647307"/>
                      <a:pt x="751078" y="6640449"/>
                    </a:cubicBezTo>
                    <a:cubicBezTo>
                      <a:pt x="733679" y="6633591"/>
                      <a:pt x="725170" y="6613906"/>
                      <a:pt x="732028" y="6596507"/>
                    </a:cubicBezTo>
                    <a:close/>
                    <a:moveTo>
                      <a:pt x="782955" y="6470650"/>
                    </a:moveTo>
                    <a:cubicBezTo>
                      <a:pt x="791591" y="6449695"/>
                      <a:pt x="800227" y="6428867"/>
                      <a:pt x="808990" y="6408039"/>
                    </a:cubicBezTo>
                    <a:cubicBezTo>
                      <a:pt x="816229" y="6390767"/>
                      <a:pt x="836041" y="6382639"/>
                      <a:pt x="853313" y="6389878"/>
                    </a:cubicBezTo>
                    <a:cubicBezTo>
                      <a:pt x="870585" y="6397117"/>
                      <a:pt x="878713" y="6416929"/>
                      <a:pt x="871474" y="6434201"/>
                    </a:cubicBezTo>
                    <a:cubicBezTo>
                      <a:pt x="862838" y="6454902"/>
                      <a:pt x="854202" y="6475603"/>
                      <a:pt x="845566" y="6496431"/>
                    </a:cubicBezTo>
                    <a:cubicBezTo>
                      <a:pt x="838454" y="6513703"/>
                      <a:pt x="818642" y="6521958"/>
                      <a:pt x="801370" y="6514846"/>
                    </a:cubicBezTo>
                    <a:cubicBezTo>
                      <a:pt x="784098" y="6507734"/>
                      <a:pt x="775843" y="6487922"/>
                      <a:pt x="782955" y="6470650"/>
                    </a:cubicBezTo>
                    <a:close/>
                    <a:moveTo>
                      <a:pt x="835533" y="6345428"/>
                    </a:moveTo>
                    <a:cubicBezTo>
                      <a:pt x="844423" y="6324600"/>
                      <a:pt x="853440" y="6303772"/>
                      <a:pt x="862457" y="6282944"/>
                    </a:cubicBezTo>
                    <a:cubicBezTo>
                      <a:pt x="869950" y="6265799"/>
                      <a:pt x="889889" y="6257925"/>
                      <a:pt x="907034" y="6265418"/>
                    </a:cubicBezTo>
                    <a:cubicBezTo>
                      <a:pt x="924179" y="6272911"/>
                      <a:pt x="932053" y="6292850"/>
                      <a:pt x="924560" y="6309995"/>
                    </a:cubicBezTo>
                    <a:cubicBezTo>
                      <a:pt x="915543" y="6330696"/>
                      <a:pt x="906653" y="6351397"/>
                      <a:pt x="897763" y="6372098"/>
                    </a:cubicBezTo>
                    <a:cubicBezTo>
                      <a:pt x="890397" y="6389243"/>
                      <a:pt x="870458" y="6397244"/>
                      <a:pt x="853313" y="6389878"/>
                    </a:cubicBezTo>
                    <a:cubicBezTo>
                      <a:pt x="836168" y="6382512"/>
                      <a:pt x="828167" y="6362573"/>
                      <a:pt x="835533" y="6345428"/>
                    </a:cubicBezTo>
                    <a:close/>
                    <a:moveTo>
                      <a:pt x="889762" y="6220714"/>
                    </a:moveTo>
                    <a:cubicBezTo>
                      <a:pt x="898906" y="6200013"/>
                      <a:pt x="908177" y="6179312"/>
                      <a:pt x="917448" y="6158611"/>
                    </a:cubicBezTo>
                    <a:cubicBezTo>
                      <a:pt x="925195" y="6141593"/>
                      <a:pt x="945134" y="6133973"/>
                      <a:pt x="962279" y="6141593"/>
                    </a:cubicBezTo>
                    <a:cubicBezTo>
                      <a:pt x="979424" y="6149213"/>
                      <a:pt x="986917" y="6169279"/>
                      <a:pt x="979297" y="6186424"/>
                    </a:cubicBezTo>
                    <a:cubicBezTo>
                      <a:pt x="970026" y="6206998"/>
                      <a:pt x="960882" y="6227445"/>
                      <a:pt x="951738" y="6248146"/>
                    </a:cubicBezTo>
                    <a:cubicBezTo>
                      <a:pt x="944118" y="6265291"/>
                      <a:pt x="924179" y="6272911"/>
                      <a:pt x="907034" y="6265418"/>
                    </a:cubicBezTo>
                    <a:cubicBezTo>
                      <a:pt x="889889" y="6257925"/>
                      <a:pt x="882269" y="6237859"/>
                      <a:pt x="889762" y="6220714"/>
                    </a:cubicBezTo>
                    <a:close/>
                    <a:moveTo>
                      <a:pt x="945642" y="6096762"/>
                    </a:moveTo>
                    <a:cubicBezTo>
                      <a:pt x="955040" y="6076188"/>
                      <a:pt x="964565" y="6055614"/>
                      <a:pt x="974090" y="6035167"/>
                    </a:cubicBezTo>
                    <a:cubicBezTo>
                      <a:pt x="981964" y="6018276"/>
                      <a:pt x="1002157" y="6010910"/>
                      <a:pt x="1019048" y="6018784"/>
                    </a:cubicBezTo>
                    <a:cubicBezTo>
                      <a:pt x="1035939" y="6026658"/>
                      <a:pt x="1043305" y="6046851"/>
                      <a:pt x="1035431" y="6063742"/>
                    </a:cubicBezTo>
                    <a:cubicBezTo>
                      <a:pt x="1025906" y="6084062"/>
                      <a:pt x="1016508" y="6104509"/>
                      <a:pt x="1007110" y="6124956"/>
                    </a:cubicBezTo>
                    <a:cubicBezTo>
                      <a:pt x="999363" y="6141974"/>
                      <a:pt x="979170" y="6149467"/>
                      <a:pt x="962152" y="6141593"/>
                    </a:cubicBezTo>
                    <a:cubicBezTo>
                      <a:pt x="945134" y="6133719"/>
                      <a:pt x="937641" y="6113653"/>
                      <a:pt x="945515" y="6096635"/>
                    </a:cubicBezTo>
                    <a:close/>
                    <a:moveTo>
                      <a:pt x="1002919" y="5973572"/>
                    </a:moveTo>
                    <a:cubicBezTo>
                      <a:pt x="1012571" y="5953125"/>
                      <a:pt x="1022350" y="5932678"/>
                      <a:pt x="1032256" y="5912358"/>
                    </a:cubicBezTo>
                    <a:cubicBezTo>
                      <a:pt x="1040384" y="5895467"/>
                      <a:pt x="1060577" y="5888482"/>
                      <a:pt x="1077468" y="5896610"/>
                    </a:cubicBezTo>
                    <a:cubicBezTo>
                      <a:pt x="1094359" y="5904738"/>
                      <a:pt x="1101344" y="5924931"/>
                      <a:pt x="1093216" y="5941822"/>
                    </a:cubicBezTo>
                    <a:cubicBezTo>
                      <a:pt x="1083437" y="5962015"/>
                      <a:pt x="1073785" y="5982335"/>
                      <a:pt x="1064133" y="6002655"/>
                    </a:cubicBezTo>
                    <a:cubicBezTo>
                      <a:pt x="1056132" y="6019546"/>
                      <a:pt x="1035939" y="6026785"/>
                      <a:pt x="1019048" y="6018784"/>
                    </a:cubicBezTo>
                    <a:cubicBezTo>
                      <a:pt x="1002157" y="6010783"/>
                      <a:pt x="994918" y="5990590"/>
                      <a:pt x="1002919" y="5973699"/>
                    </a:cubicBezTo>
                    <a:close/>
                    <a:moveTo>
                      <a:pt x="1061974" y="5851271"/>
                    </a:moveTo>
                    <a:cubicBezTo>
                      <a:pt x="1072007" y="5830951"/>
                      <a:pt x="1082040" y="5810631"/>
                      <a:pt x="1092073" y="5790311"/>
                    </a:cubicBezTo>
                    <a:cubicBezTo>
                      <a:pt x="1100455" y="5773547"/>
                      <a:pt x="1120775" y="5766816"/>
                      <a:pt x="1137539" y="5775071"/>
                    </a:cubicBezTo>
                    <a:cubicBezTo>
                      <a:pt x="1154303" y="5783326"/>
                      <a:pt x="1161034" y="5803773"/>
                      <a:pt x="1152779" y="5820537"/>
                    </a:cubicBezTo>
                    <a:cubicBezTo>
                      <a:pt x="1142746" y="5840730"/>
                      <a:pt x="1132713" y="5860923"/>
                      <a:pt x="1122807" y="5881116"/>
                    </a:cubicBezTo>
                    <a:cubicBezTo>
                      <a:pt x="1114552" y="5897880"/>
                      <a:pt x="1094232" y="5904865"/>
                      <a:pt x="1077468" y="5896610"/>
                    </a:cubicBezTo>
                    <a:cubicBezTo>
                      <a:pt x="1060704" y="5888355"/>
                      <a:pt x="1053719" y="5868035"/>
                      <a:pt x="1061974" y="5851271"/>
                    </a:cubicBezTo>
                    <a:close/>
                    <a:moveTo>
                      <a:pt x="1122680" y="5729605"/>
                    </a:moveTo>
                    <a:cubicBezTo>
                      <a:pt x="1132967" y="5709412"/>
                      <a:pt x="1143254" y="5689219"/>
                      <a:pt x="1153541" y="5669153"/>
                    </a:cubicBezTo>
                    <a:cubicBezTo>
                      <a:pt x="1162050" y="5652516"/>
                      <a:pt x="1182497" y="5646039"/>
                      <a:pt x="1199134" y="5654548"/>
                    </a:cubicBezTo>
                    <a:cubicBezTo>
                      <a:pt x="1215771" y="5663057"/>
                      <a:pt x="1222248" y="5683504"/>
                      <a:pt x="1213739" y="5700141"/>
                    </a:cubicBezTo>
                    <a:cubicBezTo>
                      <a:pt x="1203452" y="5720080"/>
                      <a:pt x="1193165" y="5740146"/>
                      <a:pt x="1183005" y="5760212"/>
                    </a:cubicBezTo>
                    <a:cubicBezTo>
                      <a:pt x="1174496" y="5776849"/>
                      <a:pt x="1154176" y="5783580"/>
                      <a:pt x="1137539" y="5775071"/>
                    </a:cubicBezTo>
                    <a:cubicBezTo>
                      <a:pt x="1120902" y="5766562"/>
                      <a:pt x="1114171" y="5746242"/>
                      <a:pt x="1122680" y="5729605"/>
                    </a:cubicBezTo>
                    <a:close/>
                    <a:moveTo>
                      <a:pt x="1184910" y="5608828"/>
                    </a:moveTo>
                    <a:cubicBezTo>
                      <a:pt x="1195451" y="5588762"/>
                      <a:pt x="1205992" y="5568696"/>
                      <a:pt x="1216533" y="5548757"/>
                    </a:cubicBezTo>
                    <a:cubicBezTo>
                      <a:pt x="1225296" y="5532247"/>
                      <a:pt x="1245870" y="5526024"/>
                      <a:pt x="1262380" y="5534787"/>
                    </a:cubicBezTo>
                    <a:cubicBezTo>
                      <a:pt x="1278890" y="5543550"/>
                      <a:pt x="1285113" y="5564124"/>
                      <a:pt x="1276350" y="5580634"/>
                    </a:cubicBezTo>
                    <a:cubicBezTo>
                      <a:pt x="1265809" y="5600446"/>
                      <a:pt x="1255268" y="5620385"/>
                      <a:pt x="1244854" y="5640324"/>
                    </a:cubicBezTo>
                    <a:cubicBezTo>
                      <a:pt x="1236218" y="5656834"/>
                      <a:pt x="1215771" y="5663311"/>
                      <a:pt x="1199134" y="5654675"/>
                    </a:cubicBezTo>
                    <a:cubicBezTo>
                      <a:pt x="1182497" y="5646039"/>
                      <a:pt x="1176147" y="5625592"/>
                      <a:pt x="1184783" y="5608955"/>
                    </a:cubicBezTo>
                    <a:close/>
                    <a:moveTo>
                      <a:pt x="1248537" y="5489067"/>
                    </a:moveTo>
                    <a:cubicBezTo>
                      <a:pt x="1259332" y="5469128"/>
                      <a:pt x="1270127" y="5449189"/>
                      <a:pt x="1281049" y="5429377"/>
                    </a:cubicBezTo>
                    <a:cubicBezTo>
                      <a:pt x="1290066" y="5412994"/>
                      <a:pt x="1310640" y="5407025"/>
                      <a:pt x="1327023" y="5415915"/>
                    </a:cubicBezTo>
                    <a:cubicBezTo>
                      <a:pt x="1343406" y="5424805"/>
                      <a:pt x="1349375" y="5445506"/>
                      <a:pt x="1340485" y="5461889"/>
                    </a:cubicBezTo>
                    <a:cubicBezTo>
                      <a:pt x="1329690" y="5481574"/>
                      <a:pt x="1318895" y="5501386"/>
                      <a:pt x="1308227" y="5521198"/>
                    </a:cubicBezTo>
                    <a:cubicBezTo>
                      <a:pt x="1299337" y="5537708"/>
                      <a:pt x="1278763" y="5543804"/>
                      <a:pt x="1262380" y="5534914"/>
                    </a:cubicBezTo>
                    <a:cubicBezTo>
                      <a:pt x="1245997" y="5526024"/>
                      <a:pt x="1239774" y="5505450"/>
                      <a:pt x="1248664" y="5489067"/>
                    </a:cubicBezTo>
                    <a:close/>
                    <a:moveTo>
                      <a:pt x="1314069" y="5369814"/>
                    </a:moveTo>
                    <a:cubicBezTo>
                      <a:pt x="1325118" y="5350002"/>
                      <a:pt x="1336167" y="5330190"/>
                      <a:pt x="1347343" y="5310505"/>
                    </a:cubicBezTo>
                    <a:cubicBezTo>
                      <a:pt x="1356614" y="5294249"/>
                      <a:pt x="1377188" y="5288534"/>
                      <a:pt x="1393444" y="5297678"/>
                    </a:cubicBezTo>
                    <a:cubicBezTo>
                      <a:pt x="1409700" y="5306822"/>
                      <a:pt x="1415415" y="5327523"/>
                      <a:pt x="1406271" y="5343779"/>
                    </a:cubicBezTo>
                    <a:cubicBezTo>
                      <a:pt x="1395222" y="5363337"/>
                      <a:pt x="1384173" y="5383022"/>
                      <a:pt x="1373251" y="5402707"/>
                    </a:cubicBezTo>
                    <a:cubicBezTo>
                      <a:pt x="1364107" y="5419090"/>
                      <a:pt x="1343533" y="5424932"/>
                      <a:pt x="1327150" y="5415788"/>
                    </a:cubicBezTo>
                    <a:cubicBezTo>
                      <a:pt x="1310767" y="5406644"/>
                      <a:pt x="1304925" y="5386070"/>
                      <a:pt x="1314069" y="5369687"/>
                    </a:cubicBezTo>
                    <a:close/>
                    <a:moveTo>
                      <a:pt x="1380998" y="5251323"/>
                    </a:moveTo>
                    <a:cubicBezTo>
                      <a:pt x="1392301" y="5231638"/>
                      <a:pt x="1403604" y="5212080"/>
                      <a:pt x="1415034" y="5192522"/>
                    </a:cubicBezTo>
                    <a:cubicBezTo>
                      <a:pt x="1424432" y="5176393"/>
                      <a:pt x="1445133" y="5170932"/>
                      <a:pt x="1461389" y="5180330"/>
                    </a:cubicBezTo>
                    <a:cubicBezTo>
                      <a:pt x="1477645" y="5189728"/>
                      <a:pt x="1482979" y="5210429"/>
                      <a:pt x="1473581" y="5226685"/>
                    </a:cubicBezTo>
                    <a:cubicBezTo>
                      <a:pt x="1462278" y="5246116"/>
                      <a:pt x="1450975" y="5265547"/>
                      <a:pt x="1439799" y="5285105"/>
                    </a:cubicBezTo>
                    <a:cubicBezTo>
                      <a:pt x="1430528" y="5301361"/>
                      <a:pt x="1409827" y="5306949"/>
                      <a:pt x="1393571" y="5297551"/>
                    </a:cubicBezTo>
                    <a:cubicBezTo>
                      <a:pt x="1377315" y="5288153"/>
                      <a:pt x="1371727" y="5267579"/>
                      <a:pt x="1381125" y="5251323"/>
                    </a:cubicBezTo>
                    <a:close/>
                    <a:moveTo>
                      <a:pt x="1449578" y="5133975"/>
                    </a:moveTo>
                    <a:cubicBezTo>
                      <a:pt x="1461135" y="5114544"/>
                      <a:pt x="1472692" y="5095113"/>
                      <a:pt x="1484376" y="5075682"/>
                    </a:cubicBezTo>
                    <a:cubicBezTo>
                      <a:pt x="1494028" y="5059680"/>
                      <a:pt x="1514856" y="5054473"/>
                      <a:pt x="1530858" y="5064125"/>
                    </a:cubicBezTo>
                    <a:cubicBezTo>
                      <a:pt x="1546860" y="5073777"/>
                      <a:pt x="1552067" y="5094605"/>
                      <a:pt x="1542415" y="5110607"/>
                    </a:cubicBezTo>
                    <a:cubicBezTo>
                      <a:pt x="1530858" y="5129911"/>
                      <a:pt x="1519301" y="5149215"/>
                      <a:pt x="1507871" y="5168519"/>
                    </a:cubicBezTo>
                    <a:cubicBezTo>
                      <a:pt x="1498346" y="5184648"/>
                      <a:pt x="1477518" y="5189982"/>
                      <a:pt x="1461516" y="5180457"/>
                    </a:cubicBezTo>
                    <a:cubicBezTo>
                      <a:pt x="1445514" y="5170932"/>
                      <a:pt x="1440053" y="5150104"/>
                      <a:pt x="1449578" y="5134102"/>
                    </a:cubicBezTo>
                    <a:close/>
                    <a:moveTo>
                      <a:pt x="1519555" y="5017643"/>
                    </a:moveTo>
                    <a:cubicBezTo>
                      <a:pt x="1531366" y="4998339"/>
                      <a:pt x="1543177" y="4978908"/>
                      <a:pt x="1555115" y="4959731"/>
                    </a:cubicBezTo>
                    <a:cubicBezTo>
                      <a:pt x="1564894" y="4943856"/>
                      <a:pt x="1585849" y="4938903"/>
                      <a:pt x="1601724" y="4948682"/>
                    </a:cubicBezTo>
                    <a:cubicBezTo>
                      <a:pt x="1617599" y="4958461"/>
                      <a:pt x="1622552" y="4979416"/>
                      <a:pt x="1612773" y="4995291"/>
                    </a:cubicBezTo>
                    <a:cubicBezTo>
                      <a:pt x="1600962" y="5014468"/>
                      <a:pt x="1589151" y="5033645"/>
                      <a:pt x="1577467" y="5052822"/>
                    </a:cubicBezTo>
                    <a:cubicBezTo>
                      <a:pt x="1567688" y="5068824"/>
                      <a:pt x="1546860" y="5073904"/>
                      <a:pt x="1530985" y="5064125"/>
                    </a:cubicBezTo>
                    <a:cubicBezTo>
                      <a:pt x="1515110" y="5054346"/>
                      <a:pt x="1509903" y="5033518"/>
                      <a:pt x="1519682" y="5017643"/>
                    </a:cubicBezTo>
                    <a:close/>
                    <a:moveTo>
                      <a:pt x="1591183" y="4901946"/>
                    </a:moveTo>
                    <a:cubicBezTo>
                      <a:pt x="1603248" y="4882769"/>
                      <a:pt x="1615313" y="4863592"/>
                      <a:pt x="1627505" y="4844542"/>
                    </a:cubicBezTo>
                    <a:cubicBezTo>
                      <a:pt x="1637538" y="4828794"/>
                      <a:pt x="1658493" y="4824095"/>
                      <a:pt x="1674241" y="4834128"/>
                    </a:cubicBezTo>
                    <a:cubicBezTo>
                      <a:pt x="1689989" y="4844161"/>
                      <a:pt x="1694688" y="4865116"/>
                      <a:pt x="1684655" y="4880864"/>
                    </a:cubicBezTo>
                    <a:cubicBezTo>
                      <a:pt x="1672590" y="4899914"/>
                      <a:pt x="1660525" y="4918837"/>
                      <a:pt x="1648587" y="4937887"/>
                    </a:cubicBezTo>
                    <a:cubicBezTo>
                      <a:pt x="1638681" y="4953762"/>
                      <a:pt x="1617726" y="4958461"/>
                      <a:pt x="1601851" y="4948555"/>
                    </a:cubicBezTo>
                    <a:cubicBezTo>
                      <a:pt x="1585976" y="4938649"/>
                      <a:pt x="1581277" y="4917694"/>
                      <a:pt x="1591183" y="4901819"/>
                    </a:cubicBezTo>
                    <a:close/>
                    <a:moveTo>
                      <a:pt x="1664208" y="4787138"/>
                    </a:moveTo>
                    <a:cubicBezTo>
                      <a:pt x="1676527" y="4768088"/>
                      <a:pt x="1688846" y="4749165"/>
                      <a:pt x="1701292" y="4730242"/>
                    </a:cubicBezTo>
                    <a:cubicBezTo>
                      <a:pt x="1711579" y="4714621"/>
                      <a:pt x="1732534" y="4710176"/>
                      <a:pt x="1748155" y="4720463"/>
                    </a:cubicBezTo>
                    <a:cubicBezTo>
                      <a:pt x="1763776" y="4730750"/>
                      <a:pt x="1768221" y="4751705"/>
                      <a:pt x="1757934" y="4767326"/>
                    </a:cubicBezTo>
                    <a:cubicBezTo>
                      <a:pt x="1745615" y="4786122"/>
                      <a:pt x="1733296" y="4805045"/>
                      <a:pt x="1721104" y="4823968"/>
                    </a:cubicBezTo>
                    <a:cubicBezTo>
                      <a:pt x="1710944" y="4839716"/>
                      <a:pt x="1689989" y="4844161"/>
                      <a:pt x="1674241" y="4834001"/>
                    </a:cubicBezTo>
                    <a:cubicBezTo>
                      <a:pt x="1658493" y="4823841"/>
                      <a:pt x="1654048" y="4802886"/>
                      <a:pt x="1664208" y="4787138"/>
                    </a:cubicBezTo>
                    <a:close/>
                    <a:moveTo>
                      <a:pt x="1738630" y="4673473"/>
                    </a:moveTo>
                    <a:cubicBezTo>
                      <a:pt x="1751203" y="4654677"/>
                      <a:pt x="1763776" y="4635754"/>
                      <a:pt x="1776349" y="4617085"/>
                    </a:cubicBezTo>
                    <a:cubicBezTo>
                      <a:pt x="1786763" y="4601591"/>
                      <a:pt x="1807845" y="4597527"/>
                      <a:pt x="1823339" y="4607941"/>
                    </a:cubicBezTo>
                    <a:cubicBezTo>
                      <a:pt x="1838833" y="4618355"/>
                      <a:pt x="1842897" y="4639437"/>
                      <a:pt x="1832483" y="4654931"/>
                    </a:cubicBezTo>
                    <a:cubicBezTo>
                      <a:pt x="1819910" y="4673600"/>
                      <a:pt x="1807464" y="4692269"/>
                      <a:pt x="1795018" y="4710938"/>
                    </a:cubicBezTo>
                    <a:cubicBezTo>
                      <a:pt x="1784731" y="4726559"/>
                      <a:pt x="1763649" y="4730750"/>
                      <a:pt x="1748028" y="4720463"/>
                    </a:cubicBezTo>
                    <a:cubicBezTo>
                      <a:pt x="1732407" y="4710176"/>
                      <a:pt x="1728216" y="4689094"/>
                      <a:pt x="1738503" y="4673473"/>
                    </a:cubicBezTo>
                    <a:close/>
                    <a:moveTo>
                      <a:pt x="1814449" y="4560824"/>
                    </a:moveTo>
                    <a:cubicBezTo>
                      <a:pt x="1827276" y="4542155"/>
                      <a:pt x="1840103" y="4523486"/>
                      <a:pt x="1852930" y="4504817"/>
                    </a:cubicBezTo>
                    <a:cubicBezTo>
                      <a:pt x="1863598" y="4489450"/>
                      <a:pt x="1884680" y="4485640"/>
                      <a:pt x="1900047" y="4496308"/>
                    </a:cubicBezTo>
                    <a:cubicBezTo>
                      <a:pt x="1915414" y="4506976"/>
                      <a:pt x="1919224" y="4528058"/>
                      <a:pt x="1908556" y="4543425"/>
                    </a:cubicBezTo>
                    <a:cubicBezTo>
                      <a:pt x="1895729" y="4561967"/>
                      <a:pt x="1883029" y="4580509"/>
                      <a:pt x="1870329" y="4599051"/>
                    </a:cubicBezTo>
                    <a:cubicBezTo>
                      <a:pt x="1859788" y="4614545"/>
                      <a:pt x="1838706" y="4618482"/>
                      <a:pt x="1823212" y="4607941"/>
                    </a:cubicBezTo>
                    <a:cubicBezTo>
                      <a:pt x="1807718" y="4597400"/>
                      <a:pt x="1803781" y="4576318"/>
                      <a:pt x="1814322" y="4560824"/>
                    </a:cubicBezTo>
                    <a:close/>
                    <a:moveTo>
                      <a:pt x="1891792" y="4449064"/>
                    </a:moveTo>
                    <a:cubicBezTo>
                      <a:pt x="1904873" y="4430522"/>
                      <a:pt x="1917954" y="4411980"/>
                      <a:pt x="1931035" y="4393565"/>
                    </a:cubicBezTo>
                    <a:cubicBezTo>
                      <a:pt x="1941830" y="4378325"/>
                      <a:pt x="1963039" y="4374769"/>
                      <a:pt x="1978279" y="4385564"/>
                    </a:cubicBezTo>
                    <a:cubicBezTo>
                      <a:pt x="1993519" y="4396359"/>
                      <a:pt x="1997075" y="4417568"/>
                      <a:pt x="1986280" y="4432808"/>
                    </a:cubicBezTo>
                    <a:cubicBezTo>
                      <a:pt x="1973199" y="4451096"/>
                      <a:pt x="1960245" y="4469511"/>
                      <a:pt x="1947291" y="4487926"/>
                    </a:cubicBezTo>
                    <a:cubicBezTo>
                      <a:pt x="1936496" y="4503293"/>
                      <a:pt x="1915414" y="4506976"/>
                      <a:pt x="1900174" y="4496181"/>
                    </a:cubicBezTo>
                    <a:cubicBezTo>
                      <a:pt x="1884934" y="4485386"/>
                      <a:pt x="1881124" y="4464304"/>
                      <a:pt x="1891919" y="4449064"/>
                    </a:cubicBezTo>
                    <a:close/>
                    <a:moveTo>
                      <a:pt x="1970786" y="4338320"/>
                    </a:moveTo>
                    <a:cubicBezTo>
                      <a:pt x="1983994" y="4319905"/>
                      <a:pt x="1997329" y="4301617"/>
                      <a:pt x="2010664" y="4283329"/>
                    </a:cubicBezTo>
                    <a:cubicBezTo>
                      <a:pt x="2021713" y="4268216"/>
                      <a:pt x="2042922" y="4264914"/>
                      <a:pt x="2058035" y="4275963"/>
                    </a:cubicBezTo>
                    <a:cubicBezTo>
                      <a:pt x="2073148" y="4287012"/>
                      <a:pt x="2076450" y="4308221"/>
                      <a:pt x="2065401" y="4323334"/>
                    </a:cubicBezTo>
                    <a:cubicBezTo>
                      <a:pt x="2052066" y="4341495"/>
                      <a:pt x="2038858" y="4359656"/>
                      <a:pt x="2025777" y="4377944"/>
                    </a:cubicBezTo>
                    <a:cubicBezTo>
                      <a:pt x="2014855" y="4393057"/>
                      <a:pt x="1993646" y="4396486"/>
                      <a:pt x="1978533" y="4385564"/>
                    </a:cubicBezTo>
                    <a:cubicBezTo>
                      <a:pt x="1963420" y="4374642"/>
                      <a:pt x="1959991" y="4353433"/>
                      <a:pt x="1970913" y="4338320"/>
                    </a:cubicBezTo>
                    <a:close/>
                    <a:moveTo>
                      <a:pt x="2051177" y="4228719"/>
                    </a:moveTo>
                    <a:cubicBezTo>
                      <a:pt x="2064639" y="4210558"/>
                      <a:pt x="2078228" y="4192397"/>
                      <a:pt x="2091817" y="4174236"/>
                    </a:cubicBezTo>
                    <a:cubicBezTo>
                      <a:pt x="2103120" y="4159250"/>
                      <a:pt x="2124329" y="4156329"/>
                      <a:pt x="2139188" y="4167505"/>
                    </a:cubicBezTo>
                    <a:cubicBezTo>
                      <a:pt x="2154047" y="4178681"/>
                      <a:pt x="2157095" y="4200017"/>
                      <a:pt x="2145919" y="4214876"/>
                    </a:cubicBezTo>
                    <a:cubicBezTo>
                      <a:pt x="2132457" y="4232910"/>
                      <a:pt x="2118995" y="4250944"/>
                      <a:pt x="2105533" y="4268978"/>
                    </a:cubicBezTo>
                    <a:cubicBezTo>
                      <a:pt x="2094357" y="4283964"/>
                      <a:pt x="2073148" y="4287139"/>
                      <a:pt x="2058162" y="4275963"/>
                    </a:cubicBezTo>
                    <a:cubicBezTo>
                      <a:pt x="2043176" y="4264787"/>
                      <a:pt x="2040001" y="4243578"/>
                      <a:pt x="2051177" y="4228592"/>
                    </a:cubicBezTo>
                    <a:close/>
                    <a:moveTo>
                      <a:pt x="2132838" y="4120007"/>
                    </a:moveTo>
                    <a:cubicBezTo>
                      <a:pt x="2146554" y="4101973"/>
                      <a:pt x="2160397" y="4084066"/>
                      <a:pt x="2174240" y="4066032"/>
                    </a:cubicBezTo>
                    <a:cubicBezTo>
                      <a:pt x="2185670" y="4051173"/>
                      <a:pt x="2206879" y="4048506"/>
                      <a:pt x="2221738" y="4059936"/>
                    </a:cubicBezTo>
                    <a:cubicBezTo>
                      <a:pt x="2236597" y="4071366"/>
                      <a:pt x="2239264" y="4092575"/>
                      <a:pt x="2227834" y="4107434"/>
                    </a:cubicBezTo>
                    <a:cubicBezTo>
                      <a:pt x="2214118" y="4125214"/>
                      <a:pt x="2200402" y="4143121"/>
                      <a:pt x="2186686" y="4161028"/>
                    </a:cubicBezTo>
                    <a:cubicBezTo>
                      <a:pt x="2175383" y="4175887"/>
                      <a:pt x="2154047" y="4178808"/>
                      <a:pt x="2139188" y="4167378"/>
                    </a:cubicBezTo>
                    <a:cubicBezTo>
                      <a:pt x="2124329" y="4155948"/>
                      <a:pt x="2121408" y="4134739"/>
                      <a:pt x="2132838" y="4119880"/>
                    </a:cubicBezTo>
                    <a:close/>
                    <a:moveTo>
                      <a:pt x="2215896" y="4012311"/>
                    </a:moveTo>
                    <a:cubicBezTo>
                      <a:pt x="2229866" y="3994531"/>
                      <a:pt x="2243836" y="3976624"/>
                      <a:pt x="2257933" y="3958971"/>
                    </a:cubicBezTo>
                    <a:cubicBezTo>
                      <a:pt x="2269617" y="3944366"/>
                      <a:pt x="2290826" y="3941826"/>
                      <a:pt x="2305558" y="3953510"/>
                    </a:cubicBezTo>
                    <a:cubicBezTo>
                      <a:pt x="2320290" y="3965194"/>
                      <a:pt x="2322703" y="3986403"/>
                      <a:pt x="2311019" y="4001135"/>
                    </a:cubicBezTo>
                    <a:cubicBezTo>
                      <a:pt x="2297049" y="4018788"/>
                      <a:pt x="2283079" y="4036441"/>
                      <a:pt x="2269236" y="4054221"/>
                    </a:cubicBezTo>
                    <a:cubicBezTo>
                      <a:pt x="2257679" y="4068953"/>
                      <a:pt x="2236470" y="4071493"/>
                      <a:pt x="2221738" y="4060063"/>
                    </a:cubicBezTo>
                    <a:cubicBezTo>
                      <a:pt x="2207006" y="4048633"/>
                      <a:pt x="2204466" y="4027297"/>
                      <a:pt x="2215896" y="4012565"/>
                    </a:cubicBezTo>
                    <a:close/>
                    <a:moveTo>
                      <a:pt x="2300351" y="3906139"/>
                    </a:moveTo>
                    <a:cubicBezTo>
                      <a:pt x="2314575" y="3888486"/>
                      <a:pt x="2328799" y="3870833"/>
                      <a:pt x="2343023" y="3853307"/>
                    </a:cubicBezTo>
                    <a:cubicBezTo>
                      <a:pt x="2354834" y="3838829"/>
                      <a:pt x="2376170" y="3836670"/>
                      <a:pt x="2390648" y="3848481"/>
                    </a:cubicBezTo>
                    <a:cubicBezTo>
                      <a:pt x="2405126" y="3860292"/>
                      <a:pt x="2407285" y="3881628"/>
                      <a:pt x="2395474" y="3896106"/>
                    </a:cubicBezTo>
                    <a:cubicBezTo>
                      <a:pt x="2381250" y="3913505"/>
                      <a:pt x="2367153" y="3931031"/>
                      <a:pt x="2353056" y="3948557"/>
                    </a:cubicBezTo>
                    <a:cubicBezTo>
                      <a:pt x="2341372" y="3963162"/>
                      <a:pt x="2320036" y="3965448"/>
                      <a:pt x="2305431" y="3953764"/>
                    </a:cubicBezTo>
                    <a:cubicBezTo>
                      <a:pt x="2290826" y="3942080"/>
                      <a:pt x="2288540" y="3920744"/>
                      <a:pt x="2300224" y="3906139"/>
                    </a:cubicBezTo>
                    <a:close/>
                    <a:moveTo>
                      <a:pt x="2386076" y="3800856"/>
                    </a:moveTo>
                    <a:cubicBezTo>
                      <a:pt x="2400554" y="3783330"/>
                      <a:pt x="2415032" y="3765931"/>
                      <a:pt x="2429510" y="3748532"/>
                    </a:cubicBezTo>
                    <a:cubicBezTo>
                      <a:pt x="2441448" y="3734181"/>
                      <a:pt x="2462911" y="3732276"/>
                      <a:pt x="2477262" y="3744341"/>
                    </a:cubicBezTo>
                    <a:cubicBezTo>
                      <a:pt x="2491613" y="3756406"/>
                      <a:pt x="2493518" y="3777742"/>
                      <a:pt x="2481453" y="3792093"/>
                    </a:cubicBezTo>
                    <a:cubicBezTo>
                      <a:pt x="2466975" y="3809365"/>
                      <a:pt x="2452624" y="3826637"/>
                      <a:pt x="2438273" y="3844036"/>
                    </a:cubicBezTo>
                    <a:cubicBezTo>
                      <a:pt x="2426335" y="3858514"/>
                      <a:pt x="2404999" y="3860546"/>
                      <a:pt x="2390648" y="3848608"/>
                    </a:cubicBezTo>
                    <a:cubicBezTo>
                      <a:pt x="2376297" y="3836670"/>
                      <a:pt x="2374138" y="3815334"/>
                      <a:pt x="2386076" y="3800983"/>
                    </a:cubicBezTo>
                    <a:close/>
                    <a:moveTo>
                      <a:pt x="2473325" y="3696716"/>
                    </a:moveTo>
                    <a:cubicBezTo>
                      <a:pt x="2487930" y="3679444"/>
                      <a:pt x="2502662" y="3662172"/>
                      <a:pt x="2517394" y="3645027"/>
                    </a:cubicBezTo>
                    <a:cubicBezTo>
                      <a:pt x="2529586" y="3630803"/>
                      <a:pt x="2550922" y="3629152"/>
                      <a:pt x="2565146" y="3641344"/>
                    </a:cubicBezTo>
                    <a:cubicBezTo>
                      <a:pt x="2579370" y="3653536"/>
                      <a:pt x="2581021" y="3674872"/>
                      <a:pt x="2568829" y="3689096"/>
                    </a:cubicBezTo>
                    <a:cubicBezTo>
                      <a:pt x="2554224" y="3706114"/>
                      <a:pt x="2539619" y="3723259"/>
                      <a:pt x="2525014" y="3740404"/>
                    </a:cubicBezTo>
                    <a:cubicBezTo>
                      <a:pt x="2512949" y="3754628"/>
                      <a:pt x="2491613" y="3756406"/>
                      <a:pt x="2477262" y="3744341"/>
                    </a:cubicBezTo>
                    <a:cubicBezTo>
                      <a:pt x="2462911" y="3732276"/>
                      <a:pt x="2461260" y="3710940"/>
                      <a:pt x="2473325" y="3696589"/>
                    </a:cubicBezTo>
                    <a:close/>
                    <a:moveTo>
                      <a:pt x="2561844" y="3593465"/>
                    </a:moveTo>
                    <a:cubicBezTo>
                      <a:pt x="2576703" y="3576320"/>
                      <a:pt x="2591689" y="3559302"/>
                      <a:pt x="2606548" y="3542284"/>
                    </a:cubicBezTo>
                    <a:cubicBezTo>
                      <a:pt x="2618867" y="3528314"/>
                      <a:pt x="2640330" y="3526917"/>
                      <a:pt x="2654300" y="3539236"/>
                    </a:cubicBezTo>
                    <a:cubicBezTo>
                      <a:pt x="2668270" y="3551555"/>
                      <a:pt x="2669667" y="3573018"/>
                      <a:pt x="2657348" y="3586988"/>
                    </a:cubicBezTo>
                    <a:cubicBezTo>
                      <a:pt x="2642489" y="3603879"/>
                      <a:pt x="2627630" y="3620770"/>
                      <a:pt x="2612898" y="3637788"/>
                    </a:cubicBezTo>
                    <a:cubicBezTo>
                      <a:pt x="2600579" y="3651885"/>
                      <a:pt x="2579243" y="3653409"/>
                      <a:pt x="2565146" y="3641090"/>
                    </a:cubicBezTo>
                    <a:cubicBezTo>
                      <a:pt x="2551049" y="3628771"/>
                      <a:pt x="2549525" y="3607435"/>
                      <a:pt x="2561844" y="3593338"/>
                    </a:cubicBezTo>
                    <a:close/>
                    <a:moveTo>
                      <a:pt x="2651633" y="3491357"/>
                    </a:moveTo>
                    <a:cubicBezTo>
                      <a:pt x="2666746" y="3474466"/>
                      <a:pt x="2681859" y="3457575"/>
                      <a:pt x="2697099" y="3440811"/>
                    </a:cubicBezTo>
                    <a:cubicBezTo>
                      <a:pt x="2709672" y="3426968"/>
                      <a:pt x="2731008" y="3425825"/>
                      <a:pt x="2744978" y="3438398"/>
                    </a:cubicBezTo>
                    <a:cubicBezTo>
                      <a:pt x="2758948" y="3450971"/>
                      <a:pt x="2759964" y="3472307"/>
                      <a:pt x="2747391" y="3486277"/>
                    </a:cubicBezTo>
                    <a:cubicBezTo>
                      <a:pt x="2732278" y="3502914"/>
                      <a:pt x="2717292" y="3519678"/>
                      <a:pt x="2702306" y="3536442"/>
                    </a:cubicBezTo>
                    <a:cubicBezTo>
                      <a:pt x="2689860" y="3550412"/>
                      <a:pt x="2668397" y="3551555"/>
                      <a:pt x="2654427" y="3539109"/>
                    </a:cubicBezTo>
                    <a:cubicBezTo>
                      <a:pt x="2640457" y="3526663"/>
                      <a:pt x="2639314" y="3505200"/>
                      <a:pt x="2651760" y="3491230"/>
                    </a:cubicBezTo>
                    <a:close/>
                    <a:moveTo>
                      <a:pt x="2742946" y="3390519"/>
                    </a:moveTo>
                    <a:cubicBezTo>
                      <a:pt x="2758313" y="3373755"/>
                      <a:pt x="2773553" y="3357118"/>
                      <a:pt x="2789047" y="3340608"/>
                    </a:cubicBezTo>
                    <a:cubicBezTo>
                      <a:pt x="2801747" y="3326892"/>
                      <a:pt x="2823210" y="3326130"/>
                      <a:pt x="2836926" y="3338830"/>
                    </a:cubicBezTo>
                    <a:cubicBezTo>
                      <a:pt x="2850642" y="3351530"/>
                      <a:pt x="2851404" y="3372993"/>
                      <a:pt x="2838704" y="3386709"/>
                    </a:cubicBezTo>
                    <a:cubicBezTo>
                      <a:pt x="2823337" y="3403219"/>
                      <a:pt x="2808097" y="3419729"/>
                      <a:pt x="2792984" y="3436366"/>
                    </a:cubicBezTo>
                    <a:cubicBezTo>
                      <a:pt x="2780284" y="3450209"/>
                      <a:pt x="2758948" y="3451098"/>
                      <a:pt x="2745105" y="3438398"/>
                    </a:cubicBezTo>
                    <a:cubicBezTo>
                      <a:pt x="2731262" y="3425698"/>
                      <a:pt x="2730373" y="3404362"/>
                      <a:pt x="2743073" y="3390519"/>
                    </a:cubicBezTo>
                    <a:close/>
                    <a:moveTo>
                      <a:pt x="2835529" y="3290951"/>
                    </a:moveTo>
                    <a:cubicBezTo>
                      <a:pt x="2851023" y="3274441"/>
                      <a:pt x="2866644" y="3258058"/>
                      <a:pt x="2882265" y="3241548"/>
                    </a:cubicBezTo>
                    <a:cubicBezTo>
                      <a:pt x="2895219" y="3227959"/>
                      <a:pt x="2916555" y="3227451"/>
                      <a:pt x="2930144" y="3240405"/>
                    </a:cubicBezTo>
                    <a:cubicBezTo>
                      <a:pt x="2943733" y="3253359"/>
                      <a:pt x="2944241" y="3274695"/>
                      <a:pt x="2931287" y="3288284"/>
                    </a:cubicBezTo>
                    <a:cubicBezTo>
                      <a:pt x="2915793" y="3304540"/>
                      <a:pt x="2900299" y="3320923"/>
                      <a:pt x="2884932" y="3337306"/>
                    </a:cubicBezTo>
                    <a:cubicBezTo>
                      <a:pt x="2872105" y="3350895"/>
                      <a:pt x="2850642" y="3351530"/>
                      <a:pt x="2837053" y="3338830"/>
                    </a:cubicBezTo>
                    <a:cubicBezTo>
                      <a:pt x="2823464" y="3326130"/>
                      <a:pt x="2822829" y="3304540"/>
                      <a:pt x="2835529" y="3290951"/>
                    </a:cubicBezTo>
                    <a:close/>
                    <a:moveTo>
                      <a:pt x="2929255" y="3192526"/>
                    </a:moveTo>
                    <a:cubicBezTo>
                      <a:pt x="2945003" y="3176270"/>
                      <a:pt x="2960751" y="3160014"/>
                      <a:pt x="2976626" y="3143758"/>
                    </a:cubicBezTo>
                    <a:cubicBezTo>
                      <a:pt x="2989707" y="3130423"/>
                      <a:pt x="3011170" y="3130169"/>
                      <a:pt x="3024505" y="3143250"/>
                    </a:cubicBezTo>
                    <a:cubicBezTo>
                      <a:pt x="3037840" y="3156331"/>
                      <a:pt x="3038094" y="3177794"/>
                      <a:pt x="3025013" y="3191129"/>
                    </a:cubicBezTo>
                    <a:cubicBezTo>
                      <a:pt x="3009265" y="3207258"/>
                      <a:pt x="2993644" y="3223387"/>
                      <a:pt x="2978023" y="3239516"/>
                    </a:cubicBezTo>
                    <a:cubicBezTo>
                      <a:pt x="2965069" y="3252978"/>
                      <a:pt x="2943606" y="3253359"/>
                      <a:pt x="2930144" y="3240405"/>
                    </a:cubicBezTo>
                    <a:cubicBezTo>
                      <a:pt x="2916682" y="3227451"/>
                      <a:pt x="2916301" y="3205988"/>
                      <a:pt x="2929255" y="3192526"/>
                    </a:cubicBezTo>
                    <a:close/>
                    <a:moveTo>
                      <a:pt x="3024251" y="3095371"/>
                    </a:moveTo>
                    <a:cubicBezTo>
                      <a:pt x="3040126" y="3079242"/>
                      <a:pt x="3056128" y="3063240"/>
                      <a:pt x="3072257" y="3047238"/>
                    </a:cubicBezTo>
                    <a:cubicBezTo>
                      <a:pt x="3085465" y="3034030"/>
                      <a:pt x="3106928" y="3034030"/>
                      <a:pt x="3120136" y="3047365"/>
                    </a:cubicBezTo>
                    <a:cubicBezTo>
                      <a:pt x="3133344" y="3060700"/>
                      <a:pt x="3133344" y="3082036"/>
                      <a:pt x="3120009" y="3095244"/>
                    </a:cubicBezTo>
                    <a:cubicBezTo>
                      <a:pt x="3104007" y="3111119"/>
                      <a:pt x="3088132" y="3127121"/>
                      <a:pt x="3072384" y="3142996"/>
                    </a:cubicBezTo>
                    <a:cubicBezTo>
                      <a:pt x="3059176" y="3156331"/>
                      <a:pt x="3037840" y="3156331"/>
                      <a:pt x="3024505" y="3143250"/>
                    </a:cubicBezTo>
                    <a:cubicBezTo>
                      <a:pt x="3011170" y="3130169"/>
                      <a:pt x="3011170" y="3108706"/>
                      <a:pt x="3024251" y="3095371"/>
                    </a:cubicBezTo>
                    <a:close/>
                    <a:moveTo>
                      <a:pt x="3120517" y="2999486"/>
                    </a:moveTo>
                    <a:cubicBezTo>
                      <a:pt x="3136646" y="2983611"/>
                      <a:pt x="3152902" y="2967736"/>
                      <a:pt x="3169158" y="2951988"/>
                    </a:cubicBezTo>
                    <a:cubicBezTo>
                      <a:pt x="3182620" y="2938907"/>
                      <a:pt x="3203956" y="2939288"/>
                      <a:pt x="3217037" y="2952750"/>
                    </a:cubicBezTo>
                    <a:cubicBezTo>
                      <a:pt x="3230118" y="2966212"/>
                      <a:pt x="3229737" y="2987548"/>
                      <a:pt x="3216275" y="3000629"/>
                    </a:cubicBezTo>
                    <a:cubicBezTo>
                      <a:pt x="3200146" y="3016250"/>
                      <a:pt x="3184017" y="3031998"/>
                      <a:pt x="3168015" y="3047873"/>
                    </a:cubicBezTo>
                    <a:cubicBezTo>
                      <a:pt x="3154680" y="3060954"/>
                      <a:pt x="3133217" y="3060827"/>
                      <a:pt x="3120136" y="3047492"/>
                    </a:cubicBezTo>
                    <a:cubicBezTo>
                      <a:pt x="3107055" y="3034157"/>
                      <a:pt x="3107182" y="3012694"/>
                      <a:pt x="3120517" y="2999613"/>
                    </a:cubicBezTo>
                    <a:close/>
                    <a:moveTo>
                      <a:pt x="3218053" y="2904871"/>
                    </a:moveTo>
                    <a:cubicBezTo>
                      <a:pt x="3234436" y="2889250"/>
                      <a:pt x="3250819" y="2873629"/>
                      <a:pt x="3267202" y="2858008"/>
                    </a:cubicBezTo>
                    <a:cubicBezTo>
                      <a:pt x="3280791" y="2845181"/>
                      <a:pt x="3302254" y="2845689"/>
                      <a:pt x="3315081" y="2859278"/>
                    </a:cubicBezTo>
                    <a:cubicBezTo>
                      <a:pt x="3327908" y="2872867"/>
                      <a:pt x="3327400" y="2894330"/>
                      <a:pt x="3313811" y="2907157"/>
                    </a:cubicBezTo>
                    <a:cubicBezTo>
                      <a:pt x="3297428" y="2922651"/>
                      <a:pt x="3281172" y="2938145"/>
                      <a:pt x="3264916" y="2953766"/>
                    </a:cubicBezTo>
                    <a:cubicBezTo>
                      <a:pt x="3251454" y="2966720"/>
                      <a:pt x="3229991" y="2966212"/>
                      <a:pt x="3217037" y="2952750"/>
                    </a:cubicBezTo>
                    <a:cubicBezTo>
                      <a:pt x="3204083" y="2939288"/>
                      <a:pt x="3204591" y="2917825"/>
                      <a:pt x="3218053" y="2904871"/>
                    </a:cubicBezTo>
                    <a:close/>
                    <a:moveTo>
                      <a:pt x="3316732" y="2811399"/>
                    </a:moveTo>
                    <a:cubicBezTo>
                      <a:pt x="3333242" y="2795905"/>
                      <a:pt x="3349879" y="2780538"/>
                      <a:pt x="3366516" y="2765171"/>
                    </a:cubicBezTo>
                    <a:cubicBezTo>
                      <a:pt x="3380232" y="2752471"/>
                      <a:pt x="3401695" y="2753360"/>
                      <a:pt x="3414395" y="2767076"/>
                    </a:cubicBezTo>
                    <a:cubicBezTo>
                      <a:pt x="3427095" y="2780792"/>
                      <a:pt x="3426206" y="2802255"/>
                      <a:pt x="3412490" y="2814955"/>
                    </a:cubicBezTo>
                    <a:cubicBezTo>
                      <a:pt x="3395980" y="2830195"/>
                      <a:pt x="3379470" y="2845562"/>
                      <a:pt x="3362960" y="2860929"/>
                    </a:cubicBezTo>
                    <a:cubicBezTo>
                      <a:pt x="3349244" y="2873756"/>
                      <a:pt x="3327908" y="2872994"/>
                      <a:pt x="3315081" y="2859278"/>
                    </a:cubicBezTo>
                    <a:cubicBezTo>
                      <a:pt x="3302254" y="2845562"/>
                      <a:pt x="3303016" y="2824226"/>
                      <a:pt x="3316732" y="2811399"/>
                    </a:cubicBezTo>
                    <a:close/>
                    <a:moveTo>
                      <a:pt x="3416681" y="2719197"/>
                    </a:moveTo>
                    <a:cubicBezTo>
                      <a:pt x="3433445" y="2703957"/>
                      <a:pt x="3450209" y="2688717"/>
                      <a:pt x="3467100" y="2673604"/>
                    </a:cubicBezTo>
                    <a:cubicBezTo>
                      <a:pt x="3481070" y="2661158"/>
                      <a:pt x="3502406" y="2662301"/>
                      <a:pt x="3514979" y="2676144"/>
                    </a:cubicBezTo>
                    <a:cubicBezTo>
                      <a:pt x="3527552" y="2689987"/>
                      <a:pt x="3526282" y="2711450"/>
                      <a:pt x="3512439" y="2724023"/>
                    </a:cubicBezTo>
                    <a:cubicBezTo>
                      <a:pt x="3495675" y="2739009"/>
                      <a:pt x="3479038" y="2754122"/>
                      <a:pt x="3462401" y="2769362"/>
                    </a:cubicBezTo>
                    <a:cubicBezTo>
                      <a:pt x="3448558" y="2781935"/>
                      <a:pt x="3427095" y="2780919"/>
                      <a:pt x="3414522" y="2767076"/>
                    </a:cubicBezTo>
                    <a:cubicBezTo>
                      <a:pt x="3401949" y="2753233"/>
                      <a:pt x="3402965" y="2731770"/>
                      <a:pt x="3416808" y="2719197"/>
                    </a:cubicBezTo>
                    <a:close/>
                    <a:moveTo>
                      <a:pt x="3517900" y="2628392"/>
                    </a:moveTo>
                    <a:cubicBezTo>
                      <a:pt x="3534791" y="2613406"/>
                      <a:pt x="3551809" y="2598420"/>
                      <a:pt x="3568827" y="2583434"/>
                    </a:cubicBezTo>
                    <a:cubicBezTo>
                      <a:pt x="3582924" y="2571115"/>
                      <a:pt x="3604260" y="2572512"/>
                      <a:pt x="3616579" y="2586609"/>
                    </a:cubicBezTo>
                    <a:cubicBezTo>
                      <a:pt x="3628898" y="2600706"/>
                      <a:pt x="3627501" y="2622042"/>
                      <a:pt x="3613404" y="2634361"/>
                    </a:cubicBezTo>
                    <a:cubicBezTo>
                      <a:pt x="3596513" y="2649220"/>
                      <a:pt x="3579622" y="2664079"/>
                      <a:pt x="3562731" y="2678938"/>
                    </a:cubicBezTo>
                    <a:cubicBezTo>
                      <a:pt x="3548761" y="2691384"/>
                      <a:pt x="3527298" y="2690114"/>
                      <a:pt x="3514979" y="2676017"/>
                    </a:cubicBezTo>
                    <a:cubicBezTo>
                      <a:pt x="3502660" y="2661920"/>
                      <a:pt x="3503803" y="2640584"/>
                      <a:pt x="3517900" y="2628265"/>
                    </a:cubicBezTo>
                    <a:close/>
                    <a:moveTo>
                      <a:pt x="3620135" y="2538730"/>
                    </a:moveTo>
                    <a:cubicBezTo>
                      <a:pt x="3637280" y="2523871"/>
                      <a:pt x="3654425" y="2509139"/>
                      <a:pt x="3671697" y="2494407"/>
                    </a:cubicBezTo>
                    <a:cubicBezTo>
                      <a:pt x="3685921" y="2482215"/>
                      <a:pt x="3707257" y="2483993"/>
                      <a:pt x="3719449" y="2498217"/>
                    </a:cubicBezTo>
                    <a:cubicBezTo>
                      <a:pt x="3731641" y="2512441"/>
                      <a:pt x="3729863" y="2533777"/>
                      <a:pt x="3715639" y="2545969"/>
                    </a:cubicBezTo>
                    <a:cubicBezTo>
                      <a:pt x="3698494" y="2560574"/>
                      <a:pt x="3681476" y="2575179"/>
                      <a:pt x="3664458" y="2589911"/>
                    </a:cubicBezTo>
                    <a:cubicBezTo>
                      <a:pt x="3650361" y="2602103"/>
                      <a:pt x="3628898" y="2600579"/>
                      <a:pt x="3616706" y="2586482"/>
                    </a:cubicBezTo>
                    <a:cubicBezTo>
                      <a:pt x="3604514" y="2572385"/>
                      <a:pt x="3606038" y="2550922"/>
                      <a:pt x="3620135" y="2538730"/>
                    </a:cubicBezTo>
                    <a:close/>
                    <a:moveTo>
                      <a:pt x="3723513" y="2450592"/>
                    </a:moveTo>
                    <a:cubicBezTo>
                      <a:pt x="3740785" y="2435987"/>
                      <a:pt x="3758184" y="2421509"/>
                      <a:pt x="3775710" y="2407031"/>
                    </a:cubicBezTo>
                    <a:cubicBezTo>
                      <a:pt x="3790061" y="2395093"/>
                      <a:pt x="3811397" y="2396998"/>
                      <a:pt x="3823462" y="2411476"/>
                    </a:cubicBezTo>
                    <a:cubicBezTo>
                      <a:pt x="3835527" y="2425954"/>
                      <a:pt x="3833495" y="2447163"/>
                      <a:pt x="3819017" y="2459228"/>
                    </a:cubicBezTo>
                    <a:cubicBezTo>
                      <a:pt x="3801745" y="2473579"/>
                      <a:pt x="3784473" y="2488057"/>
                      <a:pt x="3767201" y="2502535"/>
                    </a:cubicBezTo>
                    <a:cubicBezTo>
                      <a:pt x="3752850" y="2514600"/>
                      <a:pt x="3731514" y="2512695"/>
                      <a:pt x="3719449" y="2498471"/>
                    </a:cubicBezTo>
                    <a:cubicBezTo>
                      <a:pt x="3707384" y="2484247"/>
                      <a:pt x="3709289" y="2462784"/>
                      <a:pt x="3723513" y="2450719"/>
                    </a:cubicBezTo>
                    <a:close/>
                    <a:moveTo>
                      <a:pt x="3828034" y="2363851"/>
                    </a:moveTo>
                    <a:cubicBezTo>
                      <a:pt x="3845560" y="2349500"/>
                      <a:pt x="3863086" y="2335149"/>
                      <a:pt x="3880739" y="2320925"/>
                    </a:cubicBezTo>
                    <a:cubicBezTo>
                      <a:pt x="3895217" y="2309114"/>
                      <a:pt x="3916553" y="2311400"/>
                      <a:pt x="3928364" y="2326005"/>
                    </a:cubicBezTo>
                    <a:cubicBezTo>
                      <a:pt x="3940175" y="2340610"/>
                      <a:pt x="3937889" y="2361819"/>
                      <a:pt x="3923284" y="2373630"/>
                    </a:cubicBezTo>
                    <a:cubicBezTo>
                      <a:pt x="3905758" y="2387727"/>
                      <a:pt x="3888359" y="2401951"/>
                      <a:pt x="3870960" y="2416302"/>
                    </a:cubicBezTo>
                    <a:cubicBezTo>
                      <a:pt x="3856482" y="2428113"/>
                      <a:pt x="3835146" y="2426081"/>
                      <a:pt x="3823335" y="2411603"/>
                    </a:cubicBezTo>
                    <a:cubicBezTo>
                      <a:pt x="3811524" y="2397125"/>
                      <a:pt x="3813556" y="2375789"/>
                      <a:pt x="3828034" y="2363978"/>
                    </a:cubicBezTo>
                    <a:close/>
                    <a:moveTo>
                      <a:pt x="3933698" y="2278507"/>
                    </a:moveTo>
                    <a:cubicBezTo>
                      <a:pt x="3951351" y="2264410"/>
                      <a:pt x="3969131" y="2250313"/>
                      <a:pt x="3986911" y="2236343"/>
                    </a:cubicBezTo>
                    <a:cubicBezTo>
                      <a:pt x="4001643" y="2224786"/>
                      <a:pt x="4022852" y="2227326"/>
                      <a:pt x="4034409" y="2241931"/>
                    </a:cubicBezTo>
                    <a:cubicBezTo>
                      <a:pt x="4045966" y="2256536"/>
                      <a:pt x="4043426" y="2277872"/>
                      <a:pt x="4028821" y="2289429"/>
                    </a:cubicBezTo>
                    <a:cubicBezTo>
                      <a:pt x="4011168" y="2303399"/>
                      <a:pt x="3993515" y="2317369"/>
                      <a:pt x="3975989" y="2331339"/>
                    </a:cubicBezTo>
                    <a:cubicBezTo>
                      <a:pt x="3961384" y="2343023"/>
                      <a:pt x="3940048" y="2340610"/>
                      <a:pt x="3928364" y="2326005"/>
                    </a:cubicBezTo>
                    <a:cubicBezTo>
                      <a:pt x="3916680" y="2311400"/>
                      <a:pt x="3919093" y="2290064"/>
                      <a:pt x="3933698" y="2278380"/>
                    </a:cubicBezTo>
                    <a:close/>
                    <a:moveTo>
                      <a:pt x="4040505" y="2194306"/>
                    </a:moveTo>
                    <a:cubicBezTo>
                      <a:pt x="4058412" y="2180463"/>
                      <a:pt x="4076319" y="2166493"/>
                      <a:pt x="4094353" y="2152777"/>
                    </a:cubicBezTo>
                    <a:cubicBezTo>
                      <a:pt x="4109212" y="2141347"/>
                      <a:pt x="4130421" y="2144141"/>
                      <a:pt x="4141851" y="2159000"/>
                    </a:cubicBezTo>
                    <a:cubicBezTo>
                      <a:pt x="4153281" y="2173859"/>
                      <a:pt x="4150487" y="2195068"/>
                      <a:pt x="4135628" y="2206498"/>
                    </a:cubicBezTo>
                    <a:cubicBezTo>
                      <a:pt x="4117721" y="2220214"/>
                      <a:pt x="4099941" y="2233930"/>
                      <a:pt x="4082161" y="2247773"/>
                    </a:cubicBezTo>
                    <a:cubicBezTo>
                      <a:pt x="4067429" y="2259203"/>
                      <a:pt x="4046093" y="2256536"/>
                      <a:pt x="4034663" y="2241804"/>
                    </a:cubicBezTo>
                    <a:cubicBezTo>
                      <a:pt x="4023233" y="2227072"/>
                      <a:pt x="4025900" y="2205736"/>
                      <a:pt x="4040632" y="2194306"/>
                    </a:cubicBezTo>
                    <a:close/>
                    <a:moveTo>
                      <a:pt x="4148455" y="2111629"/>
                    </a:moveTo>
                    <a:cubicBezTo>
                      <a:pt x="4166489" y="2097913"/>
                      <a:pt x="4184650" y="2084324"/>
                      <a:pt x="4202811" y="2070735"/>
                    </a:cubicBezTo>
                    <a:cubicBezTo>
                      <a:pt x="4217797" y="2059559"/>
                      <a:pt x="4239006" y="2062607"/>
                      <a:pt x="4250182" y="2077593"/>
                    </a:cubicBezTo>
                    <a:cubicBezTo>
                      <a:pt x="4261358" y="2092579"/>
                      <a:pt x="4258310" y="2113788"/>
                      <a:pt x="4243324" y="2124964"/>
                    </a:cubicBezTo>
                    <a:cubicBezTo>
                      <a:pt x="4225290" y="2138426"/>
                      <a:pt x="4207256" y="2152015"/>
                      <a:pt x="4189349" y="2165604"/>
                    </a:cubicBezTo>
                    <a:cubicBezTo>
                      <a:pt x="4174490" y="2176907"/>
                      <a:pt x="4153154" y="2173986"/>
                      <a:pt x="4141851" y="2159000"/>
                    </a:cubicBezTo>
                    <a:cubicBezTo>
                      <a:pt x="4130548" y="2144014"/>
                      <a:pt x="4133469" y="2122805"/>
                      <a:pt x="4148455" y="2111502"/>
                    </a:cubicBezTo>
                    <a:close/>
                    <a:moveTo>
                      <a:pt x="4257294" y="2030222"/>
                    </a:moveTo>
                    <a:cubicBezTo>
                      <a:pt x="4275582" y="2016760"/>
                      <a:pt x="4293743" y="2003425"/>
                      <a:pt x="4312158" y="1990090"/>
                    </a:cubicBezTo>
                    <a:cubicBezTo>
                      <a:pt x="4327271" y="1979041"/>
                      <a:pt x="4348480" y="1982470"/>
                      <a:pt x="4359402" y="1997583"/>
                    </a:cubicBezTo>
                    <a:cubicBezTo>
                      <a:pt x="4370324" y="2012696"/>
                      <a:pt x="4367022" y="2033905"/>
                      <a:pt x="4351909" y="2044827"/>
                    </a:cubicBezTo>
                    <a:cubicBezTo>
                      <a:pt x="4333748" y="2058035"/>
                      <a:pt x="4315587" y="2071370"/>
                      <a:pt x="4297426" y="2084705"/>
                    </a:cubicBezTo>
                    <a:cubicBezTo>
                      <a:pt x="4282313" y="2095754"/>
                      <a:pt x="4261104" y="2092579"/>
                      <a:pt x="4250055" y="2077466"/>
                    </a:cubicBezTo>
                    <a:cubicBezTo>
                      <a:pt x="4239006" y="2062353"/>
                      <a:pt x="4242181" y="2041144"/>
                      <a:pt x="4257294" y="2030095"/>
                    </a:cubicBezTo>
                    <a:close/>
                    <a:moveTo>
                      <a:pt x="4367149" y="1950212"/>
                    </a:moveTo>
                    <a:cubicBezTo>
                      <a:pt x="4385564" y="1937004"/>
                      <a:pt x="4403979" y="1923923"/>
                      <a:pt x="4422521" y="1910842"/>
                    </a:cubicBezTo>
                    <a:cubicBezTo>
                      <a:pt x="4437761" y="1900047"/>
                      <a:pt x="4458970" y="1903730"/>
                      <a:pt x="4469765" y="1918970"/>
                    </a:cubicBezTo>
                    <a:cubicBezTo>
                      <a:pt x="4480560" y="1934210"/>
                      <a:pt x="4476877" y="1955419"/>
                      <a:pt x="4461637" y="1966214"/>
                    </a:cubicBezTo>
                    <a:cubicBezTo>
                      <a:pt x="4443222" y="1979168"/>
                      <a:pt x="4424934" y="1992249"/>
                      <a:pt x="4406646" y="2005330"/>
                    </a:cubicBezTo>
                    <a:cubicBezTo>
                      <a:pt x="4391406" y="2016252"/>
                      <a:pt x="4370324" y="2012696"/>
                      <a:pt x="4359402" y="1997583"/>
                    </a:cubicBezTo>
                    <a:cubicBezTo>
                      <a:pt x="4348480" y="1982470"/>
                      <a:pt x="4352036" y="1961261"/>
                      <a:pt x="4367149" y="1950339"/>
                    </a:cubicBezTo>
                    <a:close/>
                    <a:moveTo>
                      <a:pt x="4478147" y="1871853"/>
                    </a:moveTo>
                    <a:cubicBezTo>
                      <a:pt x="4496689" y="1858899"/>
                      <a:pt x="4515358" y="1845945"/>
                      <a:pt x="4534027" y="1833118"/>
                    </a:cubicBezTo>
                    <a:cubicBezTo>
                      <a:pt x="4549394" y="1822577"/>
                      <a:pt x="4570476" y="1826387"/>
                      <a:pt x="4581144" y="1841881"/>
                    </a:cubicBezTo>
                    <a:cubicBezTo>
                      <a:pt x="4591812" y="1857375"/>
                      <a:pt x="4587875" y="1878330"/>
                      <a:pt x="4572381" y="1888998"/>
                    </a:cubicBezTo>
                    <a:cubicBezTo>
                      <a:pt x="4553839" y="1901698"/>
                      <a:pt x="4535297" y="1914525"/>
                      <a:pt x="4516882" y="1927479"/>
                    </a:cubicBezTo>
                    <a:cubicBezTo>
                      <a:pt x="4501515" y="1938147"/>
                      <a:pt x="4480433" y="1934464"/>
                      <a:pt x="4469765" y="1919097"/>
                    </a:cubicBezTo>
                    <a:cubicBezTo>
                      <a:pt x="4459097" y="1903730"/>
                      <a:pt x="4462780" y="1882648"/>
                      <a:pt x="4478147" y="1871980"/>
                    </a:cubicBezTo>
                    <a:close/>
                    <a:moveTo>
                      <a:pt x="4590161" y="1794891"/>
                    </a:moveTo>
                    <a:cubicBezTo>
                      <a:pt x="4608957" y="1782191"/>
                      <a:pt x="4627626" y="1769491"/>
                      <a:pt x="4646549" y="1756918"/>
                    </a:cubicBezTo>
                    <a:cubicBezTo>
                      <a:pt x="4662043" y="1746504"/>
                      <a:pt x="4683125" y="1750695"/>
                      <a:pt x="4693539" y="1766189"/>
                    </a:cubicBezTo>
                    <a:cubicBezTo>
                      <a:pt x="4703953" y="1781683"/>
                      <a:pt x="4699762" y="1802765"/>
                      <a:pt x="4684268" y="1813179"/>
                    </a:cubicBezTo>
                    <a:cubicBezTo>
                      <a:pt x="4665599" y="1825625"/>
                      <a:pt x="4646930" y="1838198"/>
                      <a:pt x="4628261" y="1850898"/>
                    </a:cubicBezTo>
                    <a:cubicBezTo>
                      <a:pt x="4612767" y="1861439"/>
                      <a:pt x="4591685" y="1857375"/>
                      <a:pt x="4581271" y="1841881"/>
                    </a:cubicBezTo>
                    <a:cubicBezTo>
                      <a:pt x="4570857" y="1826387"/>
                      <a:pt x="4574794" y="1805305"/>
                      <a:pt x="4590288" y="1794891"/>
                    </a:cubicBezTo>
                    <a:close/>
                    <a:moveTo>
                      <a:pt x="4703191" y="1719326"/>
                    </a:moveTo>
                    <a:cubicBezTo>
                      <a:pt x="4722114" y="1706880"/>
                      <a:pt x="4741037" y="1694434"/>
                      <a:pt x="4759960" y="1682115"/>
                    </a:cubicBezTo>
                    <a:cubicBezTo>
                      <a:pt x="4775581" y="1671955"/>
                      <a:pt x="4796663" y="1676400"/>
                      <a:pt x="4806823" y="1692021"/>
                    </a:cubicBezTo>
                    <a:cubicBezTo>
                      <a:pt x="4816983" y="1707642"/>
                      <a:pt x="4812538" y="1728724"/>
                      <a:pt x="4796917" y="1738884"/>
                    </a:cubicBezTo>
                    <a:cubicBezTo>
                      <a:pt x="4777994" y="1751203"/>
                      <a:pt x="4759198" y="1763522"/>
                      <a:pt x="4740402" y="1775841"/>
                    </a:cubicBezTo>
                    <a:cubicBezTo>
                      <a:pt x="4724781" y="1786128"/>
                      <a:pt x="4703826" y="1781810"/>
                      <a:pt x="4693539" y="1766189"/>
                    </a:cubicBezTo>
                    <a:cubicBezTo>
                      <a:pt x="4683252" y="1750568"/>
                      <a:pt x="4687570" y="1729613"/>
                      <a:pt x="4703191" y="1719326"/>
                    </a:cubicBezTo>
                    <a:close/>
                    <a:moveTo>
                      <a:pt x="4817110" y="1645285"/>
                    </a:moveTo>
                    <a:cubicBezTo>
                      <a:pt x="4836160" y="1633093"/>
                      <a:pt x="4855337" y="1620901"/>
                      <a:pt x="4874387" y="1608836"/>
                    </a:cubicBezTo>
                    <a:cubicBezTo>
                      <a:pt x="4890262" y="1598803"/>
                      <a:pt x="4911090" y="1603502"/>
                      <a:pt x="4921123" y="1619377"/>
                    </a:cubicBezTo>
                    <a:cubicBezTo>
                      <a:pt x="4931156" y="1635252"/>
                      <a:pt x="4926457" y="1656080"/>
                      <a:pt x="4910582" y="1666113"/>
                    </a:cubicBezTo>
                    <a:cubicBezTo>
                      <a:pt x="4891532" y="1678178"/>
                      <a:pt x="4872609" y="1690243"/>
                      <a:pt x="4853559" y="1702308"/>
                    </a:cubicBezTo>
                    <a:cubicBezTo>
                      <a:pt x="4837811" y="1712341"/>
                      <a:pt x="4816856" y="1707769"/>
                      <a:pt x="4806823" y="1692021"/>
                    </a:cubicBezTo>
                    <a:cubicBezTo>
                      <a:pt x="4796790" y="1676273"/>
                      <a:pt x="4801362" y="1655318"/>
                      <a:pt x="4817110" y="1645285"/>
                    </a:cubicBezTo>
                    <a:close/>
                    <a:moveTo>
                      <a:pt x="4932045" y="1572641"/>
                    </a:moveTo>
                    <a:cubicBezTo>
                      <a:pt x="4951222" y="1560703"/>
                      <a:pt x="4970526" y="1548765"/>
                      <a:pt x="4989830" y="1536827"/>
                    </a:cubicBezTo>
                    <a:cubicBezTo>
                      <a:pt x="5005832" y="1527048"/>
                      <a:pt x="5026660" y="1532001"/>
                      <a:pt x="5036439" y="1548003"/>
                    </a:cubicBezTo>
                    <a:cubicBezTo>
                      <a:pt x="5046218" y="1564005"/>
                      <a:pt x="5041265" y="1584833"/>
                      <a:pt x="5025263" y="1594612"/>
                    </a:cubicBezTo>
                    <a:cubicBezTo>
                      <a:pt x="5006086" y="1606423"/>
                      <a:pt x="4986909" y="1618234"/>
                      <a:pt x="4967859" y="1630172"/>
                    </a:cubicBezTo>
                    <a:cubicBezTo>
                      <a:pt x="4951984" y="1640078"/>
                      <a:pt x="4931156" y="1635252"/>
                      <a:pt x="4921250" y="1619377"/>
                    </a:cubicBezTo>
                    <a:cubicBezTo>
                      <a:pt x="4911344" y="1603502"/>
                      <a:pt x="4916170" y="1582674"/>
                      <a:pt x="4932045" y="1572768"/>
                    </a:cubicBezTo>
                    <a:close/>
                    <a:moveTo>
                      <a:pt x="5047869" y="1501648"/>
                    </a:moveTo>
                    <a:cubicBezTo>
                      <a:pt x="5067173" y="1489964"/>
                      <a:pt x="5086604" y="1478280"/>
                      <a:pt x="5106035" y="1466723"/>
                    </a:cubicBezTo>
                    <a:cubicBezTo>
                      <a:pt x="5122164" y="1457198"/>
                      <a:pt x="5142865" y="1462405"/>
                      <a:pt x="5152517" y="1478534"/>
                    </a:cubicBezTo>
                    <a:cubicBezTo>
                      <a:pt x="5162169" y="1494663"/>
                      <a:pt x="5156835" y="1515364"/>
                      <a:pt x="5140706" y="1525016"/>
                    </a:cubicBezTo>
                    <a:cubicBezTo>
                      <a:pt x="5121402" y="1536573"/>
                      <a:pt x="5102098" y="1548130"/>
                      <a:pt x="5082921" y="1559687"/>
                    </a:cubicBezTo>
                    <a:cubicBezTo>
                      <a:pt x="5066919" y="1569339"/>
                      <a:pt x="5046091" y="1564259"/>
                      <a:pt x="5036439" y="1548257"/>
                    </a:cubicBezTo>
                    <a:cubicBezTo>
                      <a:pt x="5026787" y="1532255"/>
                      <a:pt x="5031867" y="1511427"/>
                      <a:pt x="5047869" y="1501775"/>
                    </a:cubicBezTo>
                    <a:close/>
                    <a:moveTo>
                      <a:pt x="5164455" y="1432306"/>
                    </a:moveTo>
                    <a:cubicBezTo>
                      <a:pt x="5184013" y="1420876"/>
                      <a:pt x="5203571" y="1409446"/>
                      <a:pt x="5223129" y="1398143"/>
                    </a:cubicBezTo>
                    <a:cubicBezTo>
                      <a:pt x="5239258" y="1388745"/>
                      <a:pt x="5260086" y="1394333"/>
                      <a:pt x="5269357" y="1410462"/>
                    </a:cubicBezTo>
                    <a:cubicBezTo>
                      <a:pt x="5278628" y="1426591"/>
                      <a:pt x="5273167" y="1447419"/>
                      <a:pt x="5257038" y="1456690"/>
                    </a:cubicBezTo>
                    <a:cubicBezTo>
                      <a:pt x="5237607" y="1467993"/>
                      <a:pt x="5218176" y="1479296"/>
                      <a:pt x="5198745" y="1490726"/>
                    </a:cubicBezTo>
                    <a:cubicBezTo>
                      <a:pt x="5182616" y="1500251"/>
                      <a:pt x="5161915" y="1494790"/>
                      <a:pt x="5152390" y="1478661"/>
                    </a:cubicBezTo>
                    <a:cubicBezTo>
                      <a:pt x="5142865" y="1462532"/>
                      <a:pt x="5148326" y="1441831"/>
                      <a:pt x="5164455" y="1432306"/>
                    </a:cubicBezTo>
                    <a:close/>
                    <a:moveTo>
                      <a:pt x="5282057" y="1364234"/>
                    </a:moveTo>
                    <a:cubicBezTo>
                      <a:pt x="5301742" y="1353058"/>
                      <a:pt x="5321427" y="1341882"/>
                      <a:pt x="5341239" y="1330833"/>
                    </a:cubicBezTo>
                    <a:cubicBezTo>
                      <a:pt x="5357495" y="1321689"/>
                      <a:pt x="5378196" y="1327531"/>
                      <a:pt x="5387340" y="1343787"/>
                    </a:cubicBezTo>
                    <a:cubicBezTo>
                      <a:pt x="5396484" y="1360043"/>
                      <a:pt x="5390642" y="1380744"/>
                      <a:pt x="5374386" y="1389888"/>
                    </a:cubicBezTo>
                    <a:cubicBezTo>
                      <a:pt x="5354701" y="1400937"/>
                      <a:pt x="5335143" y="1411986"/>
                      <a:pt x="5315585" y="1423162"/>
                    </a:cubicBezTo>
                    <a:cubicBezTo>
                      <a:pt x="5299329" y="1432433"/>
                      <a:pt x="5278628" y="1426718"/>
                      <a:pt x="5269357" y="1410462"/>
                    </a:cubicBezTo>
                    <a:cubicBezTo>
                      <a:pt x="5260086" y="1394206"/>
                      <a:pt x="5265801" y="1373505"/>
                      <a:pt x="5282057" y="1364234"/>
                    </a:cubicBezTo>
                    <a:close/>
                    <a:moveTo>
                      <a:pt x="5400675" y="1297686"/>
                    </a:moveTo>
                    <a:cubicBezTo>
                      <a:pt x="5420487" y="1286764"/>
                      <a:pt x="5440426" y="1275842"/>
                      <a:pt x="5460365" y="1264920"/>
                    </a:cubicBezTo>
                    <a:cubicBezTo>
                      <a:pt x="5476748" y="1256030"/>
                      <a:pt x="5497322" y="1261999"/>
                      <a:pt x="5506339" y="1278509"/>
                    </a:cubicBezTo>
                    <a:cubicBezTo>
                      <a:pt x="5515356" y="1295019"/>
                      <a:pt x="5509260" y="1315466"/>
                      <a:pt x="5492750" y="1324483"/>
                    </a:cubicBezTo>
                    <a:cubicBezTo>
                      <a:pt x="5472938" y="1335278"/>
                      <a:pt x="5453253" y="1346073"/>
                      <a:pt x="5433441" y="1356995"/>
                    </a:cubicBezTo>
                    <a:cubicBezTo>
                      <a:pt x="5417058" y="1366012"/>
                      <a:pt x="5396484" y="1360043"/>
                      <a:pt x="5387467" y="1343787"/>
                    </a:cubicBezTo>
                    <a:cubicBezTo>
                      <a:pt x="5378450" y="1327531"/>
                      <a:pt x="5384419" y="1306830"/>
                      <a:pt x="5400675" y="1297813"/>
                    </a:cubicBezTo>
                    <a:close/>
                    <a:moveTo>
                      <a:pt x="5520055" y="1232789"/>
                    </a:moveTo>
                    <a:cubicBezTo>
                      <a:pt x="5539994" y="1222121"/>
                      <a:pt x="5559933" y="1211453"/>
                      <a:pt x="5579999" y="1200912"/>
                    </a:cubicBezTo>
                    <a:cubicBezTo>
                      <a:pt x="5596509" y="1192149"/>
                      <a:pt x="5617083" y="1198499"/>
                      <a:pt x="5625719" y="1215009"/>
                    </a:cubicBezTo>
                    <a:cubicBezTo>
                      <a:pt x="5634355" y="1231519"/>
                      <a:pt x="5628132" y="1252093"/>
                      <a:pt x="5611622" y="1260729"/>
                    </a:cubicBezTo>
                    <a:cubicBezTo>
                      <a:pt x="5591683" y="1271270"/>
                      <a:pt x="5571871" y="1281811"/>
                      <a:pt x="5552059" y="1292352"/>
                    </a:cubicBezTo>
                    <a:cubicBezTo>
                      <a:pt x="5535549" y="1301242"/>
                      <a:pt x="5515102" y="1295019"/>
                      <a:pt x="5506212" y="1278509"/>
                    </a:cubicBezTo>
                    <a:cubicBezTo>
                      <a:pt x="5497322" y="1261999"/>
                      <a:pt x="5503545" y="1241552"/>
                      <a:pt x="5520055" y="1232662"/>
                    </a:cubicBezTo>
                    <a:close/>
                    <a:moveTo>
                      <a:pt x="5640197" y="1169289"/>
                    </a:moveTo>
                    <a:cubicBezTo>
                      <a:pt x="5660263" y="1158875"/>
                      <a:pt x="5680456" y="1148461"/>
                      <a:pt x="5700649" y="1138174"/>
                    </a:cubicBezTo>
                    <a:cubicBezTo>
                      <a:pt x="5717286" y="1129665"/>
                      <a:pt x="5737733" y="1136269"/>
                      <a:pt x="5746242" y="1152906"/>
                    </a:cubicBezTo>
                    <a:cubicBezTo>
                      <a:pt x="5754751" y="1169543"/>
                      <a:pt x="5748147" y="1189990"/>
                      <a:pt x="5731510" y="1198499"/>
                    </a:cubicBezTo>
                    <a:cubicBezTo>
                      <a:pt x="5711444" y="1208786"/>
                      <a:pt x="5691505" y="1219073"/>
                      <a:pt x="5671439" y="1229360"/>
                    </a:cubicBezTo>
                    <a:cubicBezTo>
                      <a:pt x="5654802" y="1237996"/>
                      <a:pt x="5634355" y="1231519"/>
                      <a:pt x="5625719" y="1214882"/>
                    </a:cubicBezTo>
                    <a:cubicBezTo>
                      <a:pt x="5617083" y="1198245"/>
                      <a:pt x="5623560" y="1177798"/>
                      <a:pt x="5640197" y="1169162"/>
                    </a:cubicBezTo>
                    <a:close/>
                    <a:moveTo>
                      <a:pt x="5761228" y="1107313"/>
                    </a:moveTo>
                    <a:cubicBezTo>
                      <a:pt x="5781421" y="1097153"/>
                      <a:pt x="5801741" y="1086993"/>
                      <a:pt x="5822061" y="1076960"/>
                    </a:cubicBezTo>
                    <a:cubicBezTo>
                      <a:pt x="5838825" y="1068705"/>
                      <a:pt x="5859145" y="1075563"/>
                      <a:pt x="5867400" y="1092327"/>
                    </a:cubicBezTo>
                    <a:cubicBezTo>
                      <a:pt x="5875655" y="1109091"/>
                      <a:pt x="5868797" y="1129411"/>
                      <a:pt x="5852033" y="1137666"/>
                    </a:cubicBezTo>
                    <a:cubicBezTo>
                      <a:pt x="5831840" y="1147699"/>
                      <a:pt x="5811647" y="1157732"/>
                      <a:pt x="5791581" y="1167765"/>
                    </a:cubicBezTo>
                    <a:cubicBezTo>
                      <a:pt x="5774817" y="1176147"/>
                      <a:pt x="5754497" y="1169416"/>
                      <a:pt x="5746115" y="1152779"/>
                    </a:cubicBezTo>
                    <a:cubicBezTo>
                      <a:pt x="5737733" y="1136142"/>
                      <a:pt x="5744464" y="1115695"/>
                      <a:pt x="5761101" y="1107313"/>
                    </a:cubicBezTo>
                    <a:close/>
                    <a:moveTo>
                      <a:pt x="5883021" y="1046988"/>
                    </a:moveTo>
                    <a:cubicBezTo>
                      <a:pt x="5903341" y="1037082"/>
                      <a:pt x="5923788" y="1027303"/>
                      <a:pt x="5944235" y="1017524"/>
                    </a:cubicBezTo>
                    <a:cubicBezTo>
                      <a:pt x="5961126" y="1009396"/>
                      <a:pt x="5981319" y="1016635"/>
                      <a:pt x="5989447" y="1033399"/>
                    </a:cubicBezTo>
                    <a:cubicBezTo>
                      <a:pt x="5997575" y="1050163"/>
                      <a:pt x="5990336" y="1070483"/>
                      <a:pt x="5973572" y="1078611"/>
                    </a:cubicBezTo>
                    <a:cubicBezTo>
                      <a:pt x="5953252" y="1088263"/>
                      <a:pt x="5932932" y="1098042"/>
                      <a:pt x="5912739" y="1107948"/>
                    </a:cubicBezTo>
                    <a:cubicBezTo>
                      <a:pt x="5895975" y="1116076"/>
                      <a:pt x="5875655" y="1109091"/>
                      <a:pt x="5867527" y="1092327"/>
                    </a:cubicBezTo>
                    <a:cubicBezTo>
                      <a:pt x="5859399" y="1075563"/>
                      <a:pt x="5866384" y="1055243"/>
                      <a:pt x="5883148" y="1047115"/>
                    </a:cubicBezTo>
                    <a:close/>
                    <a:moveTo>
                      <a:pt x="6005703" y="988568"/>
                    </a:moveTo>
                    <a:cubicBezTo>
                      <a:pt x="6026150" y="978916"/>
                      <a:pt x="6046724" y="969391"/>
                      <a:pt x="6067171" y="959866"/>
                    </a:cubicBezTo>
                    <a:cubicBezTo>
                      <a:pt x="6084189" y="951992"/>
                      <a:pt x="6104255" y="959358"/>
                      <a:pt x="6112129" y="976376"/>
                    </a:cubicBezTo>
                    <a:cubicBezTo>
                      <a:pt x="6120003" y="993394"/>
                      <a:pt x="6112637" y="1013460"/>
                      <a:pt x="6095619" y="1021334"/>
                    </a:cubicBezTo>
                    <a:cubicBezTo>
                      <a:pt x="6075172" y="1030732"/>
                      <a:pt x="6054852" y="1040257"/>
                      <a:pt x="6034532" y="1049782"/>
                    </a:cubicBezTo>
                    <a:cubicBezTo>
                      <a:pt x="6017641" y="1057783"/>
                      <a:pt x="5997448" y="1050417"/>
                      <a:pt x="5989447" y="1033526"/>
                    </a:cubicBezTo>
                    <a:cubicBezTo>
                      <a:pt x="5981446" y="1016635"/>
                      <a:pt x="5988812" y="996442"/>
                      <a:pt x="6005703" y="988441"/>
                    </a:cubicBezTo>
                    <a:close/>
                    <a:moveTo>
                      <a:pt x="6129020" y="931418"/>
                    </a:moveTo>
                    <a:cubicBezTo>
                      <a:pt x="6149594" y="922020"/>
                      <a:pt x="6170295" y="912749"/>
                      <a:pt x="6190996" y="903478"/>
                    </a:cubicBezTo>
                    <a:cubicBezTo>
                      <a:pt x="6208014" y="895858"/>
                      <a:pt x="6228080" y="903478"/>
                      <a:pt x="6235700" y="920623"/>
                    </a:cubicBezTo>
                    <a:cubicBezTo>
                      <a:pt x="6243320" y="937768"/>
                      <a:pt x="6235700" y="957707"/>
                      <a:pt x="6218555" y="965327"/>
                    </a:cubicBezTo>
                    <a:cubicBezTo>
                      <a:pt x="6197981" y="974471"/>
                      <a:pt x="6177534" y="983742"/>
                      <a:pt x="6156960" y="993013"/>
                    </a:cubicBezTo>
                    <a:cubicBezTo>
                      <a:pt x="6139942" y="1000760"/>
                      <a:pt x="6119876" y="993267"/>
                      <a:pt x="6112129" y="976249"/>
                    </a:cubicBezTo>
                    <a:cubicBezTo>
                      <a:pt x="6104382" y="959231"/>
                      <a:pt x="6111875" y="939165"/>
                      <a:pt x="6128893" y="931418"/>
                    </a:cubicBezTo>
                    <a:close/>
                    <a:moveTo>
                      <a:pt x="6252972" y="875919"/>
                    </a:moveTo>
                    <a:cubicBezTo>
                      <a:pt x="6273673" y="866775"/>
                      <a:pt x="6294501" y="857758"/>
                      <a:pt x="6315329" y="848741"/>
                    </a:cubicBezTo>
                    <a:cubicBezTo>
                      <a:pt x="6332474" y="841375"/>
                      <a:pt x="6352413" y="849249"/>
                      <a:pt x="6359779" y="866394"/>
                    </a:cubicBezTo>
                    <a:cubicBezTo>
                      <a:pt x="6367145" y="883539"/>
                      <a:pt x="6359271" y="903478"/>
                      <a:pt x="6342126" y="910844"/>
                    </a:cubicBezTo>
                    <a:cubicBezTo>
                      <a:pt x="6321425" y="919734"/>
                      <a:pt x="6300724" y="928751"/>
                      <a:pt x="6280150" y="937768"/>
                    </a:cubicBezTo>
                    <a:cubicBezTo>
                      <a:pt x="6263005" y="945261"/>
                      <a:pt x="6243066" y="937514"/>
                      <a:pt x="6235573" y="920369"/>
                    </a:cubicBezTo>
                    <a:cubicBezTo>
                      <a:pt x="6228080" y="903224"/>
                      <a:pt x="6235827" y="883285"/>
                      <a:pt x="6252972" y="875792"/>
                    </a:cubicBezTo>
                    <a:close/>
                    <a:moveTo>
                      <a:pt x="6377940" y="821944"/>
                    </a:moveTo>
                    <a:cubicBezTo>
                      <a:pt x="6398768" y="813181"/>
                      <a:pt x="6419596" y="804418"/>
                      <a:pt x="6440551" y="795655"/>
                    </a:cubicBezTo>
                    <a:cubicBezTo>
                      <a:pt x="6457823" y="788416"/>
                      <a:pt x="6477635" y="796671"/>
                      <a:pt x="6484874" y="813943"/>
                    </a:cubicBezTo>
                    <a:cubicBezTo>
                      <a:pt x="6492113" y="831215"/>
                      <a:pt x="6483858" y="851027"/>
                      <a:pt x="6466586" y="858266"/>
                    </a:cubicBezTo>
                    <a:cubicBezTo>
                      <a:pt x="6445885" y="866902"/>
                      <a:pt x="6425057" y="875538"/>
                      <a:pt x="6404483" y="884301"/>
                    </a:cubicBezTo>
                    <a:cubicBezTo>
                      <a:pt x="6387211" y="891540"/>
                      <a:pt x="6367399" y="883539"/>
                      <a:pt x="6360033" y="866267"/>
                    </a:cubicBezTo>
                    <a:cubicBezTo>
                      <a:pt x="6352667" y="848995"/>
                      <a:pt x="6360795" y="829183"/>
                      <a:pt x="6378067" y="821817"/>
                    </a:cubicBezTo>
                    <a:close/>
                    <a:moveTo>
                      <a:pt x="6503416" y="769747"/>
                    </a:moveTo>
                    <a:cubicBezTo>
                      <a:pt x="6524371" y="761238"/>
                      <a:pt x="6545326" y="752729"/>
                      <a:pt x="6566408" y="744347"/>
                    </a:cubicBezTo>
                    <a:cubicBezTo>
                      <a:pt x="6583807" y="737362"/>
                      <a:pt x="6603492" y="745871"/>
                      <a:pt x="6610477" y="763143"/>
                    </a:cubicBezTo>
                    <a:cubicBezTo>
                      <a:pt x="6617462" y="780415"/>
                      <a:pt x="6608953" y="800227"/>
                      <a:pt x="6591681" y="807212"/>
                    </a:cubicBezTo>
                    <a:cubicBezTo>
                      <a:pt x="6570853" y="815594"/>
                      <a:pt x="6549898" y="823976"/>
                      <a:pt x="6529197" y="832485"/>
                    </a:cubicBezTo>
                    <a:cubicBezTo>
                      <a:pt x="6511925" y="839597"/>
                      <a:pt x="6492113" y="831215"/>
                      <a:pt x="6485001" y="813943"/>
                    </a:cubicBezTo>
                    <a:cubicBezTo>
                      <a:pt x="6477889" y="796671"/>
                      <a:pt x="6486271" y="776859"/>
                      <a:pt x="6503543" y="769747"/>
                    </a:cubicBezTo>
                    <a:close/>
                    <a:moveTo>
                      <a:pt x="6629654" y="719328"/>
                    </a:moveTo>
                    <a:cubicBezTo>
                      <a:pt x="6650736" y="711073"/>
                      <a:pt x="6671818" y="702818"/>
                      <a:pt x="6693027" y="694690"/>
                    </a:cubicBezTo>
                    <a:cubicBezTo>
                      <a:pt x="6710426" y="687959"/>
                      <a:pt x="6730111" y="696722"/>
                      <a:pt x="6736842" y="714121"/>
                    </a:cubicBezTo>
                    <a:cubicBezTo>
                      <a:pt x="6743573" y="731520"/>
                      <a:pt x="6734810" y="751205"/>
                      <a:pt x="6717411" y="757936"/>
                    </a:cubicBezTo>
                    <a:cubicBezTo>
                      <a:pt x="6696456" y="766064"/>
                      <a:pt x="6675374" y="774192"/>
                      <a:pt x="6654419" y="782447"/>
                    </a:cubicBezTo>
                    <a:cubicBezTo>
                      <a:pt x="6637020" y="789305"/>
                      <a:pt x="6617335" y="780669"/>
                      <a:pt x="6610477" y="763270"/>
                    </a:cubicBezTo>
                    <a:cubicBezTo>
                      <a:pt x="6603619" y="745871"/>
                      <a:pt x="6612255" y="726186"/>
                      <a:pt x="6629654" y="719328"/>
                    </a:cubicBezTo>
                    <a:close/>
                    <a:moveTo>
                      <a:pt x="6756527" y="670433"/>
                    </a:moveTo>
                    <a:cubicBezTo>
                      <a:pt x="6777736" y="662432"/>
                      <a:pt x="6798945" y="654431"/>
                      <a:pt x="6820281" y="646557"/>
                    </a:cubicBezTo>
                    <a:cubicBezTo>
                      <a:pt x="6837807" y="640080"/>
                      <a:pt x="6857365" y="648970"/>
                      <a:pt x="6863842" y="666623"/>
                    </a:cubicBezTo>
                    <a:cubicBezTo>
                      <a:pt x="6870319" y="684276"/>
                      <a:pt x="6861429" y="703707"/>
                      <a:pt x="6843776" y="710184"/>
                    </a:cubicBezTo>
                    <a:cubicBezTo>
                      <a:pt x="6822567" y="718058"/>
                      <a:pt x="6801485" y="725932"/>
                      <a:pt x="6780403" y="733806"/>
                    </a:cubicBezTo>
                    <a:cubicBezTo>
                      <a:pt x="6762877" y="740410"/>
                      <a:pt x="6743319" y="731647"/>
                      <a:pt x="6736715" y="714121"/>
                    </a:cubicBezTo>
                    <a:cubicBezTo>
                      <a:pt x="6730111" y="696595"/>
                      <a:pt x="6738874" y="677037"/>
                      <a:pt x="6756400" y="670433"/>
                    </a:cubicBezTo>
                    <a:close/>
                    <a:moveTo>
                      <a:pt x="6883908" y="623189"/>
                    </a:moveTo>
                    <a:cubicBezTo>
                      <a:pt x="6905117" y="615442"/>
                      <a:pt x="6926453" y="607822"/>
                      <a:pt x="6947789" y="600329"/>
                    </a:cubicBezTo>
                    <a:cubicBezTo>
                      <a:pt x="6965442" y="594106"/>
                      <a:pt x="6984746" y="603250"/>
                      <a:pt x="6991096" y="620903"/>
                    </a:cubicBezTo>
                    <a:cubicBezTo>
                      <a:pt x="6997446" y="638556"/>
                      <a:pt x="6988175" y="657860"/>
                      <a:pt x="6970522" y="664210"/>
                    </a:cubicBezTo>
                    <a:cubicBezTo>
                      <a:pt x="6949313" y="671703"/>
                      <a:pt x="6928231" y="679323"/>
                      <a:pt x="6907149" y="686943"/>
                    </a:cubicBezTo>
                    <a:cubicBezTo>
                      <a:pt x="6889623" y="693293"/>
                      <a:pt x="6870192" y="684276"/>
                      <a:pt x="6863715" y="666623"/>
                    </a:cubicBezTo>
                    <a:cubicBezTo>
                      <a:pt x="6857238" y="648970"/>
                      <a:pt x="6866382" y="629666"/>
                      <a:pt x="6884035" y="623189"/>
                    </a:cubicBezTo>
                    <a:close/>
                    <a:moveTo>
                      <a:pt x="7011924" y="577723"/>
                    </a:moveTo>
                    <a:cubicBezTo>
                      <a:pt x="7033260" y="570230"/>
                      <a:pt x="7054723" y="562864"/>
                      <a:pt x="7076186" y="555625"/>
                    </a:cubicBezTo>
                    <a:cubicBezTo>
                      <a:pt x="7093839" y="549656"/>
                      <a:pt x="7113143" y="559054"/>
                      <a:pt x="7119112" y="576707"/>
                    </a:cubicBezTo>
                    <a:cubicBezTo>
                      <a:pt x="7125081" y="594360"/>
                      <a:pt x="7115683" y="613664"/>
                      <a:pt x="7098030" y="619633"/>
                    </a:cubicBezTo>
                    <a:cubicBezTo>
                      <a:pt x="7076694" y="626872"/>
                      <a:pt x="7055485" y="634238"/>
                      <a:pt x="7034276" y="641604"/>
                    </a:cubicBezTo>
                    <a:cubicBezTo>
                      <a:pt x="7016623" y="647700"/>
                      <a:pt x="6997319" y="638429"/>
                      <a:pt x="6991223" y="620776"/>
                    </a:cubicBezTo>
                    <a:cubicBezTo>
                      <a:pt x="6985127" y="603123"/>
                      <a:pt x="6994398" y="583819"/>
                      <a:pt x="7012051" y="577723"/>
                    </a:cubicBezTo>
                    <a:close/>
                    <a:moveTo>
                      <a:pt x="7140702" y="533908"/>
                    </a:moveTo>
                    <a:cubicBezTo>
                      <a:pt x="7162165" y="526796"/>
                      <a:pt x="7183755" y="519684"/>
                      <a:pt x="7205345" y="512572"/>
                    </a:cubicBezTo>
                    <a:cubicBezTo>
                      <a:pt x="7223125" y="506730"/>
                      <a:pt x="7242302" y="516509"/>
                      <a:pt x="7248017" y="534289"/>
                    </a:cubicBezTo>
                    <a:cubicBezTo>
                      <a:pt x="7253732" y="552069"/>
                      <a:pt x="7244080" y="571246"/>
                      <a:pt x="7226300" y="576961"/>
                    </a:cubicBezTo>
                    <a:cubicBezTo>
                      <a:pt x="7204837" y="583946"/>
                      <a:pt x="7183501" y="591058"/>
                      <a:pt x="7162165" y="598170"/>
                    </a:cubicBezTo>
                    <a:cubicBezTo>
                      <a:pt x="7144385" y="604139"/>
                      <a:pt x="7125208" y="594487"/>
                      <a:pt x="7119366" y="576707"/>
                    </a:cubicBezTo>
                    <a:cubicBezTo>
                      <a:pt x="7113524" y="558927"/>
                      <a:pt x="7123049" y="539750"/>
                      <a:pt x="7140829" y="533908"/>
                    </a:cubicBezTo>
                    <a:close/>
                    <a:moveTo>
                      <a:pt x="7270242" y="491744"/>
                    </a:moveTo>
                    <a:cubicBezTo>
                      <a:pt x="7291832" y="484886"/>
                      <a:pt x="7313549" y="478028"/>
                      <a:pt x="7335139" y="471297"/>
                    </a:cubicBezTo>
                    <a:cubicBezTo>
                      <a:pt x="7353046" y="465709"/>
                      <a:pt x="7371969" y="475742"/>
                      <a:pt x="7377557" y="493522"/>
                    </a:cubicBezTo>
                    <a:cubicBezTo>
                      <a:pt x="7383145" y="511302"/>
                      <a:pt x="7373112" y="530352"/>
                      <a:pt x="7355332" y="535940"/>
                    </a:cubicBezTo>
                    <a:cubicBezTo>
                      <a:pt x="7333742" y="542671"/>
                      <a:pt x="7312279" y="549402"/>
                      <a:pt x="7290816" y="556260"/>
                    </a:cubicBezTo>
                    <a:cubicBezTo>
                      <a:pt x="7273036" y="561975"/>
                      <a:pt x="7253986" y="552069"/>
                      <a:pt x="7248271" y="534289"/>
                    </a:cubicBezTo>
                    <a:cubicBezTo>
                      <a:pt x="7242556" y="516509"/>
                      <a:pt x="7252462" y="497459"/>
                      <a:pt x="7270242" y="491744"/>
                    </a:cubicBezTo>
                    <a:close/>
                    <a:moveTo>
                      <a:pt x="7400036" y="451358"/>
                    </a:moveTo>
                    <a:cubicBezTo>
                      <a:pt x="7421626" y="444754"/>
                      <a:pt x="7443343" y="438277"/>
                      <a:pt x="7464933" y="431800"/>
                    </a:cubicBezTo>
                    <a:cubicBezTo>
                      <a:pt x="7482840" y="426466"/>
                      <a:pt x="7501763" y="436626"/>
                      <a:pt x="7507097" y="454660"/>
                    </a:cubicBezTo>
                    <a:cubicBezTo>
                      <a:pt x="7512431" y="472694"/>
                      <a:pt x="7502271" y="491490"/>
                      <a:pt x="7484237" y="496824"/>
                    </a:cubicBezTo>
                    <a:cubicBezTo>
                      <a:pt x="7462647" y="503174"/>
                      <a:pt x="7441184" y="509651"/>
                      <a:pt x="7419721" y="516255"/>
                    </a:cubicBezTo>
                    <a:cubicBezTo>
                      <a:pt x="7401814" y="521716"/>
                      <a:pt x="7382891" y="511556"/>
                      <a:pt x="7377430" y="493776"/>
                    </a:cubicBezTo>
                    <a:cubicBezTo>
                      <a:pt x="7371969" y="475996"/>
                      <a:pt x="7382129" y="456946"/>
                      <a:pt x="7399909" y="451485"/>
                    </a:cubicBezTo>
                    <a:close/>
                    <a:moveTo>
                      <a:pt x="7529957" y="412750"/>
                    </a:moveTo>
                    <a:cubicBezTo>
                      <a:pt x="7551674" y="406400"/>
                      <a:pt x="7573518" y="400177"/>
                      <a:pt x="7595235" y="394081"/>
                    </a:cubicBezTo>
                    <a:cubicBezTo>
                      <a:pt x="7613269" y="389001"/>
                      <a:pt x="7631938" y="399415"/>
                      <a:pt x="7637018" y="417449"/>
                    </a:cubicBezTo>
                    <a:cubicBezTo>
                      <a:pt x="7642098" y="435483"/>
                      <a:pt x="7631684" y="454152"/>
                      <a:pt x="7613650" y="459232"/>
                    </a:cubicBezTo>
                    <a:cubicBezTo>
                      <a:pt x="7591933" y="465328"/>
                      <a:pt x="7570343" y="471551"/>
                      <a:pt x="7548753" y="477774"/>
                    </a:cubicBezTo>
                    <a:cubicBezTo>
                      <a:pt x="7530846" y="482981"/>
                      <a:pt x="7512050" y="472694"/>
                      <a:pt x="7506843" y="454660"/>
                    </a:cubicBezTo>
                    <a:cubicBezTo>
                      <a:pt x="7501636" y="436626"/>
                      <a:pt x="7511923" y="417957"/>
                      <a:pt x="7529957" y="412750"/>
                    </a:cubicBezTo>
                    <a:close/>
                    <a:moveTo>
                      <a:pt x="7660767" y="375666"/>
                    </a:moveTo>
                    <a:cubicBezTo>
                      <a:pt x="7682611" y="369697"/>
                      <a:pt x="7704455" y="363728"/>
                      <a:pt x="7726426" y="357759"/>
                    </a:cubicBezTo>
                    <a:cubicBezTo>
                      <a:pt x="7744460" y="352933"/>
                      <a:pt x="7763129" y="363601"/>
                      <a:pt x="7767955" y="381635"/>
                    </a:cubicBezTo>
                    <a:cubicBezTo>
                      <a:pt x="7772781" y="399669"/>
                      <a:pt x="7762113" y="418338"/>
                      <a:pt x="7744079" y="423164"/>
                    </a:cubicBezTo>
                    <a:cubicBezTo>
                      <a:pt x="7722362" y="429006"/>
                      <a:pt x="7700518" y="434975"/>
                      <a:pt x="7678801" y="440944"/>
                    </a:cubicBezTo>
                    <a:cubicBezTo>
                      <a:pt x="7660767" y="445897"/>
                      <a:pt x="7642098" y="435356"/>
                      <a:pt x="7637145" y="417322"/>
                    </a:cubicBezTo>
                    <a:cubicBezTo>
                      <a:pt x="7632192" y="399288"/>
                      <a:pt x="7642733" y="380619"/>
                      <a:pt x="7660767" y="375666"/>
                    </a:cubicBezTo>
                    <a:close/>
                    <a:moveTo>
                      <a:pt x="7792212" y="340360"/>
                    </a:moveTo>
                    <a:cubicBezTo>
                      <a:pt x="7814183" y="334645"/>
                      <a:pt x="7836027" y="328930"/>
                      <a:pt x="7857998" y="323342"/>
                    </a:cubicBezTo>
                    <a:cubicBezTo>
                      <a:pt x="7876159" y="318770"/>
                      <a:pt x="7894574" y="329692"/>
                      <a:pt x="7899146" y="347853"/>
                    </a:cubicBezTo>
                    <a:cubicBezTo>
                      <a:pt x="7903718" y="366014"/>
                      <a:pt x="7892796" y="384429"/>
                      <a:pt x="7874635" y="389001"/>
                    </a:cubicBezTo>
                    <a:cubicBezTo>
                      <a:pt x="7852791" y="394589"/>
                      <a:pt x="7830947" y="400177"/>
                      <a:pt x="7809230" y="405892"/>
                    </a:cubicBezTo>
                    <a:cubicBezTo>
                      <a:pt x="7791196" y="410591"/>
                      <a:pt x="7772654" y="399796"/>
                      <a:pt x="7767828" y="381762"/>
                    </a:cubicBezTo>
                    <a:cubicBezTo>
                      <a:pt x="7763002" y="363728"/>
                      <a:pt x="7773924" y="345186"/>
                      <a:pt x="7791958" y="340360"/>
                    </a:cubicBezTo>
                    <a:close/>
                    <a:moveTo>
                      <a:pt x="7923530" y="306832"/>
                    </a:moveTo>
                    <a:cubicBezTo>
                      <a:pt x="7945501" y="301371"/>
                      <a:pt x="7967472" y="296037"/>
                      <a:pt x="7989443" y="290703"/>
                    </a:cubicBezTo>
                    <a:cubicBezTo>
                      <a:pt x="8007604" y="286258"/>
                      <a:pt x="8025892" y="297561"/>
                      <a:pt x="8030337" y="315722"/>
                    </a:cubicBezTo>
                    <a:cubicBezTo>
                      <a:pt x="8034782" y="333883"/>
                      <a:pt x="8023479" y="352171"/>
                      <a:pt x="8005318" y="356616"/>
                    </a:cubicBezTo>
                    <a:cubicBezTo>
                      <a:pt x="7983474" y="361823"/>
                      <a:pt x="7961630" y="367157"/>
                      <a:pt x="7939913" y="372618"/>
                    </a:cubicBezTo>
                    <a:cubicBezTo>
                      <a:pt x="7921752" y="377063"/>
                      <a:pt x="7903337" y="366014"/>
                      <a:pt x="7898892" y="347853"/>
                    </a:cubicBezTo>
                    <a:cubicBezTo>
                      <a:pt x="7894447" y="329692"/>
                      <a:pt x="7905496" y="311277"/>
                      <a:pt x="7923657" y="306832"/>
                    </a:cubicBezTo>
                    <a:close/>
                    <a:moveTo>
                      <a:pt x="8055610" y="275082"/>
                    </a:moveTo>
                    <a:cubicBezTo>
                      <a:pt x="8077708" y="269875"/>
                      <a:pt x="8099679" y="264795"/>
                      <a:pt x="8121777" y="259842"/>
                    </a:cubicBezTo>
                    <a:cubicBezTo>
                      <a:pt x="8140065" y="255651"/>
                      <a:pt x="8158099" y="267081"/>
                      <a:pt x="8162290" y="285369"/>
                    </a:cubicBezTo>
                    <a:cubicBezTo>
                      <a:pt x="8166481" y="303657"/>
                      <a:pt x="8155051" y="321691"/>
                      <a:pt x="8136763" y="325882"/>
                    </a:cubicBezTo>
                    <a:cubicBezTo>
                      <a:pt x="8114792" y="330835"/>
                      <a:pt x="8092821" y="335915"/>
                      <a:pt x="8070977" y="340995"/>
                    </a:cubicBezTo>
                    <a:cubicBezTo>
                      <a:pt x="8052816" y="345313"/>
                      <a:pt x="8034528" y="334010"/>
                      <a:pt x="8030337" y="315722"/>
                    </a:cubicBezTo>
                    <a:cubicBezTo>
                      <a:pt x="8026146" y="297434"/>
                      <a:pt x="8037322" y="279273"/>
                      <a:pt x="8055610" y="275082"/>
                    </a:cubicBezTo>
                    <a:close/>
                    <a:moveTo>
                      <a:pt x="8188198" y="244983"/>
                    </a:moveTo>
                    <a:cubicBezTo>
                      <a:pt x="8210296" y="240157"/>
                      <a:pt x="8232521" y="235331"/>
                      <a:pt x="8254746" y="230505"/>
                    </a:cubicBezTo>
                    <a:cubicBezTo>
                      <a:pt x="8273034" y="226568"/>
                      <a:pt x="8291068" y="238252"/>
                      <a:pt x="8294878" y="256540"/>
                    </a:cubicBezTo>
                    <a:cubicBezTo>
                      <a:pt x="8298688" y="274828"/>
                      <a:pt x="8287131" y="292862"/>
                      <a:pt x="8268843" y="296672"/>
                    </a:cubicBezTo>
                    <a:cubicBezTo>
                      <a:pt x="8246745" y="301371"/>
                      <a:pt x="8224774" y="306197"/>
                      <a:pt x="8202803" y="311023"/>
                    </a:cubicBezTo>
                    <a:cubicBezTo>
                      <a:pt x="8184515" y="315087"/>
                      <a:pt x="8166481" y="303530"/>
                      <a:pt x="8162417" y="285242"/>
                    </a:cubicBezTo>
                    <a:cubicBezTo>
                      <a:pt x="8158353" y="266954"/>
                      <a:pt x="8169910" y="248920"/>
                      <a:pt x="8188198" y="244856"/>
                    </a:cubicBezTo>
                    <a:close/>
                    <a:moveTo>
                      <a:pt x="8321421" y="216408"/>
                    </a:moveTo>
                    <a:cubicBezTo>
                      <a:pt x="8343519" y="211836"/>
                      <a:pt x="8365744" y="207391"/>
                      <a:pt x="8387969" y="202946"/>
                    </a:cubicBezTo>
                    <a:cubicBezTo>
                      <a:pt x="8406257" y="199263"/>
                      <a:pt x="8424164" y="211201"/>
                      <a:pt x="8427847" y="229489"/>
                    </a:cubicBezTo>
                    <a:cubicBezTo>
                      <a:pt x="8431530" y="247777"/>
                      <a:pt x="8419592" y="265684"/>
                      <a:pt x="8401304" y="269367"/>
                    </a:cubicBezTo>
                    <a:cubicBezTo>
                      <a:pt x="8379206" y="273812"/>
                      <a:pt x="8357235" y="278257"/>
                      <a:pt x="8335264" y="282829"/>
                    </a:cubicBezTo>
                    <a:cubicBezTo>
                      <a:pt x="8316976" y="286639"/>
                      <a:pt x="8299069" y="274828"/>
                      <a:pt x="8295259" y="256540"/>
                    </a:cubicBezTo>
                    <a:cubicBezTo>
                      <a:pt x="8291449" y="238252"/>
                      <a:pt x="8303260" y="220345"/>
                      <a:pt x="8321548" y="216535"/>
                    </a:cubicBezTo>
                    <a:close/>
                    <a:moveTo>
                      <a:pt x="8454517" y="189992"/>
                    </a:moveTo>
                    <a:cubicBezTo>
                      <a:pt x="8476742" y="185674"/>
                      <a:pt x="8498967" y="181483"/>
                      <a:pt x="8521192" y="177292"/>
                    </a:cubicBezTo>
                    <a:cubicBezTo>
                      <a:pt x="8539607" y="173863"/>
                      <a:pt x="8557260" y="186055"/>
                      <a:pt x="8560689" y="204343"/>
                    </a:cubicBezTo>
                    <a:cubicBezTo>
                      <a:pt x="8564118" y="222631"/>
                      <a:pt x="8551926" y="240411"/>
                      <a:pt x="8533638" y="243840"/>
                    </a:cubicBezTo>
                    <a:cubicBezTo>
                      <a:pt x="8511540" y="247904"/>
                      <a:pt x="8489442" y="252095"/>
                      <a:pt x="8467471" y="256413"/>
                    </a:cubicBezTo>
                    <a:cubicBezTo>
                      <a:pt x="8449056" y="259969"/>
                      <a:pt x="8431403" y="247904"/>
                      <a:pt x="8427847" y="229616"/>
                    </a:cubicBezTo>
                    <a:cubicBezTo>
                      <a:pt x="8424291" y="211328"/>
                      <a:pt x="8436356" y="193548"/>
                      <a:pt x="8454644" y="189992"/>
                    </a:cubicBezTo>
                    <a:close/>
                    <a:moveTo>
                      <a:pt x="8588121" y="165100"/>
                    </a:moveTo>
                    <a:cubicBezTo>
                      <a:pt x="8610473" y="161036"/>
                      <a:pt x="8632698" y="157226"/>
                      <a:pt x="8655050" y="153289"/>
                    </a:cubicBezTo>
                    <a:cubicBezTo>
                      <a:pt x="8673465" y="150114"/>
                      <a:pt x="8690991" y="162433"/>
                      <a:pt x="8694166" y="180848"/>
                    </a:cubicBezTo>
                    <a:cubicBezTo>
                      <a:pt x="8697341" y="199263"/>
                      <a:pt x="8685022" y="216789"/>
                      <a:pt x="8666607" y="219964"/>
                    </a:cubicBezTo>
                    <a:cubicBezTo>
                      <a:pt x="8644382" y="223774"/>
                      <a:pt x="8622284" y="227711"/>
                      <a:pt x="8600059" y="231648"/>
                    </a:cubicBezTo>
                    <a:cubicBezTo>
                      <a:pt x="8581644" y="234950"/>
                      <a:pt x="8563991" y="222758"/>
                      <a:pt x="8560689" y="204343"/>
                    </a:cubicBezTo>
                    <a:cubicBezTo>
                      <a:pt x="8557387" y="185928"/>
                      <a:pt x="8569579" y="168275"/>
                      <a:pt x="8587994" y="164973"/>
                    </a:cubicBezTo>
                    <a:close/>
                    <a:moveTo>
                      <a:pt x="8721979" y="141859"/>
                    </a:moveTo>
                    <a:cubicBezTo>
                      <a:pt x="8744331" y="138176"/>
                      <a:pt x="8766810" y="134493"/>
                      <a:pt x="8789162" y="130937"/>
                    </a:cubicBezTo>
                    <a:cubicBezTo>
                      <a:pt x="8807577" y="128016"/>
                      <a:pt x="8824976" y="140589"/>
                      <a:pt x="8827897" y="159004"/>
                    </a:cubicBezTo>
                    <a:cubicBezTo>
                      <a:pt x="8830818" y="177419"/>
                      <a:pt x="8818245" y="194818"/>
                      <a:pt x="8799830" y="197739"/>
                    </a:cubicBezTo>
                    <a:cubicBezTo>
                      <a:pt x="8777478" y="201295"/>
                      <a:pt x="8755253" y="204978"/>
                      <a:pt x="8733028" y="208661"/>
                    </a:cubicBezTo>
                    <a:cubicBezTo>
                      <a:pt x="8714613" y="211709"/>
                      <a:pt x="8697087" y="199263"/>
                      <a:pt x="8694039" y="180848"/>
                    </a:cubicBezTo>
                    <a:cubicBezTo>
                      <a:pt x="8690991" y="162433"/>
                      <a:pt x="8703437" y="144907"/>
                      <a:pt x="8721852" y="141859"/>
                    </a:cubicBezTo>
                    <a:close/>
                    <a:moveTo>
                      <a:pt x="8856472" y="120396"/>
                    </a:moveTo>
                    <a:cubicBezTo>
                      <a:pt x="8878824" y="116967"/>
                      <a:pt x="8901049" y="113665"/>
                      <a:pt x="8923401" y="110363"/>
                    </a:cubicBezTo>
                    <a:cubicBezTo>
                      <a:pt x="8941943" y="107696"/>
                      <a:pt x="8959088" y="120523"/>
                      <a:pt x="8961755" y="138938"/>
                    </a:cubicBezTo>
                    <a:cubicBezTo>
                      <a:pt x="8964422" y="157353"/>
                      <a:pt x="8951595" y="174625"/>
                      <a:pt x="8933180" y="177292"/>
                    </a:cubicBezTo>
                    <a:cubicBezTo>
                      <a:pt x="8910955" y="180594"/>
                      <a:pt x="8888857" y="183896"/>
                      <a:pt x="8866632" y="187198"/>
                    </a:cubicBezTo>
                    <a:cubicBezTo>
                      <a:pt x="8848090" y="189992"/>
                      <a:pt x="8830818" y="177292"/>
                      <a:pt x="8828024" y="158877"/>
                    </a:cubicBezTo>
                    <a:cubicBezTo>
                      <a:pt x="8825230" y="140462"/>
                      <a:pt x="8837930" y="123063"/>
                      <a:pt x="8856345" y="120269"/>
                    </a:cubicBezTo>
                    <a:close/>
                    <a:moveTo>
                      <a:pt x="8990330" y="100711"/>
                    </a:moveTo>
                    <a:cubicBezTo>
                      <a:pt x="9012682" y="97536"/>
                      <a:pt x="9035161" y="94488"/>
                      <a:pt x="9057513" y="91567"/>
                    </a:cubicBezTo>
                    <a:cubicBezTo>
                      <a:pt x="9076055" y="89154"/>
                      <a:pt x="9093073" y="102108"/>
                      <a:pt x="9095486" y="120650"/>
                    </a:cubicBezTo>
                    <a:cubicBezTo>
                      <a:pt x="9097899" y="139192"/>
                      <a:pt x="9084945" y="156210"/>
                      <a:pt x="9066403" y="158623"/>
                    </a:cubicBezTo>
                    <a:cubicBezTo>
                      <a:pt x="9044178" y="161544"/>
                      <a:pt x="9021826" y="164592"/>
                      <a:pt x="8999601" y="167767"/>
                    </a:cubicBezTo>
                    <a:cubicBezTo>
                      <a:pt x="8981059" y="170307"/>
                      <a:pt x="8963914" y="157480"/>
                      <a:pt x="8961374" y="138938"/>
                    </a:cubicBezTo>
                    <a:cubicBezTo>
                      <a:pt x="8958834" y="120396"/>
                      <a:pt x="8971661" y="103251"/>
                      <a:pt x="8990203" y="100711"/>
                    </a:cubicBezTo>
                    <a:close/>
                    <a:moveTo>
                      <a:pt x="9124823" y="82804"/>
                    </a:moveTo>
                    <a:cubicBezTo>
                      <a:pt x="9147302" y="80010"/>
                      <a:pt x="9169781" y="77216"/>
                      <a:pt x="9192260" y="74549"/>
                    </a:cubicBezTo>
                    <a:cubicBezTo>
                      <a:pt x="9210802" y="72390"/>
                      <a:pt x="9227693" y="85598"/>
                      <a:pt x="9229852" y="104140"/>
                    </a:cubicBezTo>
                    <a:cubicBezTo>
                      <a:pt x="9232011" y="122682"/>
                      <a:pt x="9218803" y="139573"/>
                      <a:pt x="9200261" y="141732"/>
                    </a:cubicBezTo>
                    <a:cubicBezTo>
                      <a:pt x="9177909" y="144399"/>
                      <a:pt x="9155557" y="147193"/>
                      <a:pt x="9133205" y="149987"/>
                    </a:cubicBezTo>
                    <a:cubicBezTo>
                      <a:pt x="9114663" y="152273"/>
                      <a:pt x="9097645" y="139192"/>
                      <a:pt x="9095359" y="120650"/>
                    </a:cubicBezTo>
                    <a:cubicBezTo>
                      <a:pt x="9093073" y="102108"/>
                      <a:pt x="9106154" y="85090"/>
                      <a:pt x="9124696" y="82804"/>
                    </a:cubicBezTo>
                    <a:close/>
                    <a:moveTo>
                      <a:pt x="9259824" y="66675"/>
                    </a:moveTo>
                    <a:cubicBezTo>
                      <a:pt x="9282430" y="64135"/>
                      <a:pt x="9304909" y="61595"/>
                      <a:pt x="9327642" y="59182"/>
                    </a:cubicBezTo>
                    <a:cubicBezTo>
                      <a:pt x="9346184" y="57150"/>
                      <a:pt x="9362948" y="70612"/>
                      <a:pt x="9364853" y="89281"/>
                    </a:cubicBezTo>
                    <a:cubicBezTo>
                      <a:pt x="9366758" y="107950"/>
                      <a:pt x="9353423" y="124587"/>
                      <a:pt x="9334754" y="126492"/>
                    </a:cubicBezTo>
                    <a:cubicBezTo>
                      <a:pt x="9312275" y="128905"/>
                      <a:pt x="9289796" y="131318"/>
                      <a:pt x="9267444" y="133858"/>
                    </a:cubicBezTo>
                    <a:cubicBezTo>
                      <a:pt x="9248902" y="136017"/>
                      <a:pt x="9232138" y="122555"/>
                      <a:pt x="9229979" y="104013"/>
                    </a:cubicBezTo>
                    <a:cubicBezTo>
                      <a:pt x="9227820" y="85471"/>
                      <a:pt x="9241282" y="68707"/>
                      <a:pt x="9259824" y="66548"/>
                    </a:cubicBezTo>
                    <a:close/>
                    <a:moveTo>
                      <a:pt x="9395333" y="52070"/>
                    </a:moveTo>
                    <a:cubicBezTo>
                      <a:pt x="9417812" y="49784"/>
                      <a:pt x="9440164" y="47625"/>
                      <a:pt x="9462643" y="45593"/>
                    </a:cubicBezTo>
                    <a:cubicBezTo>
                      <a:pt x="9481312" y="43815"/>
                      <a:pt x="9497822" y="57531"/>
                      <a:pt x="9499473" y="76200"/>
                    </a:cubicBezTo>
                    <a:cubicBezTo>
                      <a:pt x="9501124" y="94869"/>
                      <a:pt x="9487535" y="111379"/>
                      <a:pt x="9468866" y="113030"/>
                    </a:cubicBezTo>
                    <a:cubicBezTo>
                      <a:pt x="9446514" y="115062"/>
                      <a:pt x="9424162" y="117221"/>
                      <a:pt x="9401937" y="119507"/>
                    </a:cubicBezTo>
                    <a:cubicBezTo>
                      <a:pt x="9383268" y="121412"/>
                      <a:pt x="9366758" y="107823"/>
                      <a:pt x="9364853" y="89154"/>
                    </a:cubicBezTo>
                    <a:cubicBezTo>
                      <a:pt x="9362948" y="70485"/>
                      <a:pt x="9376537" y="53975"/>
                      <a:pt x="9395206" y="52070"/>
                    </a:cubicBezTo>
                    <a:close/>
                    <a:moveTo>
                      <a:pt x="9530080" y="39497"/>
                    </a:moveTo>
                    <a:cubicBezTo>
                      <a:pt x="9552559" y="37592"/>
                      <a:pt x="9575165" y="35687"/>
                      <a:pt x="9597644" y="33782"/>
                    </a:cubicBezTo>
                    <a:cubicBezTo>
                      <a:pt x="9616313" y="32258"/>
                      <a:pt x="9632569" y="46228"/>
                      <a:pt x="9634093" y="64770"/>
                    </a:cubicBezTo>
                    <a:cubicBezTo>
                      <a:pt x="9635617" y="83312"/>
                      <a:pt x="9621647" y="99695"/>
                      <a:pt x="9603105" y="101219"/>
                    </a:cubicBezTo>
                    <a:cubicBezTo>
                      <a:pt x="9580753" y="102997"/>
                      <a:pt x="9558274" y="104902"/>
                      <a:pt x="9535922" y="106807"/>
                    </a:cubicBezTo>
                    <a:cubicBezTo>
                      <a:pt x="9517253" y="108458"/>
                      <a:pt x="9500870" y="94615"/>
                      <a:pt x="9499219" y="75946"/>
                    </a:cubicBezTo>
                    <a:cubicBezTo>
                      <a:pt x="9497568" y="57277"/>
                      <a:pt x="9511411" y="40894"/>
                      <a:pt x="9530080" y="39243"/>
                    </a:cubicBezTo>
                    <a:close/>
                    <a:moveTo>
                      <a:pt x="9665462" y="28321"/>
                    </a:moveTo>
                    <a:cubicBezTo>
                      <a:pt x="9688068" y="26670"/>
                      <a:pt x="9710674" y="25019"/>
                      <a:pt x="9733280" y="23495"/>
                    </a:cubicBezTo>
                    <a:cubicBezTo>
                      <a:pt x="9751949" y="22225"/>
                      <a:pt x="9768078" y="36322"/>
                      <a:pt x="9769348" y="54991"/>
                    </a:cubicBezTo>
                    <a:cubicBezTo>
                      <a:pt x="9770618" y="73660"/>
                      <a:pt x="9756521" y="89789"/>
                      <a:pt x="9737852" y="91059"/>
                    </a:cubicBezTo>
                    <a:cubicBezTo>
                      <a:pt x="9715373" y="92583"/>
                      <a:pt x="9692894" y="94107"/>
                      <a:pt x="9670415" y="95758"/>
                    </a:cubicBezTo>
                    <a:cubicBezTo>
                      <a:pt x="9651746" y="97155"/>
                      <a:pt x="9635490" y="83185"/>
                      <a:pt x="9634093" y="64516"/>
                    </a:cubicBezTo>
                    <a:cubicBezTo>
                      <a:pt x="9632696" y="45847"/>
                      <a:pt x="9646666" y="29591"/>
                      <a:pt x="9665335" y="28194"/>
                    </a:cubicBezTo>
                    <a:close/>
                    <a:moveTo>
                      <a:pt x="9801098" y="19050"/>
                    </a:moveTo>
                    <a:cubicBezTo>
                      <a:pt x="9823831" y="17653"/>
                      <a:pt x="9846437" y="16383"/>
                      <a:pt x="9869170" y="15113"/>
                    </a:cubicBezTo>
                    <a:cubicBezTo>
                      <a:pt x="9887839" y="14097"/>
                      <a:pt x="9903841" y="28448"/>
                      <a:pt x="9904857" y="47117"/>
                    </a:cubicBezTo>
                    <a:cubicBezTo>
                      <a:pt x="9905873" y="65786"/>
                      <a:pt x="9891522" y="81788"/>
                      <a:pt x="9872853" y="82804"/>
                    </a:cubicBezTo>
                    <a:cubicBezTo>
                      <a:pt x="9850247" y="84074"/>
                      <a:pt x="9827768" y="85344"/>
                      <a:pt x="9805162" y="86741"/>
                    </a:cubicBezTo>
                    <a:cubicBezTo>
                      <a:pt x="9786493" y="87884"/>
                      <a:pt x="9770491" y="73660"/>
                      <a:pt x="9769348" y="54991"/>
                    </a:cubicBezTo>
                    <a:cubicBezTo>
                      <a:pt x="9768205" y="36322"/>
                      <a:pt x="9782429" y="20320"/>
                      <a:pt x="9801098" y="19177"/>
                    </a:cubicBezTo>
                    <a:close/>
                    <a:moveTo>
                      <a:pt x="9936861" y="12192"/>
                    </a:moveTo>
                    <a:cubicBezTo>
                      <a:pt x="9959340" y="11176"/>
                      <a:pt x="9981946" y="10160"/>
                      <a:pt x="10004425" y="9144"/>
                    </a:cubicBezTo>
                    <a:cubicBezTo>
                      <a:pt x="10023094" y="8382"/>
                      <a:pt x="10038842" y="22860"/>
                      <a:pt x="10039731" y="41529"/>
                    </a:cubicBezTo>
                    <a:cubicBezTo>
                      <a:pt x="10040620" y="60198"/>
                      <a:pt x="10026015" y="75946"/>
                      <a:pt x="10007346" y="76835"/>
                    </a:cubicBezTo>
                    <a:cubicBezTo>
                      <a:pt x="9984994" y="77724"/>
                      <a:pt x="9962515" y="78740"/>
                      <a:pt x="9940163" y="79883"/>
                    </a:cubicBezTo>
                    <a:cubicBezTo>
                      <a:pt x="9921494" y="80772"/>
                      <a:pt x="9905619" y="66421"/>
                      <a:pt x="9904730" y="47625"/>
                    </a:cubicBezTo>
                    <a:cubicBezTo>
                      <a:pt x="9903841" y="28829"/>
                      <a:pt x="9918192" y="13081"/>
                      <a:pt x="9936988" y="12192"/>
                    </a:cubicBezTo>
                    <a:close/>
                    <a:moveTo>
                      <a:pt x="10072116" y="6604"/>
                    </a:moveTo>
                    <a:cubicBezTo>
                      <a:pt x="10094723" y="5842"/>
                      <a:pt x="10117328" y="5080"/>
                      <a:pt x="10139935" y="4445"/>
                    </a:cubicBezTo>
                    <a:cubicBezTo>
                      <a:pt x="10158603" y="3937"/>
                      <a:pt x="10174224" y="18669"/>
                      <a:pt x="10174732" y="37338"/>
                    </a:cubicBezTo>
                    <a:cubicBezTo>
                      <a:pt x="10175240" y="56007"/>
                      <a:pt x="10160508" y="71628"/>
                      <a:pt x="10141839" y="72136"/>
                    </a:cubicBezTo>
                    <a:cubicBezTo>
                      <a:pt x="10119360" y="72771"/>
                      <a:pt x="10096881" y="73533"/>
                      <a:pt x="10074402" y="74295"/>
                    </a:cubicBezTo>
                    <a:cubicBezTo>
                      <a:pt x="10055733" y="74930"/>
                      <a:pt x="10039985" y="60325"/>
                      <a:pt x="10039350" y="41656"/>
                    </a:cubicBezTo>
                    <a:cubicBezTo>
                      <a:pt x="10038715" y="22987"/>
                      <a:pt x="10053320" y="7239"/>
                      <a:pt x="10071989" y="6604"/>
                    </a:cubicBezTo>
                    <a:close/>
                    <a:moveTo>
                      <a:pt x="10207879" y="2667"/>
                    </a:moveTo>
                    <a:cubicBezTo>
                      <a:pt x="10230486" y="2159"/>
                      <a:pt x="10253218" y="1778"/>
                      <a:pt x="10275951" y="1397"/>
                    </a:cubicBezTo>
                    <a:cubicBezTo>
                      <a:pt x="10294620" y="1143"/>
                      <a:pt x="10310114" y="16002"/>
                      <a:pt x="10310368" y="34671"/>
                    </a:cubicBezTo>
                    <a:cubicBezTo>
                      <a:pt x="10310623" y="53340"/>
                      <a:pt x="10295763" y="68834"/>
                      <a:pt x="10277094" y="69088"/>
                    </a:cubicBezTo>
                    <a:cubicBezTo>
                      <a:pt x="10254488" y="69469"/>
                      <a:pt x="10232010" y="69850"/>
                      <a:pt x="10209530" y="70358"/>
                    </a:cubicBezTo>
                    <a:cubicBezTo>
                      <a:pt x="10190861" y="70739"/>
                      <a:pt x="10175367" y="56007"/>
                      <a:pt x="10174860" y="37211"/>
                    </a:cubicBezTo>
                    <a:cubicBezTo>
                      <a:pt x="10174351" y="18415"/>
                      <a:pt x="10189083" y="3048"/>
                      <a:pt x="10207879" y="2667"/>
                    </a:cubicBezTo>
                    <a:close/>
                    <a:moveTo>
                      <a:pt x="10344023" y="508"/>
                    </a:moveTo>
                    <a:cubicBezTo>
                      <a:pt x="10366756" y="254"/>
                      <a:pt x="10389489" y="127"/>
                      <a:pt x="10412222" y="127"/>
                    </a:cubicBezTo>
                    <a:cubicBezTo>
                      <a:pt x="10430891" y="127"/>
                      <a:pt x="10446131" y="15240"/>
                      <a:pt x="10446131" y="33909"/>
                    </a:cubicBezTo>
                    <a:cubicBezTo>
                      <a:pt x="10446131" y="52578"/>
                      <a:pt x="10431018" y="67818"/>
                      <a:pt x="10412349" y="67818"/>
                    </a:cubicBezTo>
                    <a:cubicBezTo>
                      <a:pt x="10389743" y="67945"/>
                      <a:pt x="10367137" y="68072"/>
                      <a:pt x="10344531" y="68199"/>
                    </a:cubicBezTo>
                    <a:cubicBezTo>
                      <a:pt x="10325862" y="68326"/>
                      <a:pt x="10310495" y="53340"/>
                      <a:pt x="10310368" y="34671"/>
                    </a:cubicBezTo>
                    <a:cubicBezTo>
                      <a:pt x="10310241" y="16002"/>
                      <a:pt x="10325354" y="635"/>
                      <a:pt x="10344023" y="508"/>
                    </a:cubicBezTo>
                    <a:close/>
                    <a:moveTo>
                      <a:pt x="10480548" y="0"/>
                    </a:moveTo>
                    <a:cubicBezTo>
                      <a:pt x="10503281" y="127"/>
                      <a:pt x="10526014" y="254"/>
                      <a:pt x="10548747" y="381"/>
                    </a:cubicBezTo>
                    <a:cubicBezTo>
                      <a:pt x="10567416" y="508"/>
                      <a:pt x="10582402" y="15875"/>
                      <a:pt x="10582275" y="34544"/>
                    </a:cubicBezTo>
                    <a:cubicBezTo>
                      <a:pt x="10582148" y="53213"/>
                      <a:pt x="10566781" y="68199"/>
                      <a:pt x="10548112" y="68072"/>
                    </a:cubicBezTo>
                    <a:cubicBezTo>
                      <a:pt x="10525506" y="67818"/>
                      <a:pt x="10502900" y="67691"/>
                      <a:pt x="10480294" y="67691"/>
                    </a:cubicBezTo>
                    <a:cubicBezTo>
                      <a:pt x="10461625" y="67691"/>
                      <a:pt x="10446512" y="52451"/>
                      <a:pt x="10446512" y="33655"/>
                    </a:cubicBezTo>
                    <a:cubicBezTo>
                      <a:pt x="10446512" y="14859"/>
                      <a:pt x="10461879" y="0"/>
                      <a:pt x="10480548" y="0"/>
                    </a:cubicBezTo>
                    <a:close/>
                    <a:moveTo>
                      <a:pt x="10616946" y="1270"/>
                    </a:moveTo>
                    <a:cubicBezTo>
                      <a:pt x="10639679" y="1651"/>
                      <a:pt x="10662285" y="2032"/>
                      <a:pt x="10685018" y="2540"/>
                    </a:cubicBezTo>
                    <a:cubicBezTo>
                      <a:pt x="10703687" y="2921"/>
                      <a:pt x="10718546" y="18415"/>
                      <a:pt x="10718165" y="37211"/>
                    </a:cubicBezTo>
                    <a:cubicBezTo>
                      <a:pt x="10717784" y="56007"/>
                      <a:pt x="10702290" y="70739"/>
                      <a:pt x="10683494" y="70358"/>
                    </a:cubicBezTo>
                    <a:cubicBezTo>
                      <a:pt x="10661015" y="69850"/>
                      <a:pt x="10638409" y="69469"/>
                      <a:pt x="10615930" y="69088"/>
                    </a:cubicBezTo>
                    <a:cubicBezTo>
                      <a:pt x="10597261" y="68834"/>
                      <a:pt x="10582275" y="53340"/>
                      <a:pt x="10582656" y="34671"/>
                    </a:cubicBezTo>
                    <a:cubicBezTo>
                      <a:pt x="10583037" y="16002"/>
                      <a:pt x="10598277" y="1143"/>
                      <a:pt x="10616946" y="1397"/>
                    </a:cubicBezTo>
                    <a:close/>
                    <a:moveTo>
                      <a:pt x="10752836" y="4445"/>
                    </a:moveTo>
                    <a:cubicBezTo>
                      <a:pt x="10775442" y="5080"/>
                      <a:pt x="10798048" y="5842"/>
                      <a:pt x="10820653" y="6604"/>
                    </a:cubicBezTo>
                    <a:cubicBezTo>
                      <a:pt x="10839323" y="7239"/>
                      <a:pt x="10853927" y="22987"/>
                      <a:pt x="10853293" y="41656"/>
                    </a:cubicBezTo>
                    <a:cubicBezTo>
                      <a:pt x="10852658" y="60325"/>
                      <a:pt x="10836910" y="74930"/>
                      <a:pt x="10818240" y="74295"/>
                    </a:cubicBezTo>
                    <a:cubicBezTo>
                      <a:pt x="10795762" y="73533"/>
                      <a:pt x="10773283" y="72771"/>
                      <a:pt x="10750803" y="72136"/>
                    </a:cubicBezTo>
                    <a:cubicBezTo>
                      <a:pt x="10732135" y="71628"/>
                      <a:pt x="10717402" y="56007"/>
                      <a:pt x="10717911" y="37338"/>
                    </a:cubicBezTo>
                    <a:cubicBezTo>
                      <a:pt x="10718419" y="18669"/>
                      <a:pt x="10734167" y="3937"/>
                      <a:pt x="10752836" y="4445"/>
                    </a:cubicBezTo>
                    <a:close/>
                    <a:moveTo>
                      <a:pt x="10888345" y="9271"/>
                    </a:moveTo>
                    <a:cubicBezTo>
                      <a:pt x="10910951" y="10160"/>
                      <a:pt x="10933430" y="11176"/>
                      <a:pt x="10955909" y="12319"/>
                    </a:cubicBezTo>
                    <a:cubicBezTo>
                      <a:pt x="10974578" y="13208"/>
                      <a:pt x="10989056" y="29083"/>
                      <a:pt x="10988167" y="47752"/>
                    </a:cubicBezTo>
                    <a:cubicBezTo>
                      <a:pt x="10987278" y="66421"/>
                      <a:pt x="10971403" y="80899"/>
                      <a:pt x="10952734" y="80010"/>
                    </a:cubicBezTo>
                    <a:cubicBezTo>
                      <a:pt x="10930382" y="78994"/>
                      <a:pt x="10908030" y="77978"/>
                      <a:pt x="10885551" y="76962"/>
                    </a:cubicBezTo>
                    <a:cubicBezTo>
                      <a:pt x="10866882" y="76200"/>
                      <a:pt x="10852404" y="60452"/>
                      <a:pt x="10853166" y="41656"/>
                    </a:cubicBezTo>
                    <a:cubicBezTo>
                      <a:pt x="10853928" y="22860"/>
                      <a:pt x="10869676" y="8509"/>
                      <a:pt x="10888472" y="9271"/>
                    </a:cubicBezTo>
                    <a:close/>
                    <a:moveTo>
                      <a:pt x="11023981" y="15748"/>
                    </a:moveTo>
                    <a:cubicBezTo>
                      <a:pt x="11046714" y="17018"/>
                      <a:pt x="11069447" y="18288"/>
                      <a:pt x="11092053" y="19685"/>
                    </a:cubicBezTo>
                    <a:cubicBezTo>
                      <a:pt x="11110722" y="20828"/>
                      <a:pt x="11124946" y="36830"/>
                      <a:pt x="11123803" y="55499"/>
                    </a:cubicBezTo>
                    <a:cubicBezTo>
                      <a:pt x="11122660" y="74168"/>
                      <a:pt x="11106658" y="88392"/>
                      <a:pt x="11087989" y="87249"/>
                    </a:cubicBezTo>
                    <a:cubicBezTo>
                      <a:pt x="11065510" y="85852"/>
                      <a:pt x="11042904" y="84582"/>
                      <a:pt x="11020298" y="83312"/>
                    </a:cubicBezTo>
                    <a:cubicBezTo>
                      <a:pt x="11001629" y="82296"/>
                      <a:pt x="10987278" y="66294"/>
                      <a:pt x="10988294" y="47625"/>
                    </a:cubicBezTo>
                    <a:cubicBezTo>
                      <a:pt x="10989310" y="28956"/>
                      <a:pt x="11005312" y="14605"/>
                      <a:pt x="11023981" y="15621"/>
                    </a:cubicBezTo>
                    <a:close/>
                    <a:moveTo>
                      <a:pt x="11159998" y="23876"/>
                    </a:moveTo>
                    <a:cubicBezTo>
                      <a:pt x="11182604" y="25400"/>
                      <a:pt x="11205210" y="27051"/>
                      <a:pt x="11227816" y="28702"/>
                    </a:cubicBezTo>
                    <a:cubicBezTo>
                      <a:pt x="11246485" y="30099"/>
                      <a:pt x="11260455" y="46355"/>
                      <a:pt x="11259058" y="65024"/>
                    </a:cubicBezTo>
                    <a:cubicBezTo>
                      <a:pt x="11257661" y="83693"/>
                      <a:pt x="11241405" y="97663"/>
                      <a:pt x="11222736" y="96266"/>
                    </a:cubicBezTo>
                    <a:cubicBezTo>
                      <a:pt x="11200257" y="94615"/>
                      <a:pt x="11177778" y="92964"/>
                      <a:pt x="11155299" y="91440"/>
                    </a:cubicBezTo>
                    <a:cubicBezTo>
                      <a:pt x="11136630" y="90170"/>
                      <a:pt x="11122533" y="74041"/>
                      <a:pt x="11123803" y="55372"/>
                    </a:cubicBezTo>
                    <a:cubicBezTo>
                      <a:pt x="11125073" y="36703"/>
                      <a:pt x="11141202" y="22606"/>
                      <a:pt x="11159871" y="23876"/>
                    </a:cubicBezTo>
                    <a:close/>
                    <a:moveTo>
                      <a:pt x="11295507" y="33909"/>
                    </a:moveTo>
                    <a:cubicBezTo>
                      <a:pt x="11318113" y="35687"/>
                      <a:pt x="11340592" y="37592"/>
                      <a:pt x="11363071" y="39624"/>
                    </a:cubicBezTo>
                    <a:cubicBezTo>
                      <a:pt x="11381740" y="41275"/>
                      <a:pt x="11395456" y="57658"/>
                      <a:pt x="11393932" y="76327"/>
                    </a:cubicBezTo>
                    <a:cubicBezTo>
                      <a:pt x="11392408" y="94996"/>
                      <a:pt x="11375898" y="108712"/>
                      <a:pt x="11357229" y="107188"/>
                    </a:cubicBezTo>
                    <a:cubicBezTo>
                      <a:pt x="11334877" y="105283"/>
                      <a:pt x="11312525" y="103378"/>
                      <a:pt x="11290046" y="101600"/>
                    </a:cubicBezTo>
                    <a:cubicBezTo>
                      <a:pt x="11271377" y="100076"/>
                      <a:pt x="11257534" y="83820"/>
                      <a:pt x="11259058" y="65151"/>
                    </a:cubicBezTo>
                    <a:cubicBezTo>
                      <a:pt x="11260582" y="46482"/>
                      <a:pt x="11276838" y="32639"/>
                      <a:pt x="11295507" y="34163"/>
                    </a:cubicBezTo>
                    <a:close/>
                    <a:moveTo>
                      <a:pt x="11430635" y="45974"/>
                    </a:moveTo>
                    <a:cubicBezTo>
                      <a:pt x="11453114" y="48133"/>
                      <a:pt x="11475593" y="50292"/>
                      <a:pt x="11497945" y="52451"/>
                    </a:cubicBezTo>
                    <a:cubicBezTo>
                      <a:pt x="11516614" y="54356"/>
                      <a:pt x="11530076" y="70866"/>
                      <a:pt x="11528298" y="89535"/>
                    </a:cubicBezTo>
                    <a:cubicBezTo>
                      <a:pt x="11526520" y="108204"/>
                      <a:pt x="11509883" y="121666"/>
                      <a:pt x="11491214" y="119888"/>
                    </a:cubicBezTo>
                    <a:cubicBezTo>
                      <a:pt x="11468989" y="117602"/>
                      <a:pt x="11446637" y="115443"/>
                      <a:pt x="11424285" y="113411"/>
                    </a:cubicBezTo>
                    <a:cubicBezTo>
                      <a:pt x="11405616" y="111633"/>
                      <a:pt x="11392027" y="95123"/>
                      <a:pt x="11393678" y="76581"/>
                    </a:cubicBezTo>
                    <a:cubicBezTo>
                      <a:pt x="11395329" y="58039"/>
                      <a:pt x="11411966" y="44323"/>
                      <a:pt x="11430508" y="45974"/>
                    </a:cubicBezTo>
                    <a:close/>
                    <a:moveTo>
                      <a:pt x="11565636" y="59436"/>
                    </a:moveTo>
                    <a:cubicBezTo>
                      <a:pt x="11588242" y="61849"/>
                      <a:pt x="11610848" y="64389"/>
                      <a:pt x="11633327" y="66929"/>
                    </a:cubicBezTo>
                    <a:cubicBezTo>
                      <a:pt x="11651869" y="69088"/>
                      <a:pt x="11665331" y="85852"/>
                      <a:pt x="11663172" y="104394"/>
                    </a:cubicBezTo>
                    <a:cubicBezTo>
                      <a:pt x="11661013" y="122936"/>
                      <a:pt x="11644249" y="136398"/>
                      <a:pt x="11625707" y="134239"/>
                    </a:cubicBezTo>
                    <a:cubicBezTo>
                      <a:pt x="11603228" y="131699"/>
                      <a:pt x="11580876" y="129286"/>
                      <a:pt x="11558397" y="126873"/>
                    </a:cubicBezTo>
                    <a:cubicBezTo>
                      <a:pt x="11539855" y="124841"/>
                      <a:pt x="11526266" y="108204"/>
                      <a:pt x="11528298" y="89662"/>
                    </a:cubicBezTo>
                    <a:cubicBezTo>
                      <a:pt x="11530330" y="71120"/>
                      <a:pt x="11546967" y="57531"/>
                      <a:pt x="11565509" y="59563"/>
                    </a:cubicBezTo>
                    <a:close/>
                    <a:moveTo>
                      <a:pt x="11700891" y="74930"/>
                    </a:moveTo>
                    <a:cubicBezTo>
                      <a:pt x="11723370" y="77597"/>
                      <a:pt x="11745849" y="80391"/>
                      <a:pt x="11768328" y="83185"/>
                    </a:cubicBezTo>
                    <a:cubicBezTo>
                      <a:pt x="11786870" y="85471"/>
                      <a:pt x="11800078" y="102489"/>
                      <a:pt x="11797665" y="121031"/>
                    </a:cubicBezTo>
                    <a:cubicBezTo>
                      <a:pt x="11795252" y="139573"/>
                      <a:pt x="11778361" y="152781"/>
                      <a:pt x="11759819" y="150368"/>
                    </a:cubicBezTo>
                    <a:cubicBezTo>
                      <a:pt x="11737467" y="147574"/>
                      <a:pt x="11715115" y="144780"/>
                      <a:pt x="11692763" y="142113"/>
                    </a:cubicBezTo>
                    <a:cubicBezTo>
                      <a:pt x="11674221" y="139827"/>
                      <a:pt x="11660886" y="123063"/>
                      <a:pt x="11663172" y="104521"/>
                    </a:cubicBezTo>
                    <a:cubicBezTo>
                      <a:pt x="11665458" y="85979"/>
                      <a:pt x="11682222" y="72644"/>
                      <a:pt x="11700764" y="74930"/>
                    </a:cubicBezTo>
                    <a:close/>
                    <a:moveTo>
                      <a:pt x="11835638" y="91948"/>
                    </a:moveTo>
                    <a:cubicBezTo>
                      <a:pt x="11858117" y="94869"/>
                      <a:pt x="11880469" y="98044"/>
                      <a:pt x="11902821" y="101092"/>
                    </a:cubicBezTo>
                    <a:cubicBezTo>
                      <a:pt x="11921363" y="103632"/>
                      <a:pt x="11934317" y="120777"/>
                      <a:pt x="11931650" y="139319"/>
                    </a:cubicBezTo>
                    <a:cubicBezTo>
                      <a:pt x="11928983" y="157861"/>
                      <a:pt x="11911965" y="170815"/>
                      <a:pt x="11893423" y="168148"/>
                    </a:cubicBezTo>
                    <a:cubicBezTo>
                      <a:pt x="11871198" y="165100"/>
                      <a:pt x="11848973" y="162052"/>
                      <a:pt x="11826621" y="159004"/>
                    </a:cubicBezTo>
                    <a:cubicBezTo>
                      <a:pt x="11808079" y="156591"/>
                      <a:pt x="11794998" y="139446"/>
                      <a:pt x="11797538" y="120904"/>
                    </a:cubicBezTo>
                    <a:cubicBezTo>
                      <a:pt x="11800078" y="102362"/>
                      <a:pt x="11817096" y="89281"/>
                      <a:pt x="11835638" y="91821"/>
                    </a:cubicBezTo>
                    <a:close/>
                    <a:moveTo>
                      <a:pt x="11970258" y="110490"/>
                    </a:moveTo>
                    <a:cubicBezTo>
                      <a:pt x="11992610" y="113792"/>
                      <a:pt x="12014962" y="117094"/>
                      <a:pt x="12037187" y="120523"/>
                    </a:cubicBezTo>
                    <a:cubicBezTo>
                      <a:pt x="12055728" y="123317"/>
                      <a:pt x="12068428" y="140589"/>
                      <a:pt x="12065508" y="159131"/>
                    </a:cubicBezTo>
                    <a:cubicBezTo>
                      <a:pt x="12062587" y="177673"/>
                      <a:pt x="12045442" y="190373"/>
                      <a:pt x="12026900" y="187452"/>
                    </a:cubicBezTo>
                    <a:cubicBezTo>
                      <a:pt x="12004801" y="184023"/>
                      <a:pt x="11982576" y="180721"/>
                      <a:pt x="11960351" y="177546"/>
                    </a:cubicBezTo>
                    <a:cubicBezTo>
                      <a:pt x="11941810" y="174879"/>
                      <a:pt x="11928983" y="157607"/>
                      <a:pt x="11931776" y="139192"/>
                    </a:cubicBezTo>
                    <a:cubicBezTo>
                      <a:pt x="11934571" y="120777"/>
                      <a:pt x="11951715" y="107823"/>
                      <a:pt x="11970131" y="110617"/>
                    </a:cubicBezTo>
                    <a:close/>
                    <a:moveTo>
                      <a:pt x="12104497" y="131191"/>
                    </a:moveTo>
                    <a:cubicBezTo>
                      <a:pt x="12126976" y="134747"/>
                      <a:pt x="12149327" y="138430"/>
                      <a:pt x="12171680" y="142113"/>
                    </a:cubicBezTo>
                    <a:cubicBezTo>
                      <a:pt x="12190095" y="145161"/>
                      <a:pt x="12202540" y="162687"/>
                      <a:pt x="12199493" y="181102"/>
                    </a:cubicBezTo>
                    <a:cubicBezTo>
                      <a:pt x="12196445" y="199517"/>
                      <a:pt x="12178919" y="211963"/>
                      <a:pt x="12160503" y="208915"/>
                    </a:cubicBezTo>
                    <a:cubicBezTo>
                      <a:pt x="12138278" y="205232"/>
                      <a:pt x="12116053" y="201549"/>
                      <a:pt x="12093701" y="197993"/>
                    </a:cubicBezTo>
                    <a:cubicBezTo>
                      <a:pt x="12075287" y="195072"/>
                      <a:pt x="12062587" y="177673"/>
                      <a:pt x="12065635" y="159258"/>
                    </a:cubicBezTo>
                    <a:cubicBezTo>
                      <a:pt x="12068683" y="140843"/>
                      <a:pt x="12085955" y="128143"/>
                      <a:pt x="12104370" y="131191"/>
                    </a:cubicBezTo>
                    <a:close/>
                    <a:moveTo>
                      <a:pt x="12238736" y="153543"/>
                    </a:moveTo>
                    <a:cubicBezTo>
                      <a:pt x="12261088" y="157353"/>
                      <a:pt x="12283439" y="161290"/>
                      <a:pt x="12305664" y="165354"/>
                    </a:cubicBezTo>
                    <a:cubicBezTo>
                      <a:pt x="12324080" y="168656"/>
                      <a:pt x="12336272" y="186309"/>
                      <a:pt x="12332970" y="204724"/>
                    </a:cubicBezTo>
                    <a:cubicBezTo>
                      <a:pt x="12329668" y="223139"/>
                      <a:pt x="12312014" y="235331"/>
                      <a:pt x="12293600" y="232029"/>
                    </a:cubicBezTo>
                    <a:cubicBezTo>
                      <a:pt x="12271501" y="228092"/>
                      <a:pt x="12249276" y="224155"/>
                      <a:pt x="12227051" y="220345"/>
                    </a:cubicBezTo>
                    <a:cubicBezTo>
                      <a:pt x="12208637" y="217170"/>
                      <a:pt x="12196318" y="199644"/>
                      <a:pt x="12199493" y="181229"/>
                    </a:cubicBezTo>
                    <a:cubicBezTo>
                      <a:pt x="12202668" y="162814"/>
                      <a:pt x="12220194" y="150495"/>
                      <a:pt x="12238609" y="153670"/>
                    </a:cubicBezTo>
                    <a:close/>
                    <a:moveTo>
                      <a:pt x="12372339" y="177673"/>
                    </a:moveTo>
                    <a:cubicBezTo>
                      <a:pt x="12394564" y="181864"/>
                      <a:pt x="12416789" y="186055"/>
                      <a:pt x="12439014" y="190373"/>
                    </a:cubicBezTo>
                    <a:cubicBezTo>
                      <a:pt x="12457430" y="193929"/>
                      <a:pt x="12469368" y="211709"/>
                      <a:pt x="12465812" y="229997"/>
                    </a:cubicBezTo>
                    <a:cubicBezTo>
                      <a:pt x="12462256" y="248285"/>
                      <a:pt x="12444476" y="260350"/>
                      <a:pt x="12426188" y="256794"/>
                    </a:cubicBezTo>
                    <a:cubicBezTo>
                      <a:pt x="12404089" y="252476"/>
                      <a:pt x="12382119" y="248285"/>
                      <a:pt x="12360021" y="244221"/>
                    </a:cubicBezTo>
                    <a:cubicBezTo>
                      <a:pt x="12341606" y="240792"/>
                      <a:pt x="12329540" y="223139"/>
                      <a:pt x="12332970" y="204724"/>
                    </a:cubicBezTo>
                    <a:cubicBezTo>
                      <a:pt x="12336399" y="186309"/>
                      <a:pt x="12354051" y="174244"/>
                      <a:pt x="12372467" y="177673"/>
                    </a:cubicBezTo>
                    <a:close/>
                    <a:moveTo>
                      <a:pt x="12505690" y="203200"/>
                    </a:moveTo>
                    <a:cubicBezTo>
                      <a:pt x="12527915" y="207645"/>
                      <a:pt x="12550013" y="212090"/>
                      <a:pt x="12572238" y="216789"/>
                    </a:cubicBezTo>
                    <a:cubicBezTo>
                      <a:pt x="12590526" y="220599"/>
                      <a:pt x="12602337" y="238506"/>
                      <a:pt x="12598527" y="256794"/>
                    </a:cubicBezTo>
                    <a:cubicBezTo>
                      <a:pt x="12594717" y="275082"/>
                      <a:pt x="12576810" y="286893"/>
                      <a:pt x="12558522" y="283083"/>
                    </a:cubicBezTo>
                    <a:cubicBezTo>
                      <a:pt x="12536551" y="278511"/>
                      <a:pt x="12514453" y="274066"/>
                      <a:pt x="12492482" y="269621"/>
                    </a:cubicBezTo>
                    <a:cubicBezTo>
                      <a:pt x="12474194" y="265938"/>
                      <a:pt x="12462256" y="248158"/>
                      <a:pt x="12465939" y="229743"/>
                    </a:cubicBezTo>
                    <a:cubicBezTo>
                      <a:pt x="12469622" y="211328"/>
                      <a:pt x="12487402" y="199517"/>
                      <a:pt x="12505817" y="203200"/>
                    </a:cubicBezTo>
                    <a:close/>
                    <a:moveTo>
                      <a:pt x="12639040" y="230759"/>
                    </a:moveTo>
                    <a:cubicBezTo>
                      <a:pt x="12661265" y="235458"/>
                      <a:pt x="12683363" y="240284"/>
                      <a:pt x="12705588" y="245237"/>
                    </a:cubicBezTo>
                    <a:cubicBezTo>
                      <a:pt x="12723876" y="249301"/>
                      <a:pt x="12735433" y="267335"/>
                      <a:pt x="12731369" y="285623"/>
                    </a:cubicBezTo>
                    <a:cubicBezTo>
                      <a:pt x="12727305" y="303911"/>
                      <a:pt x="12709272" y="315468"/>
                      <a:pt x="12690983" y="311404"/>
                    </a:cubicBezTo>
                    <a:cubicBezTo>
                      <a:pt x="12669012" y="306578"/>
                      <a:pt x="12646914" y="301752"/>
                      <a:pt x="12624943" y="297053"/>
                    </a:cubicBezTo>
                    <a:cubicBezTo>
                      <a:pt x="12606655" y="293116"/>
                      <a:pt x="12594972" y="275209"/>
                      <a:pt x="12598908" y="256794"/>
                    </a:cubicBezTo>
                    <a:cubicBezTo>
                      <a:pt x="12602845" y="238379"/>
                      <a:pt x="12620752" y="226822"/>
                      <a:pt x="12639167" y="230759"/>
                    </a:cubicBezTo>
                    <a:close/>
                    <a:moveTo>
                      <a:pt x="12772010" y="260096"/>
                    </a:moveTo>
                    <a:cubicBezTo>
                      <a:pt x="12794107" y="265176"/>
                      <a:pt x="12816205" y="270256"/>
                      <a:pt x="12838176" y="275336"/>
                    </a:cubicBezTo>
                    <a:cubicBezTo>
                      <a:pt x="12856337" y="279654"/>
                      <a:pt x="12867640" y="297815"/>
                      <a:pt x="12863449" y="315976"/>
                    </a:cubicBezTo>
                    <a:cubicBezTo>
                      <a:pt x="12859258" y="334137"/>
                      <a:pt x="12840970" y="345440"/>
                      <a:pt x="12822810" y="341249"/>
                    </a:cubicBezTo>
                    <a:cubicBezTo>
                      <a:pt x="12800965" y="336169"/>
                      <a:pt x="12778994" y="331089"/>
                      <a:pt x="12757023" y="326009"/>
                    </a:cubicBezTo>
                    <a:cubicBezTo>
                      <a:pt x="12738736" y="321818"/>
                      <a:pt x="12727305" y="303657"/>
                      <a:pt x="12731497" y="285496"/>
                    </a:cubicBezTo>
                    <a:cubicBezTo>
                      <a:pt x="12735687" y="267335"/>
                      <a:pt x="12753848" y="255778"/>
                      <a:pt x="12772010" y="259969"/>
                    </a:cubicBezTo>
                    <a:close/>
                    <a:moveTo>
                      <a:pt x="12904216" y="290957"/>
                    </a:moveTo>
                    <a:cubicBezTo>
                      <a:pt x="12926187" y="296291"/>
                      <a:pt x="12948158" y="301625"/>
                      <a:pt x="12970129" y="307086"/>
                    </a:cubicBezTo>
                    <a:cubicBezTo>
                      <a:pt x="12988290" y="311531"/>
                      <a:pt x="12999339" y="329946"/>
                      <a:pt x="12994894" y="348107"/>
                    </a:cubicBezTo>
                    <a:cubicBezTo>
                      <a:pt x="12990449" y="366268"/>
                      <a:pt x="12972035" y="377317"/>
                      <a:pt x="12953873" y="372872"/>
                    </a:cubicBezTo>
                    <a:cubicBezTo>
                      <a:pt x="12932029" y="367411"/>
                      <a:pt x="12910312" y="362077"/>
                      <a:pt x="12888468" y="356870"/>
                    </a:cubicBezTo>
                    <a:cubicBezTo>
                      <a:pt x="12870307" y="352425"/>
                      <a:pt x="12859131" y="334137"/>
                      <a:pt x="12863449" y="315976"/>
                    </a:cubicBezTo>
                    <a:cubicBezTo>
                      <a:pt x="12867767" y="297815"/>
                      <a:pt x="12886182" y="286639"/>
                      <a:pt x="12904343" y="290957"/>
                    </a:cubicBezTo>
                    <a:close/>
                    <a:moveTo>
                      <a:pt x="13035916" y="323596"/>
                    </a:moveTo>
                    <a:cubicBezTo>
                      <a:pt x="13057887" y="329184"/>
                      <a:pt x="13079857" y="334899"/>
                      <a:pt x="13101828" y="340614"/>
                    </a:cubicBezTo>
                    <a:cubicBezTo>
                      <a:pt x="13119863" y="345313"/>
                      <a:pt x="13130785" y="363855"/>
                      <a:pt x="13125958" y="382016"/>
                    </a:cubicBezTo>
                    <a:cubicBezTo>
                      <a:pt x="13121132" y="400177"/>
                      <a:pt x="13102717" y="410972"/>
                      <a:pt x="13084556" y="406146"/>
                    </a:cubicBezTo>
                    <a:cubicBezTo>
                      <a:pt x="13062840" y="400431"/>
                      <a:pt x="13040995" y="394843"/>
                      <a:pt x="13019151" y="389255"/>
                    </a:cubicBezTo>
                    <a:cubicBezTo>
                      <a:pt x="13000990" y="384683"/>
                      <a:pt x="12990068" y="366141"/>
                      <a:pt x="12994767" y="348107"/>
                    </a:cubicBezTo>
                    <a:cubicBezTo>
                      <a:pt x="12999466" y="330073"/>
                      <a:pt x="13017881" y="319024"/>
                      <a:pt x="13035916" y="323723"/>
                    </a:cubicBezTo>
                    <a:close/>
                    <a:moveTo>
                      <a:pt x="13167615" y="358267"/>
                    </a:moveTo>
                    <a:cubicBezTo>
                      <a:pt x="13189586" y="364109"/>
                      <a:pt x="13211429" y="370078"/>
                      <a:pt x="13233273" y="376174"/>
                    </a:cubicBezTo>
                    <a:cubicBezTo>
                      <a:pt x="13251307" y="381127"/>
                      <a:pt x="13261848" y="399796"/>
                      <a:pt x="13256895" y="417830"/>
                    </a:cubicBezTo>
                    <a:cubicBezTo>
                      <a:pt x="13251942" y="435864"/>
                      <a:pt x="13233273" y="446405"/>
                      <a:pt x="13215240" y="441452"/>
                    </a:cubicBezTo>
                    <a:cubicBezTo>
                      <a:pt x="13193522" y="435483"/>
                      <a:pt x="13171805" y="429514"/>
                      <a:pt x="13149962" y="423672"/>
                    </a:cubicBezTo>
                    <a:cubicBezTo>
                      <a:pt x="13131927" y="418846"/>
                      <a:pt x="13121260" y="400177"/>
                      <a:pt x="13126086" y="382143"/>
                    </a:cubicBezTo>
                    <a:cubicBezTo>
                      <a:pt x="13130912" y="364109"/>
                      <a:pt x="13149580" y="353441"/>
                      <a:pt x="13167615" y="358267"/>
                    </a:cubicBezTo>
                    <a:close/>
                    <a:moveTo>
                      <a:pt x="13298678" y="394462"/>
                    </a:moveTo>
                    <a:cubicBezTo>
                      <a:pt x="13320522" y="400685"/>
                      <a:pt x="13342240" y="406908"/>
                      <a:pt x="13363956" y="413131"/>
                    </a:cubicBezTo>
                    <a:cubicBezTo>
                      <a:pt x="13381864" y="418338"/>
                      <a:pt x="13392277" y="437134"/>
                      <a:pt x="13387070" y="455041"/>
                    </a:cubicBezTo>
                    <a:cubicBezTo>
                      <a:pt x="13381864" y="472948"/>
                      <a:pt x="13363067" y="483362"/>
                      <a:pt x="13345161" y="478155"/>
                    </a:cubicBezTo>
                    <a:cubicBezTo>
                      <a:pt x="13323570" y="471932"/>
                      <a:pt x="13301980" y="465709"/>
                      <a:pt x="13280264" y="459486"/>
                    </a:cubicBezTo>
                    <a:cubicBezTo>
                      <a:pt x="13262229" y="454406"/>
                      <a:pt x="13251816" y="435610"/>
                      <a:pt x="13256895" y="417703"/>
                    </a:cubicBezTo>
                    <a:cubicBezTo>
                      <a:pt x="13261975" y="399796"/>
                      <a:pt x="13280771" y="389255"/>
                      <a:pt x="13298678" y="394335"/>
                    </a:cubicBezTo>
                    <a:close/>
                    <a:moveTo>
                      <a:pt x="13429107" y="432181"/>
                    </a:moveTo>
                    <a:cubicBezTo>
                      <a:pt x="13450824" y="438658"/>
                      <a:pt x="13472415" y="445135"/>
                      <a:pt x="13494004" y="451739"/>
                    </a:cubicBezTo>
                    <a:cubicBezTo>
                      <a:pt x="13511912" y="457200"/>
                      <a:pt x="13521944" y="476123"/>
                      <a:pt x="13516483" y="494030"/>
                    </a:cubicBezTo>
                    <a:cubicBezTo>
                      <a:pt x="13511022" y="511937"/>
                      <a:pt x="13492099" y="521970"/>
                      <a:pt x="13474192" y="516509"/>
                    </a:cubicBezTo>
                    <a:cubicBezTo>
                      <a:pt x="13452729" y="509905"/>
                      <a:pt x="13431267" y="503428"/>
                      <a:pt x="13409676" y="497078"/>
                    </a:cubicBezTo>
                    <a:cubicBezTo>
                      <a:pt x="13391769" y="491744"/>
                      <a:pt x="13381482" y="472948"/>
                      <a:pt x="13386817" y="454914"/>
                    </a:cubicBezTo>
                    <a:cubicBezTo>
                      <a:pt x="13392150" y="436880"/>
                      <a:pt x="13410946" y="426720"/>
                      <a:pt x="13428980" y="432054"/>
                    </a:cubicBezTo>
                    <a:close/>
                    <a:moveTo>
                      <a:pt x="13558774" y="471551"/>
                    </a:moveTo>
                    <a:cubicBezTo>
                      <a:pt x="13580492" y="478282"/>
                      <a:pt x="13602081" y="485140"/>
                      <a:pt x="13623671" y="491998"/>
                    </a:cubicBezTo>
                    <a:cubicBezTo>
                      <a:pt x="13641451" y="497713"/>
                      <a:pt x="13651357" y="516763"/>
                      <a:pt x="13645642" y="534543"/>
                    </a:cubicBezTo>
                    <a:cubicBezTo>
                      <a:pt x="13639927" y="552323"/>
                      <a:pt x="13620877" y="562229"/>
                      <a:pt x="13603097" y="556514"/>
                    </a:cubicBezTo>
                    <a:cubicBezTo>
                      <a:pt x="13581635" y="549656"/>
                      <a:pt x="13560171" y="542925"/>
                      <a:pt x="13538581" y="536194"/>
                    </a:cubicBezTo>
                    <a:cubicBezTo>
                      <a:pt x="13520674" y="530606"/>
                      <a:pt x="13510768" y="511683"/>
                      <a:pt x="13516356" y="493776"/>
                    </a:cubicBezTo>
                    <a:cubicBezTo>
                      <a:pt x="13521944" y="475869"/>
                      <a:pt x="13540867" y="465963"/>
                      <a:pt x="13558774" y="471551"/>
                    </a:cubicBezTo>
                    <a:close/>
                    <a:moveTo>
                      <a:pt x="13688442" y="512953"/>
                    </a:moveTo>
                    <a:cubicBezTo>
                      <a:pt x="13710031" y="519938"/>
                      <a:pt x="13731494" y="527050"/>
                      <a:pt x="13753085" y="534289"/>
                    </a:cubicBezTo>
                    <a:cubicBezTo>
                      <a:pt x="13770865" y="540258"/>
                      <a:pt x="13780390" y="559435"/>
                      <a:pt x="13774547" y="577088"/>
                    </a:cubicBezTo>
                    <a:cubicBezTo>
                      <a:pt x="13768705" y="594741"/>
                      <a:pt x="13749401" y="604393"/>
                      <a:pt x="13731748" y="598551"/>
                    </a:cubicBezTo>
                    <a:cubicBezTo>
                      <a:pt x="13710413" y="591439"/>
                      <a:pt x="13688949" y="584327"/>
                      <a:pt x="13667614" y="577342"/>
                    </a:cubicBezTo>
                    <a:cubicBezTo>
                      <a:pt x="13649833" y="571500"/>
                      <a:pt x="13640181" y="552450"/>
                      <a:pt x="13645896" y="534670"/>
                    </a:cubicBezTo>
                    <a:cubicBezTo>
                      <a:pt x="13651612" y="516890"/>
                      <a:pt x="13670789" y="507238"/>
                      <a:pt x="13688568" y="512953"/>
                    </a:cubicBezTo>
                    <a:close/>
                    <a:moveTo>
                      <a:pt x="13817600" y="556006"/>
                    </a:moveTo>
                    <a:cubicBezTo>
                      <a:pt x="13839064" y="563372"/>
                      <a:pt x="13860399" y="570738"/>
                      <a:pt x="13881863" y="578104"/>
                    </a:cubicBezTo>
                    <a:cubicBezTo>
                      <a:pt x="13899516" y="584200"/>
                      <a:pt x="13908914" y="603504"/>
                      <a:pt x="13902691" y="621284"/>
                    </a:cubicBezTo>
                    <a:cubicBezTo>
                      <a:pt x="13896467" y="639064"/>
                      <a:pt x="13877291" y="648335"/>
                      <a:pt x="13859511" y="642112"/>
                    </a:cubicBezTo>
                    <a:cubicBezTo>
                      <a:pt x="13838301" y="634746"/>
                      <a:pt x="13816966" y="627380"/>
                      <a:pt x="13795756" y="620141"/>
                    </a:cubicBezTo>
                    <a:cubicBezTo>
                      <a:pt x="13778103" y="614045"/>
                      <a:pt x="13768578" y="594868"/>
                      <a:pt x="13774674" y="577215"/>
                    </a:cubicBezTo>
                    <a:cubicBezTo>
                      <a:pt x="13780770" y="559562"/>
                      <a:pt x="13799947" y="550037"/>
                      <a:pt x="13817600" y="556133"/>
                    </a:cubicBezTo>
                    <a:close/>
                    <a:moveTo>
                      <a:pt x="13945870" y="600837"/>
                    </a:moveTo>
                    <a:cubicBezTo>
                      <a:pt x="13967206" y="608457"/>
                      <a:pt x="13988416" y="616077"/>
                      <a:pt x="14009751" y="623824"/>
                    </a:cubicBezTo>
                    <a:cubicBezTo>
                      <a:pt x="14027277" y="630174"/>
                      <a:pt x="14036421" y="649605"/>
                      <a:pt x="14030071" y="667258"/>
                    </a:cubicBezTo>
                    <a:cubicBezTo>
                      <a:pt x="14023721" y="684911"/>
                      <a:pt x="14004291" y="693928"/>
                      <a:pt x="13986638" y="687578"/>
                    </a:cubicBezTo>
                    <a:cubicBezTo>
                      <a:pt x="13965555" y="679958"/>
                      <a:pt x="13944346" y="672338"/>
                      <a:pt x="13923265" y="664845"/>
                    </a:cubicBezTo>
                    <a:cubicBezTo>
                      <a:pt x="13905612" y="658622"/>
                      <a:pt x="13896467" y="639191"/>
                      <a:pt x="13902691" y="621538"/>
                    </a:cubicBezTo>
                    <a:cubicBezTo>
                      <a:pt x="13908914" y="603885"/>
                      <a:pt x="13928344" y="594741"/>
                      <a:pt x="13945997" y="600964"/>
                    </a:cubicBezTo>
                    <a:close/>
                    <a:moveTo>
                      <a:pt x="14073632" y="647319"/>
                    </a:moveTo>
                    <a:cubicBezTo>
                      <a:pt x="14094968" y="655193"/>
                      <a:pt x="14116177" y="663194"/>
                      <a:pt x="14137387" y="671195"/>
                    </a:cubicBezTo>
                    <a:cubicBezTo>
                      <a:pt x="14154913" y="677799"/>
                      <a:pt x="14163675" y="697357"/>
                      <a:pt x="14157071" y="714883"/>
                    </a:cubicBezTo>
                    <a:cubicBezTo>
                      <a:pt x="14150467" y="732409"/>
                      <a:pt x="14130910" y="741172"/>
                      <a:pt x="14113383" y="734568"/>
                    </a:cubicBezTo>
                    <a:cubicBezTo>
                      <a:pt x="14092301" y="726567"/>
                      <a:pt x="14071219" y="718693"/>
                      <a:pt x="14050011" y="710819"/>
                    </a:cubicBezTo>
                    <a:cubicBezTo>
                      <a:pt x="14032485" y="704342"/>
                      <a:pt x="14023467" y="684784"/>
                      <a:pt x="14030071" y="667258"/>
                    </a:cubicBezTo>
                    <a:cubicBezTo>
                      <a:pt x="14036675" y="649732"/>
                      <a:pt x="14056106" y="640715"/>
                      <a:pt x="14073632" y="647319"/>
                    </a:cubicBezTo>
                    <a:close/>
                    <a:moveTo>
                      <a:pt x="14200887" y="695452"/>
                    </a:moveTo>
                    <a:cubicBezTo>
                      <a:pt x="14222095" y="703580"/>
                      <a:pt x="14243177" y="711835"/>
                      <a:pt x="14264260" y="720090"/>
                    </a:cubicBezTo>
                    <a:cubicBezTo>
                      <a:pt x="14281658" y="726948"/>
                      <a:pt x="14290294" y="746633"/>
                      <a:pt x="14283437" y="764032"/>
                    </a:cubicBezTo>
                    <a:cubicBezTo>
                      <a:pt x="14276578" y="781431"/>
                      <a:pt x="14256893" y="790067"/>
                      <a:pt x="14239494" y="783209"/>
                    </a:cubicBezTo>
                    <a:cubicBezTo>
                      <a:pt x="14218540" y="774954"/>
                      <a:pt x="14197585" y="766826"/>
                      <a:pt x="14176502" y="758698"/>
                    </a:cubicBezTo>
                    <a:cubicBezTo>
                      <a:pt x="14159103" y="751967"/>
                      <a:pt x="14150341" y="732409"/>
                      <a:pt x="14157071" y="714883"/>
                    </a:cubicBezTo>
                    <a:cubicBezTo>
                      <a:pt x="14163802" y="697357"/>
                      <a:pt x="14183361" y="688721"/>
                      <a:pt x="14200887" y="695452"/>
                    </a:cubicBezTo>
                    <a:close/>
                    <a:moveTo>
                      <a:pt x="14327378" y="745109"/>
                    </a:moveTo>
                    <a:cubicBezTo>
                      <a:pt x="14348333" y="753491"/>
                      <a:pt x="14369416" y="762000"/>
                      <a:pt x="14390370" y="770509"/>
                    </a:cubicBezTo>
                    <a:cubicBezTo>
                      <a:pt x="14407642" y="777621"/>
                      <a:pt x="14416024" y="797306"/>
                      <a:pt x="14408913" y="814705"/>
                    </a:cubicBezTo>
                    <a:cubicBezTo>
                      <a:pt x="14401800" y="832104"/>
                      <a:pt x="14382116" y="840359"/>
                      <a:pt x="14364717" y="833247"/>
                    </a:cubicBezTo>
                    <a:cubicBezTo>
                      <a:pt x="14343889" y="824738"/>
                      <a:pt x="14323061" y="816356"/>
                      <a:pt x="14302232" y="807974"/>
                    </a:cubicBezTo>
                    <a:cubicBezTo>
                      <a:pt x="14284833" y="800989"/>
                      <a:pt x="14276451" y="781304"/>
                      <a:pt x="14283437" y="763905"/>
                    </a:cubicBezTo>
                    <a:cubicBezTo>
                      <a:pt x="14290421" y="746506"/>
                      <a:pt x="14310106" y="738124"/>
                      <a:pt x="14327505" y="745109"/>
                    </a:cubicBezTo>
                    <a:close/>
                    <a:moveTo>
                      <a:pt x="14453236" y="796417"/>
                    </a:moveTo>
                    <a:cubicBezTo>
                      <a:pt x="14474064" y="805053"/>
                      <a:pt x="14495018" y="813816"/>
                      <a:pt x="14515846" y="822706"/>
                    </a:cubicBezTo>
                    <a:cubicBezTo>
                      <a:pt x="14533118" y="829945"/>
                      <a:pt x="14541119" y="849884"/>
                      <a:pt x="14533880" y="867156"/>
                    </a:cubicBezTo>
                    <a:cubicBezTo>
                      <a:pt x="14526642" y="884428"/>
                      <a:pt x="14506702" y="892429"/>
                      <a:pt x="14489430" y="885190"/>
                    </a:cubicBezTo>
                    <a:cubicBezTo>
                      <a:pt x="14468729" y="876427"/>
                      <a:pt x="14448028" y="867791"/>
                      <a:pt x="14427327" y="859155"/>
                    </a:cubicBezTo>
                    <a:cubicBezTo>
                      <a:pt x="14410055" y="851916"/>
                      <a:pt x="14401927" y="832104"/>
                      <a:pt x="14409040" y="814832"/>
                    </a:cubicBezTo>
                    <a:cubicBezTo>
                      <a:pt x="14416151" y="797560"/>
                      <a:pt x="14436091" y="789432"/>
                      <a:pt x="14453363" y="796544"/>
                    </a:cubicBezTo>
                    <a:close/>
                    <a:moveTo>
                      <a:pt x="14578457" y="849503"/>
                    </a:moveTo>
                    <a:cubicBezTo>
                      <a:pt x="14599286" y="858520"/>
                      <a:pt x="14620114" y="867537"/>
                      <a:pt x="14640815" y="876681"/>
                    </a:cubicBezTo>
                    <a:cubicBezTo>
                      <a:pt x="14657960" y="884174"/>
                      <a:pt x="14665706" y="904240"/>
                      <a:pt x="14658214" y="921258"/>
                    </a:cubicBezTo>
                    <a:cubicBezTo>
                      <a:pt x="14650720" y="938276"/>
                      <a:pt x="14630654" y="946150"/>
                      <a:pt x="14613637" y="938657"/>
                    </a:cubicBezTo>
                    <a:cubicBezTo>
                      <a:pt x="14593063" y="929640"/>
                      <a:pt x="14572362" y="920623"/>
                      <a:pt x="14551661" y="911733"/>
                    </a:cubicBezTo>
                    <a:cubicBezTo>
                      <a:pt x="14534516" y="904367"/>
                      <a:pt x="14526515" y="884428"/>
                      <a:pt x="14534007" y="867283"/>
                    </a:cubicBezTo>
                    <a:cubicBezTo>
                      <a:pt x="14541500" y="850138"/>
                      <a:pt x="14561313" y="842137"/>
                      <a:pt x="14578457" y="849630"/>
                    </a:cubicBezTo>
                    <a:close/>
                    <a:moveTo>
                      <a:pt x="14703044" y="904367"/>
                    </a:moveTo>
                    <a:cubicBezTo>
                      <a:pt x="14723745" y="913638"/>
                      <a:pt x="14744446" y="922909"/>
                      <a:pt x="14765020" y="932307"/>
                    </a:cubicBezTo>
                    <a:cubicBezTo>
                      <a:pt x="14782039" y="940054"/>
                      <a:pt x="14789531" y="960120"/>
                      <a:pt x="14781785" y="977138"/>
                    </a:cubicBezTo>
                    <a:cubicBezTo>
                      <a:pt x="14774038" y="994156"/>
                      <a:pt x="14753971" y="1001649"/>
                      <a:pt x="14736953" y="993902"/>
                    </a:cubicBezTo>
                    <a:cubicBezTo>
                      <a:pt x="14716506" y="984631"/>
                      <a:pt x="14695932" y="975360"/>
                      <a:pt x="14675358" y="966216"/>
                    </a:cubicBezTo>
                    <a:cubicBezTo>
                      <a:pt x="14658341" y="958596"/>
                      <a:pt x="14650593" y="938530"/>
                      <a:pt x="14658214" y="921512"/>
                    </a:cubicBezTo>
                    <a:cubicBezTo>
                      <a:pt x="14665833" y="904494"/>
                      <a:pt x="14685899" y="896747"/>
                      <a:pt x="14702917" y="904367"/>
                    </a:cubicBezTo>
                    <a:close/>
                    <a:moveTo>
                      <a:pt x="14826616" y="960628"/>
                    </a:moveTo>
                    <a:cubicBezTo>
                      <a:pt x="14847190" y="970153"/>
                      <a:pt x="14867637" y="979678"/>
                      <a:pt x="14888083" y="989330"/>
                    </a:cubicBezTo>
                    <a:cubicBezTo>
                      <a:pt x="14904974" y="997331"/>
                      <a:pt x="14912214" y="1017524"/>
                      <a:pt x="14904340" y="1034415"/>
                    </a:cubicBezTo>
                    <a:cubicBezTo>
                      <a:pt x="14896466" y="1051306"/>
                      <a:pt x="14876145" y="1058545"/>
                      <a:pt x="14859254" y="1050671"/>
                    </a:cubicBezTo>
                    <a:cubicBezTo>
                      <a:pt x="14838935" y="1041146"/>
                      <a:pt x="14818488" y="1031621"/>
                      <a:pt x="14798167" y="1022096"/>
                    </a:cubicBezTo>
                    <a:cubicBezTo>
                      <a:pt x="14781149" y="1014222"/>
                      <a:pt x="14773783" y="994156"/>
                      <a:pt x="14781657" y="977138"/>
                    </a:cubicBezTo>
                    <a:cubicBezTo>
                      <a:pt x="14789531" y="960120"/>
                      <a:pt x="14809597" y="952754"/>
                      <a:pt x="14826616" y="960628"/>
                    </a:cubicBezTo>
                    <a:close/>
                    <a:moveTo>
                      <a:pt x="14949424" y="1018413"/>
                    </a:moveTo>
                    <a:cubicBezTo>
                      <a:pt x="14969871" y="1028192"/>
                      <a:pt x="14990318" y="1038098"/>
                      <a:pt x="15010639" y="1048004"/>
                    </a:cubicBezTo>
                    <a:cubicBezTo>
                      <a:pt x="15027402" y="1056132"/>
                      <a:pt x="15034515" y="1076452"/>
                      <a:pt x="15026260" y="1093216"/>
                    </a:cubicBezTo>
                    <a:cubicBezTo>
                      <a:pt x="15018004" y="1109980"/>
                      <a:pt x="14997812" y="1117092"/>
                      <a:pt x="14981047" y="1108837"/>
                    </a:cubicBezTo>
                    <a:cubicBezTo>
                      <a:pt x="14960854" y="1098931"/>
                      <a:pt x="14940535" y="1089152"/>
                      <a:pt x="14920215" y="1079500"/>
                    </a:cubicBezTo>
                    <a:cubicBezTo>
                      <a:pt x="14903323" y="1071372"/>
                      <a:pt x="14896212" y="1051179"/>
                      <a:pt x="14904340" y="1034288"/>
                    </a:cubicBezTo>
                    <a:cubicBezTo>
                      <a:pt x="14912467" y="1017397"/>
                      <a:pt x="14932661" y="1010285"/>
                      <a:pt x="14949551" y="1018413"/>
                    </a:cubicBezTo>
                    <a:close/>
                    <a:moveTo>
                      <a:pt x="15071852" y="1077976"/>
                    </a:moveTo>
                    <a:cubicBezTo>
                      <a:pt x="15092172" y="1088009"/>
                      <a:pt x="15112492" y="1098169"/>
                      <a:pt x="15132686" y="1108329"/>
                    </a:cubicBezTo>
                    <a:cubicBezTo>
                      <a:pt x="15149449" y="1116711"/>
                      <a:pt x="15156180" y="1137031"/>
                      <a:pt x="15147671" y="1153795"/>
                    </a:cubicBezTo>
                    <a:cubicBezTo>
                      <a:pt x="15139163" y="1170559"/>
                      <a:pt x="15118969" y="1177290"/>
                      <a:pt x="15102205" y="1168781"/>
                    </a:cubicBezTo>
                    <a:cubicBezTo>
                      <a:pt x="15082140" y="1158621"/>
                      <a:pt x="15061946" y="1148588"/>
                      <a:pt x="15041753" y="1138682"/>
                    </a:cubicBezTo>
                    <a:cubicBezTo>
                      <a:pt x="15024990" y="1130427"/>
                      <a:pt x="15018131" y="1110107"/>
                      <a:pt x="15026387" y="1093343"/>
                    </a:cubicBezTo>
                    <a:cubicBezTo>
                      <a:pt x="15034642" y="1076579"/>
                      <a:pt x="15054962" y="1069721"/>
                      <a:pt x="15071725" y="1077976"/>
                    </a:cubicBezTo>
                    <a:close/>
                    <a:moveTo>
                      <a:pt x="15193138" y="1139063"/>
                    </a:moveTo>
                    <a:cubicBezTo>
                      <a:pt x="15213330" y="1149350"/>
                      <a:pt x="15233396" y="1159764"/>
                      <a:pt x="15253590" y="1170178"/>
                    </a:cubicBezTo>
                    <a:cubicBezTo>
                      <a:pt x="15270226" y="1178814"/>
                      <a:pt x="15276703" y="1199261"/>
                      <a:pt x="15268067" y="1215898"/>
                    </a:cubicBezTo>
                    <a:cubicBezTo>
                      <a:pt x="15259431" y="1232535"/>
                      <a:pt x="15238985" y="1239012"/>
                      <a:pt x="15222347" y="1230376"/>
                    </a:cubicBezTo>
                    <a:cubicBezTo>
                      <a:pt x="15202408" y="1219962"/>
                      <a:pt x="15182342" y="1209675"/>
                      <a:pt x="15162403" y="1199515"/>
                    </a:cubicBezTo>
                    <a:cubicBezTo>
                      <a:pt x="15145767" y="1191006"/>
                      <a:pt x="15139163" y="1170559"/>
                      <a:pt x="15147671" y="1153922"/>
                    </a:cubicBezTo>
                    <a:cubicBezTo>
                      <a:pt x="15156180" y="1137285"/>
                      <a:pt x="15176627" y="1130681"/>
                      <a:pt x="15193265" y="1139190"/>
                    </a:cubicBezTo>
                    <a:close/>
                    <a:moveTo>
                      <a:pt x="15313788" y="1201801"/>
                    </a:moveTo>
                    <a:cubicBezTo>
                      <a:pt x="15333853" y="1212342"/>
                      <a:pt x="15353792" y="1223010"/>
                      <a:pt x="15373731" y="1233678"/>
                    </a:cubicBezTo>
                    <a:cubicBezTo>
                      <a:pt x="15390242" y="1242568"/>
                      <a:pt x="15396465" y="1263015"/>
                      <a:pt x="15387574" y="1279525"/>
                    </a:cubicBezTo>
                    <a:cubicBezTo>
                      <a:pt x="15378685" y="1296035"/>
                      <a:pt x="15358238" y="1302258"/>
                      <a:pt x="15341727" y="1293368"/>
                    </a:cubicBezTo>
                    <a:cubicBezTo>
                      <a:pt x="15321916" y="1282700"/>
                      <a:pt x="15302103" y="1272159"/>
                      <a:pt x="15282165" y="1261745"/>
                    </a:cubicBezTo>
                    <a:cubicBezTo>
                      <a:pt x="15265654" y="1252982"/>
                      <a:pt x="15259304" y="1232535"/>
                      <a:pt x="15268067" y="1216025"/>
                    </a:cubicBezTo>
                    <a:cubicBezTo>
                      <a:pt x="15276830" y="1199515"/>
                      <a:pt x="15297277" y="1193165"/>
                      <a:pt x="15313788" y="1201928"/>
                    </a:cubicBezTo>
                    <a:close/>
                    <a:moveTo>
                      <a:pt x="15433421" y="1266063"/>
                    </a:moveTo>
                    <a:cubicBezTo>
                      <a:pt x="15453361" y="1276858"/>
                      <a:pt x="15473172" y="1287780"/>
                      <a:pt x="15493112" y="1298829"/>
                    </a:cubicBezTo>
                    <a:cubicBezTo>
                      <a:pt x="15509494" y="1307846"/>
                      <a:pt x="15515464" y="1328547"/>
                      <a:pt x="15506319" y="1344803"/>
                    </a:cubicBezTo>
                    <a:cubicBezTo>
                      <a:pt x="15497175" y="1361059"/>
                      <a:pt x="15476601" y="1367155"/>
                      <a:pt x="15460345" y="1358011"/>
                    </a:cubicBezTo>
                    <a:cubicBezTo>
                      <a:pt x="15440661" y="1347089"/>
                      <a:pt x="15420848" y="1336294"/>
                      <a:pt x="15401037" y="1325499"/>
                    </a:cubicBezTo>
                    <a:cubicBezTo>
                      <a:pt x="15384653" y="1316609"/>
                      <a:pt x="15378557" y="1296035"/>
                      <a:pt x="15387447" y="1279525"/>
                    </a:cubicBezTo>
                    <a:cubicBezTo>
                      <a:pt x="15396338" y="1263015"/>
                      <a:pt x="15416912" y="1257046"/>
                      <a:pt x="15433421" y="1265936"/>
                    </a:cubicBezTo>
                    <a:close/>
                    <a:moveTo>
                      <a:pt x="15552420" y="1331722"/>
                    </a:moveTo>
                    <a:cubicBezTo>
                      <a:pt x="15572232" y="1342771"/>
                      <a:pt x="15591917" y="1353947"/>
                      <a:pt x="15611602" y="1365250"/>
                    </a:cubicBezTo>
                    <a:cubicBezTo>
                      <a:pt x="15627858" y="1374521"/>
                      <a:pt x="15633573" y="1395222"/>
                      <a:pt x="15624302" y="1411478"/>
                    </a:cubicBezTo>
                    <a:cubicBezTo>
                      <a:pt x="15615031" y="1427734"/>
                      <a:pt x="15594330" y="1433449"/>
                      <a:pt x="15578074" y="1424178"/>
                    </a:cubicBezTo>
                    <a:cubicBezTo>
                      <a:pt x="15558517" y="1413002"/>
                      <a:pt x="15538958" y="1401953"/>
                      <a:pt x="15519273" y="1390904"/>
                    </a:cubicBezTo>
                    <a:cubicBezTo>
                      <a:pt x="15503017" y="1381760"/>
                      <a:pt x="15497175" y="1361059"/>
                      <a:pt x="15506319" y="1344803"/>
                    </a:cubicBezTo>
                    <a:cubicBezTo>
                      <a:pt x="15515464" y="1328547"/>
                      <a:pt x="15536165" y="1322705"/>
                      <a:pt x="15552420" y="1331849"/>
                    </a:cubicBezTo>
                    <a:close/>
                    <a:moveTo>
                      <a:pt x="15670530" y="1399159"/>
                    </a:moveTo>
                    <a:cubicBezTo>
                      <a:pt x="15690089" y="1410462"/>
                      <a:pt x="15709646" y="1421892"/>
                      <a:pt x="15729204" y="1433322"/>
                    </a:cubicBezTo>
                    <a:cubicBezTo>
                      <a:pt x="15745333" y="1442847"/>
                      <a:pt x="15750667" y="1463548"/>
                      <a:pt x="15741269" y="1479677"/>
                    </a:cubicBezTo>
                    <a:cubicBezTo>
                      <a:pt x="15731871" y="1495806"/>
                      <a:pt x="15711043" y="1501140"/>
                      <a:pt x="15694915" y="1491742"/>
                    </a:cubicBezTo>
                    <a:cubicBezTo>
                      <a:pt x="15675483" y="1480312"/>
                      <a:pt x="15656052" y="1469009"/>
                      <a:pt x="15636621" y="1457706"/>
                    </a:cubicBezTo>
                    <a:cubicBezTo>
                      <a:pt x="15620492" y="1448308"/>
                      <a:pt x="15614904" y="1427607"/>
                      <a:pt x="15624302" y="1411478"/>
                    </a:cubicBezTo>
                    <a:cubicBezTo>
                      <a:pt x="15633700" y="1395349"/>
                      <a:pt x="15654401" y="1389761"/>
                      <a:pt x="15670530" y="1399159"/>
                    </a:cubicBezTo>
                    <a:close/>
                    <a:moveTo>
                      <a:pt x="15787624" y="1467993"/>
                    </a:moveTo>
                    <a:cubicBezTo>
                      <a:pt x="15807055" y="1479550"/>
                      <a:pt x="15826487" y="1491234"/>
                      <a:pt x="15845791" y="1502918"/>
                    </a:cubicBezTo>
                    <a:cubicBezTo>
                      <a:pt x="15861792" y="1512570"/>
                      <a:pt x="15866872" y="1533398"/>
                      <a:pt x="15857220" y="1549400"/>
                    </a:cubicBezTo>
                    <a:cubicBezTo>
                      <a:pt x="15847568" y="1565402"/>
                      <a:pt x="15826741" y="1570482"/>
                      <a:pt x="15810739" y="1560830"/>
                    </a:cubicBezTo>
                    <a:cubicBezTo>
                      <a:pt x="15791562" y="1549146"/>
                      <a:pt x="15772257" y="1537589"/>
                      <a:pt x="15752953" y="1526159"/>
                    </a:cubicBezTo>
                    <a:cubicBezTo>
                      <a:pt x="15736951" y="1516634"/>
                      <a:pt x="15731617" y="1495806"/>
                      <a:pt x="15741269" y="1479677"/>
                    </a:cubicBezTo>
                    <a:cubicBezTo>
                      <a:pt x="15750921" y="1463548"/>
                      <a:pt x="15771622" y="1458341"/>
                      <a:pt x="15787751" y="1467993"/>
                    </a:cubicBezTo>
                    <a:close/>
                    <a:moveTo>
                      <a:pt x="15903956" y="1538351"/>
                    </a:moveTo>
                    <a:cubicBezTo>
                      <a:pt x="15923261" y="1550162"/>
                      <a:pt x="15942565" y="1562100"/>
                      <a:pt x="15961742" y="1574165"/>
                    </a:cubicBezTo>
                    <a:cubicBezTo>
                      <a:pt x="15977617" y="1584071"/>
                      <a:pt x="15982442" y="1604899"/>
                      <a:pt x="15972537" y="1620774"/>
                    </a:cubicBezTo>
                    <a:cubicBezTo>
                      <a:pt x="15962630" y="1636649"/>
                      <a:pt x="15941802" y="1641475"/>
                      <a:pt x="15925927" y="1631569"/>
                    </a:cubicBezTo>
                    <a:cubicBezTo>
                      <a:pt x="15906877" y="1619631"/>
                      <a:pt x="15887700" y="1607820"/>
                      <a:pt x="15868523" y="1596009"/>
                    </a:cubicBezTo>
                    <a:cubicBezTo>
                      <a:pt x="15852521" y="1586230"/>
                      <a:pt x="15847568" y="1565402"/>
                      <a:pt x="15857347" y="1549400"/>
                    </a:cubicBezTo>
                    <a:cubicBezTo>
                      <a:pt x="15867126" y="1533398"/>
                      <a:pt x="15887954" y="1528445"/>
                      <a:pt x="15903956" y="1538224"/>
                    </a:cubicBezTo>
                    <a:close/>
                    <a:moveTo>
                      <a:pt x="16019399" y="1610106"/>
                    </a:moveTo>
                    <a:cubicBezTo>
                      <a:pt x="16038576" y="1622171"/>
                      <a:pt x="16057626" y="1634363"/>
                      <a:pt x="16076676" y="1646555"/>
                    </a:cubicBezTo>
                    <a:cubicBezTo>
                      <a:pt x="16092424" y="1656715"/>
                      <a:pt x="16096996" y="1677543"/>
                      <a:pt x="16086964" y="1693291"/>
                    </a:cubicBezTo>
                    <a:cubicBezTo>
                      <a:pt x="16076930" y="1709039"/>
                      <a:pt x="16055975" y="1713611"/>
                      <a:pt x="16040227" y="1703578"/>
                    </a:cubicBezTo>
                    <a:cubicBezTo>
                      <a:pt x="16021304" y="1691386"/>
                      <a:pt x="16002254" y="1679321"/>
                      <a:pt x="15983331" y="1667256"/>
                    </a:cubicBezTo>
                    <a:cubicBezTo>
                      <a:pt x="15967583" y="1657223"/>
                      <a:pt x="15962757" y="1636395"/>
                      <a:pt x="15972791" y="1620520"/>
                    </a:cubicBezTo>
                    <a:cubicBezTo>
                      <a:pt x="15982823" y="1604645"/>
                      <a:pt x="16003651" y="1599946"/>
                      <a:pt x="16019526" y="1609979"/>
                    </a:cubicBezTo>
                    <a:close/>
                    <a:moveTo>
                      <a:pt x="16133953" y="1683385"/>
                    </a:moveTo>
                    <a:cubicBezTo>
                      <a:pt x="16152876" y="1695704"/>
                      <a:pt x="16171926" y="1708150"/>
                      <a:pt x="16190722" y="1720596"/>
                    </a:cubicBezTo>
                    <a:cubicBezTo>
                      <a:pt x="16206343" y="1730883"/>
                      <a:pt x="16210662" y="1751965"/>
                      <a:pt x="16200374" y="1767459"/>
                    </a:cubicBezTo>
                    <a:cubicBezTo>
                      <a:pt x="16190088" y="1782953"/>
                      <a:pt x="16169005" y="1787398"/>
                      <a:pt x="16153512" y="1777111"/>
                    </a:cubicBezTo>
                    <a:cubicBezTo>
                      <a:pt x="16134716" y="1764665"/>
                      <a:pt x="16115919" y="1752346"/>
                      <a:pt x="16097123" y="1740154"/>
                    </a:cubicBezTo>
                    <a:cubicBezTo>
                      <a:pt x="16081502" y="1729994"/>
                      <a:pt x="16077057" y="1709039"/>
                      <a:pt x="16087217" y="1693291"/>
                    </a:cubicBezTo>
                    <a:cubicBezTo>
                      <a:pt x="16097377" y="1677543"/>
                      <a:pt x="16118332" y="1673225"/>
                      <a:pt x="16134080" y="1683385"/>
                    </a:cubicBezTo>
                    <a:close/>
                    <a:moveTo>
                      <a:pt x="16247492" y="1758188"/>
                    </a:moveTo>
                    <a:cubicBezTo>
                      <a:pt x="16266288" y="1770761"/>
                      <a:pt x="16285083" y="1783461"/>
                      <a:pt x="16303879" y="1796161"/>
                    </a:cubicBezTo>
                    <a:cubicBezTo>
                      <a:pt x="16319373" y="1806702"/>
                      <a:pt x="16323438" y="1827784"/>
                      <a:pt x="16312896" y="1843151"/>
                    </a:cubicBezTo>
                    <a:cubicBezTo>
                      <a:pt x="16302355" y="1858518"/>
                      <a:pt x="16281273" y="1862709"/>
                      <a:pt x="16265906" y="1852168"/>
                    </a:cubicBezTo>
                    <a:cubicBezTo>
                      <a:pt x="16247238" y="1839595"/>
                      <a:pt x="16228695" y="1827022"/>
                      <a:pt x="16209899" y="1814449"/>
                    </a:cubicBezTo>
                    <a:cubicBezTo>
                      <a:pt x="16194405" y="1804035"/>
                      <a:pt x="16190215" y="1782953"/>
                      <a:pt x="16200628" y="1767459"/>
                    </a:cubicBezTo>
                    <a:cubicBezTo>
                      <a:pt x="16211042" y="1751965"/>
                      <a:pt x="16232124" y="1747774"/>
                      <a:pt x="16247618" y="1758188"/>
                    </a:cubicBezTo>
                    <a:close/>
                    <a:moveTo>
                      <a:pt x="16360141" y="1834515"/>
                    </a:moveTo>
                    <a:cubicBezTo>
                      <a:pt x="16378810" y="1847342"/>
                      <a:pt x="16397478" y="1860296"/>
                      <a:pt x="16416020" y="1873250"/>
                    </a:cubicBezTo>
                    <a:cubicBezTo>
                      <a:pt x="16431388" y="1883918"/>
                      <a:pt x="16435070" y="1905000"/>
                      <a:pt x="16424402" y="1920367"/>
                    </a:cubicBezTo>
                    <a:cubicBezTo>
                      <a:pt x="16413735" y="1935734"/>
                      <a:pt x="16392652" y="1939417"/>
                      <a:pt x="16377286" y="1928749"/>
                    </a:cubicBezTo>
                    <a:cubicBezTo>
                      <a:pt x="16358870" y="1915922"/>
                      <a:pt x="16340328" y="1903095"/>
                      <a:pt x="16321787" y="1890268"/>
                    </a:cubicBezTo>
                    <a:cubicBezTo>
                      <a:pt x="16306419" y="1879727"/>
                      <a:pt x="16302482" y="1858518"/>
                      <a:pt x="16313023" y="1843151"/>
                    </a:cubicBezTo>
                    <a:cubicBezTo>
                      <a:pt x="16323565" y="1827784"/>
                      <a:pt x="16344773" y="1823847"/>
                      <a:pt x="16360141" y="1834388"/>
                    </a:cubicBezTo>
                    <a:close/>
                    <a:moveTo>
                      <a:pt x="16471646" y="1912112"/>
                    </a:moveTo>
                    <a:cubicBezTo>
                      <a:pt x="16490189" y="1925193"/>
                      <a:pt x="16508603" y="1938274"/>
                      <a:pt x="16527018" y="1951482"/>
                    </a:cubicBezTo>
                    <a:cubicBezTo>
                      <a:pt x="16542258" y="1962404"/>
                      <a:pt x="16545688" y="1983486"/>
                      <a:pt x="16534766" y="1998726"/>
                    </a:cubicBezTo>
                    <a:cubicBezTo>
                      <a:pt x="16523843" y="2013966"/>
                      <a:pt x="16502762" y="2017395"/>
                      <a:pt x="16487521" y="2006473"/>
                    </a:cubicBezTo>
                    <a:cubicBezTo>
                      <a:pt x="16469233" y="1993392"/>
                      <a:pt x="16450945" y="1980311"/>
                      <a:pt x="16432530" y="1967357"/>
                    </a:cubicBezTo>
                    <a:cubicBezTo>
                      <a:pt x="16417291" y="1956562"/>
                      <a:pt x="16413607" y="1935480"/>
                      <a:pt x="16424402" y="1920113"/>
                    </a:cubicBezTo>
                    <a:cubicBezTo>
                      <a:pt x="16435197" y="1904746"/>
                      <a:pt x="16456279" y="1901190"/>
                      <a:pt x="16471646" y="1911985"/>
                    </a:cubicBezTo>
                    <a:close/>
                    <a:moveTo>
                      <a:pt x="16582010" y="1991233"/>
                    </a:moveTo>
                    <a:cubicBezTo>
                      <a:pt x="16600297" y="2004568"/>
                      <a:pt x="16618586" y="2017903"/>
                      <a:pt x="16636873" y="2031365"/>
                    </a:cubicBezTo>
                    <a:cubicBezTo>
                      <a:pt x="16651987" y="2042414"/>
                      <a:pt x="16655162" y="2063623"/>
                      <a:pt x="16643986" y="2078736"/>
                    </a:cubicBezTo>
                    <a:cubicBezTo>
                      <a:pt x="16632810" y="2093849"/>
                      <a:pt x="16611727" y="2097024"/>
                      <a:pt x="16596615" y="2085848"/>
                    </a:cubicBezTo>
                    <a:cubicBezTo>
                      <a:pt x="16578453" y="2072513"/>
                      <a:pt x="16560419" y="2059178"/>
                      <a:pt x="16542131" y="2045970"/>
                    </a:cubicBezTo>
                    <a:cubicBezTo>
                      <a:pt x="16527018" y="2034921"/>
                      <a:pt x="16523717" y="2013839"/>
                      <a:pt x="16534639" y="1998726"/>
                    </a:cubicBezTo>
                    <a:cubicBezTo>
                      <a:pt x="16545561" y="1983613"/>
                      <a:pt x="16566769" y="1980311"/>
                      <a:pt x="16581882" y="1991233"/>
                    </a:cubicBezTo>
                    <a:close/>
                    <a:moveTo>
                      <a:pt x="16691229" y="2071878"/>
                    </a:moveTo>
                    <a:cubicBezTo>
                      <a:pt x="16709391" y="2085467"/>
                      <a:pt x="16727551" y="2099056"/>
                      <a:pt x="16745586" y="2112772"/>
                    </a:cubicBezTo>
                    <a:cubicBezTo>
                      <a:pt x="16760444" y="2124075"/>
                      <a:pt x="16763492" y="2145284"/>
                      <a:pt x="16752190" y="2160270"/>
                    </a:cubicBezTo>
                    <a:cubicBezTo>
                      <a:pt x="16740887" y="2175256"/>
                      <a:pt x="16719677" y="2178177"/>
                      <a:pt x="16704692" y="2166874"/>
                    </a:cubicBezTo>
                    <a:cubicBezTo>
                      <a:pt x="16686785" y="2153285"/>
                      <a:pt x="16668750" y="2139696"/>
                      <a:pt x="16650717" y="2126234"/>
                    </a:cubicBezTo>
                    <a:cubicBezTo>
                      <a:pt x="16635730" y="2115058"/>
                      <a:pt x="16632682" y="2093849"/>
                      <a:pt x="16643858" y="2078863"/>
                    </a:cubicBezTo>
                    <a:cubicBezTo>
                      <a:pt x="16655035" y="2063877"/>
                      <a:pt x="16676243" y="2060829"/>
                      <a:pt x="16691229" y="2072005"/>
                    </a:cubicBezTo>
                    <a:close/>
                    <a:moveTo>
                      <a:pt x="16799561" y="2154047"/>
                    </a:moveTo>
                    <a:cubicBezTo>
                      <a:pt x="16817594" y="2167890"/>
                      <a:pt x="16835501" y="2181733"/>
                      <a:pt x="16853281" y="2195576"/>
                    </a:cubicBezTo>
                    <a:cubicBezTo>
                      <a:pt x="16868014" y="2207006"/>
                      <a:pt x="16870680" y="2228342"/>
                      <a:pt x="16859250" y="2243074"/>
                    </a:cubicBezTo>
                    <a:cubicBezTo>
                      <a:pt x="16847820" y="2257806"/>
                      <a:pt x="16826485" y="2260473"/>
                      <a:pt x="16811752" y="2249043"/>
                    </a:cubicBezTo>
                    <a:cubicBezTo>
                      <a:pt x="16793972" y="2235200"/>
                      <a:pt x="16776192" y="2221484"/>
                      <a:pt x="16758286" y="2207768"/>
                    </a:cubicBezTo>
                    <a:cubicBezTo>
                      <a:pt x="16743426" y="2196338"/>
                      <a:pt x="16740632" y="2175129"/>
                      <a:pt x="16752063" y="2160270"/>
                    </a:cubicBezTo>
                    <a:cubicBezTo>
                      <a:pt x="16763492" y="2145411"/>
                      <a:pt x="16784701" y="2142617"/>
                      <a:pt x="16799561" y="2154047"/>
                    </a:cubicBezTo>
                    <a:close/>
                    <a:moveTo>
                      <a:pt x="16906875" y="2237486"/>
                    </a:moveTo>
                    <a:cubicBezTo>
                      <a:pt x="16924655" y="2251456"/>
                      <a:pt x="16942436" y="2265553"/>
                      <a:pt x="16960089" y="2279777"/>
                    </a:cubicBezTo>
                    <a:cubicBezTo>
                      <a:pt x="16974693" y="2291461"/>
                      <a:pt x="16977106" y="2312797"/>
                      <a:pt x="16965422" y="2327402"/>
                    </a:cubicBezTo>
                    <a:cubicBezTo>
                      <a:pt x="16953739" y="2342007"/>
                      <a:pt x="16932402" y="2344420"/>
                      <a:pt x="16917797" y="2332736"/>
                    </a:cubicBezTo>
                    <a:cubicBezTo>
                      <a:pt x="16900271" y="2318639"/>
                      <a:pt x="16882618" y="2304669"/>
                      <a:pt x="16864966" y="2290826"/>
                    </a:cubicBezTo>
                    <a:cubicBezTo>
                      <a:pt x="16850233" y="2279269"/>
                      <a:pt x="16847693" y="2257933"/>
                      <a:pt x="16859377" y="2243201"/>
                    </a:cubicBezTo>
                    <a:cubicBezTo>
                      <a:pt x="16871062" y="2228469"/>
                      <a:pt x="16892270" y="2225929"/>
                      <a:pt x="16907002" y="2237613"/>
                    </a:cubicBezTo>
                    <a:close/>
                    <a:moveTo>
                      <a:pt x="17013174" y="2322449"/>
                    </a:moveTo>
                    <a:cubicBezTo>
                      <a:pt x="17030827" y="2336673"/>
                      <a:pt x="17048353" y="2351024"/>
                      <a:pt x="17065879" y="2365375"/>
                    </a:cubicBezTo>
                    <a:cubicBezTo>
                      <a:pt x="17080357" y="2377186"/>
                      <a:pt x="17082390" y="2398522"/>
                      <a:pt x="17070578" y="2413000"/>
                    </a:cubicBezTo>
                    <a:cubicBezTo>
                      <a:pt x="17058767" y="2427478"/>
                      <a:pt x="17037431" y="2429510"/>
                      <a:pt x="17022953" y="2417699"/>
                    </a:cubicBezTo>
                    <a:cubicBezTo>
                      <a:pt x="17005554" y="2403475"/>
                      <a:pt x="16988155" y="2389251"/>
                      <a:pt x="16970629" y="2375027"/>
                    </a:cubicBezTo>
                    <a:cubicBezTo>
                      <a:pt x="16956151" y="2363216"/>
                      <a:pt x="16953866" y="2341880"/>
                      <a:pt x="16965549" y="2327402"/>
                    </a:cubicBezTo>
                    <a:cubicBezTo>
                      <a:pt x="16977233" y="2312924"/>
                      <a:pt x="16998696" y="2310638"/>
                      <a:pt x="17013174" y="2322322"/>
                    </a:cubicBezTo>
                    <a:close/>
                    <a:moveTo>
                      <a:pt x="17118203" y="2408428"/>
                    </a:moveTo>
                    <a:cubicBezTo>
                      <a:pt x="17135602" y="2422906"/>
                      <a:pt x="17153001" y="2437384"/>
                      <a:pt x="17170273" y="2451989"/>
                    </a:cubicBezTo>
                    <a:cubicBezTo>
                      <a:pt x="17184624" y="2464054"/>
                      <a:pt x="17186402" y="2485390"/>
                      <a:pt x="17174338" y="2499741"/>
                    </a:cubicBezTo>
                    <a:cubicBezTo>
                      <a:pt x="17162272" y="2514092"/>
                      <a:pt x="17140937" y="2515870"/>
                      <a:pt x="17126586" y="2503805"/>
                    </a:cubicBezTo>
                    <a:cubicBezTo>
                      <a:pt x="17109314" y="2489327"/>
                      <a:pt x="17092042" y="2474849"/>
                      <a:pt x="17074769" y="2460498"/>
                    </a:cubicBezTo>
                    <a:cubicBezTo>
                      <a:pt x="17060418" y="2448560"/>
                      <a:pt x="17058387" y="2427224"/>
                      <a:pt x="17070324" y="2412746"/>
                    </a:cubicBezTo>
                    <a:cubicBezTo>
                      <a:pt x="17082263" y="2398268"/>
                      <a:pt x="17103598" y="2396363"/>
                      <a:pt x="17118076" y="2408301"/>
                    </a:cubicBezTo>
                    <a:close/>
                    <a:moveTo>
                      <a:pt x="17222090" y="2495804"/>
                    </a:moveTo>
                    <a:cubicBezTo>
                      <a:pt x="17239362" y="2510536"/>
                      <a:pt x="17256506" y="2525268"/>
                      <a:pt x="17273651" y="2540127"/>
                    </a:cubicBezTo>
                    <a:cubicBezTo>
                      <a:pt x="17287748" y="2552319"/>
                      <a:pt x="17289399" y="2573782"/>
                      <a:pt x="17277080" y="2587879"/>
                    </a:cubicBezTo>
                    <a:cubicBezTo>
                      <a:pt x="17264762" y="2601976"/>
                      <a:pt x="17243425" y="2603627"/>
                      <a:pt x="17229328" y="2591308"/>
                    </a:cubicBezTo>
                    <a:cubicBezTo>
                      <a:pt x="17212311" y="2576576"/>
                      <a:pt x="17195292" y="2561971"/>
                      <a:pt x="17178147" y="2547366"/>
                    </a:cubicBezTo>
                    <a:cubicBezTo>
                      <a:pt x="17163923" y="2535174"/>
                      <a:pt x="17162272" y="2513838"/>
                      <a:pt x="17174338" y="2499614"/>
                    </a:cubicBezTo>
                    <a:cubicBezTo>
                      <a:pt x="17186402" y="2485390"/>
                      <a:pt x="17207866" y="2483739"/>
                      <a:pt x="17222090" y="2495804"/>
                    </a:cubicBezTo>
                    <a:close/>
                    <a:moveTo>
                      <a:pt x="17324960" y="2584704"/>
                    </a:moveTo>
                    <a:cubicBezTo>
                      <a:pt x="17341977" y="2599563"/>
                      <a:pt x="17358995" y="2614549"/>
                      <a:pt x="17375887" y="2629662"/>
                    </a:cubicBezTo>
                    <a:cubicBezTo>
                      <a:pt x="17389856" y="2642108"/>
                      <a:pt x="17391126" y="2663444"/>
                      <a:pt x="17378680" y="2677414"/>
                    </a:cubicBezTo>
                    <a:cubicBezTo>
                      <a:pt x="17366235" y="2691384"/>
                      <a:pt x="17344898" y="2692654"/>
                      <a:pt x="17330928" y="2680208"/>
                    </a:cubicBezTo>
                    <a:cubicBezTo>
                      <a:pt x="17314038" y="2665222"/>
                      <a:pt x="17297273" y="2650363"/>
                      <a:pt x="17280255" y="2635631"/>
                    </a:cubicBezTo>
                    <a:cubicBezTo>
                      <a:pt x="17266158" y="2623312"/>
                      <a:pt x="17264762" y="2601849"/>
                      <a:pt x="17277080" y="2587879"/>
                    </a:cubicBezTo>
                    <a:cubicBezTo>
                      <a:pt x="17289399" y="2573909"/>
                      <a:pt x="17310863" y="2572385"/>
                      <a:pt x="17324832" y="2584704"/>
                    </a:cubicBezTo>
                    <a:close/>
                    <a:moveTo>
                      <a:pt x="17426432" y="2674874"/>
                    </a:moveTo>
                    <a:cubicBezTo>
                      <a:pt x="17443323" y="2689987"/>
                      <a:pt x="17460088" y="2705227"/>
                      <a:pt x="17476851" y="2720467"/>
                    </a:cubicBezTo>
                    <a:cubicBezTo>
                      <a:pt x="17490694" y="2733040"/>
                      <a:pt x="17491711" y="2754503"/>
                      <a:pt x="17479138" y="2768346"/>
                    </a:cubicBezTo>
                    <a:cubicBezTo>
                      <a:pt x="17466565" y="2782189"/>
                      <a:pt x="17445101" y="2783205"/>
                      <a:pt x="17431258" y="2770632"/>
                    </a:cubicBezTo>
                    <a:cubicBezTo>
                      <a:pt x="17414621" y="2755519"/>
                      <a:pt x="17397985" y="2740406"/>
                      <a:pt x="17381220" y="2725293"/>
                    </a:cubicBezTo>
                    <a:cubicBezTo>
                      <a:pt x="17367250" y="2712847"/>
                      <a:pt x="17366107" y="2691384"/>
                      <a:pt x="17378680" y="2677414"/>
                    </a:cubicBezTo>
                    <a:cubicBezTo>
                      <a:pt x="17391253" y="2663444"/>
                      <a:pt x="17412590" y="2662301"/>
                      <a:pt x="17426560" y="2674874"/>
                    </a:cubicBezTo>
                    <a:close/>
                    <a:moveTo>
                      <a:pt x="17527017" y="2766314"/>
                    </a:moveTo>
                    <a:cubicBezTo>
                      <a:pt x="17543653" y="2781681"/>
                      <a:pt x="17560291" y="2797048"/>
                      <a:pt x="17576800" y="2812542"/>
                    </a:cubicBezTo>
                    <a:cubicBezTo>
                      <a:pt x="17590517" y="2825369"/>
                      <a:pt x="17591151" y="2846705"/>
                      <a:pt x="17578451" y="2860421"/>
                    </a:cubicBezTo>
                    <a:cubicBezTo>
                      <a:pt x="17565751" y="2874137"/>
                      <a:pt x="17544289" y="2874772"/>
                      <a:pt x="17530572" y="2862072"/>
                    </a:cubicBezTo>
                    <a:cubicBezTo>
                      <a:pt x="17514190" y="2846705"/>
                      <a:pt x="17497679" y="2831338"/>
                      <a:pt x="17481042" y="2816098"/>
                    </a:cubicBezTo>
                    <a:cubicBezTo>
                      <a:pt x="17467326" y="2803398"/>
                      <a:pt x="17466438" y="2781935"/>
                      <a:pt x="17479138" y="2768219"/>
                    </a:cubicBezTo>
                    <a:cubicBezTo>
                      <a:pt x="17491838" y="2754503"/>
                      <a:pt x="17513300" y="2753614"/>
                      <a:pt x="17527017" y="2766314"/>
                    </a:cubicBezTo>
                    <a:close/>
                    <a:moveTo>
                      <a:pt x="17626330" y="2859151"/>
                    </a:moveTo>
                    <a:cubicBezTo>
                      <a:pt x="17642841" y="2874772"/>
                      <a:pt x="17659223" y="2890393"/>
                      <a:pt x="17675479" y="2906014"/>
                    </a:cubicBezTo>
                    <a:cubicBezTo>
                      <a:pt x="17688942" y="2918968"/>
                      <a:pt x="17689449" y="2940431"/>
                      <a:pt x="17676495" y="2953893"/>
                    </a:cubicBezTo>
                    <a:cubicBezTo>
                      <a:pt x="17663542" y="2967355"/>
                      <a:pt x="17642078" y="2967863"/>
                      <a:pt x="17628617" y="2954909"/>
                    </a:cubicBezTo>
                    <a:cubicBezTo>
                      <a:pt x="17612361" y="2939288"/>
                      <a:pt x="17596104" y="2923794"/>
                      <a:pt x="17579721" y="2908300"/>
                    </a:cubicBezTo>
                    <a:cubicBezTo>
                      <a:pt x="17566132" y="2895473"/>
                      <a:pt x="17565497" y="2874010"/>
                      <a:pt x="17578451" y="2860421"/>
                    </a:cubicBezTo>
                    <a:cubicBezTo>
                      <a:pt x="17591405" y="2846832"/>
                      <a:pt x="17612742" y="2846197"/>
                      <a:pt x="17626330" y="2859151"/>
                    </a:cubicBezTo>
                    <a:close/>
                    <a:moveTo>
                      <a:pt x="17724374" y="2953258"/>
                    </a:moveTo>
                    <a:cubicBezTo>
                      <a:pt x="17740630" y="2969006"/>
                      <a:pt x="17756760" y="2984881"/>
                      <a:pt x="17773016" y="3000756"/>
                    </a:cubicBezTo>
                    <a:cubicBezTo>
                      <a:pt x="17786350" y="3013837"/>
                      <a:pt x="17786477" y="3035300"/>
                      <a:pt x="17773396" y="3048635"/>
                    </a:cubicBezTo>
                    <a:cubicBezTo>
                      <a:pt x="17760316" y="3061970"/>
                      <a:pt x="17738852" y="3062097"/>
                      <a:pt x="17725517" y="3049016"/>
                    </a:cubicBezTo>
                    <a:cubicBezTo>
                      <a:pt x="17709516" y="3033268"/>
                      <a:pt x="17693387" y="3017520"/>
                      <a:pt x="17677257" y="3001772"/>
                    </a:cubicBezTo>
                    <a:cubicBezTo>
                      <a:pt x="17663795" y="2988691"/>
                      <a:pt x="17663542" y="2967355"/>
                      <a:pt x="17676622" y="2953893"/>
                    </a:cubicBezTo>
                    <a:cubicBezTo>
                      <a:pt x="17689703" y="2940431"/>
                      <a:pt x="17711040" y="2940177"/>
                      <a:pt x="17724501" y="2953258"/>
                    </a:cubicBezTo>
                    <a:close/>
                    <a:moveTo>
                      <a:pt x="17821402" y="3048635"/>
                    </a:moveTo>
                    <a:cubicBezTo>
                      <a:pt x="17837404" y="3064637"/>
                      <a:pt x="17853406" y="3080639"/>
                      <a:pt x="17869408" y="3096768"/>
                    </a:cubicBezTo>
                    <a:cubicBezTo>
                      <a:pt x="17882617" y="3110103"/>
                      <a:pt x="17882490" y="3131566"/>
                      <a:pt x="17869154" y="3144647"/>
                    </a:cubicBezTo>
                    <a:cubicBezTo>
                      <a:pt x="17855819" y="3157728"/>
                      <a:pt x="17834356" y="3157728"/>
                      <a:pt x="17821275" y="3144393"/>
                    </a:cubicBezTo>
                    <a:cubicBezTo>
                      <a:pt x="17805400" y="3128391"/>
                      <a:pt x="17789525" y="3112516"/>
                      <a:pt x="17773650" y="3096514"/>
                    </a:cubicBezTo>
                    <a:cubicBezTo>
                      <a:pt x="17760442" y="3083306"/>
                      <a:pt x="17760316" y="3061843"/>
                      <a:pt x="17773523" y="3048635"/>
                    </a:cubicBezTo>
                    <a:cubicBezTo>
                      <a:pt x="17786731" y="3035427"/>
                      <a:pt x="17808194" y="3035300"/>
                      <a:pt x="17821402" y="3048508"/>
                    </a:cubicBezTo>
                    <a:close/>
                    <a:moveTo>
                      <a:pt x="17917033" y="3145028"/>
                    </a:moveTo>
                    <a:cubicBezTo>
                      <a:pt x="17932908" y="3161284"/>
                      <a:pt x="17948656" y="3177413"/>
                      <a:pt x="17964404" y="3193796"/>
                    </a:cubicBezTo>
                    <a:cubicBezTo>
                      <a:pt x="17977358" y="3207258"/>
                      <a:pt x="17976977" y="3228721"/>
                      <a:pt x="17963516" y="3241675"/>
                    </a:cubicBezTo>
                    <a:cubicBezTo>
                      <a:pt x="17950053" y="3254629"/>
                      <a:pt x="17928591" y="3254248"/>
                      <a:pt x="17915637" y="3240786"/>
                    </a:cubicBezTo>
                    <a:cubicBezTo>
                      <a:pt x="17900016" y="3224530"/>
                      <a:pt x="17884394" y="3208401"/>
                      <a:pt x="17868646" y="3192399"/>
                    </a:cubicBezTo>
                    <a:cubicBezTo>
                      <a:pt x="17855566" y="3179064"/>
                      <a:pt x="17855819" y="3157601"/>
                      <a:pt x="17869154" y="3144520"/>
                    </a:cubicBezTo>
                    <a:cubicBezTo>
                      <a:pt x="17882490" y="3131439"/>
                      <a:pt x="17903952" y="3131693"/>
                      <a:pt x="17917033" y="3145028"/>
                    </a:cubicBezTo>
                    <a:close/>
                    <a:moveTo>
                      <a:pt x="18011394" y="3242818"/>
                    </a:moveTo>
                    <a:cubicBezTo>
                      <a:pt x="18027016" y="3259201"/>
                      <a:pt x="18042637" y="3275711"/>
                      <a:pt x="18058130" y="3292221"/>
                    </a:cubicBezTo>
                    <a:cubicBezTo>
                      <a:pt x="18070957" y="3305810"/>
                      <a:pt x="18070322" y="3327273"/>
                      <a:pt x="18056606" y="3340100"/>
                    </a:cubicBezTo>
                    <a:cubicBezTo>
                      <a:pt x="18042891" y="3352927"/>
                      <a:pt x="18021554" y="3352292"/>
                      <a:pt x="18008727" y="3338576"/>
                    </a:cubicBezTo>
                    <a:cubicBezTo>
                      <a:pt x="17993361" y="3322193"/>
                      <a:pt x="17977867" y="3305810"/>
                      <a:pt x="17962372" y="3289554"/>
                    </a:cubicBezTo>
                    <a:cubicBezTo>
                      <a:pt x="17949418" y="3275965"/>
                      <a:pt x="17950053" y="3254629"/>
                      <a:pt x="17963516" y="3241675"/>
                    </a:cubicBezTo>
                    <a:cubicBezTo>
                      <a:pt x="17976977" y="3228721"/>
                      <a:pt x="17998441" y="3229356"/>
                      <a:pt x="18011394" y="3242818"/>
                    </a:cubicBezTo>
                    <a:close/>
                    <a:moveTo>
                      <a:pt x="18104486" y="3341878"/>
                    </a:moveTo>
                    <a:cubicBezTo>
                      <a:pt x="18119852" y="3358515"/>
                      <a:pt x="18135219" y="3375152"/>
                      <a:pt x="18150587" y="3391789"/>
                    </a:cubicBezTo>
                    <a:cubicBezTo>
                      <a:pt x="18163160" y="3405632"/>
                      <a:pt x="18162270" y="3426968"/>
                      <a:pt x="18148427" y="3439668"/>
                    </a:cubicBezTo>
                    <a:cubicBezTo>
                      <a:pt x="18134585" y="3452368"/>
                      <a:pt x="18113248" y="3451352"/>
                      <a:pt x="18100548" y="3437509"/>
                    </a:cubicBezTo>
                    <a:cubicBezTo>
                      <a:pt x="18085308" y="3420872"/>
                      <a:pt x="18070068" y="3404362"/>
                      <a:pt x="18054828" y="3387852"/>
                    </a:cubicBezTo>
                    <a:cubicBezTo>
                      <a:pt x="18042128" y="3374136"/>
                      <a:pt x="18042891" y="3352673"/>
                      <a:pt x="18056606" y="3339973"/>
                    </a:cubicBezTo>
                    <a:cubicBezTo>
                      <a:pt x="18070322" y="3327273"/>
                      <a:pt x="18091786" y="3328035"/>
                      <a:pt x="18104486" y="3341751"/>
                    </a:cubicBezTo>
                    <a:close/>
                    <a:moveTo>
                      <a:pt x="18196306" y="3441954"/>
                    </a:moveTo>
                    <a:cubicBezTo>
                      <a:pt x="18211546" y="3458718"/>
                      <a:pt x="18226660" y="3475609"/>
                      <a:pt x="18241645" y="3492500"/>
                    </a:cubicBezTo>
                    <a:cubicBezTo>
                      <a:pt x="18254092" y="3506470"/>
                      <a:pt x="18252821" y="3527806"/>
                      <a:pt x="18238978" y="3540379"/>
                    </a:cubicBezTo>
                    <a:cubicBezTo>
                      <a:pt x="18225136" y="3552952"/>
                      <a:pt x="18203672" y="3551555"/>
                      <a:pt x="18191099" y="3537712"/>
                    </a:cubicBezTo>
                    <a:cubicBezTo>
                      <a:pt x="18176114" y="3520948"/>
                      <a:pt x="18161127" y="3504184"/>
                      <a:pt x="18146015" y="3487547"/>
                    </a:cubicBezTo>
                    <a:cubicBezTo>
                      <a:pt x="18133442" y="3473704"/>
                      <a:pt x="18134585" y="3452241"/>
                      <a:pt x="18148427" y="3439668"/>
                    </a:cubicBezTo>
                    <a:cubicBezTo>
                      <a:pt x="18162270" y="3427095"/>
                      <a:pt x="18183733" y="3428238"/>
                      <a:pt x="18196306" y="3442081"/>
                    </a:cubicBezTo>
                    <a:close/>
                    <a:moveTo>
                      <a:pt x="18286730" y="3543427"/>
                    </a:moveTo>
                    <a:cubicBezTo>
                      <a:pt x="18301717" y="3560445"/>
                      <a:pt x="18316575" y="3577463"/>
                      <a:pt x="18331435" y="3594608"/>
                    </a:cubicBezTo>
                    <a:cubicBezTo>
                      <a:pt x="18343753" y="3608705"/>
                      <a:pt x="18342229" y="3630168"/>
                      <a:pt x="18328132" y="3642360"/>
                    </a:cubicBezTo>
                    <a:cubicBezTo>
                      <a:pt x="18314036" y="3654552"/>
                      <a:pt x="18292572" y="3653155"/>
                      <a:pt x="18280380" y="3639058"/>
                    </a:cubicBezTo>
                    <a:cubicBezTo>
                      <a:pt x="18265648" y="3622040"/>
                      <a:pt x="18250790" y="3605149"/>
                      <a:pt x="18235930" y="3588258"/>
                    </a:cubicBezTo>
                    <a:cubicBezTo>
                      <a:pt x="18223612" y="3574161"/>
                      <a:pt x="18224881" y="3552825"/>
                      <a:pt x="18238978" y="3540506"/>
                    </a:cubicBezTo>
                    <a:cubicBezTo>
                      <a:pt x="18253075" y="3528187"/>
                      <a:pt x="18274412" y="3529457"/>
                      <a:pt x="18286730" y="3543554"/>
                    </a:cubicBezTo>
                    <a:close/>
                    <a:moveTo>
                      <a:pt x="18375885" y="3646043"/>
                    </a:moveTo>
                    <a:cubicBezTo>
                      <a:pt x="18390617" y="3663188"/>
                      <a:pt x="18405348" y="3680460"/>
                      <a:pt x="18419953" y="3697732"/>
                    </a:cubicBezTo>
                    <a:cubicBezTo>
                      <a:pt x="18432018" y="3711956"/>
                      <a:pt x="18430241" y="3733419"/>
                      <a:pt x="18416017" y="3745484"/>
                    </a:cubicBezTo>
                    <a:cubicBezTo>
                      <a:pt x="18401792" y="3757549"/>
                      <a:pt x="18380329" y="3755771"/>
                      <a:pt x="18368265" y="3741547"/>
                    </a:cubicBezTo>
                    <a:cubicBezTo>
                      <a:pt x="18353660" y="3724402"/>
                      <a:pt x="18339054" y="3707257"/>
                      <a:pt x="18324449" y="3690112"/>
                    </a:cubicBezTo>
                    <a:cubicBezTo>
                      <a:pt x="18312257" y="3675888"/>
                      <a:pt x="18313908" y="3654552"/>
                      <a:pt x="18328132" y="3642360"/>
                    </a:cubicBezTo>
                    <a:cubicBezTo>
                      <a:pt x="18342356" y="3630168"/>
                      <a:pt x="18363692" y="3631819"/>
                      <a:pt x="18375885" y="3646043"/>
                    </a:cubicBezTo>
                    <a:close/>
                    <a:moveTo>
                      <a:pt x="18463768" y="3749802"/>
                    </a:moveTo>
                    <a:cubicBezTo>
                      <a:pt x="18478246" y="3767201"/>
                      <a:pt x="18492724" y="3784600"/>
                      <a:pt x="18507202" y="3802126"/>
                    </a:cubicBezTo>
                    <a:cubicBezTo>
                      <a:pt x="18519141" y="3816604"/>
                      <a:pt x="18517108" y="3837940"/>
                      <a:pt x="18502630" y="3849751"/>
                    </a:cubicBezTo>
                    <a:cubicBezTo>
                      <a:pt x="18488152" y="3861562"/>
                      <a:pt x="18466817" y="3859657"/>
                      <a:pt x="18455005" y="3845179"/>
                    </a:cubicBezTo>
                    <a:cubicBezTo>
                      <a:pt x="18440654" y="3827780"/>
                      <a:pt x="18426303" y="3810508"/>
                      <a:pt x="18411825" y="3793236"/>
                    </a:cubicBezTo>
                    <a:cubicBezTo>
                      <a:pt x="18399888" y="3778885"/>
                      <a:pt x="18401792" y="3757549"/>
                      <a:pt x="18416143" y="3745484"/>
                    </a:cubicBezTo>
                    <a:cubicBezTo>
                      <a:pt x="18430494" y="3733419"/>
                      <a:pt x="18451830" y="3735451"/>
                      <a:pt x="18463895" y="3749802"/>
                    </a:cubicBezTo>
                    <a:close/>
                    <a:moveTo>
                      <a:pt x="18550382" y="3854577"/>
                    </a:moveTo>
                    <a:cubicBezTo>
                      <a:pt x="18564733" y="3872103"/>
                      <a:pt x="18578957" y="3889756"/>
                      <a:pt x="18593054" y="3907409"/>
                    </a:cubicBezTo>
                    <a:cubicBezTo>
                      <a:pt x="18604739" y="3922014"/>
                      <a:pt x="18602452" y="3943350"/>
                      <a:pt x="18587847" y="3955034"/>
                    </a:cubicBezTo>
                    <a:cubicBezTo>
                      <a:pt x="18573242" y="3966718"/>
                      <a:pt x="18551906" y="3964432"/>
                      <a:pt x="18540222" y="3949827"/>
                    </a:cubicBezTo>
                    <a:cubicBezTo>
                      <a:pt x="18526125" y="3932301"/>
                      <a:pt x="18512028" y="3914775"/>
                      <a:pt x="18497804" y="3897376"/>
                    </a:cubicBezTo>
                    <a:cubicBezTo>
                      <a:pt x="18485993" y="3882898"/>
                      <a:pt x="18488152" y="3861562"/>
                      <a:pt x="18502630" y="3849751"/>
                    </a:cubicBezTo>
                    <a:cubicBezTo>
                      <a:pt x="18517108" y="3837940"/>
                      <a:pt x="18538444" y="3840099"/>
                      <a:pt x="18550255" y="3854577"/>
                    </a:cubicBezTo>
                    <a:close/>
                    <a:moveTo>
                      <a:pt x="18635345" y="3960495"/>
                    </a:moveTo>
                    <a:cubicBezTo>
                      <a:pt x="18649442" y="3978275"/>
                      <a:pt x="18663413" y="3996055"/>
                      <a:pt x="18677382" y="4013835"/>
                    </a:cubicBezTo>
                    <a:cubicBezTo>
                      <a:pt x="18688940" y="4028567"/>
                      <a:pt x="18686272" y="4049903"/>
                      <a:pt x="18671541" y="4061333"/>
                    </a:cubicBezTo>
                    <a:cubicBezTo>
                      <a:pt x="18656808" y="4072763"/>
                      <a:pt x="18635472" y="4070223"/>
                      <a:pt x="18624042" y="4055491"/>
                    </a:cubicBezTo>
                    <a:cubicBezTo>
                      <a:pt x="18610199" y="4037711"/>
                      <a:pt x="18596229" y="4020058"/>
                      <a:pt x="18582260" y="4002405"/>
                    </a:cubicBezTo>
                    <a:cubicBezTo>
                      <a:pt x="18570575" y="3987800"/>
                      <a:pt x="18573116" y="3966464"/>
                      <a:pt x="18587720" y="3954780"/>
                    </a:cubicBezTo>
                    <a:cubicBezTo>
                      <a:pt x="18602325" y="3943096"/>
                      <a:pt x="18623662" y="3945636"/>
                      <a:pt x="18635345" y="3960241"/>
                    </a:cubicBezTo>
                    <a:close/>
                    <a:moveTo>
                      <a:pt x="18719039" y="4067302"/>
                    </a:moveTo>
                    <a:cubicBezTo>
                      <a:pt x="18732881" y="4085209"/>
                      <a:pt x="18746724" y="4103243"/>
                      <a:pt x="18760441" y="4121277"/>
                    </a:cubicBezTo>
                    <a:cubicBezTo>
                      <a:pt x="18771743" y="4136136"/>
                      <a:pt x="18768949" y="4157345"/>
                      <a:pt x="18753964" y="4168775"/>
                    </a:cubicBezTo>
                    <a:cubicBezTo>
                      <a:pt x="18738977" y="4180205"/>
                      <a:pt x="18717895" y="4177284"/>
                      <a:pt x="18706466" y="4162298"/>
                    </a:cubicBezTo>
                    <a:cubicBezTo>
                      <a:pt x="18692876" y="4144391"/>
                      <a:pt x="18679161" y="4126484"/>
                      <a:pt x="18665317" y="4108704"/>
                    </a:cubicBezTo>
                    <a:cubicBezTo>
                      <a:pt x="18653888" y="4093845"/>
                      <a:pt x="18656681" y="4072636"/>
                      <a:pt x="18671414" y="4061206"/>
                    </a:cubicBezTo>
                    <a:cubicBezTo>
                      <a:pt x="18686145" y="4049776"/>
                      <a:pt x="18707481" y="4052570"/>
                      <a:pt x="18718912" y="4067302"/>
                    </a:cubicBezTo>
                    <a:close/>
                    <a:moveTo>
                      <a:pt x="18801335" y="4175506"/>
                    </a:moveTo>
                    <a:cubicBezTo>
                      <a:pt x="18814923" y="4193667"/>
                      <a:pt x="18828513" y="4211701"/>
                      <a:pt x="18841974" y="4229989"/>
                    </a:cubicBezTo>
                    <a:cubicBezTo>
                      <a:pt x="18853150" y="4244975"/>
                      <a:pt x="18849975" y="4266184"/>
                      <a:pt x="18834990" y="4277360"/>
                    </a:cubicBezTo>
                    <a:cubicBezTo>
                      <a:pt x="18820003" y="4288536"/>
                      <a:pt x="18798794" y="4285361"/>
                      <a:pt x="18787618" y="4270375"/>
                    </a:cubicBezTo>
                    <a:cubicBezTo>
                      <a:pt x="18774156" y="4252341"/>
                      <a:pt x="18760694" y="4234307"/>
                      <a:pt x="18747232" y="4216273"/>
                    </a:cubicBezTo>
                    <a:cubicBezTo>
                      <a:pt x="18736056" y="4201287"/>
                      <a:pt x="18738977" y="4180078"/>
                      <a:pt x="18753964" y="4168902"/>
                    </a:cubicBezTo>
                    <a:cubicBezTo>
                      <a:pt x="18768949" y="4157726"/>
                      <a:pt x="18790158" y="4160647"/>
                      <a:pt x="18801335" y="4175633"/>
                    </a:cubicBezTo>
                    <a:close/>
                    <a:moveTo>
                      <a:pt x="18882233" y="4284726"/>
                    </a:moveTo>
                    <a:cubicBezTo>
                      <a:pt x="18895568" y="4303014"/>
                      <a:pt x="18908903" y="4321302"/>
                      <a:pt x="18922112" y="4339717"/>
                    </a:cubicBezTo>
                    <a:cubicBezTo>
                      <a:pt x="18933033" y="4354830"/>
                      <a:pt x="18929604" y="4376039"/>
                      <a:pt x="18914492" y="4386961"/>
                    </a:cubicBezTo>
                    <a:cubicBezTo>
                      <a:pt x="18899378" y="4397883"/>
                      <a:pt x="18878169" y="4394454"/>
                      <a:pt x="18867247" y="4379341"/>
                    </a:cubicBezTo>
                    <a:cubicBezTo>
                      <a:pt x="18854040" y="4361053"/>
                      <a:pt x="18840831" y="4342892"/>
                      <a:pt x="18827623" y="4324731"/>
                    </a:cubicBezTo>
                    <a:cubicBezTo>
                      <a:pt x="18816574" y="4309618"/>
                      <a:pt x="18819876" y="4288409"/>
                      <a:pt x="18834990" y="4277360"/>
                    </a:cubicBezTo>
                    <a:cubicBezTo>
                      <a:pt x="18850102" y="4266311"/>
                      <a:pt x="18871312" y="4269613"/>
                      <a:pt x="18882361" y="4284726"/>
                    </a:cubicBezTo>
                    <a:close/>
                    <a:moveTo>
                      <a:pt x="18961863" y="4394962"/>
                    </a:moveTo>
                    <a:cubicBezTo>
                      <a:pt x="18974943" y="4413377"/>
                      <a:pt x="18988024" y="4431919"/>
                      <a:pt x="19001105" y="4450461"/>
                    </a:cubicBezTo>
                    <a:cubicBezTo>
                      <a:pt x="19011900" y="4465828"/>
                      <a:pt x="19008217" y="4486910"/>
                      <a:pt x="18992850" y="4497578"/>
                    </a:cubicBezTo>
                    <a:cubicBezTo>
                      <a:pt x="18977483" y="4508246"/>
                      <a:pt x="18956401" y="4504690"/>
                      <a:pt x="18945733" y="4489323"/>
                    </a:cubicBezTo>
                    <a:cubicBezTo>
                      <a:pt x="18932779" y="4470908"/>
                      <a:pt x="18919825" y="4452493"/>
                      <a:pt x="18906744" y="4434205"/>
                    </a:cubicBezTo>
                    <a:cubicBezTo>
                      <a:pt x="18895949" y="4418965"/>
                      <a:pt x="18899505" y="4397883"/>
                      <a:pt x="18914745" y="4386961"/>
                    </a:cubicBezTo>
                    <a:cubicBezTo>
                      <a:pt x="18929986" y="4376039"/>
                      <a:pt x="18951067" y="4379722"/>
                      <a:pt x="18961990" y="4394962"/>
                    </a:cubicBezTo>
                    <a:close/>
                    <a:moveTo>
                      <a:pt x="19040094" y="4506214"/>
                    </a:moveTo>
                    <a:cubicBezTo>
                      <a:pt x="19053048" y="4524883"/>
                      <a:pt x="19065875" y="4543552"/>
                      <a:pt x="19078575" y="4562221"/>
                    </a:cubicBezTo>
                    <a:cubicBezTo>
                      <a:pt x="19089117" y="4577715"/>
                      <a:pt x="19085179" y="4598797"/>
                      <a:pt x="19069686" y="4609338"/>
                    </a:cubicBezTo>
                    <a:cubicBezTo>
                      <a:pt x="19054192" y="4619879"/>
                      <a:pt x="19033110" y="4615942"/>
                      <a:pt x="19022568" y="4600448"/>
                    </a:cubicBezTo>
                    <a:cubicBezTo>
                      <a:pt x="19009868" y="4581906"/>
                      <a:pt x="18997168" y="4563237"/>
                      <a:pt x="18984342" y="4544822"/>
                    </a:cubicBezTo>
                    <a:cubicBezTo>
                      <a:pt x="18973673" y="4529455"/>
                      <a:pt x="18977483" y="4508373"/>
                      <a:pt x="18992850" y="4497705"/>
                    </a:cubicBezTo>
                    <a:cubicBezTo>
                      <a:pt x="19008217" y="4487037"/>
                      <a:pt x="19029299" y="4490847"/>
                      <a:pt x="19039967" y="4506214"/>
                    </a:cubicBezTo>
                    <a:close/>
                    <a:moveTo>
                      <a:pt x="19116675" y="4618482"/>
                    </a:moveTo>
                    <a:cubicBezTo>
                      <a:pt x="19129375" y="4637278"/>
                      <a:pt x="19141948" y="4656074"/>
                      <a:pt x="19154394" y="4674870"/>
                    </a:cubicBezTo>
                    <a:cubicBezTo>
                      <a:pt x="19164681" y="4690491"/>
                      <a:pt x="19160491" y="4711446"/>
                      <a:pt x="19144869" y="4721860"/>
                    </a:cubicBezTo>
                    <a:cubicBezTo>
                      <a:pt x="19129248" y="4732274"/>
                      <a:pt x="19108293" y="4727956"/>
                      <a:pt x="19097879" y="4712335"/>
                    </a:cubicBezTo>
                    <a:cubicBezTo>
                      <a:pt x="19085433" y="4693539"/>
                      <a:pt x="19072988" y="4674870"/>
                      <a:pt x="19060415" y="4656201"/>
                    </a:cubicBezTo>
                    <a:cubicBezTo>
                      <a:pt x="19050000" y="4640707"/>
                      <a:pt x="19054065" y="4619625"/>
                      <a:pt x="19069558" y="4609211"/>
                    </a:cubicBezTo>
                    <a:cubicBezTo>
                      <a:pt x="19085052" y="4598797"/>
                      <a:pt x="19106135" y="4602861"/>
                      <a:pt x="19116548" y="4618355"/>
                    </a:cubicBezTo>
                    <a:close/>
                    <a:moveTo>
                      <a:pt x="19191732" y="4731512"/>
                    </a:moveTo>
                    <a:cubicBezTo>
                      <a:pt x="19204178" y="4750435"/>
                      <a:pt x="19216497" y="4769485"/>
                      <a:pt x="19228817" y="4788408"/>
                    </a:cubicBezTo>
                    <a:cubicBezTo>
                      <a:pt x="19238976" y="4804156"/>
                      <a:pt x="19234404" y="4825111"/>
                      <a:pt x="19218783" y="4835271"/>
                    </a:cubicBezTo>
                    <a:cubicBezTo>
                      <a:pt x="19203163" y="4845431"/>
                      <a:pt x="19182080" y="4840859"/>
                      <a:pt x="19171920" y="4825238"/>
                    </a:cubicBezTo>
                    <a:cubicBezTo>
                      <a:pt x="19159728" y="4806315"/>
                      <a:pt x="19147410" y="4787519"/>
                      <a:pt x="19135091" y="4768596"/>
                    </a:cubicBezTo>
                    <a:cubicBezTo>
                      <a:pt x="19124803" y="4752975"/>
                      <a:pt x="19129248" y="4731893"/>
                      <a:pt x="19144869" y="4721733"/>
                    </a:cubicBezTo>
                    <a:cubicBezTo>
                      <a:pt x="19160491" y="4711573"/>
                      <a:pt x="19181572" y="4715891"/>
                      <a:pt x="19191732" y="4731512"/>
                    </a:cubicBezTo>
                    <a:close/>
                    <a:moveTo>
                      <a:pt x="19265392" y="4845685"/>
                    </a:moveTo>
                    <a:cubicBezTo>
                      <a:pt x="19277585" y="4864735"/>
                      <a:pt x="19289649" y="4883912"/>
                      <a:pt x="19301715" y="4903089"/>
                    </a:cubicBezTo>
                    <a:cubicBezTo>
                      <a:pt x="19311620" y="4918964"/>
                      <a:pt x="19306921" y="4939792"/>
                      <a:pt x="19291046" y="4949825"/>
                    </a:cubicBezTo>
                    <a:cubicBezTo>
                      <a:pt x="19275171" y="4959858"/>
                      <a:pt x="19254343" y="4955032"/>
                      <a:pt x="19244311" y="4939157"/>
                    </a:cubicBezTo>
                    <a:cubicBezTo>
                      <a:pt x="19232372" y="4920107"/>
                      <a:pt x="19220307" y="4901057"/>
                      <a:pt x="19208242" y="4882007"/>
                    </a:cubicBezTo>
                    <a:cubicBezTo>
                      <a:pt x="19198210" y="4866259"/>
                      <a:pt x="19202908" y="4845304"/>
                      <a:pt x="19218656" y="4835271"/>
                    </a:cubicBezTo>
                    <a:cubicBezTo>
                      <a:pt x="19234404" y="4825238"/>
                      <a:pt x="19255360" y="4829937"/>
                      <a:pt x="19265392" y="4845685"/>
                    </a:cubicBezTo>
                    <a:close/>
                    <a:moveTo>
                      <a:pt x="19337655" y="4960874"/>
                    </a:moveTo>
                    <a:cubicBezTo>
                      <a:pt x="19349593" y="4980178"/>
                      <a:pt x="19361404" y="4999482"/>
                      <a:pt x="19373216" y="5018786"/>
                    </a:cubicBezTo>
                    <a:cubicBezTo>
                      <a:pt x="19382994" y="5034788"/>
                      <a:pt x="19377915" y="5055616"/>
                      <a:pt x="19361913" y="5065268"/>
                    </a:cubicBezTo>
                    <a:cubicBezTo>
                      <a:pt x="19345911" y="5074920"/>
                      <a:pt x="19325082" y="5069967"/>
                      <a:pt x="19315430" y="5053965"/>
                    </a:cubicBezTo>
                    <a:cubicBezTo>
                      <a:pt x="19303746" y="5034788"/>
                      <a:pt x="19291936" y="5015484"/>
                      <a:pt x="19280124" y="4996434"/>
                    </a:cubicBezTo>
                    <a:cubicBezTo>
                      <a:pt x="19270345" y="4980559"/>
                      <a:pt x="19275171" y="4959604"/>
                      <a:pt x="19291173" y="4949825"/>
                    </a:cubicBezTo>
                    <a:cubicBezTo>
                      <a:pt x="19307175" y="4940046"/>
                      <a:pt x="19328003" y="4944872"/>
                      <a:pt x="19337782" y="4960874"/>
                    </a:cubicBezTo>
                    <a:close/>
                    <a:moveTo>
                      <a:pt x="19408521" y="5076952"/>
                    </a:moveTo>
                    <a:cubicBezTo>
                      <a:pt x="19420205" y="5096383"/>
                      <a:pt x="19431763" y="5115814"/>
                      <a:pt x="19443319" y="5135245"/>
                    </a:cubicBezTo>
                    <a:cubicBezTo>
                      <a:pt x="19452844" y="5151374"/>
                      <a:pt x="19447511" y="5172075"/>
                      <a:pt x="19431381" y="5181600"/>
                    </a:cubicBezTo>
                    <a:cubicBezTo>
                      <a:pt x="19415252" y="5191125"/>
                      <a:pt x="19394551" y="5185791"/>
                      <a:pt x="19385026" y="5169662"/>
                    </a:cubicBezTo>
                    <a:cubicBezTo>
                      <a:pt x="19373596" y="5150358"/>
                      <a:pt x="19362040" y="5130927"/>
                      <a:pt x="19350482" y="5111750"/>
                    </a:cubicBezTo>
                    <a:cubicBezTo>
                      <a:pt x="19340830" y="5095748"/>
                      <a:pt x="19346038" y="5074920"/>
                      <a:pt x="19362040" y="5065268"/>
                    </a:cubicBezTo>
                    <a:cubicBezTo>
                      <a:pt x="19378042" y="5055616"/>
                      <a:pt x="19398869" y="5060823"/>
                      <a:pt x="19408521" y="5076825"/>
                    </a:cubicBezTo>
                    <a:close/>
                    <a:moveTo>
                      <a:pt x="19477610" y="5193665"/>
                    </a:moveTo>
                    <a:cubicBezTo>
                      <a:pt x="19489040" y="5213223"/>
                      <a:pt x="19500342" y="5232781"/>
                      <a:pt x="19511645" y="5252466"/>
                    </a:cubicBezTo>
                    <a:cubicBezTo>
                      <a:pt x="19520917" y="5268722"/>
                      <a:pt x="19515328" y="5289423"/>
                      <a:pt x="19499072" y="5298694"/>
                    </a:cubicBezTo>
                    <a:cubicBezTo>
                      <a:pt x="19482817" y="5307965"/>
                      <a:pt x="19462116" y="5302377"/>
                      <a:pt x="19452844" y="5286121"/>
                    </a:cubicBezTo>
                    <a:cubicBezTo>
                      <a:pt x="19441668" y="5266563"/>
                      <a:pt x="19430366" y="5247132"/>
                      <a:pt x="19419063" y="5227701"/>
                    </a:cubicBezTo>
                    <a:cubicBezTo>
                      <a:pt x="19409665" y="5211572"/>
                      <a:pt x="19415125" y="5190744"/>
                      <a:pt x="19431254" y="5181346"/>
                    </a:cubicBezTo>
                    <a:cubicBezTo>
                      <a:pt x="19447383" y="5171948"/>
                      <a:pt x="19468212" y="5177409"/>
                      <a:pt x="19477610" y="5193538"/>
                    </a:cubicBezTo>
                    <a:close/>
                    <a:moveTo>
                      <a:pt x="19545300" y="5311394"/>
                    </a:moveTo>
                    <a:cubicBezTo>
                      <a:pt x="19556476" y="5331079"/>
                      <a:pt x="19567525" y="5350891"/>
                      <a:pt x="19578574" y="5370703"/>
                    </a:cubicBezTo>
                    <a:cubicBezTo>
                      <a:pt x="19587718" y="5387086"/>
                      <a:pt x="19581749" y="5407660"/>
                      <a:pt x="19565493" y="5416804"/>
                    </a:cubicBezTo>
                    <a:cubicBezTo>
                      <a:pt x="19549238" y="5425948"/>
                      <a:pt x="19528537" y="5419979"/>
                      <a:pt x="19519392" y="5403723"/>
                    </a:cubicBezTo>
                    <a:cubicBezTo>
                      <a:pt x="19508470" y="5384038"/>
                      <a:pt x="19497421" y="5364353"/>
                      <a:pt x="19486372" y="5344795"/>
                    </a:cubicBezTo>
                    <a:cubicBezTo>
                      <a:pt x="19477228" y="5328539"/>
                      <a:pt x="19482943" y="5307838"/>
                      <a:pt x="19499199" y="5298694"/>
                    </a:cubicBezTo>
                    <a:cubicBezTo>
                      <a:pt x="19515455" y="5289550"/>
                      <a:pt x="19536156" y="5295265"/>
                      <a:pt x="19545300" y="5311521"/>
                    </a:cubicBezTo>
                    <a:close/>
                    <a:moveTo>
                      <a:pt x="19611467" y="5430393"/>
                    </a:moveTo>
                    <a:cubicBezTo>
                      <a:pt x="19622390" y="5450205"/>
                      <a:pt x="19633185" y="5470144"/>
                      <a:pt x="19643979" y="5490083"/>
                    </a:cubicBezTo>
                    <a:cubicBezTo>
                      <a:pt x="19652869" y="5506593"/>
                      <a:pt x="19646773" y="5527040"/>
                      <a:pt x="19630264" y="5535930"/>
                    </a:cubicBezTo>
                    <a:cubicBezTo>
                      <a:pt x="19613753" y="5544820"/>
                      <a:pt x="19593306" y="5538724"/>
                      <a:pt x="19584417" y="5522214"/>
                    </a:cubicBezTo>
                    <a:cubicBezTo>
                      <a:pt x="19573748" y="5502402"/>
                      <a:pt x="19562953" y="5482590"/>
                      <a:pt x="19552158" y="5462905"/>
                    </a:cubicBezTo>
                    <a:cubicBezTo>
                      <a:pt x="19543142" y="5446522"/>
                      <a:pt x="19549111" y="5425948"/>
                      <a:pt x="19565620" y="5416931"/>
                    </a:cubicBezTo>
                    <a:cubicBezTo>
                      <a:pt x="19582130" y="5407914"/>
                      <a:pt x="19602577" y="5413883"/>
                      <a:pt x="19611594" y="5430393"/>
                    </a:cubicBezTo>
                    <a:close/>
                    <a:moveTo>
                      <a:pt x="19676111" y="5549900"/>
                    </a:moveTo>
                    <a:cubicBezTo>
                      <a:pt x="19686778" y="5569839"/>
                      <a:pt x="19697319" y="5589905"/>
                      <a:pt x="19707733" y="5609971"/>
                    </a:cubicBezTo>
                    <a:cubicBezTo>
                      <a:pt x="19716369" y="5626481"/>
                      <a:pt x="19710019" y="5647055"/>
                      <a:pt x="19693382" y="5655691"/>
                    </a:cubicBezTo>
                    <a:cubicBezTo>
                      <a:pt x="19676745" y="5664327"/>
                      <a:pt x="19656298" y="5657977"/>
                      <a:pt x="19647663" y="5641340"/>
                    </a:cubicBezTo>
                    <a:cubicBezTo>
                      <a:pt x="19637248" y="5621401"/>
                      <a:pt x="19626707" y="5601462"/>
                      <a:pt x="19616167" y="5581650"/>
                    </a:cubicBezTo>
                    <a:cubicBezTo>
                      <a:pt x="19607403" y="5565140"/>
                      <a:pt x="19613626" y="5544566"/>
                      <a:pt x="19630137" y="5535803"/>
                    </a:cubicBezTo>
                    <a:cubicBezTo>
                      <a:pt x="19646646" y="5527040"/>
                      <a:pt x="19667220" y="5533263"/>
                      <a:pt x="19675983" y="5549773"/>
                    </a:cubicBezTo>
                    <a:close/>
                    <a:moveTo>
                      <a:pt x="19738975" y="5670169"/>
                    </a:moveTo>
                    <a:cubicBezTo>
                      <a:pt x="19749390" y="5690362"/>
                      <a:pt x="19759676" y="5710428"/>
                      <a:pt x="19769837" y="5730748"/>
                    </a:cubicBezTo>
                    <a:cubicBezTo>
                      <a:pt x="19778345" y="5747385"/>
                      <a:pt x="19771615" y="5767832"/>
                      <a:pt x="19754977" y="5776214"/>
                    </a:cubicBezTo>
                    <a:cubicBezTo>
                      <a:pt x="19738341" y="5784596"/>
                      <a:pt x="19717893" y="5777992"/>
                      <a:pt x="19709512" y="5761355"/>
                    </a:cubicBezTo>
                    <a:cubicBezTo>
                      <a:pt x="19699351" y="5741289"/>
                      <a:pt x="19689065" y="5721223"/>
                      <a:pt x="19678777" y="5701284"/>
                    </a:cubicBezTo>
                    <a:cubicBezTo>
                      <a:pt x="19670268" y="5684647"/>
                      <a:pt x="19676745" y="5664200"/>
                      <a:pt x="19693382" y="5655691"/>
                    </a:cubicBezTo>
                    <a:cubicBezTo>
                      <a:pt x="19710019" y="5647182"/>
                      <a:pt x="19730467" y="5653659"/>
                      <a:pt x="19738975" y="5670296"/>
                    </a:cubicBezTo>
                    <a:close/>
                    <a:moveTo>
                      <a:pt x="19800443" y="5791581"/>
                    </a:moveTo>
                    <a:cubicBezTo>
                      <a:pt x="19810603" y="5811901"/>
                      <a:pt x="19820637" y="5832221"/>
                      <a:pt x="19830542" y="5852541"/>
                    </a:cubicBezTo>
                    <a:cubicBezTo>
                      <a:pt x="19838797" y="5869305"/>
                      <a:pt x="19831813" y="5889625"/>
                      <a:pt x="19815048" y="5897880"/>
                    </a:cubicBezTo>
                    <a:cubicBezTo>
                      <a:pt x="19798285" y="5906135"/>
                      <a:pt x="19777965" y="5899150"/>
                      <a:pt x="19769710" y="5882386"/>
                    </a:cubicBezTo>
                    <a:cubicBezTo>
                      <a:pt x="19759803" y="5862193"/>
                      <a:pt x="19749770" y="5842000"/>
                      <a:pt x="19739738" y="5821807"/>
                    </a:cubicBezTo>
                    <a:cubicBezTo>
                      <a:pt x="19731355" y="5805043"/>
                      <a:pt x="19738214" y="5784723"/>
                      <a:pt x="19754977" y="5776341"/>
                    </a:cubicBezTo>
                    <a:cubicBezTo>
                      <a:pt x="19771742" y="5767959"/>
                      <a:pt x="19792062" y="5774817"/>
                      <a:pt x="19800443" y="5791581"/>
                    </a:cubicBezTo>
                    <a:close/>
                    <a:moveTo>
                      <a:pt x="19860388" y="5913755"/>
                    </a:moveTo>
                    <a:cubicBezTo>
                      <a:pt x="19870167" y="5934075"/>
                      <a:pt x="19879945" y="5954522"/>
                      <a:pt x="19889597" y="5974969"/>
                    </a:cubicBezTo>
                    <a:cubicBezTo>
                      <a:pt x="19897598" y="5991860"/>
                      <a:pt x="19890360" y="6012053"/>
                      <a:pt x="19873468" y="6020054"/>
                    </a:cubicBezTo>
                    <a:cubicBezTo>
                      <a:pt x="19856577" y="6028055"/>
                      <a:pt x="19836385" y="6020816"/>
                      <a:pt x="19828383" y="6003925"/>
                    </a:cubicBezTo>
                    <a:cubicBezTo>
                      <a:pt x="19818731" y="5983605"/>
                      <a:pt x="19809079" y="5963285"/>
                      <a:pt x="19799300" y="5943092"/>
                    </a:cubicBezTo>
                    <a:cubicBezTo>
                      <a:pt x="19791172" y="5926201"/>
                      <a:pt x="19798285" y="5906008"/>
                      <a:pt x="19815048" y="5897880"/>
                    </a:cubicBezTo>
                    <a:cubicBezTo>
                      <a:pt x="19831813" y="5889752"/>
                      <a:pt x="19852132" y="5896864"/>
                      <a:pt x="19860261" y="5913628"/>
                    </a:cubicBezTo>
                    <a:close/>
                    <a:moveTo>
                      <a:pt x="19918426" y="6036310"/>
                    </a:moveTo>
                    <a:cubicBezTo>
                      <a:pt x="19927951" y="6056884"/>
                      <a:pt x="19937476" y="6077331"/>
                      <a:pt x="19946874" y="6097905"/>
                    </a:cubicBezTo>
                    <a:cubicBezTo>
                      <a:pt x="19954621" y="6114923"/>
                      <a:pt x="19947255" y="6134989"/>
                      <a:pt x="19930238" y="6142863"/>
                    </a:cubicBezTo>
                    <a:cubicBezTo>
                      <a:pt x="19913219" y="6150737"/>
                      <a:pt x="19893153" y="6143244"/>
                      <a:pt x="19885279" y="6126226"/>
                    </a:cubicBezTo>
                    <a:cubicBezTo>
                      <a:pt x="19875881" y="6105779"/>
                      <a:pt x="19866483" y="6085332"/>
                      <a:pt x="19856958" y="6065012"/>
                    </a:cubicBezTo>
                    <a:cubicBezTo>
                      <a:pt x="19849085" y="6048121"/>
                      <a:pt x="19856450" y="6027928"/>
                      <a:pt x="19873342" y="6020054"/>
                    </a:cubicBezTo>
                    <a:cubicBezTo>
                      <a:pt x="19890232" y="6012180"/>
                      <a:pt x="19910425" y="6019546"/>
                      <a:pt x="19918299" y="6036437"/>
                    </a:cubicBezTo>
                    <a:close/>
                    <a:moveTo>
                      <a:pt x="19974942" y="6159881"/>
                    </a:moveTo>
                    <a:cubicBezTo>
                      <a:pt x="19984213" y="6180582"/>
                      <a:pt x="19993483" y="6201283"/>
                      <a:pt x="20002627" y="6221984"/>
                    </a:cubicBezTo>
                    <a:cubicBezTo>
                      <a:pt x="20010247" y="6239129"/>
                      <a:pt x="20002500" y="6259068"/>
                      <a:pt x="19985355" y="6266688"/>
                    </a:cubicBezTo>
                    <a:cubicBezTo>
                      <a:pt x="19968211" y="6274308"/>
                      <a:pt x="19948271" y="6266561"/>
                      <a:pt x="19940651" y="6249416"/>
                    </a:cubicBezTo>
                    <a:cubicBezTo>
                      <a:pt x="19931507" y="6228842"/>
                      <a:pt x="19922364" y="6208268"/>
                      <a:pt x="19913092" y="6187694"/>
                    </a:cubicBezTo>
                    <a:cubicBezTo>
                      <a:pt x="19905472" y="6170676"/>
                      <a:pt x="19912966" y="6150610"/>
                      <a:pt x="19930111" y="6142863"/>
                    </a:cubicBezTo>
                    <a:cubicBezTo>
                      <a:pt x="19947255" y="6135116"/>
                      <a:pt x="19967194" y="6142736"/>
                      <a:pt x="19974942" y="6159881"/>
                    </a:cubicBezTo>
                    <a:close/>
                    <a:moveTo>
                      <a:pt x="20029932" y="6284214"/>
                    </a:moveTo>
                    <a:cubicBezTo>
                      <a:pt x="20038949" y="6305042"/>
                      <a:pt x="20047967" y="6325870"/>
                      <a:pt x="20056856" y="6346698"/>
                    </a:cubicBezTo>
                    <a:cubicBezTo>
                      <a:pt x="20064222" y="6363843"/>
                      <a:pt x="20056221" y="6383782"/>
                      <a:pt x="20038949" y="6391148"/>
                    </a:cubicBezTo>
                    <a:cubicBezTo>
                      <a:pt x="20021677" y="6398514"/>
                      <a:pt x="20001866" y="6390513"/>
                      <a:pt x="19994499" y="6373241"/>
                    </a:cubicBezTo>
                    <a:cubicBezTo>
                      <a:pt x="19985610" y="6352540"/>
                      <a:pt x="19976719" y="6331839"/>
                      <a:pt x="19967702" y="6311138"/>
                    </a:cubicBezTo>
                    <a:cubicBezTo>
                      <a:pt x="19960210" y="6293993"/>
                      <a:pt x="19968083" y="6274054"/>
                      <a:pt x="19985228" y="6266561"/>
                    </a:cubicBezTo>
                    <a:cubicBezTo>
                      <a:pt x="20002373" y="6259068"/>
                      <a:pt x="20022313" y="6266942"/>
                      <a:pt x="20029805" y="6284087"/>
                    </a:cubicBezTo>
                    <a:close/>
                    <a:moveTo>
                      <a:pt x="20083272" y="6409182"/>
                    </a:moveTo>
                    <a:cubicBezTo>
                      <a:pt x="20092036" y="6430010"/>
                      <a:pt x="20100671" y="6450965"/>
                      <a:pt x="20109307" y="6471793"/>
                    </a:cubicBezTo>
                    <a:cubicBezTo>
                      <a:pt x="20116419" y="6489065"/>
                      <a:pt x="20108165" y="6508877"/>
                      <a:pt x="20090892" y="6515989"/>
                    </a:cubicBezTo>
                    <a:cubicBezTo>
                      <a:pt x="20073620" y="6523101"/>
                      <a:pt x="20053808" y="6514846"/>
                      <a:pt x="20046696" y="6497574"/>
                    </a:cubicBezTo>
                    <a:cubicBezTo>
                      <a:pt x="20038188" y="6476746"/>
                      <a:pt x="20029551" y="6456045"/>
                      <a:pt x="20020789" y="6435344"/>
                    </a:cubicBezTo>
                    <a:cubicBezTo>
                      <a:pt x="20013549" y="6418072"/>
                      <a:pt x="20021677" y="6398260"/>
                      <a:pt x="20038949" y="6391021"/>
                    </a:cubicBezTo>
                    <a:cubicBezTo>
                      <a:pt x="20056221" y="6383782"/>
                      <a:pt x="20076033" y="6391910"/>
                      <a:pt x="20083272" y="6409182"/>
                    </a:cubicBezTo>
                    <a:close/>
                    <a:moveTo>
                      <a:pt x="20134962" y="6534658"/>
                    </a:moveTo>
                    <a:cubicBezTo>
                      <a:pt x="20143470" y="6555613"/>
                      <a:pt x="20151852" y="6576695"/>
                      <a:pt x="20160235" y="6597777"/>
                    </a:cubicBezTo>
                    <a:cubicBezTo>
                      <a:pt x="20167092" y="6615176"/>
                      <a:pt x="20158583" y="6634861"/>
                      <a:pt x="20141185" y="6641719"/>
                    </a:cubicBezTo>
                    <a:cubicBezTo>
                      <a:pt x="20123786" y="6648577"/>
                      <a:pt x="20104100" y="6640068"/>
                      <a:pt x="20097242" y="6622669"/>
                    </a:cubicBezTo>
                    <a:cubicBezTo>
                      <a:pt x="20088988" y="6601714"/>
                      <a:pt x="20080605" y="6580886"/>
                      <a:pt x="20072223" y="6560058"/>
                    </a:cubicBezTo>
                    <a:cubicBezTo>
                      <a:pt x="20065239" y="6542659"/>
                      <a:pt x="20073620" y="6522974"/>
                      <a:pt x="20090892" y="6515989"/>
                    </a:cubicBezTo>
                    <a:cubicBezTo>
                      <a:pt x="20108165" y="6509004"/>
                      <a:pt x="20127976" y="6517386"/>
                      <a:pt x="20134962" y="6534658"/>
                    </a:cubicBezTo>
                    <a:close/>
                    <a:moveTo>
                      <a:pt x="20184999" y="6661023"/>
                    </a:moveTo>
                    <a:cubicBezTo>
                      <a:pt x="20193254" y="6682105"/>
                      <a:pt x="20201382" y="6703314"/>
                      <a:pt x="20209383" y="6724523"/>
                    </a:cubicBezTo>
                    <a:cubicBezTo>
                      <a:pt x="20215988" y="6742049"/>
                      <a:pt x="20207224" y="6761607"/>
                      <a:pt x="20189825" y="6768211"/>
                    </a:cubicBezTo>
                    <a:cubicBezTo>
                      <a:pt x="20172426" y="6774815"/>
                      <a:pt x="20152742" y="6766052"/>
                      <a:pt x="20146138" y="6748653"/>
                    </a:cubicBezTo>
                    <a:cubicBezTo>
                      <a:pt x="20138137" y="6727571"/>
                      <a:pt x="20130008" y="6706616"/>
                      <a:pt x="20121880" y="6685661"/>
                    </a:cubicBezTo>
                    <a:cubicBezTo>
                      <a:pt x="20115149" y="6668262"/>
                      <a:pt x="20123786" y="6648577"/>
                      <a:pt x="20141185" y="6641846"/>
                    </a:cubicBezTo>
                    <a:cubicBezTo>
                      <a:pt x="20158583" y="6635115"/>
                      <a:pt x="20178268" y="6643751"/>
                      <a:pt x="20184999" y="6661150"/>
                    </a:cubicBezTo>
                    <a:close/>
                    <a:moveTo>
                      <a:pt x="20233514" y="6788277"/>
                    </a:moveTo>
                    <a:cubicBezTo>
                      <a:pt x="20241515" y="6809486"/>
                      <a:pt x="20249389" y="6830822"/>
                      <a:pt x="20257136" y="6852158"/>
                    </a:cubicBezTo>
                    <a:cubicBezTo>
                      <a:pt x="20263613" y="6869684"/>
                      <a:pt x="20254595" y="6889115"/>
                      <a:pt x="20236942" y="6895592"/>
                    </a:cubicBezTo>
                    <a:cubicBezTo>
                      <a:pt x="20219290" y="6902069"/>
                      <a:pt x="20199986" y="6893052"/>
                      <a:pt x="20193508" y="6875399"/>
                    </a:cubicBezTo>
                    <a:cubicBezTo>
                      <a:pt x="20185762" y="6854190"/>
                      <a:pt x="20177888" y="6833108"/>
                      <a:pt x="20170014" y="6811899"/>
                    </a:cubicBezTo>
                    <a:cubicBezTo>
                      <a:pt x="20163410" y="6794373"/>
                      <a:pt x="20172299" y="6774815"/>
                      <a:pt x="20189825" y="6768338"/>
                    </a:cubicBezTo>
                    <a:cubicBezTo>
                      <a:pt x="20207351" y="6761861"/>
                      <a:pt x="20226910" y="6770624"/>
                      <a:pt x="20233387" y="6788150"/>
                    </a:cubicBezTo>
                    <a:close/>
                    <a:moveTo>
                      <a:pt x="20280122" y="6915785"/>
                    </a:moveTo>
                    <a:cubicBezTo>
                      <a:pt x="20287742" y="6937121"/>
                      <a:pt x="20295363" y="6958330"/>
                      <a:pt x="20302855" y="6979666"/>
                    </a:cubicBezTo>
                    <a:cubicBezTo>
                      <a:pt x="20309078" y="6997319"/>
                      <a:pt x="20299807" y="7016623"/>
                      <a:pt x="20282154" y="7022846"/>
                    </a:cubicBezTo>
                    <a:cubicBezTo>
                      <a:pt x="20264501" y="7029069"/>
                      <a:pt x="20245197" y="7019798"/>
                      <a:pt x="20238974" y="7002145"/>
                    </a:cubicBezTo>
                    <a:cubicBezTo>
                      <a:pt x="20231481" y="6980936"/>
                      <a:pt x="20223989" y="6959727"/>
                      <a:pt x="20216368" y="6938645"/>
                    </a:cubicBezTo>
                    <a:cubicBezTo>
                      <a:pt x="20210018" y="6920992"/>
                      <a:pt x="20219163" y="6901688"/>
                      <a:pt x="20236816" y="6895338"/>
                    </a:cubicBezTo>
                    <a:cubicBezTo>
                      <a:pt x="20254468" y="6888988"/>
                      <a:pt x="20273772" y="6898132"/>
                      <a:pt x="20280122" y="6915785"/>
                    </a:cubicBezTo>
                    <a:close/>
                    <a:moveTo>
                      <a:pt x="20325080" y="7043801"/>
                    </a:moveTo>
                    <a:cubicBezTo>
                      <a:pt x="20332446" y="7065264"/>
                      <a:pt x="20339686" y="7086600"/>
                      <a:pt x="20346924" y="7108063"/>
                    </a:cubicBezTo>
                    <a:cubicBezTo>
                      <a:pt x="20352893" y="7125843"/>
                      <a:pt x="20343368" y="7145020"/>
                      <a:pt x="20325589" y="7150989"/>
                    </a:cubicBezTo>
                    <a:cubicBezTo>
                      <a:pt x="20307808" y="7156958"/>
                      <a:pt x="20288631" y="7147433"/>
                      <a:pt x="20282663" y="7129653"/>
                    </a:cubicBezTo>
                    <a:cubicBezTo>
                      <a:pt x="20275423" y="7108317"/>
                      <a:pt x="20268185" y="7086981"/>
                      <a:pt x="20260945" y="7065772"/>
                    </a:cubicBezTo>
                    <a:cubicBezTo>
                      <a:pt x="20254849" y="7048119"/>
                      <a:pt x="20264247" y="7028815"/>
                      <a:pt x="20281900" y="7022719"/>
                    </a:cubicBezTo>
                    <a:cubicBezTo>
                      <a:pt x="20299553" y="7016623"/>
                      <a:pt x="20318857" y="7026021"/>
                      <a:pt x="20324953" y="7043674"/>
                    </a:cubicBezTo>
                    <a:close/>
                    <a:moveTo>
                      <a:pt x="20368388" y="7172452"/>
                    </a:moveTo>
                    <a:cubicBezTo>
                      <a:pt x="20375499" y="7194042"/>
                      <a:pt x="20382485" y="7215505"/>
                      <a:pt x="20389469" y="7237095"/>
                    </a:cubicBezTo>
                    <a:cubicBezTo>
                      <a:pt x="20395185" y="7254875"/>
                      <a:pt x="20385405" y="7273925"/>
                      <a:pt x="20367625" y="7279767"/>
                    </a:cubicBezTo>
                    <a:cubicBezTo>
                      <a:pt x="20349845" y="7285609"/>
                      <a:pt x="20330795" y="7275703"/>
                      <a:pt x="20324953" y="7257923"/>
                    </a:cubicBezTo>
                    <a:cubicBezTo>
                      <a:pt x="20318095" y="7236460"/>
                      <a:pt x="20311111" y="7214997"/>
                      <a:pt x="20303998" y="7193661"/>
                    </a:cubicBezTo>
                    <a:cubicBezTo>
                      <a:pt x="20298156" y="7175881"/>
                      <a:pt x="20307808" y="7156704"/>
                      <a:pt x="20325589" y="7150862"/>
                    </a:cubicBezTo>
                    <a:cubicBezTo>
                      <a:pt x="20343368" y="7145020"/>
                      <a:pt x="20362545" y="7154672"/>
                      <a:pt x="20368388" y="7172452"/>
                    </a:cubicBezTo>
                    <a:close/>
                    <a:moveTo>
                      <a:pt x="20410170" y="7301992"/>
                    </a:moveTo>
                    <a:cubicBezTo>
                      <a:pt x="20417028" y="7323582"/>
                      <a:pt x="20423760" y="7345172"/>
                      <a:pt x="20430364" y="7366889"/>
                    </a:cubicBezTo>
                    <a:cubicBezTo>
                      <a:pt x="20435824" y="7384796"/>
                      <a:pt x="20425792" y="7403719"/>
                      <a:pt x="20408012" y="7409180"/>
                    </a:cubicBezTo>
                    <a:cubicBezTo>
                      <a:pt x="20390231" y="7414641"/>
                      <a:pt x="20371181" y="7404608"/>
                      <a:pt x="20365720" y="7386828"/>
                    </a:cubicBezTo>
                    <a:cubicBezTo>
                      <a:pt x="20359117" y="7365365"/>
                      <a:pt x="20352386" y="7343775"/>
                      <a:pt x="20345654" y="7322312"/>
                    </a:cubicBezTo>
                    <a:cubicBezTo>
                      <a:pt x="20340067" y="7304532"/>
                      <a:pt x="20349972" y="7285482"/>
                      <a:pt x="20367752" y="7279894"/>
                    </a:cubicBezTo>
                    <a:cubicBezTo>
                      <a:pt x="20385532" y="7274306"/>
                      <a:pt x="20404582" y="7284212"/>
                      <a:pt x="20410170" y="7301992"/>
                    </a:cubicBezTo>
                    <a:close/>
                    <a:moveTo>
                      <a:pt x="20450175" y="7431786"/>
                    </a:moveTo>
                    <a:cubicBezTo>
                      <a:pt x="20456652" y="7453376"/>
                      <a:pt x="20463129" y="7475093"/>
                      <a:pt x="20469479" y="7496810"/>
                    </a:cubicBezTo>
                    <a:cubicBezTo>
                      <a:pt x="20474687" y="7514717"/>
                      <a:pt x="20464526" y="7533640"/>
                      <a:pt x="20446492" y="7538847"/>
                    </a:cubicBezTo>
                    <a:cubicBezTo>
                      <a:pt x="20428458" y="7544054"/>
                      <a:pt x="20409663" y="7533894"/>
                      <a:pt x="20404455" y="7515860"/>
                    </a:cubicBezTo>
                    <a:cubicBezTo>
                      <a:pt x="20398105" y="7494270"/>
                      <a:pt x="20391755" y="7472807"/>
                      <a:pt x="20385278" y="7451217"/>
                    </a:cubicBezTo>
                    <a:cubicBezTo>
                      <a:pt x="20379944" y="7433310"/>
                      <a:pt x="20390104" y="7414387"/>
                      <a:pt x="20408012" y="7409053"/>
                    </a:cubicBezTo>
                    <a:cubicBezTo>
                      <a:pt x="20425918" y="7403719"/>
                      <a:pt x="20444842" y="7413879"/>
                      <a:pt x="20450175" y="7431786"/>
                    </a:cubicBezTo>
                    <a:close/>
                    <a:moveTo>
                      <a:pt x="20488402" y="7562088"/>
                    </a:moveTo>
                    <a:cubicBezTo>
                      <a:pt x="20494625" y="7583805"/>
                      <a:pt x="20500848" y="7605649"/>
                      <a:pt x="20506944" y="7627493"/>
                    </a:cubicBezTo>
                    <a:cubicBezTo>
                      <a:pt x="20512024" y="7645527"/>
                      <a:pt x="20501483" y="7664196"/>
                      <a:pt x="20483449" y="7669276"/>
                    </a:cubicBezTo>
                    <a:cubicBezTo>
                      <a:pt x="20465416" y="7674356"/>
                      <a:pt x="20446746" y="7663815"/>
                      <a:pt x="20441667" y="7645781"/>
                    </a:cubicBezTo>
                    <a:cubicBezTo>
                      <a:pt x="20435570" y="7624064"/>
                      <a:pt x="20429474" y="7602474"/>
                      <a:pt x="20423251" y="7580757"/>
                    </a:cubicBezTo>
                    <a:cubicBezTo>
                      <a:pt x="20418044" y="7562723"/>
                      <a:pt x="20428458" y="7544054"/>
                      <a:pt x="20446492" y="7538847"/>
                    </a:cubicBezTo>
                    <a:cubicBezTo>
                      <a:pt x="20464526" y="7533640"/>
                      <a:pt x="20483195" y="7544054"/>
                      <a:pt x="20488402" y="7562088"/>
                    </a:cubicBezTo>
                    <a:close/>
                    <a:moveTo>
                      <a:pt x="20524978" y="7693025"/>
                    </a:moveTo>
                    <a:cubicBezTo>
                      <a:pt x="20530947" y="7714869"/>
                      <a:pt x="20536790" y="7736840"/>
                      <a:pt x="20542631" y="7758811"/>
                    </a:cubicBezTo>
                    <a:cubicBezTo>
                      <a:pt x="20547457" y="7776845"/>
                      <a:pt x="20536663" y="7795387"/>
                      <a:pt x="20518628" y="7800213"/>
                    </a:cubicBezTo>
                    <a:cubicBezTo>
                      <a:pt x="20500594" y="7805039"/>
                      <a:pt x="20482052" y="7794244"/>
                      <a:pt x="20477226" y="7776210"/>
                    </a:cubicBezTo>
                    <a:cubicBezTo>
                      <a:pt x="20471385" y="7754366"/>
                      <a:pt x="20465542" y="7732649"/>
                      <a:pt x="20459700" y="7710932"/>
                    </a:cubicBezTo>
                    <a:cubicBezTo>
                      <a:pt x="20454747" y="7692898"/>
                      <a:pt x="20465416" y="7674229"/>
                      <a:pt x="20483449" y="7669403"/>
                    </a:cubicBezTo>
                    <a:cubicBezTo>
                      <a:pt x="20501483" y="7664577"/>
                      <a:pt x="20520152" y="7675118"/>
                      <a:pt x="20524978" y="7693152"/>
                    </a:cubicBezTo>
                    <a:close/>
                    <a:moveTo>
                      <a:pt x="20559903" y="7824851"/>
                    </a:moveTo>
                    <a:cubicBezTo>
                      <a:pt x="20565492" y="7846695"/>
                      <a:pt x="20571079" y="7868666"/>
                      <a:pt x="20576667" y="7890510"/>
                    </a:cubicBezTo>
                    <a:cubicBezTo>
                      <a:pt x="20581240" y="7908671"/>
                      <a:pt x="20570191" y="7927086"/>
                      <a:pt x="20552029" y="7931658"/>
                    </a:cubicBezTo>
                    <a:cubicBezTo>
                      <a:pt x="20533868" y="7936230"/>
                      <a:pt x="20515453" y="7925181"/>
                      <a:pt x="20510881" y="7907020"/>
                    </a:cubicBezTo>
                    <a:cubicBezTo>
                      <a:pt x="20505420" y="7885176"/>
                      <a:pt x="20499832" y="7863459"/>
                      <a:pt x="20494244" y="7841742"/>
                    </a:cubicBezTo>
                    <a:cubicBezTo>
                      <a:pt x="20489545" y="7823581"/>
                      <a:pt x="20500467" y="7805166"/>
                      <a:pt x="20518501" y="7800467"/>
                    </a:cubicBezTo>
                    <a:cubicBezTo>
                      <a:pt x="20536536" y="7795768"/>
                      <a:pt x="20555077" y="7806690"/>
                      <a:pt x="20559776" y="7824724"/>
                    </a:cubicBezTo>
                    <a:close/>
                    <a:moveTo>
                      <a:pt x="20592796" y="7956296"/>
                    </a:moveTo>
                    <a:cubicBezTo>
                      <a:pt x="20598130" y="7978267"/>
                      <a:pt x="20603465" y="8000238"/>
                      <a:pt x="20608671" y="8022209"/>
                    </a:cubicBezTo>
                    <a:cubicBezTo>
                      <a:pt x="20612990" y="8040370"/>
                      <a:pt x="20601687" y="8058658"/>
                      <a:pt x="20583525" y="8062976"/>
                    </a:cubicBezTo>
                    <a:cubicBezTo>
                      <a:pt x="20565365" y="8067294"/>
                      <a:pt x="20547076" y="8055991"/>
                      <a:pt x="20542758" y="8037830"/>
                    </a:cubicBezTo>
                    <a:cubicBezTo>
                      <a:pt x="20537551" y="8015986"/>
                      <a:pt x="20532344" y="7994142"/>
                      <a:pt x="20527011" y="7972298"/>
                    </a:cubicBezTo>
                    <a:cubicBezTo>
                      <a:pt x="20522566" y="7954137"/>
                      <a:pt x="20533742" y="7935849"/>
                      <a:pt x="20551902" y="7931404"/>
                    </a:cubicBezTo>
                    <a:cubicBezTo>
                      <a:pt x="20570064" y="7926959"/>
                      <a:pt x="20588351" y="7938135"/>
                      <a:pt x="20592796" y="7956296"/>
                    </a:cubicBezTo>
                    <a:close/>
                    <a:moveTo>
                      <a:pt x="20624166" y="8088376"/>
                    </a:moveTo>
                    <a:cubicBezTo>
                      <a:pt x="20629245" y="8110474"/>
                      <a:pt x="20634325" y="8132572"/>
                      <a:pt x="20639278" y="8154670"/>
                    </a:cubicBezTo>
                    <a:cubicBezTo>
                      <a:pt x="20643342" y="8172958"/>
                      <a:pt x="20631913" y="8190992"/>
                      <a:pt x="20613624" y="8195056"/>
                    </a:cubicBezTo>
                    <a:cubicBezTo>
                      <a:pt x="20595337" y="8199120"/>
                      <a:pt x="20577302" y="8187690"/>
                      <a:pt x="20573239" y="8169402"/>
                    </a:cubicBezTo>
                    <a:cubicBezTo>
                      <a:pt x="20568286" y="8147431"/>
                      <a:pt x="20563332" y="8125460"/>
                      <a:pt x="20558252" y="8103489"/>
                    </a:cubicBezTo>
                    <a:cubicBezTo>
                      <a:pt x="20554062" y="8085201"/>
                      <a:pt x="20565365" y="8067040"/>
                      <a:pt x="20583652" y="8062849"/>
                    </a:cubicBezTo>
                    <a:cubicBezTo>
                      <a:pt x="20601941" y="8058658"/>
                      <a:pt x="20620101" y="8069961"/>
                      <a:pt x="20624292" y="8088249"/>
                    </a:cubicBezTo>
                    <a:close/>
                    <a:moveTo>
                      <a:pt x="20654011" y="8220964"/>
                    </a:moveTo>
                    <a:cubicBezTo>
                      <a:pt x="20658837" y="8243189"/>
                      <a:pt x="20663536" y="8265287"/>
                      <a:pt x="20668235" y="8287639"/>
                    </a:cubicBezTo>
                    <a:cubicBezTo>
                      <a:pt x="20672044" y="8305927"/>
                      <a:pt x="20660361" y="8323961"/>
                      <a:pt x="20642072" y="8327771"/>
                    </a:cubicBezTo>
                    <a:cubicBezTo>
                      <a:pt x="20623785" y="8331581"/>
                      <a:pt x="20605750" y="8319897"/>
                      <a:pt x="20601941" y="8301609"/>
                    </a:cubicBezTo>
                    <a:cubicBezTo>
                      <a:pt x="20597242" y="8279511"/>
                      <a:pt x="20592542" y="8257413"/>
                      <a:pt x="20587843" y="8235442"/>
                    </a:cubicBezTo>
                    <a:cubicBezTo>
                      <a:pt x="20583906" y="8217154"/>
                      <a:pt x="20595464" y="8199120"/>
                      <a:pt x="20613751" y="8195183"/>
                    </a:cubicBezTo>
                    <a:cubicBezTo>
                      <a:pt x="20632040" y="8191246"/>
                      <a:pt x="20650073" y="8202803"/>
                      <a:pt x="20654011" y="8221091"/>
                    </a:cubicBezTo>
                    <a:close/>
                    <a:moveTo>
                      <a:pt x="20681950" y="8354314"/>
                    </a:moveTo>
                    <a:cubicBezTo>
                      <a:pt x="20686395" y="8376412"/>
                      <a:pt x="20690841" y="8398510"/>
                      <a:pt x="20695158" y="8420735"/>
                    </a:cubicBezTo>
                    <a:cubicBezTo>
                      <a:pt x="20698715" y="8439150"/>
                      <a:pt x="20686776" y="8456930"/>
                      <a:pt x="20668489" y="8460486"/>
                    </a:cubicBezTo>
                    <a:cubicBezTo>
                      <a:pt x="20650200" y="8464042"/>
                      <a:pt x="20632293" y="8452104"/>
                      <a:pt x="20628738" y="8433816"/>
                    </a:cubicBezTo>
                    <a:cubicBezTo>
                      <a:pt x="20624419" y="8411845"/>
                      <a:pt x="20619974" y="8389747"/>
                      <a:pt x="20615529" y="8367776"/>
                    </a:cubicBezTo>
                    <a:cubicBezTo>
                      <a:pt x="20611846" y="8349488"/>
                      <a:pt x="20623657" y="8331581"/>
                      <a:pt x="20641945" y="8327898"/>
                    </a:cubicBezTo>
                    <a:cubicBezTo>
                      <a:pt x="20660233" y="8324215"/>
                      <a:pt x="20678141" y="8336026"/>
                      <a:pt x="20681823" y="8354314"/>
                    </a:cubicBezTo>
                    <a:close/>
                    <a:moveTo>
                      <a:pt x="20707986" y="8487283"/>
                    </a:moveTo>
                    <a:cubicBezTo>
                      <a:pt x="20712176" y="8509508"/>
                      <a:pt x="20716367" y="8531733"/>
                      <a:pt x="20720431" y="8553958"/>
                    </a:cubicBezTo>
                    <a:cubicBezTo>
                      <a:pt x="20723733" y="8572373"/>
                      <a:pt x="20711668" y="8590026"/>
                      <a:pt x="20693253" y="8593328"/>
                    </a:cubicBezTo>
                    <a:cubicBezTo>
                      <a:pt x="20674839" y="8596630"/>
                      <a:pt x="20657186" y="8584565"/>
                      <a:pt x="20653883" y="8566150"/>
                    </a:cubicBezTo>
                    <a:cubicBezTo>
                      <a:pt x="20649819" y="8544052"/>
                      <a:pt x="20645755" y="8521954"/>
                      <a:pt x="20641565" y="8499856"/>
                    </a:cubicBezTo>
                    <a:cubicBezTo>
                      <a:pt x="20638136" y="8481441"/>
                      <a:pt x="20650200" y="8463788"/>
                      <a:pt x="20668489" y="8460232"/>
                    </a:cubicBezTo>
                    <a:cubicBezTo>
                      <a:pt x="20686776" y="8456676"/>
                      <a:pt x="20704556" y="8468868"/>
                      <a:pt x="20708113" y="8487156"/>
                    </a:cubicBezTo>
                    <a:close/>
                    <a:moveTo>
                      <a:pt x="20732496" y="8620760"/>
                    </a:moveTo>
                    <a:cubicBezTo>
                      <a:pt x="20736433" y="8643112"/>
                      <a:pt x="20740243" y="8665464"/>
                      <a:pt x="20744053" y="8687816"/>
                    </a:cubicBezTo>
                    <a:cubicBezTo>
                      <a:pt x="20747228" y="8706231"/>
                      <a:pt x="20734782" y="8723757"/>
                      <a:pt x="20716367" y="8726805"/>
                    </a:cubicBezTo>
                    <a:cubicBezTo>
                      <a:pt x="20697952" y="8729853"/>
                      <a:pt x="20680426" y="8717534"/>
                      <a:pt x="20677378" y="8699119"/>
                    </a:cubicBezTo>
                    <a:cubicBezTo>
                      <a:pt x="20673568" y="8676894"/>
                      <a:pt x="20669758" y="8654669"/>
                      <a:pt x="20665821" y="8632571"/>
                    </a:cubicBezTo>
                    <a:cubicBezTo>
                      <a:pt x="20662519" y="8614156"/>
                      <a:pt x="20674839" y="8596630"/>
                      <a:pt x="20693253" y="8593328"/>
                    </a:cubicBezTo>
                    <a:cubicBezTo>
                      <a:pt x="20711668" y="8590026"/>
                      <a:pt x="20729194" y="8602345"/>
                      <a:pt x="20732496" y="8620760"/>
                    </a:cubicBezTo>
                    <a:close/>
                    <a:moveTo>
                      <a:pt x="20755229" y="8754999"/>
                    </a:moveTo>
                    <a:cubicBezTo>
                      <a:pt x="20758913" y="8777351"/>
                      <a:pt x="20762468" y="8799830"/>
                      <a:pt x="20765897" y="8822309"/>
                    </a:cubicBezTo>
                    <a:cubicBezTo>
                      <a:pt x="20768818" y="8840851"/>
                      <a:pt x="20756118" y="8858123"/>
                      <a:pt x="20737703" y="8861044"/>
                    </a:cubicBezTo>
                    <a:cubicBezTo>
                      <a:pt x="20719289" y="8863965"/>
                      <a:pt x="20701890" y="8851265"/>
                      <a:pt x="20698968" y="8832850"/>
                    </a:cubicBezTo>
                    <a:cubicBezTo>
                      <a:pt x="20695540" y="8810498"/>
                      <a:pt x="20691983" y="8788273"/>
                      <a:pt x="20688300" y="8765921"/>
                    </a:cubicBezTo>
                    <a:cubicBezTo>
                      <a:pt x="20685252" y="8747506"/>
                      <a:pt x="20697825" y="8730107"/>
                      <a:pt x="20716241" y="8727059"/>
                    </a:cubicBezTo>
                    <a:cubicBezTo>
                      <a:pt x="20734655" y="8724011"/>
                      <a:pt x="20752054" y="8736584"/>
                      <a:pt x="20755102" y="8754999"/>
                    </a:cubicBezTo>
                    <a:close/>
                    <a:moveTo>
                      <a:pt x="20776057" y="8889492"/>
                    </a:moveTo>
                    <a:cubicBezTo>
                      <a:pt x="20779360" y="8911844"/>
                      <a:pt x="20782662" y="8934196"/>
                      <a:pt x="20785837" y="8956548"/>
                    </a:cubicBezTo>
                    <a:cubicBezTo>
                      <a:pt x="20788503" y="8975090"/>
                      <a:pt x="20775549" y="8992235"/>
                      <a:pt x="20757135" y="8994902"/>
                    </a:cubicBezTo>
                    <a:cubicBezTo>
                      <a:pt x="20738719" y="8997569"/>
                      <a:pt x="20721447" y="8984615"/>
                      <a:pt x="20718780" y="8966200"/>
                    </a:cubicBezTo>
                    <a:cubicBezTo>
                      <a:pt x="20715605" y="8943975"/>
                      <a:pt x="20712430" y="8921750"/>
                      <a:pt x="20709001" y="8899652"/>
                    </a:cubicBezTo>
                    <a:cubicBezTo>
                      <a:pt x="20706207" y="8881110"/>
                      <a:pt x="20719035" y="8863965"/>
                      <a:pt x="20737449" y="8861171"/>
                    </a:cubicBezTo>
                    <a:cubicBezTo>
                      <a:pt x="20755865" y="8858377"/>
                      <a:pt x="20773137" y="8871204"/>
                      <a:pt x="20775930" y="8889619"/>
                    </a:cubicBezTo>
                    <a:close/>
                    <a:moveTo>
                      <a:pt x="20795107" y="9023858"/>
                    </a:moveTo>
                    <a:cubicBezTo>
                      <a:pt x="20798155" y="9046210"/>
                      <a:pt x="20801076" y="9068689"/>
                      <a:pt x="20803997" y="9091168"/>
                    </a:cubicBezTo>
                    <a:cubicBezTo>
                      <a:pt x="20806411" y="9109710"/>
                      <a:pt x="20793329" y="9126728"/>
                      <a:pt x="20774788" y="9129141"/>
                    </a:cubicBezTo>
                    <a:cubicBezTo>
                      <a:pt x="20756245" y="9131554"/>
                      <a:pt x="20739227" y="9118473"/>
                      <a:pt x="20736815" y="9099931"/>
                    </a:cubicBezTo>
                    <a:cubicBezTo>
                      <a:pt x="20733893" y="9077579"/>
                      <a:pt x="20730972" y="9055354"/>
                      <a:pt x="20727924" y="9033129"/>
                    </a:cubicBezTo>
                    <a:cubicBezTo>
                      <a:pt x="20725385" y="9014587"/>
                      <a:pt x="20738339" y="8997569"/>
                      <a:pt x="20756880" y="8995029"/>
                    </a:cubicBezTo>
                    <a:cubicBezTo>
                      <a:pt x="20775422" y="8992489"/>
                      <a:pt x="20792441" y="9005443"/>
                      <a:pt x="20794980" y="9023985"/>
                    </a:cubicBezTo>
                    <a:close/>
                    <a:moveTo>
                      <a:pt x="20812379" y="9158732"/>
                    </a:moveTo>
                    <a:cubicBezTo>
                      <a:pt x="20815173" y="9181211"/>
                      <a:pt x="20817841" y="9203690"/>
                      <a:pt x="20820507" y="9226296"/>
                    </a:cubicBezTo>
                    <a:cubicBezTo>
                      <a:pt x="20822667" y="9244838"/>
                      <a:pt x="20809331" y="9261729"/>
                      <a:pt x="20790790" y="9263888"/>
                    </a:cubicBezTo>
                    <a:cubicBezTo>
                      <a:pt x="20772247" y="9266047"/>
                      <a:pt x="20755356" y="9252712"/>
                      <a:pt x="20753197" y="9234170"/>
                    </a:cubicBezTo>
                    <a:cubicBezTo>
                      <a:pt x="20750657" y="9211818"/>
                      <a:pt x="20747864" y="9189339"/>
                      <a:pt x="20745196" y="9166987"/>
                    </a:cubicBezTo>
                    <a:cubicBezTo>
                      <a:pt x="20742911" y="9148445"/>
                      <a:pt x="20756118" y="9131554"/>
                      <a:pt x="20774661" y="9129268"/>
                    </a:cubicBezTo>
                    <a:cubicBezTo>
                      <a:pt x="20793202" y="9126982"/>
                      <a:pt x="20810093" y="9140190"/>
                      <a:pt x="20812379" y="9158732"/>
                    </a:cubicBezTo>
                    <a:close/>
                    <a:moveTo>
                      <a:pt x="20828127" y="9293987"/>
                    </a:moveTo>
                    <a:cubicBezTo>
                      <a:pt x="20830541" y="9316593"/>
                      <a:pt x="20832953" y="9339199"/>
                      <a:pt x="20835367" y="9361805"/>
                    </a:cubicBezTo>
                    <a:cubicBezTo>
                      <a:pt x="20837271" y="9380474"/>
                      <a:pt x="20823810" y="9396984"/>
                      <a:pt x="20805141" y="9399016"/>
                    </a:cubicBezTo>
                    <a:cubicBezTo>
                      <a:pt x="20786471" y="9401048"/>
                      <a:pt x="20769962" y="9387459"/>
                      <a:pt x="20767929" y="9368790"/>
                    </a:cubicBezTo>
                    <a:cubicBezTo>
                      <a:pt x="20765643" y="9346311"/>
                      <a:pt x="20763230" y="9323832"/>
                      <a:pt x="20760817" y="9301353"/>
                    </a:cubicBezTo>
                    <a:cubicBezTo>
                      <a:pt x="20758786" y="9282811"/>
                      <a:pt x="20772247" y="9266047"/>
                      <a:pt x="20790790" y="9264015"/>
                    </a:cubicBezTo>
                    <a:cubicBezTo>
                      <a:pt x="20809331" y="9261983"/>
                      <a:pt x="20826095" y="9275445"/>
                      <a:pt x="20828127" y="9293987"/>
                    </a:cubicBezTo>
                    <a:close/>
                    <a:moveTo>
                      <a:pt x="20842097" y="9429242"/>
                    </a:moveTo>
                    <a:cubicBezTo>
                      <a:pt x="20844256" y="9451721"/>
                      <a:pt x="20846416" y="9474200"/>
                      <a:pt x="20848447" y="9496679"/>
                    </a:cubicBezTo>
                    <a:cubicBezTo>
                      <a:pt x="20850098" y="9515348"/>
                      <a:pt x="20836382" y="9531731"/>
                      <a:pt x="20817714" y="9533382"/>
                    </a:cubicBezTo>
                    <a:cubicBezTo>
                      <a:pt x="20799044" y="9535033"/>
                      <a:pt x="20782662" y="9521317"/>
                      <a:pt x="20781011" y="9502648"/>
                    </a:cubicBezTo>
                    <a:cubicBezTo>
                      <a:pt x="20778978" y="9480296"/>
                      <a:pt x="20776946" y="9457944"/>
                      <a:pt x="20774788" y="9435592"/>
                    </a:cubicBezTo>
                    <a:cubicBezTo>
                      <a:pt x="20773010" y="9416923"/>
                      <a:pt x="20786598" y="9400413"/>
                      <a:pt x="20805267" y="9398635"/>
                    </a:cubicBezTo>
                    <a:cubicBezTo>
                      <a:pt x="20823937" y="9396857"/>
                      <a:pt x="20840446" y="9410446"/>
                      <a:pt x="20842224" y="9429115"/>
                    </a:cubicBezTo>
                    <a:close/>
                    <a:moveTo>
                      <a:pt x="20854417" y="9564116"/>
                    </a:moveTo>
                    <a:cubicBezTo>
                      <a:pt x="20856321" y="9586595"/>
                      <a:pt x="20858099" y="9609201"/>
                      <a:pt x="20859877" y="9631807"/>
                    </a:cubicBezTo>
                    <a:cubicBezTo>
                      <a:pt x="20861274" y="9650476"/>
                      <a:pt x="20847304" y="9666732"/>
                      <a:pt x="20828763" y="9668129"/>
                    </a:cubicBezTo>
                    <a:cubicBezTo>
                      <a:pt x="20810220" y="9669526"/>
                      <a:pt x="20793838" y="9655556"/>
                      <a:pt x="20792441" y="9637014"/>
                    </a:cubicBezTo>
                    <a:cubicBezTo>
                      <a:pt x="20790663" y="9614535"/>
                      <a:pt x="20788885" y="9592183"/>
                      <a:pt x="20787106" y="9569831"/>
                    </a:cubicBezTo>
                    <a:cubicBezTo>
                      <a:pt x="20785582" y="9551162"/>
                      <a:pt x="20799425" y="9534779"/>
                      <a:pt x="20818094" y="9533255"/>
                    </a:cubicBezTo>
                    <a:cubicBezTo>
                      <a:pt x="20836764" y="9531731"/>
                      <a:pt x="20853146" y="9545574"/>
                      <a:pt x="20854670" y="9564243"/>
                    </a:cubicBezTo>
                    <a:close/>
                    <a:moveTo>
                      <a:pt x="20865085" y="9699752"/>
                    </a:moveTo>
                    <a:cubicBezTo>
                      <a:pt x="20866736" y="9722358"/>
                      <a:pt x="20868260" y="9744964"/>
                      <a:pt x="20869656" y="9767697"/>
                    </a:cubicBezTo>
                    <a:cubicBezTo>
                      <a:pt x="20870799" y="9786366"/>
                      <a:pt x="20856702" y="9802495"/>
                      <a:pt x="20838033" y="9803638"/>
                    </a:cubicBezTo>
                    <a:cubicBezTo>
                      <a:pt x="20819365" y="9804781"/>
                      <a:pt x="20803236" y="9790684"/>
                      <a:pt x="20802092" y="9772015"/>
                    </a:cubicBezTo>
                    <a:cubicBezTo>
                      <a:pt x="20800695" y="9749536"/>
                      <a:pt x="20799171" y="9727057"/>
                      <a:pt x="20797520" y="9704578"/>
                    </a:cubicBezTo>
                    <a:cubicBezTo>
                      <a:pt x="20796250" y="9685909"/>
                      <a:pt x="20810220" y="9669780"/>
                      <a:pt x="20828890" y="9668383"/>
                    </a:cubicBezTo>
                    <a:cubicBezTo>
                      <a:pt x="20847558" y="9666986"/>
                      <a:pt x="20863688" y="9681083"/>
                      <a:pt x="20865085" y="9699752"/>
                    </a:cubicBezTo>
                    <a:close/>
                    <a:moveTo>
                      <a:pt x="20873847" y="9835642"/>
                    </a:moveTo>
                    <a:cubicBezTo>
                      <a:pt x="20875117" y="9858375"/>
                      <a:pt x="20876388" y="9881108"/>
                      <a:pt x="20877530" y="9903841"/>
                    </a:cubicBezTo>
                    <a:cubicBezTo>
                      <a:pt x="20878546" y="9922510"/>
                      <a:pt x="20864068" y="9938385"/>
                      <a:pt x="20845399" y="9939401"/>
                    </a:cubicBezTo>
                    <a:cubicBezTo>
                      <a:pt x="20826730" y="9940417"/>
                      <a:pt x="20810855" y="9925939"/>
                      <a:pt x="20809840" y="9907270"/>
                    </a:cubicBezTo>
                    <a:cubicBezTo>
                      <a:pt x="20808696" y="9884664"/>
                      <a:pt x="20807426" y="9862058"/>
                      <a:pt x="20806156" y="9839579"/>
                    </a:cubicBezTo>
                    <a:cubicBezTo>
                      <a:pt x="20805141" y="9820910"/>
                      <a:pt x="20819365" y="9804908"/>
                      <a:pt x="20838033" y="9803765"/>
                    </a:cubicBezTo>
                    <a:cubicBezTo>
                      <a:pt x="20856702" y="9802622"/>
                      <a:pt x="20872704" y="9816973"/>
                      <a:pt x="20873847" y="9835642"/>
                    </a:cubicBezTo>
                    <a:close/>
                    <a:moveTo>
                      <a:pt x="20880832" y="9971405"/>
                    </a:moveTo>
                    <a:cubicBezTo>
                      <a:pt x="20881848" y="9993884"/>
                      <a:pt x="20882738" y="10016490"/>
                      <a:pt x="20883626" y="10039096"/>
                    </a:cubicBezTo>
                    <a:cubicBezTo>
                      <a:pt x="20884389" y="10057765"/>
                      <a:pt x="20869783" y="10073513"/>
                      <a:pt x="20851115" y="10074275"/>
                    </a:cubicBezTo>
                    <a:cubicBezTo>
                      <a:pt x="20832445" y="10075037"/>
                      <a:pt x="20816697" y="10060432"/>
                      <a:pt x="20815936" y="10041763"/>
                    </a:cubicBezTo>
                    <a:cubicBezTo>
                      <a:pt x="20815046" y="10019284"/>
                      <a:pt x="20814157" y="9996932"/>
                      <a:pt x="20813142" y="9974580"/>
                    </a:cubicBezTo>
                    <a:cubicBezTo>
                      <a:pt x="20812252" y="9955911"/>
                      <a:pt x="20826730" y="9940036"/>
                      <a:pt x="20845526" y="9939274"/>
                    </a:cubicBezTo>
                    <a:cubicBezTo>
                      <a:pt x="20864322" y="9938512"/>
                      <a:pt x="20880070" y="9952863"/>
                      <a:pt x="20880832" y="9971659"/>
                    </a:cubicBezTo>
                    <a:close/>
                    <a:moveTo>
                      <a:pt x="20886040" y="10107041"/>
                    </a:moveTo>
                    <a:cubicBezTo>
                      <a:pt x="20886801" y="10129647"/>
                      <a:pt x="20887437" y="10152253"/>
                      <a:pt x="20887944" y="10174859"/>
                    </a:cubicBezTo>
                    <a:cubicBezTo>
                      <a:pt x="20888452" y="10193528"/>
                      <a:pt x="20873593" y="10209149"/>
                      <a:pt x="20854924" y="10209530"/>
                    </a:cubicBezTo>
                    <a:cubicBezTo>
                      <a:pt x="20836255" y="10209911"/>
                      <a:pt x="20820635" y="10195179"/>
                      <a:pt x="20820253" y="10176510"/>
                    </a:cubicBezTo>
                    <a:cubicBezTo>
                      <a:pt x="20819745" y="10154031"/>
                      <a:pt x="20818983" y="10131552"/>
                      <a:pt x="20818348" y="10109073"/>
                    </a:cubicBezTo>
                    <a:cubicBezTo>
                      <a:pt x="20817714" y="10090404"/>
                      <a:pt x="20832445" y="10074783"/>
                      <a:pt x="20851115" y="10074148"/>
                    </a:cubicBezTo>
                    <a:cubicBezTo>
                      <a:pt x="20869783" y="10073513"/>
                      <a:pt x="20885404" y="10088245"/>
                      <a:pt x="20886040" y="10106914"/>
                    </a:cubicBezTo>
                    <a:close/>
                    <a:moveTo>
                      <a:pt x="20889468" y="10242804"/>
                    </a:moveTo>
                    <a:cubicBezTo>
                      <a:pt x="20889849" y="10265537"/>
                      <a:pt x="20890230" y="10288143"/>
                      <a:pt x="20890485" y="10310876"/>
                    </a:cubicBezTo>
                    <a:cubicBezTo>
                      <a:pt x="20890739" y="10329545"/>
                      <a:pt x="20875752" y="10344912"/>
                      <a:pt x="20857083" y="10345166"/>
                    </a:cubicBezTo>
                    <a:cubicBezTo>
                      <a:pt x="20838415" y="10345420"/>
                      <a:pt x="20823047" y="10330434"/>
                      <a:pt x="20822793" y="10311765"/>
                    </a:cubicBezTo>
                    <a:cubicBezTo>
                      <a:pt x="20822540" y="10289159"/>
                      <a:pt x="20822158" y="10266680"/>
                      <a:pt x="20821777" y="10244074"/>
                    </a:cubicBezTo>
                    <a:cubicBezTo>
                      <a:pt x="20821396" y="10225405"/>
                      <a:pt x="20836255" y="10209911"/>
                      <a:pt x="20855051" y="10209530"/>
                    </a:cubicBezTo>
                    <a:cubicBezTo>
                      <a:pt x="20873847" y="10209149"/>
                      <a:pt x="20889215" y="10224008"/>
                      <a:pt x="20889595" y="10242804"/>
                    </a:cubicBezTo>
                    <a:close/>
                    <a:moveTo>
                      <a:pt x="20891373" y="10379075"/>
                    </a:moveTo>
                    <a:cubicBezTo>
                      <a:pt x="20891500" y="10401046"/>
                      <a:pt x="20891627" y="10423017"/>
                      <a:pt x="20891627" y="10445115"/>
                    </a:cubicBezTo>
                    <a:lnTo>
                      <a:pt x="20857718" y="10445115"/>
                    </a:lnTo>
                    <a:lnTo>
                      <a:pt x="20891627" y="10445115"/>
                    </a:lnTo>
                    <a:cubicBezTo>
                      <a:pt x="20891627" y="10445877"/>
                      <a:pt x="20891627" y="10446639"/>
                      <a:pt x="20891627" y="10447401"/>
                    </a:cubicBezTo>
                    <a:cubicBezTo>
                      <a:pt x="20891627" y="10466070"/>
                      <a:pt x="20876515" y="10481310"/>
                      <a:pt x="20857718" y="10481310"/>
                    </a:cubicBezTo>
                    <a:cubicBezTo>
                      <a:pt x="20838922" y="10481310"/>
                      <a:pt x="20823810" y="10466197"/>
                      <a:pt x="20823810" y="10447401"/>
                    </a:cubicBezTo>
                    <a:cubicBezTo>
                      <a:pt x="20823810" y="10446639"/>
                      <a:pt x="20823810" y="10445877"/>
                      <a:pt x="20823810" y="10445115"/>
                    </a:cubicBezTo>
                    <a:cubicBezTo>
                      <a:pt x="20823810" y="10423271"/>
                      <a:pt x="20823682" y="10401427"/>
                      <a:pt x="20823555" y="10379456"/>
                    </a:cubicBezTo>
                    <a:cubicBezTo>
                      <a:pt x="20823428" y="10360787"/>
                      <a:pt x="20838542" y="10345547"/>
                      <a:pt x="20857211" y="10345420"/>
                    </a:cubicBezTo>
                    <a:cubicBezTo>
                      <a:pt x="20875879" y="10345293"/>
                      <a:pt x="20891119" y="10360406"/>
                      <a:pt x="20891246" y="10379075"/>
                    </a:cubicBezTo>
                    <a:close/>
                    <a:moveTo>
                      <a:pt x="20891246" y="10515600"/>
                    </a:moveTo>
                    <a:cubicBezTo>
                      <a:pt x="20891119" y="10538333"/>
                      <a:pt x="20890866" y="10561066"/>
                      <a:pt x="20890612" y="10583799"/>
                    </a:cubicBezTo>
                    <a:cubicBezTo>
                      <a:pt x="20890357" y="10602468"/>
                      <a:pt x="20874991" y="10617454"/>
                      <a:pt x="20856321" y="10617200"/>
                    </a:cubicBezTo>
                    <a:cubicBezTo>
                      <a:pt x="20837652" y="10616946"/>
                      <a:pt x="20822667" y="10601579"/>
                      <a:pt x="20822920" y="10582910"/>
                    </a:cubicBezTo>
                    <a:cubicBezTo>
                      <a:pt x="20823174" y="10560304"/>
                      <a:pt x="20823428" y="10537825"/>
                      <a:pt x="20823555" y="10515219"/>
                    </a:cubicBezTo>
                    <a:cubicBezTo>
                      <a:pt x="20823682" y="10496550"/>
                      <a:pt x="20838922" y="10481437"/>
                      <a:pt x="20857592" y="10481564"/>
                    </a:cubicBezTo>
                    <a:cubicBezTo>
                      <a:pt x="20876261" y="10481691"/>
                      <a:pt x="20891373" y="10496931"/>
                      <a:pt x="20891246" y="10515600"/>
                    </a:cubicBezTo>
                    <a:close/>
                    <a:moveTo>
                      <a:pt x="20889468" y="10651871"/>
                    </a:moveTo>
                    <a:cubicBezTo>
                      <a:pt x="20889088" y="10674604"/>
                      <a:pt x="20888452" y="10697210"/>
                      <a:pt x="20887944" y="10719816"/>
                    </a:cubicBezTo>
                    <a:cubicBezTo>
                      <a:pt x="20887437" y="10738485"/>
                      <a:pt x="20871942" y="10753217"/>
                      <a:pt x="20853273" y="10752836"/>
                    </a:cubicBezTo>
                    <a:cubicBezTo>
                      <a:pt x="20834604" y="10752455"/>
                      <a:pt x="20819872" y="10736834"/>
                      <a:pt x="20820253" y="10718165"/>
                    </a:cubicBezTo>
                    <a:cubicBezTo>
                      <a:pt x="20820889" y="10695686"/>
                      <a:pt x="20821396" y="10673207"/>
                      <a:pt x="20821777" y="10650601"/>
                    </a:cubicBezTo>
                    <a:cubicBezTo>
                      <a:pt x="20822158" y="10631932"/>
                      <a:pt x="20837652" y="10617073"/>
                      <a:pt x="20856321" y="10617454"/>
                    </a:cubicBezTo>
                    <a:cubicBezTo>
                      <a:pt x="20874991" y="10617835"/>
                      <a:pt x="20889849" y="10633329"/>
                      <a:pt x="20889468" y="10651998"/>
                    </a:cubicBezTo>
                    <a:close/>
                    <a:moveTo>
                      <a:pt x="20885913" y="10787888"/>
                    </a:moveTo>
                    <a:cubicBezTo>
                      <a:pt x="20885150" y="10810494"/>
                      <a:pt x="20884389" y="10833100"/>
                      <a:pt x="20883499" y="10855579"/>
                    </a:cubicBezTo>
                    <a:cubicBezTo>
                      <a:pt x="20882738" y="10874248"/>
                      <a:pt x="20866990" y="10888853"/>
                      <a:pt x="20848320" y="10888091"/>
                    </a:cubicBezTo>
                    <a:cubicBezTo>
                      <a:pt x="20829651" y="10887329"/>
                      <a:pt x="20815046" y="10871581"/>
                      <a:pt x="20815808" y="10852912"/>
                    </a:cubicBezTo>
                    <a:cubicBezTo>
                      <a:pt x="20816697" y="10830433"/>
                      <a:pt x="20817460" y="10808081"/>
                      <a:pt x="20818221" y="10785602"/>
                    </a:cubicBezTo>
                    <a:cubicBezTo>
                      <a:pt x="20818856" y="10766933"/>
                      <a:pt x="20834477" y="10752201"/>
                      <a:pt x="20853146" y="10752836"/>
                    </a:cubicBezTo>
                    <a:cubicBezTo>
                      <a:pt x="20871816" y="10753471"/>
                      <a:pt x="20886547" y="10769092"/>
                      <a:pt x="20885913" y="10787761"/>
                    </a:cubicBezTo>
                    <a:close/>
                    <a:moveTo>
                      <a:pt x="20880705" y="10923143"/>
                    </a:moveTo>
                    <a:cubicBezTo>
                      <a:pt x="20879690" y="10945749"/>
                      <a:pt x="20878546" y="10968228"/>
                      <a:pt x="20877403" y="10990707"/>
                    </a:cubicBezTo>
                    <a:cubicBezTo>
                      <a:pt x="20876388" y="11009376"/>
                      <a:pt x="20860513" y="11023727"/>
                      <a:pt x="20841843" y="11022838"/>
                    </a:cubicBezTo>
                    <a:cubicBezTo>
                      <a:pt x="20823174" y="11021949"/>
                      <a:pt x="20808823" y="11005947"/>
                      <a:pt x="20809713" y="10987278"/>
                    </a:cubicBezTo>
                    <a:cubicBezTo>
                      <a:pt x="20810855" y="10964926"/>
                      <a:pt x="20811998" y="10942447"/>
                      <a:pt x="20813015" y="10920095"/>
                    </a:cubicBezTo>
                    <a:cubicBezTo>
                      <a:pt x="20813903" y="10901426"/>
                      <a:pt x="20829651" y="10886948"/>
                      <a:pt x="20848320" y="10887837"/>
                    </a:cubicBezTo>
                    <a:cubicBezTo>
                      <a:pt x="20866990" y="10888726"/>
                      <a:pt x="20881467" y="10904474"/>
                      <a:pt x="20880578" y="10923143"/>
                    </a:cubicBezTo>
                    <a:close/>
                    <a:moveTo>
                      <a:pt x="20873593" y="11058906"/>
                    </a:moveTo>
                    <a:cubicBezTo>
                      <a:pt x="20872323" y="11081639"/>
                      <a:pt x="20870926" y="11104245"/>
                      <a:pt x="20869402" y="11126978"/>
                    </a:cubicBezTo>
                    <a:cubicBezTo>
                      <a:pt x="20868260" y="11145647"/>
                      <a:pt x="20852130" y="11159744"/>
                      <a:pt x="20833462" y="11158601"/>
                    </a:cubicBezTo>
                    <a:cubicBezTo>
                      <a:pt x="20814792" y="11157458"/>
                      <a:pt x="20800695" y="11141329"/>
                      <a:pt x="20801839" y="11122660"/>
                    </a:cubicBezTo>
                    <a:cubicBezTo>
                      <a:pt x="20803236" y="11100181"/>
                      <a:pt x="20804632" y="11077575"/>
                      <a:pt x="20806029" y="11055096"/>
                    </a:cubicBezTo>
                    <a:cubicBezTo>
                      <a:pt x="20807172" y="11036427"/>
                      <a:pt x="20823174" y="11022203"/>
                      <a:pt x="20841843" y="11023219"/>
                    </a:cubicBezTo>
                    <a:cubicBezTo>
                      <a:pt x="20860513" y="11024235"/>
                      <a:pt x="20874737" y="11040364"/>
                      <a:pt x="20873720" y="11059033"/>
                    </a:cubicBezTo>
                    <a:close/>
                    <a:moveTo>
                      <a:pt x="20864957" y="11194923"/>
                    </a:moveTo>
                    <a:cubicBezTo>
                      <a:pt x="20863306" y="11217529"/>
                      <a:pt x="20861655" y="11240135"/>
                      <a:pt x="20859877" y="11262741"/>
                    </a:cubicBezTo>
                    <a:cubicBezTo>
                      <a:pt x="20858480" y="11281410"/>
                      <a:pt x="20842097" y="11295380"/>
                      <a:pt x="20823555" y="11293856"/>
                    </a:cubicBezTo>
                    <a:cubicBezTo>
                      <a:pt x="20805014" y="11292332"/>
                      <a:pt x="20790917" y="11276076"/>
                      <a:pt x="20792441" y="11257534"/>
                    </a:cubicBezTo>
                    <a:cubicBezTo>
                      <a:pt x="20794218" y="11235055"/>
                      <a:pt x="20795869" y="11212703"/>
                      <a:pt x="20797393" y="11190224"/>
                    </a:cubicBezTo>
                    <a:cubicBezTo>
                      <a:pt x="20798664" y="11171555"/>
                      <a:pt x="20814919" y="11157458"/>
                      <a:pt x="20833589" y="11158855"/>
                    </a:cubicBezTo>
                    <a:cubicBezTo>
                      <a:pt x="20852257" y="11160252"/>
                      <a:pt x="20866354" y="11176381"/>
                      <a:pt x="20864957" y="11195050"/>
                    </a:cubicBezTo>
                    <a:close/>
                    <a:moveTo>
                      <a:pt x="20854417" y="11330559"/>
                    </a:moveTo>
                    <a:cubicBezTo>
                      <a:pt x="20852512" y="11353038"/>
                      <a:pt x="20850606" y="11375644"/>
                      <a:pt x="20848574" y="11398123"/>
                    </a:cubicBezTo>
                    <a:cubicBezTo>
                      <a:pt x="20846923" y="11416792"/>
                      <a:pt x="20830414" y="11430508"/>
                      <a:pt x="20811744" y="11428857"/>
                    </a:cubicBezTo>
                    <a:cubicBezTo>
                      <a:pt x="20793075" y="11427206"/>
                      <a:pt x="20779360" y="11410696"/>
                      <a:pt x="20781011" y="11392027"/>
                    </a:cubicBezTo>
                    <a:cubicBezTo>
                      <a:pt x="20783042" y="11369675"/>
                      <a:pt x="20784947" y="11347323"/>
                      <a:pt x="20786852" y="11324971"/>
                    </a:cubicBezTo>
                    <a:cubicBezTo>
                      <a:pt x="20788376" y="11306302"/>
                      <a:pt x="20804760" y="11292459"/>
                      <a:pt x="20823428" y="11294110"/>
                    </a:cubicBezTo>
                    <a:cubicBezTo>
                      <a:pt x="20842097" y="11295761"/>
                      <a:pt x="20855941" y="11312017"/>
                      <a:pt x="20854290" y="11330686"/>
                    </a:cubicBezTo>
                    <a:close/>
                    <a:moveTo>
                      <a:pt x="20842097" y="11465687"/>
                    </a:moveTo>
                    <a:cubicBezTo>
                      <a:pt x="20839939" y="11488166"/>
                      <a:pt x="20837652" y="11510645"/>
                      <a:pt x="20835367" y="11533124"/>
                    </a:cubicBezTo>
                    <a:cubicBezTo>
                      <a:pt x="20833462" y="11551666"/>
                      <a:pt x="20816824" y="11565255"/>
                      <a:pt x="20798155" y="11563350"/>
                    </a:cubicBezTo>
                    <a:cubicBezTo>
                      <a:pt x="20779487" y="11561445"/>
                      <a:pt x="20766024" y="11544808"/>
                      <a:pt x="20767929" y="11526139"/>
                    </a:cubicBezTo>
                    <a:cubicBezTo>
                      <a:pt x="20770216" y="11503787"/>
                      <a:pt x="20772501" y="11481435"/>
                      <a:pt x="20774661" y="11459083"/>
                    </a:cubicBezTo>
                    <a:cubicBezTo>
                      <a:pt x="20776439" y="11440414"/>
                      <a:pt x="20793075" y="11426825"/>
                      <a:pt x="20811617" y="11428603"/>
                    </a:cubicBezTo>
                    <a:cubicBezTo>
                      <a:pt x="20830160" y="11430381"/>
                      <a:pt x="20843875" y="11447018"/>
                      <a:pt x="20842097" y="11465560"/>
                    </a:cubicBezTo>
                    <a:close/>
                    <a:moveTo>
                      <a:pt x="20828127" y="11600815"/>
                    </a:moveTo>
                    <a:cubicBezTo>
                      <a:pt x="20825588" y="11623421"/>
                      <a:pt x="20823047" y="11645900"/>
                      <a:pt x="20820507" y="11668506"/>
                    </a:cubicBezTo>
                    <a:cubicBezTo>
                      <a:pt x="20818348" y="11687048"/>
                      <a:pt x="20801585" y="11700383"/>
                      <a:pt x="20782916" y="11698224"/>
                    </a:cubicBezTo>
                    <a:cubicBezTo>
                      <a:pt x="20764246" y="11696065"/>
                      <a:pt x="20751039" y="11679301"/>
                      <a:pt x="20753197" y="11660632"/>
                    </a:cubicBezTo>
                    <a:cubicBezTo>
                      <a:pt x="20755865" y="11638280"/>
                      <a:pt x="20758404" y="11615801"/>
                      <a:pt x="20760817" y="11593449"/>
                    </a:cubicBezTo>
                    <a:cubicBezTo>
                      <a:pt x="20762849" y="11574907"/>
                      <a:pt x="20779614" y="11561445"/>
                      <a:pt x="20798155" y="11563477"/>
                    </a:cubicBezTo>
                    <a:cubicBezTo>
                      <a:pt x="20816697" y="11565509"/>
                      <a:pt x="20830160" y="11582273"/>
                      <a:pt x="20828127" y="11600815"/>
                    </a:cubicBezTo>
                    <a:close/>
                    <a:moveTo>
                      <a:pt x="20812379" y="11736070"/>
                    </a:moveTo>
                    <a:cubicBezTo>
                      <a:pt x="20809586" y="11758549"/>
                      <a:pt x="20806792" y="11781028"/>
                      <a:pt x="20803870" y="11803507"/>
                    </a:cubicBezTo>
                    <a:cubicBezTo>
                      <a:pt x="20801457" y="11822049"/>
                      <a:pt x="20784440" y="11835130"/>
                      <a:pt x="20765897" y="11832717"/>
                    </a:cubicBezTo>
                    <a:cubicBezTo>
                      <a:pt x="20747355" y="11830304"/>
                      <a:pt x="20734274" y="11813286"/>
                      <a:pt x="20736688" y="11794744"/>
                    </a:cubicBezTo>
                    <a:cubicBezTo>
                      <a:pt x="20739608" y="11772392"/>
                      <a:pt x="20742402" y="11750167"/>
                      <a:pt x="20745196" y="11727815"/>
                    </a:cubicBezTo>
                    <a:cubicBezTo>
                      <a:pt x="20747482" y="11709273"/>
                      <a:pt x="20764373" y="11696065"/>
                      <a:pt x="20782916" y="11698351"/>
                    </a:cubicBezTo>
                    <a:cubicBezTo>
                      <a:pt x="20801457" y="11700637"/>
                      <a:pt x="20814666" y="11717528"/>
                      <a:pt x="20812379" y="11736070"/>
                    </a:cubicBezTo>
                    <a:close/>
                    <a:moveTo>
                      <a:pt x="20794853" y="11870817"/>
                    </a:moveTo>
                    <a:cubicBezTo>
                      <a:pt x="20791805" y="11893169"/>
                      <a:pt x="20788630" y="11915648"/>
                      <a:pt x="20785455" y="11938000"/>
                    </a:cubicBezTo>
                    <a:cubicBezTo>
                      <a:pt x="20782789" y="11956542"/>
                      <a:pt x="20765643" y="11969369"/>
                      <a:pt x="20747101" y="11966702"/>
                    </a:cubicBezTo>
                    <a:cubicBezTo>
                      <a:pt x="20728560" y="11964035"/>
                      <a:pt x="20715732" y="11946890"/>
                      <a:pt x="20718399" y="11928348"/>
                    </a:cubicBezTo>
                    <a:cubicBezTo>
                      <a:pt x="20721574" y="11906123"/>
                      <a:pt x="20724749" y="11883898"/>
                      <a:pt x="20727670" y="11861673"/>
                    </a:cubicBezTo>
                    <a:cubicBezTo>
                      <a:pt x="20730211" y="11843131"/>
                      <a:pt x="20747228" y="11830177"/>
                      <a:pt x="20765770" y="11832717"/>
                    </a:cubicBezTo>
                    <a:cubicBezTo>
                      <a:pt x="20784313" y="11835257"/>
                      <a:pt x="20797267" y="11852275"/>
                      <a:pt x="20794726" y="11870817"/>
                    </a:cubicBezTo>
                    <a:close/>
                    <a:moveTo>
                      <a:pt x="20775549" y="12004929"/>
                    </a:moveTo>
                    <a:cubicBezTo>
                      <a:pt x="20772247" y="12027408"/>
                      <a:pt x="20768818" y="12049760"/>
                      <a:pt x="20765263" y="12072112"/>
                    </a:cubicBezTo>
                    <a:cubicBezTo>
                      <a:pt x="20762342" y="12090654"/>
                      <a:pt x="20745069" y="12103227"/>
                      <a:pt x="20726527" y="12100306"/>
                    </a:cubicBezTo>
                    <a:cubicBezTo>
                      <a:pt x="20707986" y="12097385"/>
                      <a:pt x="20695413" y="12080113"/>
                      <a:pt x="20698333" y="12061571"/>
                    </a:cubicBezTo>
                    <a:cubicBezTo>
                      <a:pt x="20701763" y="12039346"/>
                      <a:pt x="20705192" y="12017121"/>
                      <a:pt x="20708493" y="11994769"/>
                    </a:cubicBezTo>
                    <a:cubicBezTo>
                      <a:pt x="20711288" y="11976227"/>
                      <a:pt x="20728560" y="11963527"/>
                      <a:pt x="20746974" y="11966321"/>
                    </a:cubicBezTo>
                    <a:cubicBezTo>
                      <a:pt x="20765390" y="11969115"/>
                      <a:pt x="20778217" y="11986387"/>
                      <a:pt x="20775422" y="12004802"/>
                    </a:cubicBezTo>
                    <a:close/>
                    <a:moveTo>
                      <a:pt x="20754341" y="12139295"/>
                    </a:moveTo>
                    <a:cubicBezTo>
                      <a:pt x="20750657" y="12161647"/>
                      <a:pt x="20746974" y="12184126"/>
                      <a:pt x="20743165" y="12206478"/>
                    </a:cubicBezTo>
                    <a:cubicBezTo>
                      <a:pt x="20739990" y="12224893"/>
                      <a:pt x="20722591" y="12237339"/>
                      <a:pt x="20704048" y="12234164"/>
                    </a:cubicBezTo>
                    <a:cubicBezTo>
                      <a:pt x="20685506" y="12230989"/>
                      <a:pt x="20673188" y="12213590"/>
                      <a:pt x="20676363" y="12195048"/>
                    </a:cubicBezTo>
                    <a:cubicBezTo>
                      <a:pt x="20680172" y="12172823"/>
                      <a:pt x="20683855" y="12150598"/>
                      <a:pt x="20687412" y="12128373"/>
                    </a:cubicBezTo>
                    <a:cubicBezTo>
                      <a:pt x="20690460" y="12109958"/>
                      <a:pt x="20707858" y="12097385"/>
                      <a:pt x="20726273" y="12100433"/>
                    </a:cubicBezTo>
                    <a:cubicBezTo>
                      <a:pt x="20744689" y="12103481"/>
                      <a:pt x="20757262" y="12120880"/>
                      <a:pt x="20754214" y="12139295"/>
                    </a:cubicBezTo>
                    <a:close/>
                    <a:moveTo>
                      <a:pt x="20731480" y="12273407"/>
                    </a:moveTo>
                    <a:cubicBezTo>
                      <a:pt x="20727543" y="12295759"/>
                      <a:pt x="20723479" y="12317984"/>
                      <a:pt x="20719416" y="12340209"/>
                    </a:cubicBezTo>
                    <a:cubicBezTo>
                      <a:pt x="20715987" y="12358624"/>
                      <a:pt x="20698333" y="12370816"/>
                      <a:pt x="20680045" y="12367387"/>
                    </a:cubicBezTo>
                    <a:cubicBezTo>
                      <a:pt x="20661757" y="12363958"/>
                      <a:pt x="20649439" y="12346305"/>
                      <a:pt x="20652867" y="12328017"/>
                    </a:cubicBezTo>
                    <a:cubicBezTo>
                      <a:pt x="20656931" y="12305919"/>
                      <a:pt x="20660868" y="12283694"/>
                      <a:pt x="20664805" y="12261596"/>
                    </a:cubicBezTo>
                    <a:cubicBezTo>
                      <a:pt x="20668107" y="12243181"/>
                      <a:pt x="20685633" y="12230862"/>
                      <a:pt x="20704048" y="12234164"/>
                    </a:cubicBezTo>
                    <a:cubicBezTo>
                      <a:pt x="20722464" y="12237466"/>
                      <a:pt x="20734782" y="12254992"/>
                      <a:pt x="20731480" y="12273407"/>
                    </a:cubicBezTo>
                    <a:close/>
                    <a:moveTo>
                      <a:pt x="20706969" y="12407011"/>
                    </a:moveTo>
                    <a:cubicBezTo>
                      <a:pt x="20702778" y="12429236"/>
                      <a:pt x="20698461" y="12451461"/>
                      <a:pt x="20694142" y="12473559"/>
                    </a:cubicBezTo>
                    <a:cubicBezTo>
                      <a:pt x="20690587" y="12491974"/>
                      <a:pt x="20672679" y="12503912"/>
                      <a:pt x="20654392" y="12500229"/>
                    </a:cubicBezTo>
                    <a:cubicBezTo>
                      <a:pt x="20636103" y="12496546"/>
                      <a:pt x="20624039" y="12478766"/>
                      <a:pt x="20627721" y="12460478"/>
                    </a:cubicBezTo>
                    <a:cubicBezTo>
                      <a:pt x="20632040" y="12438507"/>
                      <a:pt x="20636357" y="12416409"/>
                      <a:pt x="20640548" y="12394311"/>
                    </a:cubicBezTo>
                    <a:cubicBezTo>
                      <a:pt x="20643977" y="12375896"/>
                      <a:pt x="20661757" y="12363831"/>
                      <a:pt x="20680172" y="12367387"/>
                    </a:cubicBezTo>
                    <a:cubicBezTo>
                      <a:pt x="20698588" y="12370943"/>
                      <a:pt x="20710652" y="12388596"/>
                      <a:pt x="20707096" y="12407011"/>
                    </a:cubicBezTo>
                    <a:close/>
                    <a:moveTo>
                      <a:pt x="20680935" y="12539980"/>
                    </a:moveTo>
                    <a:cubicBezTo>
                      <a:pt x="20676363" y="12562205"/>
                      <a:pt x="20671791" y="12584430"/>
                      <a:pt x="20667092" y="12606655"/>
                    </a:cubicBezTo>
                    <a:cubicBezTo>
                      <a:pt x="20663281" y="12624943"/>
                      <a:pt x="20645247" y="12636627"/>
                      <a:pt x="20626960" y="12632817"/>
                    </a:cubicBezTo>
                    <a:cubicBezTo>
                      <a:pt x="20608671" y="12629007"/>
                      <a:pt x="20596988" y="12610973"/>
                      <a:pt x="20600797" y="12592685"/>
                    </a:cubicBezTo>
                    <a:cubicBezTo>
                      <a:pt x="20605496" y="12570587"/>
                      <a:pt x="20610068" y="12548489"/>
                      <a:pt x="20614514" y="12526391"/>
                    </a:cubicBezTo>
                    <a:cubicBezTo>
                      <a:pt x="20618196" y="12508103"/>
                      <a:pt x="20636103" y="12496292"/>
                      <a:pt x="20654518" y="12499975"/>
                    </a:cubicBezTo>
                    <a:cubicBezTo>
                      <a:pt x="20672933" y="12503658"/>
                      <a:pt x="20684617" y="12521565"/>
                      <a:pt x="20680935" y="12539980"/>
                    </a:cubicBezTo>
                    <a:close/>
                    <a:moveTo>
                      <a:pt x="20652867" y="12673203"/>
                    </a:moveTo>
                    <a:cubicBezTo>
                      <a:pt x="20648042" y="12695428"/>
                      <a:pt x="20643216" y="12717526"/>
                      <a:pt x="20638263" y="12739624"/>
                    </a:cubicBezTo>
                    <a:cubicBezTo>
                      <a:pt x="20634198" y="12757912"/>
                      <a:pt x="20616038" y="12769342"/>
                      <a:pt x="20597749" y="12765278"/>
                    </a:cubicBezTo>
                    <a:cubicBezTo>
                      <a:pt x="20579462" y="12761214"/>
                      <a:pt x="20568031" y="12743053"/>
                      <a:pt x="20572095" y="12724765"/>
                    </a:cubicBezTo>
                    <a:cubicBezTo>
                      <a:pt x="20577048" y="12702794"/>
                      <a:pt x="20581874" y="12680823"/>
                      <a:pt x="20586700" y="12658725"/>
                    </a:cubicBezTo>
                    <a:cubicBezTo>
                      <a:pt x="20590638" y="12640437"/>
                      <a:pt x="20608671" y="12628880"/>
                      <a:pt x="20626960" y="12632817"/>
                    </a:cubicBezTo>
                    <a:cubicBezTo>
                      <a:pt x="20645247" y="12636754"/>
                      <a:pt x="20656804" y="12654788"/>
                      <a:pt x="20652867" y="12673076"/>
                    </a:cubicBezTo>
                    <a:close/>
                    <a:moveTo>
                      <a:pt x="20623149" y="12805791"/>
                    </a:moveTo>
                    <a:cubicBezTo>
                      <a:pt x="20618069" y="12827889"/>
                      <a:pt x="20612863" y="12849860"/>
                      <a:pt x="20607655" y="12871958"/>
                    </a:cubicBezTo>
                    <a:cubicBezTo>
                      <a:pt x="20603338" y="12890119"/>
                      <a:pt x="20585049" y="12901422"/>
                      <a:pt x="20566889" y="12897104"/>
                    </a:cubicBezTo>
                    <a:cubicBezTo>
                      <a:pt x="20548727" y="12892786"/>
                      <a:pt x="20537424" y="12874498"/>
                      <a:pt x="20541742" y="12856337"/>
                    </a:cubicBezTo>
                    <a:cubicBezTo>
                      <a:pt x="20546949" y="12834493"/>
                      <a:pt x="20552029" y="12812522"/>
                      <a:pt x="20557110" y="12790678"/>
                    </a:cubicBezTo>
                    <a:cubicBezTo>
                      <a:pt x="20561300" y="12772517"/>
                      <a:pt x="20579462" y="12761087"/>
                      <a:pt x="20597749" y="12765278"/>
                    </a:cubicBezTo>
                    <a:cubicBezTo>
                      <a:pt x="20616038" y="12769469"/>
                      <a:pt x="20627341" y="12787630"/>
                      <a:pt x="20623149" y="12805918"/>
                    </a:cubicBezTo>
                    <a:close/>
                    <a:moveTo>
                      <a:pt x="20591780" y="12937998"/>
                    </a:moveTo>
                    <a:cubicBezTo>
                      <a:pt x="20586446" y="12959969"/>
                      <a:pt x="20580986" y="12981940"/>
                      <a:pt x="20575397" y="13003784"/>
                    </a:cubicBezTo>
                    <a:cubicBezTo>
                      <a:pt x="20570825" y="13021945"/>
                      <a:pt x="20552411" y="13032867"/>
                      <a:pt x="20534249" y="13028295"/>
                    </a:cubicBezTo>
                    <a:cubicBezTo>
                      <a:pt x="20516089" y="13023723"/>
                      <a:pt x="20505167" y="13005308"/>
                      <a:pt x="20509739" y="12987147"/>
                    </a:cubicBezTo>
                    <a:cubicBezTo>
                      <a:pt x="20515199" y="12965430"/>
                      <a:pt x="20520661" y="12943586"/>
                      <a:pt x="20525994" y="12921742"/>
                    </a:cubicBezTo>
                    <a:cubicBezTo>
                      <a:pt x="20530440" y="12903581"/>
                      <a:pt x="20548727" y="12892405"/>
                      <a:pt x="20566889" y="12896850"/>
                    </a:cubicBezTo>
                    <a:cubicBezTo>
                      <a:pt x="20585049" y="12901295"/>
                      <a:pt x="20596225" y="12919583"/>
                      <a:pt x="20591780" y="12937744"/>
                    </a:cubicBezTo>
                    <a:close/>
                    <a:moveTo>
                      <a:pt x="20558633" y="13069315"/>
                    </a:moveTo>
                    <a:cubicBezTo>
                      <a:pt x="20552918" y="13091288"/>
                      <a:pt x="20547203" y="13113258"/>
                      <a:pt x="20541362" y="13135229"/>
                    </a:cubicBezTo>
                    <a:cubicBezTo>
                      <a:pt x="20536536" y="13153262"/>
                      <a:pt x="20517993" y="13164058"/>
                      <a:pt x="20499960" y="13159232"/>
                    </a:cubicBezTo>
                    <a:cubicBezTo>
                      <a:pt x="20481925" y="13154406"/>
                      <a:pt x="20471130" y="13135863"/>
                      <a:pt x="20475956" y="13117830"/>
                    </a:cubicBezTo>
                    <a:cubicBezTo>
                      <a:pt x="20481798" y="13095987"/>
                      <a:pt x="20487514" y="13074269"/>
                      <a:pt x="20493101" y="13052425"/>
                    </a:cubicBezTo>
                    <a:cubicBezTo>
                      <a:pt x="20497800" y="13034263"/>
                      <a:pt x="20516216" y="13023469"/>
                      <a:pt x="20534376" y="13028168"/>
                    </a:cubicBezTo>
                    <a:cubicBezTo>
                      <a:pt x="20552538" y="13032867"/>
                      <a:pt x="20563332" y="13051282"/>
                      <a:pt x="20558633" y="13069443"/>
                    </a:cubicBezTo>
                    <a:close/>
                    <a:moveTo>
                      <a:pt x="20523708" y="13201014"/>
                    </a:moveTo>
                    <a:cubicBezTo>
                      <a:pt x="20517740" y="13222860"/>
                      <a:pt x="20511643" y="13244703"/>
                      <a:pt x="20505547" y="13266547"/>
                    </a:cubicBezTo>
                    <a:cubicBezTo>
                      <a:pt x="20500467" y="13284581"/>
                      <a:pt x="20481798" y="13295122"/>
                      <a:pt x="20463765" y="13290042"/>
                    </a:cubicBezTo>
                    <a:cubicBezTo>
                      <a:pt x="20445730" y="13284963"/>
                      <a:pt x="20435190" y="13266293"/>
                      <a:pt x="20440269" y="13248260"/>
                    </a:cubicBezTo>
                    <a:cubicBezTo>
                      <a:pt x="20446366" y="13226542"/>
                      <a:pt x="20452335" y="13204825"/>
                      <a:pt x="20458303" y="13183108"/>
                    </a:cubicBezTo>
                    <a:cubicBezTo>
                      <a:pt x="20463256" y="13165074"/>
                      <a:pt x="20481798" y="13154406"/>
                      <a:pt x="20499832" y="13159360"/>
                    </a:cubicBezTo>
                    <a:cubicBezTo>
                      <a:pt x="20517867" y="13164313"/>
                      <a:pt x="20528535" y="13182854"/>
                      <a:pt x="20523581" y="13200887"/>
                    </a:cubicBezTo>
                    <a:close/>
                    <a:moveTo>
                      <a:pt x="20486878" y="13331825"/>
                    </a:moveTo>
                    <a:cubicBezTo>
                      <a:pt x="20480655" y="13353542"/>
                      <a:pt x="20474305" y="13375387"/>
                      <a:pt x="20467955" y="13396976"/>
                    </a:cubicBezTo>
                    <a:cubicBezTo>
                      <a:pt x="20462621" y="13414883"/>
                      <a:pt x="20443825" y="13425170"/>
                      <a:pt x="20425918" y="13419962"/>
                    </a:cubicBezTo>
                    <a:cubicBezTo>
                      <a:pt x="20408012" y="13414756"/>
                      <a:pt x="20397724" y="13395833"/>
                      <a:pt x="20402931" y="13377926"/>
                    </a:cubicBezTo>
                    <a:cubicBezTo>
                      <a:pt x="20409281" y="13356337"/>
                      <a:pt x="20415504" y="13334746"/>
                      <a:pt x="20421727" y="13313156"/>
                    </a:cubicBezTo>
                    <a:cubicBezTo>
                      <a:pt x="20426935" y="13295122"/>
                      <a:pt x="20445603" y="13284836"/>
                      <a:pt x="20463638" y="13289914"/>
                    </a:cubicBezTo>
                    <a:cubicBezTo>
                      <a:pt x="20481671" y="13294995"/>
                      <a:pt x="20491958" y="13313790"/>
                      <a:pt x="20486878" y="13331825"/>
                    </a:cubicBezTo>
                    <a:close/>
                    <a:moveTo>
                      <a:pt x="20448524" y="13462000"/>
                    </a:moveTo>
                    <a:cubicBezTo>
                      <a:pt x="20442047" y="13483589"/>
                      <a:pt x="20435443" y="13505307"/>
                      <a:pt x="20428713" y="13526897"/>
                    </a:cubicBezTo>
                    <a:cubicBezTo>
                      <a:pt x="20423251" y="13544804"/>
                      <a:pt x="20404201" y="13554838"/>
                      <a:pt x="20386421" y="13549249"/>
                    </a:cubicBezTo>
                    <a:cubicBezTo>
                      <a:pt x="20368642" y="13543662"/>
                      <a:pt x="20358481" y="13524737"/>
                      <a:pt x="20364069" y="13506958"/>
                    </a:cubicBezTo>
                    <a:cubicBezTo>
                      <a:pt x="20370673" y="13485495"/>
                      <a:pt x="20377277" y="13464032"/>
                      <a:pt x="20383754" y="13442569"/>
                    </a:cubicBezTo>
                    <a:cubicBezTo>
                      <a:pt x="20389089" y="13424663"/>
                      <a:pt x="20408012" y="13414502"/>
                      <a:pt x="20425918" y="13419962"/>
                    </a:cubicBezTo>
                    <a:cubicBezTo>
                      <a:pt x="20443825" y="13425424"/>
                      <a:pt x="20453986" y="13444220"/>
                      <a:pt x="20448524" y="13462127"/>
                    </a:cubicBezTo>
                    <a:close/>
                    <a:moveTo>
                      <a:pt x="20408519" y="13591921"/>
                    </a:moveTo>
                    <a:cubicBezTo>
                      <a:pt x="20401662" y="13613512"/>
                      <a:pt x="20394803" y="13635228"/>
                      <a:pt x="20387818" y="13656818"/>
                    </a:cubicBezTo>
                    <a:cubicBezTo>
                      <a:pt x="20382103" y="13674598"/>
                      <a:pt x="20362926" y="13684377"/>
                      <a:pt x="20345146" y="13678663"/>
                    </a:cubicBezTo>
                    <a:cubicBezTo>
                      <a:pt x="20327367" y="13672947"/>
                      <a:pt x="20317588" y="13653770"/>
                      <a:pt x="20323302" y="13635989"/>
                    </a:cubicBezTo>
                    <a:cubicBezTo>
                      <a:pt x="20330288" y="13614527"/>
                      <a:pt x="20337018" y="13593063"/>
                      <a:pt x="20343876" y="13571601"/>
                    </a:cubicBezTo>
                    <a:cubicBezTo>
                      <a:pt x="20349465" y="13553821"/>
                      <a:pt x="20368515" y="13543914"/>
                      <a:pt x="20386421" y="13549503"/>
                    </a:cubicBezTo>
                    <a:cubicBezTo>
                      <a:pt x="20404328" y="13555090"/>
                      <a:pt x="20414107" y="13574140"/>
                      <a:pt x="20408519" y="13592048"/>
                    </a:cubicBezTo>
                    <a:close/>
                    <a:moveTo>
                      <a:pt x="20366737" y="13721587"/>
                    </a:moveTo>
                    <a:cubicBezTo>
                      <a:pt x="20359624" y="13743178"/>
                      <a:pt x="20352513" y="13764640"/>
                      <a:pt x="20345273" y="13786104"/>
                    </a:cubicBezTo>
                    <a:cubicBezTo>
                      <a:pt x="20339304" y="13803885"/>
                      <a:pt x="20320127" y="13813410"/>
                      <a:pt x="20302347" y="13807312"/>
                    </a:cubicBezTo>
                    <a:cubicBezTo>
                      <a:pt x="20284567" y="13801217"/>
                      <a:pt x="20275042" y="13782167"/>
                      <a:pt x="20281139" y="13764388"/>
                    </a:cubicBezTo>
                    <a:cubicBezTo>
                      <a:pt x="20288377" y="13743051"/>
                      <a:pt x="20295490" y="13721714"/>
                      <a:pt x="20302474" y="13700379"/>
                    </a:cubicBezTo>
                    <a:cubicBezTo>
                      <a:pt x="20308317" y="13682599"/>
                      <a:pt x="20327493" y="13672947"/>
                      <a:pt x="20345273" y="13678788"/>
                    </a:cubicBezTo>
                    <a:cubicBezTo>
                      <a:pt x="20363053" y="13684631"/>
                      <a:pt x="20372705" y="13703808"/>
                      <a:pt x="20366864" y="13721587"/>
                    </a:cubicBezTo>
                    <a:close/>
                    <a:moveTo>
                      <a:pt x="20323429" y="13850365"/>
                    </a:moveTo>
                    <a:cubicBezTo>
                      <a:pt x="20316064" y="13871829"/>
                      <a:pt x="20308570" y="13893164"/>
                      <a:pt x="20301077" y="13914501"/>
                    </a:cubicBezTo>
                    <a:cubicBezTo>
                      <a:pt x="20294854" y="13932154"/>
                      <a:pt x="20275550" y="13941425"/>
                      <a:pt x="20257897" y="13935202"/>
                    </a:cubicBezTo>
                    <a:cubicBezTo>
                      <a:pt x="20240244" y="13928979"/>
                      <a:pt x="20230973" y="13909675"/>
                      <a:pt x="20237196" y="13892022"/>
                    </a:cubicBezTo>
                    <a:cubicBezTo>
                      <a:pt x="20244690" y="13870812"/>
                      <a:pt x="20252055" y="13849604"/>
                      <a:pt x="20259421" y="13828268"/>
                    </a:cubicBezTo>
                    <a:cubicBezTo>
                      <a:pt x="20265517" y="13810614"/>
                      <a:pt x="20284821" y="13801217"/>
                      <a:pt x="20302474" y="13807312"/>
                    </a:cubicBezTo>
                    <a:cubicBezTo>
                      <a:pt x="20320127" y="13813410"/>
                      <a:pt x="20329525" y="13832712"/>
                      <a:pt x="20323429" y="13850365"/>
                    </a:cubicBezTo>
                    <a:close/>
                    <a:moveTo>
                      <a:pt x="20278344" y="13978382"/>
                    </a:moveTo>
                    <a:cubicBezTo>
                      <a:pt x="20270724" y="13999718"/>
                      <a:pt x="20262977" y="14020927"/>
                      <a:pt x="20255230" y="14042137"/>
                    </a:cubicBezTo>
                    <a:cubicBezTo>
                      <a:pt x="20248753" y="14059663"/>
                      <a:pt x="20229322" y="14068679"/>
                      <a:pt x="20211796" y="14062329"/>
                    </a:cubicBezTo>
                    <a:cubicBezTo>
                      <a:pt x="20194270" y="14055979"/>
                      <a:pt x="20185253" y="14036421"/>
                      <a:pt x="20191603" y="14018895"/>
                    </a:cubicBezTo>
                    <a:cubicBezTo>
                      <a:pt x="20199350" y="13997812"/>
                      <a:pt x="20206970" y="13976731"/>
                      <a:pt x="20214591" y="13955522"/>
                    </a:cubicBezTo>
                    <a:cubicBezTo>
                      <a:pt x="20220941" y="13937869"/>
                      <a:pt x="20240371" y="13928725"/>
                      <a:pt x="20257897" y="13935075"/>
                    </a:cubicBezTo>
                    <a:cubicBezTo>
                      <a:pt x="20275423" y="13941425"/>
                      <a:pt x="20284694" y="13960856"/>
                      <a:pt x="20278344" y="13978382"/>
                    </a:cubicBezTo>
                    <a:close/>
                    <a:moveTo>
                      <a:pt x="20231481" y="14106017"/>
                    </a:moveTo>
                    <a:cubicBezTo>
                      <a:pt x="20223480" y="14127226"/>
                      <a:pt x="20215479" y="14148436"/>
                      <a:pt x="20207478" y="14169644"/>
                    </a:cubicBezTo>
                    <a:cubicBezTo>
                      <a:pt x="20200747" y="14187170"/>
                      <a:pt x="20181190" y="14195933"/>
                      <a:pt x="20163791" y="14189202"/>
                    </a:cubicBezTo>
                    <a:cubicBezTo>
                      <a:pt x="20146392" y="14182471"/>
                      <a:pt x="20137501" y="14162912"/>
                      <a:pt x="20144232" y="14145513"/>
                    </a:cubicBezTo>
                    <a:cubicBezTo>
                      <a:pt x="20152233" y="14124432"/>
                      <a:pt x="20160235" y="14103350"/>
                      <a:pt x="20168108" y="14082268"/>
                    </a:cubicBezTo>
                    <a:cubicBezTo>
                      <a:pt x="20174713" y="14064742"/>
                      <a:pt x="20194143" y="14055852"/>
                      <a:pt x="20211669" y="14062456"/>
                    </a:cubicBezTo>
                    <a:cubicBezTo>
                      <a:pt x="20229195" y="14069061"/>
                      <a:pt x="20238086" y="14088490"/>
                      <a:pt x="20231481" y="14106017"/>
                    </a:cubicBezTo>
                    <a:close/>
                    <a:moveTo>
                      <a:pt x="20182967" y="14233144"/>
                    </a:moveTo>
                    <a:cubicBezTo>
                      <a:pt x="20174713" y="14254226"/>
                      <a:pt x="20166457" y="14275308"/>
                      <a:pt x="20158075" y="14296389"/>
                    </a:cubicBezTo>
                    <a:cubicBezTo>
                      <a:pt x="20151217" y="14313788"/>
                      <a:pt x="20131532" y="14322298"/>
                      <a:pt x="20114133" y="14315312"/>
                    </a:cubicBezTo>
                    <a:cubicBezTo>
                      <a:pt x="20096735" y="14308328"/>
                      <a:pt x="20088225" y="14288770"/>
                      <a:pt x="20095211" y="14271371"/>
                    </a:cubicBezTo>
                    <a:cubicBezTo>
                      <a:pt x="20103466" y="14250415"/>
                      <a:pt x="20111720" y="14229462"/>
                      <a:pt x="20119848" y="14208506"/>
                    </a:cubicBezTo>
                    <a:cubicBezTo>
                      <a:pt x="20126579" y="14191107"/>
                      <a:pt x="20146265" y="14182471"/>
                      <a:pt x="20163664" y="14189202"/>
                    </a:cubicBezTo>
                    <a:cubicBezTo>
                      <a:pt x="20181063" y="14195933"/>
                      <a:pt x="20189698" y="14215618"/>
                      <a:pt x="20182967" y="14233017"/>
                    </a:cubicBezTo>
                    <a:close/>
                    <a:moveTo>
                      <a:pt x="20132802" y="14359255"/>
                    </a:moveTo>
                    <a:cubicBezTo>
                      <a:pt x="20124293" y="14380211"/>
                      <a:pt x="20115785" y="14401164"/>
                      <a:pt x="20107148" y="14422120"/>
                    </a:cubicBezTo>
                    <a:cubicBezTo>
                      <a:pt x="20100037" y="14439392"/>
                      <a:pt x="20080224" y="14447647"/>
                      <a:pt x="20062952" y="14440536"/>
                    </a:cubicBezTo>
                    <a:cubicBezTo>
                      <a:pt x="20045680" y="14433423"/>
                      <a:pt x="20037425" y="14413612"/>
                      <a:pt x="20044538" y="14396338"/>
                    </a:cubicBezTo>
                    <a:cubicBezTo>
                      <a:pt x="20053046" y="14375512"/>
                      <a:pt x="20061555" y="14354811"/>
                      <a:pt x="20070065" y="14333855"/>
                    </a:cubicBezTo>
                    <a:cubicBezTo>
                      <a:pt x="20077049" y="14316456"/>
                      <a:pt x="20096862" y="14308201"/>
                      <a:pt x="20114133" y="14315187"/>
                    </a:cubicBezTo>
                    <a:cubicBezTo>
                      <a:pt x="20131405" y="14322171"/>
                      <a:pt x="20139788" y="14341983"/>
                      <a:pt x="20132802" y="14359255"/>
                    </a:cubicBezTo>
                    <a:close/>
                    <a:moveTo>
                      <a:pt x="20081114" y="14484731"/>
                    </a:moveTo>
                    <a:cubicBezTo>
                      <a:pt x="20072350" y="14505687"/>
                      <a:pt x="20063461" y="14526513"/>
                      <a:pt x="20054570" y="14547342"/>
                    </a:cubicBezTo>
                    <a:cubicBezTo>
                      <a:pt x="20047204" y="14564488"/>
                      <a:pt x="20027266" y="14572487"/>
                      <a:pt x="20010120" y="14565122"/>
                    </a:cubicBezTo>
                    <a:cubicBezTo>
                      <a:pt x="19992975" y="14557756"/>
                      <a:pt x="19984974" y="14537817"/>
                      <a:pt x="19992341" y="14520672"/>
                    </a:cubicBezTo>
                    <a:cubicBezTo>
                      <a:pt x="20001230" y="14499971"/>
                      <a:pt x="20009993" y="14479270"/>
                      <a:pt x="20018629" y="14458442"/>
                    </a:cubicBezTo>
                    <a:cubicBezTo>
                      <a:pt x="20025868" y="14441170"/>
                      <a:pt x="20045680" y="14433042"/>
                      <a:pt x="20062952" y="14440281"/>
                    </a:cubicBezTo>
                    <a:cubicBezTo>
                      <a:pt x="20080224" y="14447520"/>
                      <a:pt x="20088352" y="14467332"/>
                      <a:pt x="20081114" y="14484604"/>
                    </a:cubicBezTo>
                    <a:close/>
                    <a:moveTo>
                      <a:pt x="20027646" y="14609699"/>
                    </a:moveTo>
                    <a:cubicBezTo>
                      <a:pt x="20018629" y="14630527"/>
                      <a:pt x="20009486" y="14651228"/>
                      <a:pt x="20000342" y="14671929"/>
                    </a:cubicBezTo>
                    <a:cubicBezTo>
                      <a:pt x="19992721" y="14689074"/>
                      <a:pt x="19972782" y="14696694"/>
                      <a:pt x="19955638" y="14689201"/>
                    </a:cubicBezTo>
                    <a:cubicBezTo>
                      <a:pt x="19938492" y="14681708"/>
                      <a:pt x="19930872" y="14661642"/>
                      <a:pt x="19938366" y="14644497"/>
                    </a:cubicBezTo>
                    <a:cubicBezTo>
                      <a:pt x="19947510" y="14623923"/>
                      <a:pt x="19956526" y="14603349"/>
                      <a:pt x="19965543" y="14582648"/>
                    </a:cubicBezTo>
                    <a:cubicBezTo>
                      <a:pt x="19973037" y="14565503"/>
                      <a:pt x="19992975" y="14557629"/>
                      <a:pt x="20010120" y="14565122"/>
                    </a:cubicBezTo>
                    <a:cubicBezTo>
                      <a:pt x="20027266" y="14572614"/>
                      <a:pt x="20035140" y="14592554"/>
                      <a:pt x="20027646" y="14609699"/>
                    </a:cubicBezTo>
                    <a:close/>
                    <a:moveTo>
                      <a:pt x="19972528" y="14734032"/>
                    </a:moveTo>
                    <a:cubicBezTo>
                      <a:pt x="19963257" y="14754733"/>
                      <a:pt x="19953860" y="14775307"/>
                      <a:pt x="19944462" y="14795881"/>
                    </a:cubicBezTo>
                    <a:cubicBezTo>
                      <a:pt x="19936715" y="14812899"/>
                      <a:pt x="19916521" y="14820392"/>
                      <a:pt x="19899503" y="14812518"/>
                    </a:cubicBezTo>
                    <a:cubicBezTo>
                      <a:pt x="19882486" y="14804644"/>
                      <a:pt x="19874992" y="14784578"/>
                      <a:pt x="19882867" y="14767561"/>
                    </a:cubicBezTo>
                    <a:cubicBezTo>
                      <a:pt x="19892265" y="14747112"/>
                      <a:pt x="19901536" y="14726665"/>
                      <a:pt x="19910806" y="14706092"/>
                    </a:cubicBezTo>
                    <a:cubicBezTo>
                      <a:pt x="19918553" y="14689074"/>
                      <a:pt x="19938492" y="14681454"/>
                      <a:pt x="19955638" y="14689201"/>
                    </a:cubicBezTo>
                    <a:cubicBezTo>
                      <a:pt x="19972782" y="14696948"/>
                      <a:pt x="19980275" y="14716888"/>
                      <a:pt x="19972528" y="14734032"/>
                    </a:cubicBezTo>
                    <a:close/>
                    <a:moveTo>
                      <a:pt x="19915887" y="14857476"/>
                    </a:moveTo>
                    <a:cubicBezTo>
                      <a:pt x="19906362" y="14877923"/>
                      <a:pt x="19896710" y="14898497"/>
                      <a:pt x="19886930" y="14918944"/>
                    </a:cubicBezTo>
                    <a:cubicBezTo>
                      <a:pt x="19878929" y="14935836"/>
                      <a:pt x="19858737" y="14943074"/>
                      <a:pt x="19841845" y="14935073"/>
                    </a:cubicBezTo>
                    <a:cubicBezTo>
                      <a:pt x="19824954" y="14927072"/>
                      <a:pt x="19817716" y="14906879"/>
                      <a:pt x="19825717" y="14889987"/>
                    </a:cubicBezTo>
                    <a:cubicBezTo>
                      <a:pt x="19835368" y="14869668"/>
                      <a:pt x="19844893" y="14849348"/>
                      <a:pt x="19854418" y="14829028"/>
                    </a:cubicBezTo>
                    <a:cubicBezTo>
                      <a:pt x="19862292" y="14812138"/>
                      <a:pt x="19882486" y="14804771"/>
                      <a:pt x="19899376" y="14812645"/>
                    </a:cubicBezTo>
                    <a:cubicBezTo>
                      <a:pt x="19916267" y="14820519"/>
                      <a:pt x="19923633" y="14840713"/>
                      <a:pt x="19915760" y="14857603"/>
                    </a:cubicBezTo>
                    <a:close/>
                    <a:moveTo>
                      <a:pt x="19857593" y="14980286"/>
                    </a:moveTo>
                    <a:cubicBezTo>
                      <a:pt x="19847688" y="15000732"/>
                      <a:pt x="19837781" y="15021052"/>
                      <a:pt x="19827748" y="15041499"/>
                    </a:cubicBezTo>
                    <a:cubicBezTo>
                      <a:pt x="19819493" y="15058262"/>
                      <a:pt x="19799173" y="15065248"/>
                      <a:pt x="19782410" y="15056993"/>
                    </a:cubicBezTo>
                    <a:cubicBezTo>
                      <a:pt x="19765645" y="15048737"/>
                      <a:pt x="19758661" y="15028418"/>
                      <a:pt x="19766916" y="15011654"/>
                    </a:cubicBezTo>
                    <a:cubicBezTo>
                      <a:pt x="19776821" y="14991462"/>
                      <a:pt x="19786727" y="14971140"/>
                      <a:pt x="19796506" y="14950821"/>
                    </a:cubicBezTo>
                    <a:cubicBezTo>
                      <a:pt x="19804635" y="14933930"/>
                      <a:pt x="19824827" y="14926945"/>
                      <a:pt x="19841718" y="14935073"/>
                    </a:cubicBezTo>
                    <a:cubicBezTo>
                      <a:pt x="19858610" y="14943201"/>
                      <a:pt x="19865594" y="14963394"/>
                      <a:pt x="19857467" y="14980286"/>
                    </a:cubicBezTo>
                    <a:close/>
                    <a:moveTo>
                      <a:pt x="19797522" y="15102460"/>
                    </a:moveTo>
                    <a:cubicBezTo>
                      <a:pt x="19787363" y="15122779"/>
                      <a:pt x="19777202" y="15142972"/>
                      <a:pt x="19766916" y="15163164"/>
                    </a:cubicBezTo>
                    <a:cubicBezTo>
                      <a:pt x="19758406" y="15179802"/>
                      <a:pt x="19738087" y="15186533"/>
                      <a:pt x="19721449" y="15178024"/>
                    </a:cubicBezTo>
                    <a:cubicBezTo>
                      <a:pt x="19704813" y="15169514"/>
                      <a:pt x="19698081" y="15149195"/>
                      <a:pt x="19706591" y="15132558"/>
                    </a:cubicBezTo>
                    <a:cubicBezTo>
                      <a:pt x="19716750" y="15112492"/>
                      <a:pt x="19726911" y="15092426"/>
                      <a:pt x="19736943" y="15072233"/>
                    </a:cubicBezTo>
                    <a:cubicBezTo>
                      <a:pt x="19745325" y="15055469"/>
                      <a:pt x="19765645" y="15048737"/>
                      <a:pt x="19782410" y="15056993"/>
                    </a:cubicBezTo>
                    <a:cubicBezTo>
                      <a:pt x="19799173" y="15065248"/>
                      <a:pt x="19805904" y="15085695"/>
                      <a:pt x="19797649" y="15102460"/>
                    </a:cubicBezTo>
                    <a:close/>
                    <a:moveTo>
                      <a:pt x="19736181" y="15223744"/>
                    </a:moveTo>
                    <a:cubicBezTo>
                      <a:pt x="19725767" y="15243938"/>
                      <a:pt x="19715353" y="15264003"/>
                      <a:pt x="19704813" y="15284069"/>
                    </a:cubicBezTo>
                    <a:cubicBezTo>
                      <a:pt x="19696176" y="15300579"/>
                      <a:pt x="19675729" y="15307056"/>
                      <a:pt x="19659092" y="15298420"/>
                    </a:cubicBezTo>
                    <a:cubicBezTo>
                      <a:pt x="19642455" y="15289785"/>
                      <a:pt x="19636105" y="15269338"/>
                      <a:pt x="19644742" y="15252700"/>
                    </a:cubicBezTo>
                    <a:cubicBezTo>
                      <a:pt x="19655155" y="15232762"/>
                      <a:pt x="19665569" y="15212822"/>
                      <a:pt x="19675856" y="15192756"/>
                    </a:cubicBezTo>
                    <a:cubicBezTo>
                      <a:pt x="19684366" y="15176119"/>
                      <a:pt x="19704813" y="15169642"/>
                      <a:pt x="19721449" y="15178151"/>
                    </a:cubicBezTo>
                    <a:cubicBezTo>
                      <a:pt x="19738087" y="15186661"/>
                      <a:pt x="19744564" y="15207107"/>
                      <a:pt x="19736054" y="15223744"/>
                    </a:cubicBezTo>
                    <a:close/>
                    <a:moveTo>
                      <a:pt x="19673063" y="15344012"/>
                    </a:moveTo>
                    <a:cubicBezTo>
                      <a:pt x="19662394" y="15363952"/>
                      <a:pt x="19651726" y="15383890"/>
                      <a:pt x="19640931" y="15403830"/>
                    </a:cubicBezTo>
                    <a:cubicBezTo>
                      <a:pt x="19632042" y="15420339"/>
                      <a:pt x="19611467" y="15426437"/>
                      <a:pt x="19595085" y="15417546"/>
                    </a:cubicBezTo>
                    <a:cubicBezTo>
                      <a:pt x="19578701" y="15408656"/>
                      <a:pt x="19572478" y="15388082"/>
                      <a:pt x="19581368" y="15371699"/>
                    </a:cubicBezTo>
                    <a:cubicBezTo>
                      <a:pt x="19592037" y="15351888"/>
                      <a:pt x="19602704" y="15332075"/>
                      <a:pt x="19613245" y="15312262"/>
                    </a:cubicBezTo>
                    <a:cubicBezTo>
                      <a:pt x="19622008" y="15295753"/>
                      <a:pt x="19642582" y="15289530"/>
                      <a:pt x="19659092" y="15298293"/>
                    </a:cubicBezTo>
                    <a:cubicBezTo>
                      <a:pt x="19675602" y="15307056"/>
                      <a:pt x="19681825" y="15327630"/>
                      <a:pt x="19673063" y="15344139"/>
                    </a:cubicBezTo>
                    <a:close/>
                    <a:moveTo>
                      <a:pt x="19608419" y="15463647"/>
                    </a:moveTo>
                    <a:cubicBezTo>
                      <a:pt x="19597497" y="15483587"/>
                      <a:pt x="19586575" y="15503398"/>
                      <a:pt x="19575526" y="15523211"/>
                    </a:cubicBezTo>
                    <a:cubicBezTo>
                      <a:pt x="19566382" y="15539593"/>
                      <a:pt x="19545808" y="15545436"/>
                      <a:pt x="19529425" y="15536290"/>
                    </a:cubicBezTo>
                    <a:cubicBezTo>
                      <a:pt x="19513042" y="15527147"/>
                      <a:pt x="19507200" y="15506573"/>
                      <a:pt x="19516344" y="15490189"/>
                    </a:cubicBezTo>
                    <a:cubicBezTo>
                      <a:pt x="19527267" y="15470505"/>
                      <a:pt x="19538189" y="15450820"/>
                      <a:pt x="19549111" y="15431008"/>
                    </a:cubicBezTo>
                    <a:cubicBezTo>
                      <a:pt x="19558127" y="15414625"/>
                      <a:pt x="19578701" y="15408656"/>
                      <a:pt x="19595085" y="15417673"/>
                    </a:cubicBezTo>
                    <a:cubicBezTo>
                      <a:pt x="19611467" y="15426689"/>
                      <a:pt x="19617437" y="15447263"/>
                      <a:pt x="19608419" y="15463647"/>
                    </a:cubicBezTo>
                    <a:close/>
                    <a:moveTo>
                      <a:pt x="19542252" y="15582392"/>
                    </a:moveTo>
                    <a:cubicBezTo>
                      <a:pt x="19531076" y="15602077"/>
                      <a:pt x="19519900" y="15621763"/>
                      <a:pt x="19508597" y="15641447"/>
                    </a:cubicBezTo>
                    <a:cubicBezTo>
                      <a:pt x="19499326" y="15657703"/>
                      <a:pt x="19478625" y="15663290"/>
                      <a:pt x="19462369" y="15653893"/>
                    </a:cubicBezTo>
                    <a:cubicBezTo>
                      <a:pt x="19446114" y="15644495"/>
                      <a:pt x="19440525" y="15623921"/>
                      <a:pt x="19449923" y="15607664"/>
                    </a:cubicBezTo>
                    <a:cubicBezTo>
                      <a:pt x="19461099" y="15588107"/>
                      <a:pt x="19472275" y="15568549"/>
                      <a:pt x="19483324" y="15548990"/>
                    </a:cubicBezTo>
                    <a:cubicBezTo>
                      <a:pt x="19492595" y="15532736"/>
                      <a:pt x="19513169" y="15527020"/>
                      <a:pt x="19529425" y="15536163"/>
                    </a:cubicBezTo>
                    <a:cubicBezTo>
                      <a:pt x="19545681" y="15545308"/>
                      <a:pt x="19551396" y="15566010"/>
                      <a:pt x="19542252" y="15582264"/>
                    </a:cubicBezTo>
                    <a:close/>
                    <a:moveTo>
                      <a:pt x="19474562" y="15700121"/>
                    </a:moveTo>
                    <a:cubicBezTo>
                      <a:pt x="19463131" y="15719679"/>
                      <a:pt x="19451701" y="15739238"/>
                      <a:pt x="19440144" y="15758668"/>
                    </a:cubicBezTo>
                    <a:cubicBezTo>
                      <a:pt x="19430619" y="15774797"/>
                      <a:pt x="19409792" y="15780131"/>
                      <a:pt x="19393790" y="15770606"/>
                    </a:cubicBezTo>
                    <a:cubicBezTo>
                      <a:pt x="19377788" y="15761081"/>
                      <a:pt x="19372326" y="15740253"/>
                      <a:pt x="19381851" y="15724251"/>
                    </a:cubicBezTo>
                    <a:cubicBezTo>
                      <a:pt x="19393281" y="15704947"/>
                      <a:pt x="19404712" y="15685515"/>
                      <a:pt x="19416015" y="15666086"/>
                    </a:cubicBezTo>
                    <a:cubicBezTo>
                      <a:pt x="19425413" y="15649956"/>
                      <a:pt x="19446114" y="15644495"/>
                      <a:pt x="19462369" y="15653893"/>
                    </a:cubicBezTo>
                    <a:cubicBezTo>
                      <a:pt x="19478625" y="15663290"/>
                      <a:pt x="19483960" y="15683992"/>
                      <a:pt x="19474562" y="15700248"/>
                    </a:cubicBezTo>
                    <a:close/>
                    <a:moveTo>
                      <a:pt x="19405346" y="15817087"/>
                    </a:moveTo>
                    <a:cubicBezTo>
                      <a:pt x="19393663" y="15836519"/>
                      <a:pt x="19381978" y="15855823"/>
                      <a:pt x="19370167" y="15875127"/>
                    </a:cubicBezTo>
                    <a:cubicBezTo>
                      <a:pt x="19360389" y="15891129"/>
                      <a:pt x="19339561" y="15896210"/>
                      <a:pt x="19323558" y="15886430"/>
                    </a:cubicBezTo>
                    <a:cubicBezTo>
                      <a:pt x="19307556" y="15876651"/>
                      <a:pt x="19302476" y="15855823"/>
                      <a:pt x="19312255" y="15839821"/>
                    </a:cubicBezTo>
                    <a:cubicBezTo>
                      <a:pt x="19323940" y="15820644"/>
                      <a:pt x="19335623" y="15801339"/>
                      <a:pt x="19347180" y="15782162"/>
                    </a:cubicBezTo>
                    <a:cubicBezTo>
                      <a:pt x="19356832" y="15766162"/>
                      <a:pt x="19377661" y="15760954"/>
                      <a:pt x="19393663" y="15770606"/>
                    </a:cubicBezTo>
                    <a:cubicBezTo>
                      <a:pt x="19409665" y="15780258"/>
                      <a:pt x="19414871" y="15801087"/>
                      <a:pt x="19405219" y="15817087"/>
                    </a:cubicBezTo>
                    <a:close/>
                    <a:moveTo>
                      <a:pt x="19334480" y="15933165"/>
                    </a:moveTo>
                    <a:cubicBezTo>
                      <a:pt x="19322542" y="15952470"/>
                      <a:pt x="19310604" y="15971647"/>
                      <a:pt x="19298540" y="15990824"/>
                    </a:cubicBezTo>
                    <a:cubicBezTo>
                      <a:pt x="19288633" y="16006699"/>
                      <a:pt x="19267678" y="16011398"/>
                      <a:pt x="19251803" y="16001492"/>
                    </a:cubicBezTo>
                    <a:cubicBezTo>
                      <a:pt x="19235928" y="15991587"/>
                      <a:pt x="19231229" y="15970631"/>
                      <a:pt x="19241136" y="15954756"/>
                    </a:cubicBezTo>
                    <a:cubicBezTo>
                      <a:pt x="19253073" y="15935706"/>
                      <a:pt x="19265012" y="15916529"/>
                      <a:pt x="19276822" y="15897479"/>
                    </a:cubicBezTo>
                    <a:cubicBezTo>
                      <a:pt x="19286601" y="15881604"/>
                      <a:pt x="19307556" y="15876651"/>
                      <a:pt x="19323431" y="15886557"/>
                    </a:cubicBezTo>
                    <a:cubicBezTo>
                      <a:pt x="19339306" y="15896462"/>
                      <a:pt x="19344260" y="15917290"/>
                      <a:pt x="19334353" y="15933165"/>
                    </a:cubicBezTo>
                    <a:close/>
                    <a:moveTo>
                      <a:pt x="19262091" y="16048355"/>
                    </a:moveTo>
                    <a:cubicBezTo>
                      <a:pt x="19249898" y="16067405"/>
                      <a:pt x="19237706" y="16086582"/>
                      <a:pt x="19225388" y="16105505"/>
                    </a:cubicBezTo>
                    <a:cubicBezTo>
                      <a:pt x="19215227" y="16121253"/>
                      <a:pt x="19194272" y="16125698"/>
                      <a:pt x="19178524" y="16115537"/>
                    </a:cubicBezTo>
                    <a:cubicBezTo>
                      <a:pt x="19162776" y="16105378"/>
                      <a:pt x="19158331" y="16084423"/>
                      <a:pt x="19168492" y="16068675"/>
                    </a:cubicBezTo>
                    <a:cubicBezTo>
                      <a:pt x="19180683" y="16049752"/>
                      <a:pt x="19192875" y="16030829"/>
                      <a:pt x="19204941" y="16011906"/>
                    </a:cubicBezTo>
                    <a:cubicBezTo>
                      <a:pt x="19214973" y="15996158"/>
                      <a:pt x="19235928" y="15991460"/>
                      <a:pt x="19251676" y="16001492"/>
                    </a:cubicBezTo>
                    <a:cubicBezTo>
                      <a:pt x="19267424" y="16011525"/>
                      <a:pt x="19272123" y="16032480"/>
                      <a:pt x="19262091" y="16048228"/>
                    </a:cubicBezTo>
                    <a:close/>
                    <a:moveTo>
                      <a:pt x="19188303" y="16162401"/>
                    </a:moveTo>
                    <a:cubicBezTo>
                      <a:pt x="19175857" y="16181324"/>
                      <a:pt x="19163412" y="16200247"/>
                      <a:pt x="19150839" y="16219043"/>
                    </a:cubicBezTo>
                    <a:cubicBezTo>
                      <a:pt x="19140424" y="16234663"/>
                      <a:pt x="19119469" y="16238855"/>
                      <a:pt x="19103848" y="16228440"/>
                    </a:cubicBezTo>
                    <a:cubicBezTo>
                      <a:pt x="19088227" y="16218027"/>
                      <a:pt x="19084037" y="16197072"/>
                      <a:pt x="19094450" y="16181451"/>
                    </a:cubicBezTo>
                    <a:cubicBezTo>
                      <a:pt x="19106896" y="16162782"/>
                      <a:pt x="19119342" y="16143987"/>
                      <a:pt x="19131662" y="16125189"/>
                    </a:cubicBezTo>
                    <a:cubicBezTo>
                      <a:pt x="19141948" y="16109569"/>
                      <a:pt x="19162903" y="16105124"/>
                      <a:pt x="19178524" y="16115412"/>
                    </a:cubicBezTo>
                    <a:cubicBezTo>
                      <a:pt x="19194145" y="16125698"/>
                      <a:pt x="19198591" y="16146653"/>
                      <a:pt x="19188303" y="16162274"/>
                    </a:cubicBezTo>
                    <a:close/>
                    <a:moveTo>
                      <a:pt x="19113119" y="16275431"/>
                    </a:moveTo>
                    <a:cubicBezTo>
                      <a:pt x="19100419" y="16294227"/>
                      <a:pt x="19087719" y="16313023"/>
                      <a:pt x="19074892" y="16331692"/>
                    </a:cubicBezTo>
                    <a:cubicBezTo>
                      <a:pt x="19064351" y="16347187"/>
                      <a:pt x="19043269" y="16351123"/>
                      <a:pt x="19027775" y="16340582"/>
                    </a:cubicBezTo>
                    <a:cubicBezTo>
                      <a:pt x="19012281" y="16330040"/>
                      <a:pt x="19008344" y="16308960"/>
                      <a:pt x="19018886" y="16293464"/>
                    </a:cubicBezTo>
                    <a:cubicBezTo>
                      <a:pt x="19031586" y="16274923"/>
                      <a:pt x="19044286" y="16256254"/>
                      <a:pt x="19056858" y="16237586"/>
                    </a:cubicBezTo>
                    <a:cubicBezTo>
                      <a:pt x="19067272" y="16222090"/>
                      <a:pt x="19088354" y="16218027"/>
                      <a:pt x="19103848" y="16228440"/>
                    </a:cubicBezTo>
                    <a:cubicBezTo>
                      <a:pt x="19119342" y="16238855"/>
                      <a:pt x="19123406" y="16259938"/>
                      <a:pt x="19112992" y="16275431"/>
                    </a:cubicBezTo>
                    <a:close/>
                    <a:moveTo>
                      <a:pt x="19036285" y="16387699"/>
                    </a:moveTo>
                    <a:cubicBezTo>
                      <a:pt x="19023330" y="16406368"/>
                      <a:pt x="19010376" y="16424911"/>
                      <a:pt x="18997422" y="16443452"/>
                    </a:cubicBezTo>
                    <a:cubicBezTo>
                      <a:pt x="18986627" y="16458819"/>
                      <a:pt x="18965545" y="16462502"/>
                      <a:pt x="18950178" y="16451707"/>
                    </a:cubicBezTo>
                    <a:cubicBezTo>
                      <a:pt x="18934812" y="16440913"/>
                      <a:pt x="18931128" y="16419830"/>
                      <a:pt x="18941923" y="16404462"/>
                    </a:cubicBezTo>
                    <a:cubicBezTo>
                      <a:pt x="18954877" y="16386048"/>
                      <a:pt x="18967704" y="16367633"/>
                      <a:pt x="18980531" y="16349090"/>
                    </a:cubicBezTo>
                    <a:cubicBezTo>
                      <a:pt x="18991199" y="16333724"/>
                      <a:pt x="19012281" y="16329913"/>
                      <a:pt x="19027648" y="16340582"/>
                    </a:cubicBezTo>
                    <a:cubicBezTo>
                      <a:pt x="19043016" y="16351250"/>
                      <a:pt x="19046825" y="16372332"/>
                      <a:pt x="19036157" y="16387699"/>
                    </a:cubicBezTo>
                    <a:close/>
                    <a:moveTo>
                      <a:pt x="18958052" y="16498951"/>
                    </a:moveTo>
                    <a:cubicBezTo>
                      <a:pt x="18944971" y="16517365"/>
                      <a:pt x="18931764" y="16535781"/>
                      <a:pt x="18918428" y="16554196"/>
                    </a:cubicBezTo>
                    <a:cubicBezTo>
                      <a:pt x="18907506" y="16569310"/>
                      <a:pt x="18886297" y="16572737"/>
                      <a:pt x="18871185" y="16561815"/>
                    </a:cubicBezTo>
                    <a:cubicBezTo>
                      <a:pt x="18856071" y="16550894"/>
                      <a:pt x="18852642" y="16529686"/>
                      <a:pt x="18863565" y="16514572"/>
                    </a:cubicBezTo>
                    <a:cubicBezTo>
                      <a:pt x="18876772" y="16496285"/>
                      <a:pt x="18889853" y="16477996"/>
                      <a:pt x="18902935" y="16459708"/>
                    </a:cubicBezTo>
                    <a:cubicBezTo>
                      <a:pt x="18913729" y="16444468"/>
                      <a:pt x="18934939" y="16440913"/>
                      <a:pt x="18950178" y="16451835"/>
                    </a:cubicBezTo>
                    <a:cubicBezTo>
                      <a:pt x="18965418" y="16462756"/>
                      <a:pt x="18968974" y="16483837"/>
                      <a:pt x="18958052" y="16499078"/>
                    </a:cubicBezTo>
                    <a:close/>
                    <a:moveTo>
                      <a:pt x="18878550" y="16609188"/>
                    </a:moveTo>
                    <a:cubicBezTo>
                      <a:pt x="18865216" y="16627475"/>
                      <a:pt x="18851753" y="16645637"/>
                      <a:pt x="18838292" y="16663797"/>
                    </a:cubicBezTo>
                    <a:cubicBezTo>
                      <a:pt x="18827116" y="16678783"/>
                      <a:pt x="18805906" y="16681958"/>
                      <a:pt x="18790920" y="16670782"/>
                    </a:cubicBezTo>
                    <a:cubicBezTo>
                      <a:pt x="18775935" y="16659606"/>
                      <a:pt x="18772760" y="16638397"/>
                      <a:pt x="18783936" y="16623412"/>
                    </a:cubicBezTo>
                    <a:cubicBezTo>
                      <a:pt x="18797397" y="16605377"/>
                      <a:pt x="18810732" y="16587215"/>
                      <a:pt x="18823941" y="16569055"/>
                    </a:cubicBezTo>
                    <a:cubicBezTo>
                      <a:pt x="18834990" y="16553942"/>
                      <a:pt x="18856198" y="16550639"/>
                      <a:pt x="18871312" y="16561688"/>
                    </a:cubicBezTo>
                    <a:cubicBezTo>
                      <a:pt x="18886424" y="16572737"/>
                      <a:pt x="18889726" y="16593947"/>
                      <a:pt x="18878677" y="16609061"/>
                    </a:cubicBezTo>
                    <a:close/>
                    <a:moveTo>
                      <a:pt x="18797651" y="16718153"/>
                    </a:moveTo>
                    <a:cubicBezTo>
                      <a:pt x="18784063" y="16736313"/>
                      <a:pt x="18770346" y="16754348"/>
                      <a:pt x="18756630" y="16772382"/>
                    </a:cubicBezTo>
                    <a:cubicBezTo>
                      <a:pt x="18745327" y="16787240"/>
                      <a:pt x="18723992" y="16790163"/>
                      <a:pt x="18709132" y="16778732"/>
                    </a:cubicBezTo>
                    <a:cubicBezTo>
                      <a:pt x="18694273" y="16767302"/>
                      <a:pt x="18691352" y="16746093"/>
                      <a:pt x="18702782" y="16731235"/>
                    </a:cubicBezTo>
                    <a:cubicBezTo>
                      <a:pt x="18716371" y="16713327"/>
                      <a:pt x="18730088" y="16695420"/>
                      <a:pt x="18743549" y="16677387"/>
                    </a:cubicBezTo>
                    <a:cubicBezTo>
                      <a:pt x="18754852" y="16662400"/>
                      <a:pt x="18776062" y="16659479"/>
                      <a:pt x="18790920" y="16670655"/>
                    </a:cubicBezTo>
                    <a:cubicBezTo>
                      <a:pt x="18805779" y="16681831"/>
                      <a:pt x="18808827" y="16703167"/>
                      <a:pt x="18797651" y="16718026"/>
                    </a:cubicBezTo>
                    <a:close/>
                    <a:moveTo>
                      <a:pt x="18715228" y="16826103"/>
                    </a:moveTo>
                    <a:cubicBezTo>
                      <a:pt x="18701386" y="16844011"/>
                      <a:pt x="18687416" y="16861917"/>
                      <a:pt x="18673445" y="16879697"/>
                    </a:cubicBezTo>
                    <a:cubicBezTo>
                      <a:pt x="18661889" y="16894429"/>
                      <a:pt x="18640679" y="16896969"/>
                      <a:pt x="18625947" y="16885538"/>
                    </a:cubicBezTo>
                    <a:cubicBezTo>
                      <a:pt x="18611216" y="16874110"/>
                      <a:pt x="18608675" y="16852773"/>
                      <a:pt x="18620105" y="16838040"/>
                    </a:cubicBezTo>
                    <a:cubicBezTo>
                      <a:pt x="18633948" y="16820262"/>
                      <a:pt x="18647792" y="16802608"/>
                      <a:pt x="18661507" y="16784701"/>
                    </a:cubicBezTo>
                    <a:cubicBezTo>
                      <a:pt x="18672938" y="16769842"/>
                      <a:pt x="18694273" y="16767175"/>
                      <a:pt x="18709005" y="16778605"/>
                    </a:cubicBezTo>
                    <a:cubicBezTo>
                      <a:pt x="18723738" y="16790036"/>
                      <a:pt x="18726531" y="16811371"/>
                      <a:pt x="18715101" y="16826103"/>
                    </a:cubicBezTo>
                    <a:close/>
                    <a:moveTo>
                      <a:pt x="18631281" y="16933163"/>
                    </a:moveTo>
                    <a:cubicBezTo>
                      <a:pt x="18617185" y="16950944"/>
                      <a:pt x="18603088" y="16968597"/>
                      <a:pt x="18588864" y="16986250"/>
                    </a:cubicBezTo>
                    <a:cubicBezTo>
                      <a:pt x="18577179" y="17000855"/>
                      <a:pt x="18555843" y="17003140"/>
                      <a:pt x="18541239" y="16991457"/>
                    </a:cubicBezTo>
                    <a:cubicBezTo>
                      <a:pt x="18526633" y="16979773"/>
                      <a:pt x="18524347" y="16958438"/>
                      <a:pt x="18536031" y="16943832"/>
                    </a:cubicBezTo>
                    <a:cubicBezTo>
                      <a:pt x="18550128" y="16926306"/>
                      <a:pt x="18564225" y="16908780"/>
                      <a:pt x="18578195" y="16891127"/>
                    </a:cubicBezTo>
                    <a:cubicBezTo>
                      <a:pt x="18589879" y="16876522"/>
                      <a:pt x="18611089" y="16873982"/>
                      <a:pt x="18625820" y="16885665"/>
                    </a:cubicBezTo>
                    <a:cubicBezTo>
                      <a:pt x="18640552" y="16897350"/>
                      <a:pt x="18642966" y="16918560"/>
                      <a:pt x="18631281" y="16933290"/>
                    </a:cubicBezTo>
                    <a:close/>
                    <a:moveTo>
                      <a:pt x="18546192" y="17039210"/>
                    </a:moveTo>
                    <a:cubicBezTo>
                      <a:pt x="18531841" y="17056736"/>
                      <a:pt x="18517490" y="17074262"/>
                      <a:pt x="18503139" y="17091788"/>
                    </a:cubicBezTo>
                    <a:cubicBezTo>
                      <a:pt x="18491200" y="17106264"/>
                      <a:pt x="18469865" y="17108297"/>
                      <a:pt x="18455514" y="17096360"/>
                    </a:cubicBezTo>
                    <a:cubicBezTo>
                      <a:pt x="18441163" y="17084421"/>
                      <a:pt x="18439003" y="17063086"/>
                      <a:pt x="18450942" y="17048735"/>
                    </a:cubicBezTo>
                    <a:cubicBezTo>
                      <a:pt x="18465292" y="17031336"/>
                      <a:pt x="18479517" y="17013937"/>
                      <a:pt x="18493741" y="16996538"/>
                    </a:cubicBezTo>
                    <a:cubicBezTo>
                      <a:pt x="18505551" y="16982060"/>
                      <a:pt x="18526888" y="16979900"/>
                      <a:pt x="18541366" y="16991712"/>
                    </a:cubicBezTo>
                    <a:cubicBezTo>
                      <a:pt x="18555843" y="17003522"/>
                      <a:pt x="18558002" y="17024858"/>
                      <a:pt x="18546192" y="17039337"/>
                    </a:cubicBezTo>
                    <a:close/>
                    <a:moveTo>
                      <a:pt x="18459704" y="17144112"/>
                    </a:moveTo>
                    <a:cubicBezTo>
                      <a:pt x="18445226" y="17161511"/>
                      <a:pt x="18430621" y="17178782"/>
                      <a:pt x="18415890" y="17196054"/>
                    </a:cubicBezTo>
                    <a:cubicBezTo>
                      <a:pt x="18403824" y="17210278"/>
                      <a:pt x="18382362" y="17212056"/>
                      <a:pt x="18368138" y="17199990"/>
                    </a:cubicBezTo>
                    <a:cubicBezTo>
                      <a:pt x="18353914" y="17187926"/>
                      <a:pt x="18352136" y="17166462"/>
                      <a:pt x="18364200" y="17152238"/>
                    </a:cubicBezTo>
                    <a:cubicBezTo>
                      <a:pt x="18378805" y="17135094"/>
                      <a:pt x="18393283" y="17117822"/>
                      <a:pt x="18407762" y="17100550"/>
                    </a:cubicBezTo>
                    <a:cubicBezTo>
                      <a:pt x="18419826" y="17086199"/>
                      <a:pt x="18441163" y="17084294"/>
                      <a:pt x="18455514" y="17096360"/>
                    </a:cubicBezTo>
                    <a:cubicBezTo>
                      <a:pt x="18469865" y="17108424"/>
                      <a:pt x="18471769" y="17129761"/>
                      <a:pt x="18459704" y="17144112"/>
                    </a:cubicBezTo>
                    <a:close/>
                    <a:moveTo>
                      <a:pt x="18371820" y="17247743"/>
                    </a:moveTo>
                    <a:cubicBezTo>
                      <a:pt x="18357089" y="17264887"/>
                      <a:pt x="18342229" y="17282033"/>
                      <a:pt x="18327370" y="17299178"/>
                    </a:cubicBezTo>
                    <a:cubicBezTo>
                      <a:pt x="18315051" y="17313275"/>
                      <a:pt x="18293716" y="17314799"/>
                      <a:pt x="18279618" y="17302480"/>
                    </a:cubicBezTo>
                    <a:cubicBezTo>
                      <a:pt x="18265521" y="17290162"/>
                      <a:pt x="18263997" y="17268825"/>
                      <a:pt x="18276317" y="17254728"/>
                    </a:cubicBezTo>
                    <a:cubicBezTo>
                      <a:pt x="18291048" y="17237711"/>
                      <a:pt x="18305780" y="17220692"/>
                      <a:pt x="18320513" y="17203674"/>
                    </a:cubicBezTo>
                    <a:cubicBezTo>
                      <a:pt x="18332704" y="17189450"/>
                      <a:pt x="18354041" y="17187926"/>
                      <a:pt x="18368265" y="17199990"/>
                    </a:cubicBezTo>
                    <a:cubicBezTo>
                      <a:pt x="18382489" y="17212056"/>
                      <a:pt x="18384013" y="17233519"/>
                      <a:pt x="18371947" y="17247743"/>
                    </a:cubicBezTo>
                    <a:close/>
                    <a:moveTo>
                      <a:pt x="18282793" y="17350232"/>
                    </a:moveTo>
                    <a:cubicBezTo>
                      <a:pt x="18267807" y="17367250"/>
                      <a:pt x="18252821" y="17384140"/>
                      <a:pt x="18237708" y="17401032"/>
                    </a:cubicBezTo>
                    <a:cubicBezTo>
                      <a:pt x="18225263" y="17415002"/>
                      <a:pt x="18203799" y="17416145"/>
                      <a:pt x="18189829" y="17403699"/>
                    </a:cubicBezTo>
                    <a:cubicBezTo>
                      <a:pt x="18175860" y="17391253"/>
                      <a:pt x="18174717" y="17369789"/>
                      <a:pt x="18187163" y="17355820"/>
                    </a:cubicBezTo>
                    <a:cubicBezTo>
                      <a:pt x="18202148" y="17339056"/>
                      <a:pt x="18217135" y="17322164"/>
                      <a:pt x="18231993" y="17305274"/>
                    </a:cubicBezTo>
                    <a:cubicBezTo>
                      <a:pt x="18244313" y="17291304"/>
                      <a:pt x="18265775" y="17289907"/>
                      <a:pt x="18279745" y="17302226"/>
                    </a:cubicBezTo>
                    <a:cubicBezTo>
                      <a:pt x="18293716" y="17314545"/>
                      <a:pt x="18295113" y="17336008"/>
                      <a:pt x="18282793" y="17349978"/>
                    </a:cubicBezTo>
                    <a:close/>
                    <a:moveTo>
                      <a:pt x="18192242" y="17451324"/>
                    </a:moveTo>
                    <a:cubicBezTo>
                      <a:pt x="18177002" y="17468087"/>
                      <a:pt x="18161763" y="17484852"/>
                      <a:pt x="18146522" y="17501615"/>
                    </a:cubicBezTo>
                    <a:cubicBezTo>
                      <a:pt x="18133822" y="17515460"/>
                      <a:pt x="18112487" y="17516348"/>
                      <a:pt x="18098643" y="17503648"/>
                    </a:cubicBezTo>
                    <a:cubicBezTo>
                      <a:pt x="18084800" y="17490948"/>
                      <a:pt x="18083912" y="17469613"/>
                      <a:pt x="18096612" y="17455769"/>
                    </a:cubicBezTo>
                    <a:cubicBezTo>
                      <a:pt x="18111851" y="17439132"/>
                      <a:pt x="18126965" y="17422495"/>
                      <a:pt x="18142077" y="17405858"/>
                    </a:cubicBezTo>
                    <a:cubicBezTo>
                      <a:pt x="18154650" y="17392014"/>
                      <a:pt x="18175987" y="17390872"/>
                      <a:pt x="18189956" y="17403445"/>
                    </a:cubicBezTo>
                    <a:cubicBezTo>
                      <a:pt x="18203926" y="17416018"/>
                      <a:pt x="18204942" y="17437354"/>
                      <a:pt x="18192369" y="17451324"/>
                    </a:cubicBezTo>
                    <a:close/>
                    <a:moveTo>
                      <a:pt x="18100548" y="17551527"/>
                    </a:moveTo>
                    <a:cubicBezTo>
                      <a:pt x="18085181" y="17568163"/>
                      <a:pt x="18069688" y="17584674"/>
                      <a:pt x="18054193" y="17601185"/>
                    </a:cubicBezTo>
                    <a:cubicBezTo>
                      <a:pt x="18041367" y="17614773"/>
                      <a:pt x="18019903" y="17615408"/>
                      <a:pt x="18006315" y="17602581"/>
                    </a:cubicBezTo>
                    <a:cubicBezTo>
                      <a:pt x="17992725" y="17589754"/>
                      <a:pt x="17992091" y="17568290"/>
                      <a:pt x="18004917" y="17554702"/>
                    </a:cubicBezTo>
                    <a:cubicBezTo>
                      <a:pt x="18020285" y="17538319"/>
                      <a:pt x="18035651" y="17521810"/>
                      <a:pt x="18051018" y="17505426"/>
                    </a:cubicBezTo>
                    <a:cubicBezTo>
                      <a:pt x="18063718" y="17491711"/>
                      <a:pt x="18085181" y="17490948"/>
                      <a:pt x="18098897" y="17503648"/>
                    </a:cubicBezTo>
                    <a:cubicBezTo>
                      <a:pt x="18112614" y="17516348"/>
                      <a:pt x="18113375" y="17537812"/>
                      <a:pt x="18100675" y="17551527"/>
                    </a:cubicBezTo>
                    <a:close/>
                    <a:moveTo>
                      <a:pt x="18007585" y="17650461"/>
                    </a:moveTo>
                    <a:cubicBezTo>
                      <a:pt x="17991964" y="17666843"/>
                      <a:pt x="17976216" y="17683226"/>
                      <a:pt x="17960594" y="17699482"/>
                    </a:cubicBezTo>
                    <a:cubicBezTo>
                      <a:pt x="17947641" y="17712944"/>
                      <a:pt x="17926177" y="17713325"/>
                      <a:pt x="17912716" y="17700371"/>
                    </a:cubicBezTo>
                    <a:cubicBezTo>
                      <a:pt x="17899253" y="17687417"/>
                      <a:pt x="17898872" y="17665954"/>
                      <a:pt x="17911826" y="17652492"/>
                    </a:cubicBezTo>
                    <a:cubicBezTo>
                      <a:pt x="17927447" y="17636362"/>
                      <a:pt x="17943068" y="17620107"/>
                      <a:pt x="17958563" y="17603724"/>
                    </a:cubicBezTo>
                    <a:cubicBezTo>
                      <a:pt x="17971517" y="17590136"/>
                      <a:pt x="17992852" y="17589627"/>
                      <a:pt x="18006442" y="17602581"/>
                    </a:cubicBezTo>
                    <a:cubicBezTo>
                      <a:pt x="18020030" y="17615536"/>
                      <a:pt x="18020539" y="17636871"/>
                      <a:pt x="18007585" y="17650461"/>
                    </a:cubicBezTo>
                    <a:close/>
                    <a:moveTo>
                      <a:pt x="17913223" y="17748250"/>
                    </a:moveTo>
                    <a:cubicBezTo>
                      <a:pt x="17897348" y="17764379"/>
                      <a:pt x="17881473" y="17780636"/>
                      <a:pt x="17865598" y="17796638"/>
                    </a:cubicBezTo>
                    <a:cubicBezTo>
                      <a:pt x="17852391" y="17809972"/>
                      <a:pt x="17830927" y="17809972"/>
                      <a:pt x="17817719" y="17796890"/>
                    </a:cubicBezTo>
                    <a:cubicBezTo>
                      <a:pt x="17804512" y="17783811"/>
                      <a:pt x="17804385" y="17762220"/>
                      <a:pt x="17817466" y="17749013"/>
                    </a:cubicBezTo>
                    <a:cubicBezTo>
                      <a:pt x="17833341" y="17733011"/>
                      <a:pt x="17849089" y="17717008"/>
                      <a:pt x="17864837" y="17700879"/>
                    </a:cubicBezTo>
                    <a:cubicBezTo>
                      <a:pt x="17877917" y="17687544"/>
                      <a:pt x="17899380" y="17687289"/>
                      <a:pt x="17912716" y="17700371"/>
                    </a:cubicBezTo>
                    <a:cubicBezTo>
                      <a:pt x="17926050" y="17713452"/>
                      <a:pt x="17926304" y="17734914"/>
                      <a:pt x="17913223" y="17748250"/>
                    </a:cubicBezTo>
                    <a:close/>
                    <a:moveTo>
                      <a:pt x="17817592" y="17844770"/>
                    </a:moveTo>
                    <a:cubicBezTo>
                      <a:pt x="17801591" y="17860772"/>
                      <a:pt x="17785462" y="17876647"/>
                      <a:pt x="17769332" y="17892522"/>
                    </a:cubicBezTo>
                    <a:cubicBezTo>
                      <a:pt x="17755997" y="17905603"/>
                      <a:pt x="17734535" y="17905476"/>
                      <a:pt x="17721453" y="17892140"/>
                    </a:cubicBezTo>
                    <a:cubicBezTo>
                      <a:pt x="17708372" y="17878806"/>
                      <a:pt x="17708499" y="17857343"/>
                      <a:pt x="17721835" y="17844263"/>
                    </a:cubicBezTo>
                    <a:cubicBezTo>
                      <a:pt x="17737837" y="17828513"/>
                      <a:pt x="17753839" y="17812638"/>
                      <a:pt x="17769841" y="17796763"/>
                    </a:cubicBezTo>
                    <a:cubicBezTo>
                      <a:pt x="17783048" y="17783556"/>
                      <a:pt x="17804512" y="17783556"/>
                      <a:pt x="17817719" y="17796890"/>
                    </a:cubicBezTo>
                    <a:cubicBezTo>
                      <a:pt x="17830927" y="17810226"/>
                      <a:pt x="17830927" y="17831563"/>
                      <a:pt x="17817592" y="17844770"/>
                    </a:cubicBezTo>
                    <a:close/>
                    <a:moveTo>
                      <a:pt x="17720692" y="17940020"/>
                    </a:moveTo>
                    <a:cubicBezTo>
                      <a:pt x="17704436" y="17955768"/>
                      <a:pt x="17688179" y="17971515"/>
                      <a:pt x="17671796" y="17987138"/>
                    </a:cubicBezTo>
                    <a:cubicBezTo>
                      <a:pt x="17658335" y="18000090"/>
                      <a:pt x="17636871" y="17999583"/>
                      <a:pt x="17623917" y="17986121"/>
                    </a:cubicBezTo>
                    <a:cubicBezTo>
                      <a:pt x="17610964" y="17972660"/>
                      <a:pt x="17611471" y="17951196"/>
                      <a:pt x="17624933" y="17938242"/>
                    </a:cubicBezTo>
                    <a:cubicBezTo>
                      <a:pt x="17641190" y="17922621"/>
                      <a:pt x="17657318" y="17907000"/>
                      <a:pt x="17673574" y="17891379"/>
                    </a:cubicBezTo>
                    <a:cubicBezTo>
                      <a:pt x="17687037" y="17878298"/>
                      <a:pt x="17708372" y="17878679"/>
                      <a:pt x="17721453" y="17892140"/>
                    </a:cubicBezTo>
                    <a:cubicBezTo>
                      <a:pt x="17734535" y="17905603"/>
                      <a:pt x="17734153" y="17926938"/>
                      <a:pt x="17720692" y="17940020"/>
                    </a:cubicBezTo>
                    <a:close/>
                    <a:moveTo>
                      <a:pt x="17622520" y="18034000"/>
                    </a:moveTo>
                    <a:cubicBezTo>
                      <a:pt x="17606011" y="18049621"/>
                      <a:pt x="17589500" y="18065114"/>
                      <a:pt x="17572991" y="18080482"/>
                    </a:cubicBezTo>
                    <a:cubicBezTo>
                      <a:pt x="17559274" y="18093310"/>
                      <a:pt x="17537939" y="18092547"/>
                      <a:pt x="17525112" y="18078831"/>
                    </a:cubicBezTo>
                    <a:cubicBezTo>
                      <a:pt x="17512285" y="18065114"/>
                      <a:pt x="17513046" y="18043779"/>
                      <a:pt x="17526763" y="18030952"/>
                    </a:cubicBezTo>
                    <a:cubicBezTo>
                      <a:pt x="17543272" y="18015586"/>
                      <a:pt x="17559655" y="18000218"/>
                      <a:pt x="17575912" y="17984724"/>
                    </a:cubicBezTo>
                    <a:cubicBezTo>
                      <a:pt x="17589500" y="17971897"/>
                      <a:pt x="17610964" y="17972405"/>
                      <a:pt x="17623791" y="17985994"/>
                    </a:cubicBezTo>
                    <a:cubicBezTo>
                      <a:pt x="17636617" y="17999583"/>
                      <a:pt x="17636110" y="18021046"/>
                      <a:pt x="17622520" y="18033873"/>
                    </a:cubicBezTo>
                    <a:close/>
                    <a:moveTo>
                      <a:pt x="17523206" y="18126583"/>
                    </a:moveTo>
                    <a:cubicBezTo>
                      <a:pt x="17506569" y="18141950"/>
                      <a:pt x="17489805" y="18157189"/>
                      <a:pt x="17473042" y="18172430"/>
                    </a:cubicBezTo>
                    <a:cubicBezTo>
                      <a:pt x="17459198" y="18185003"/>
                      <a:pt x="17437736" y="18183988"/>
                      <a:pt x="17425163" y="18170144"/>
                    </a:cubicBezTo>
                    <a:cubicBezTo>
                      <a:pt x="17412590" y="18156301"/>
                      <a:pt x="17413605" y="18134837"/>
                      <a:pt x="17427448" y="18122264"/>
                    </a:cubicBezTo>
                    <a:cubicBezTo>
                      <a:pt x="17444086" y="18107152"/>
                      <a:pt x="17460722" y="18091913"/>
                      <a:pt x="17477232" y="18076672"/>
                    </a:cubicBezTo>
                    <a:cubicBezTo>
                      <a:pt x="17490948" y="18063972"/>
                      <a:pt x="17512412" y="18064862"/>
                      <a:pt x="17525112" y="18078577"/>
                    </a:cubicBezTo>
                    <a:cubicBezTo>
                      <a:pt x="17537812" y="18092293"/>
                      <a:pt x="17536922" y="18113756"/>
                      <a:pt x="17523206" y="18126456"/>
                    </a:cubicBezTo>
                    <a:close/>
                    <a:moveTo>
                      <a:pt x="17422749" y="18217896"/>
                    </a:moveTo>
                    <a:cubicBezTo>
                      <a:pt x="17405858" y="18233010"/>
                      <a:pt x="17388967" y="18248122"/>
                      <a:pt x="17372076" y="18263108"/>
                    </a:cubicBezTo>
                    <a:cubicBezTo>
                      <a:pt x="17358106" y="18275554"/>
                      <a:pt x="17336643" y="18274285"/>
                      <a:pt x="17324324" y="18260188"/>
                    </a:cubicBezTo>
                    <a:cubicBezTo>
                      <a:pt x="17312005" y="18246089"/>
                      <a:pt x="17313148" y="18224754"/>
                      <a:pt x="17327245" y="18212436"/>
                    </a:cubicBezTo>
                    <a:cubicBezTo>
                      <a:pt x="17344137" y="18197449"/>
                      <a:pt x="17360900" y="18182589"/>
                      <a:pt x="17377665" y="18167477"/>
                    </a:cubicBezTo>
                    <a:cubicBezTo>
                      <a:pt x="17391635" y="18155031"/>
                      <a:pt x="17412970" y="18156174"/>
                      <a:pt x="17425543" y="18170017"/>
                    </a:cubicBezTo>
                    <a:cubicBezTo>
                      <a:pt x="17438117" y="18183861"/>
                      <a:pt x="17436846" y="18205323"/>
                      <a:pt x="17423003" y="18217896"/>
                    </a:cubicBezTo>
                    <a:close/>
                    <a:moveTo>
                      <a:pt x="17321276" y="18308065"/>
                    </a:moveTo>
                    <a:cubicBezTo>
                      <a:pt x="17304258" y="18322925"/>
                      <a:pt x="17287114" y="18337785"/>
                      <a:pt x="17269968" y="18352643"/>
                    </a:cubicBezTo>
                    <a:cubicBezTo>
                      <a:pt x="17255871" y="18364836"/>
                      <a:pt x="17234408" y="18363312"/>
                      <a:pt x="17222217" y="18349088"/>
                    </a:cubicBezTo>
                    <a:cubicBezTo>
                      <a:pt x="17210024" y="18334862"/>
                      <a:pt x="17211548" y="18313527"/>
                      <a:pt x="17225772" y="18301336"/>
                    </a:cubicBezTo>
                    <a:cubicBezTo>
                      <a:pt x="17242791" y="18286603"/>
                      <a:pt x="17259808" y="18271871"/>
                      <a:pt x="17276699" y="18257013"/>
                    </a:cubicBezTo>
                    <a:cubicBezTo>
                      <a:pt x="17290796" y="18244693"/>
                      <a:pt x="17312132" y="18246089"/>
                      <a:pt x="17324451" y="18260188"/>
                    </a:cubicBezTo>
                    <a:cubicBezTo>
                      <a:pt x="17336770" y="18274285"/>
                      <a:pt x="17335373" y="18295620"/>
                      <a:pt x="17321276" y="18307938"/>
                    </a:cubicBezTo>
                    <a:close/>
                    <a:moveTo>
                      <a:pt x="17218406" y="18396713"/>
                    </a:moveTo>
                    <a:cubicBezTo>
                      <a:pt x="17201135" y="18411444"/>
                      <a:pt x="17183863" y="18426049"/>
                      <a:pt x="17166591" y="18440654"/>
                    </a:cubicBezTo>
                    <a:cubicBezTo>
                      <a:pt x="17152240" y="18452719"/>
                      <a:pt x="17130903" y="18450813"/>
                      <a:pt x="17118839" y="18436589"/>
                    </a:cubicBezTo>
                    <a:cubicBezTo>
                      <a:pt x="17106773" y="18422365"/>
                      <a:pt x="17108678" y="18400903"/>
                      <a:pt x="17122902" y="18388837"/>
                    </a:cubicBezTo>
                    <a:cubicBezTo>
                      <a:pt x="17140174" y="18374361"/>
                      <a:pt x="17157319" y="18359755"/>
                      <a:pt x="17174465" y="18345150"/>
                    </a:cubicBezTo>
                    <a:cubicBezTo>
                      <a:pt x="17188689" y="18332958"/>
                      <a:pt x="17210024" y="18334737"/>
                      <a:pt x="17222217" y="18348961"/>
                    </a:cubicBezTo>
                    <a:cubicBezTo>
                      <a:pt x="17234408" y="18363185"/>
                      <a:pt x="17232630" y="18384520"/>
                      <a:pt x="17218406" y="18396713"/>
                    </a:cubicBezTo>
                    <a:close/>
                    <a:moveTo>
                      <a:pt x="17114393" y="18484214"/>
                    </a:moveTo>
                    <a:cubicBezTo>
                      <a:pt x="17096994" y="18498693"/>
                      <a:pt x="17079468" y="18513044"/>
                      <a:pt x="17061942" y="18527395"/>
                    </a:cubicBezTo>
                    <a:cubicBezTo>
                      <a:pt x="17047465" y="18539206"/>
                      <a:pt x="17026128" y="18537174"/>
                      <a:pt x="17014317" y="18522696"/>
                    </a:cubicBezTo>
                    <a:cubicBezTo>
                      <a:pt x="17002506" y="18508218"/>
                      <a:pt x="17004539" y="18486882"/>
                      <a:pt x="17019017" y="18475071"/>
                    </a:cubicBezTo>
                    <a:cubicBezTo>
                      <a:pt x="17036416" y="18460847"/>
                      <a:pt x="17053815" y="18446496"/>
                      <a:pt x="17071087" y="18432145"/>
                    </a:cubicBezTo>
                    <a:cubicBezTo>
                      <a:pt x="17085438" y="18420207"/>
                      <a:pt x="17106773" y="18422238"/>
                      <a:pt x="17118839" y="18436589"/>
                    </a:cubicBezTo>
                    <a:cubicBezTo>
                      <a:pt x="17130903" y="18450940"/>
                      <a:pt x="17128744" y="18472277"/>
                      <a:pt x="17114393" y="18484342"/>
                    </a:cubicBezTo>
                    <a:close/>
                    <a:moveTo>
                      <a:pt x="17009238" y="18570448"/>
                    </a:moveTo>
                    <a:cubicBezTo>
                      <a:pt x="16991585" y="18584672"/>
                      <a:pt x="16973931" y="18598896"/>
                      <a:pt x="16956278" y="18612993"/>
                    </a:cubicBezTo>
                    <a:cubicBezTo>
                      <a:pt x="16941673" y="18624677"/>
                      <a:pt x="16920338" y="18622263"/>
                      <a:pt x="16908653" y="18607660"/>
                    </a:cubicBezTo>
                    <a:cubicBezTo>
                      <a:pt x="16896969" y="18593054"/>
                      <a:pt x="16899382" y="18571718"/>
                      <a:pt x="16913988" y="18560035"/>
                    </a:cubicBezTo>
                    <a:cubicBezTo>
                      <a:pt x="16931514" y="18545938"/>
                      <a:pt x="16949167" y="18531967"/>
                      <a:pt x="16966566" y="18517743"/>
                    </a:cubicBezTo>
                    <a:cubicBezTo>
                      <a:pt x="16981170" y="18505932"/>
                      <a:pt x="17002379" y="18508218"/>
                      <a:pt x="17014191" y="18522823"/>
                    </a:cubicBezTo>
                    <a:cubicBezTo>
                      <a:pt x="17026001" y="18537428"/>
                      <a:pt x="17023716" y="18558638"/>
                      <a:pt x="17009111" y="18570448"/>
                    </a:cubicBezTo>
                    <a:close/>
                    <a:moveTo>
                      <a:pt x="16902939" y="18655157"/>
                    </a:moveTo>
                    <a:cubicBezTo>
                      <a:pt x="16885158" y="18669127"/>
                      <a:pt x="16867251" y="18683097"/>
                      <a:pt x="16849471" y="18697067"/>
                    </a:cubicBezTo>
                    <a:cubicBezTo>
                      <a:pt x="16834740" y="18708497"/>
                      <a:pt x="16813403" y="18705830"/>
                      <a:pt x="16801973" y="18691098"/>
                    </a:cubicBezTo>
                    <a:cubicBezTo>
                      <a:pt x="16790543" y="18676365"/>
                      <a:pt x="16793211" y="18655030"/>
                      <a:pt x="16807942" y="18643600"/>
                    </a:cubicBezTo>
                    <a:cubicBezTo>
                      <a:pt x="16825722" y="18629757"/>
                      <a:pt x="16843502" y="18615913"/>
                      <a:pt x="16861155" y="18601944"/>
                    </a:cubicBezTo>
                    <a:cubicBezTo>
                      <a:pt x="16875888" y="18590388"/>
                      <a:pt x="16897096" y="18592927"/>
                      <a:pt x="16908653" y="18607660"/>
                    </a:cubicBezTo>
                    <a:cubicBezTo>
                      <a:pt x="16920211" y="18622390"/>
                      <a:pt x="16917670" y="18643600"/>
                      <a:pt x="16902939" y="18655157"/>
                    </a:cubicBezTo>
                    <a:close/>
                    <a:moveTo>
                      <a:pt x="16795623" y="18738596"/>
                    </a:moveTo>
                    <a:cubicBezTo>
                      <a:pt x="16777590" y="18752438"/>
                      <a:pt x="16759555" y="18766155"/>
                      <a:pt x="16741521" y="18779744"/>
                    </a:cubicBezTo>
                    <a:cubicBezTo>
                      <a:pt x="16726663" y="18791047"/>
                      <a:pt x="16705326" y="18788126"/>
                      <a:pt x="16694023" y="18773139"/>
                    </a:cubicBezTo>
                    <a:cubicBezTo>
                      <a:pt x="16682720" y="18758154"/>
                      <a:pt x="16685642" y="18736945"/>
                      <a:pt x="16700627" y="18725642"/>
                    </a:cubicBezTo>
                    <a:cubicBezTo>
                      <a:pt x="16718535" y="18712053"/>
                      <a:pt x="16736442" y="18698463"/>
                      <a:pt x="16754348" y="18684748"/>
                    </a:cubicBezTo>
                    <a:cubicBezTo>
                      <a:pt x="16769207" y="18673318"/>
                      <a:pt x="16790417" y="18676113"/>
                      <a:pt x="16801846" y="18690971"/>
                    </a:cubicBezTo>
                    <a:cubicBezTo>
                      <a:pt x="16813276" y="18705830"/>
                      <a:pt x="16810482" y="18727038"/>
                      <a:pt x="16795623" y="18738469"/>
                    </a:cubicBezTo>
                    <a:close/>
                    <a:moveTo>
                      <a:pt x="16687166" y="18820512"/>
                    </a:moveTo>
                    <a:cubicBezTo>
                      <a:pt x="16669004" y="18834100"/>
                      <a:pt x="16650843" y="18847563"/>
                      <a:pt x="16632555" y="18860897"/>
                    </a:cubicBezTo>
                    <a:cubicBezTo>
                      <a:pt x="16617442" y="18871946"/>
                      <a:pt x="16596233" y="18868771"/>
                      <a:pt x="16585185" y="18853658"/>
                    </a:cubicBezTo>
                    <a:cubicBezTo>
                      <a:pt x="16574136" y="18838545"/>
                      <a:pt x="16577311" y="18817337"/>
                      <a:pt x="16592423" y="18806288"/>
                    </a:cubicBezTo>
                    <a:cubicBezTo>
                      <a:pt x="16610585" y="18792952"/>
                      <a:pt x="16628618" y="18779617"/>
                      <a:pt x="16646652" y="18766155"/>
                    </a:cubicBezTo>
                    <a:cubicBezTo>
                      <a:pt x="16661639" y="18754979"/>
                      <a:pt x="16682847" y="18758027"/>
                      <a:pt x="16694023" y="18773012"/>
                    </a:cubicBezTo>
                    <a:cubicBezTo>
                      <a:pt x="16705199" y="18787999"/>
                      <a:pt x="16702151" y="18809208"/>
                      <a:pt x="16687166" y="18820385"/>
                    </a:cubicBezTo>
                    <a:close/>
                    <a:moveTo>
                      <a:pt x="16577818" y="18900902"/>
                    </a:moveTo>
                    <a:cubicBezTo>
                      <a:pt x="16559530" y="18914238"/>
                      <a:pt x="16541116" y="18927445"/>
                      <a:pt x="16522700" y="18940653"/>
                    </a:cubicBezTo>
                    <a:cubicBezTo>
                      <a:pt x="16507461" y="18951575"/>
                      <a:pt x="16486378" y="18948019"/>
                      <a:pt x="16475456" y="18932906"/>
                    </a:cubicBezTo>
                    <a:cubicBezTo>
                      <a:pt x="16464535" y="18917793"/>
                      <a:pt x="16468091" y="18896585"/>
                      <a:pt x="16483203" y="18885663"/>
                    </a:cubicBezTo>
                    <a:cubicBezTo>
                      <a:pt x="16501492" y="18872581"/>
                      <a:pt x="16519779" y="18859373"/>
                      <a:pt x="16537941" y="18846164"/>
                    </a:cubicBezTo>
                    <a:cubicBezTo>
                      <a:pt x="16553053" y="18835115"/>
                      <a:pt x="16574263" y="18838545"/>
                      <a:pt x="16585185" y="18853658"/>
                    </a:cubicBezTo>
                    <a:cubicBezTo>
                      <a:pt x="16596106" y="18868771"/>
                      <a:pt x="16592804" y="18889980"/>
                      <a:pt x="16577692" y="18900902"/>
                    </a:cubicBezTo>
                    <a:close/>
                    <a:moveTo>
                      <a:pt x="16467201" y="18980023"/>
                    </a:moveTo>
                    <a:cubicBezTo>
                      <a:pt x="16448660" y="18993104"/>
                      <a:pt x="16430117" y="19006058"/>
                      <a:pt x="16411575" y="19019013"/>
                    </a:cubicBezTo>
                    <a:cubicBezTo>
                      <a:pt x="16396208" y="19029680"/>
                      <a:pt x="16375126" y="19025997"/>
                      <a:pt x="16364458" y="19010630"/>
                    </a:cubicBezTo>
                    <a:cubicBezTo>
                      <a:pt x="16353791" y="18995262"/>
                      <a:pt x="16357473" y="18974181"/>
                      <a:pt x="16372841" y="18963512"/>
                    </a:cubicBezTo>
                    <a:cubicBezTo>
                      <a:pt x="16391255" y="18950687"/>
                      <a:pt x="16409670" y="18937732"/>
                      <a:pt x="16428086" y="18924778"/>
                    </a:cubicBezTo>
                    <a:cubicBezTo>
                      <a:pt x="16443325" y="18913983"/>
                      <a:pt x="16464535" y="18917665"/>
                      <a:pt x="16475329" y="18932906"/>
                    </a:cubicBezTo>
                    <a:cubicBezTo>
                      <a:pt x="16486124" y="18948146"/>
                      <a:pt x="16482442" y="18969355"/>
                      <a:pt x="16467201" y="18980150"/>
                    </a:cubicBezTo>
                    <a:close/>
                    <a:moveTo>
                      <a:pt x="16355695" y="19057874"/>
                    </a:moveTo>
                    <a:cubicBezTo>
                      <a:pt x="16337026" y="19070701"/>
                      <a:pt x="16318357" y="19083528"/>
                      <a:pt x="16299562" y="19096228"/>
                    </a:cubicBezTo>
                    <a:cubicBezTo>
                      <a:pt x="16284067" y="19106769"/>
                      <a:pt x="16262986" y="19102705"/>
                      <a:pt x="16252571" y="19087212"/>
                    </a:cubicBezTo>
                    <a:cubicBezTo>
                      <a:pt x="16242157" y="19071717"/>
                      <a:pt x="16246094" y="19050636"/>
                      <a:pt x="16261589" y="19040221"/>
                    </a:cubicBezTo>
                    <a:cubicBezTo>
                      <a:pt x="16280257" y="19027521"/>
                      <a:pt x="16298799" y="19014948"/>
                      <a:pt x="16317342" y="19002121"/>
                    </a:cubicBezTo>
                    <a:cubicBezTo>
                      <a:pt x="16332708" y="18991580"/>
                      <a:pt x="16353791" y="18995389"/>
                      <a:pt x="16364458" y="19010885"/>
                    </a:cubicBezTo>
                    <a:cubicBezTo>
                      <a:pt x="16375126" y="19026378"/>
                      <a:pt x="16371190" y="19047333"/>
                      <a:pt x="16355695" y="19058001"/>
                    </a:cubicBezTo>
                    <a:close/>
                    <a:moveTo>
                      <a:pt x="16243173" y="19134328"/>
                    </a:moveTo>
                    <a:cubicBezTo>
                      <a:pt x="16224377" y="19146901"/>
                      <a:pt x="16205454" y="19159474"/>
                      <a:pt x="16186658" y="19171920"/>
                    </a:cubicBezTo>
                    <a:cubicBezTo>
                      <a:pt x="16171038" y="19182207"/>
                      <a:pt x="16150082" y="19177888"/>
                      <a:pt x="16139795" y="19162268"/>
                    </a:cubicBezTo>
                    <a:cubicBezTo>
                      <a:pt x="16129508" y="19146647"/>
                      <a:pt x="16133826" y="19125692"/>
                      <a:pt x="16149447" y="19115405"/>
                    </a:cubicBezTo>
                    <a:cubicBezTo>
                      <a:pt x="16168243" y="19103087"/>
                      <a:pt x="16186913" y="19090639"/>
                      <a:pt x="16205708" y="19078067"/>
                    </a:cubicBezTo>
                    <a:cubicBezTo>
                      <a:pt x="16221202" y="19067653"/>
                      <a:pt x="16242285" y="19071844"/>
                      <a:pt x="16252698" y="19087337"/>
                    </a:cubicBezTo>
                    <a:cubicBezTo>
                      <a:pt x="16263113" y="19102832"/>
                      <a:pt x="16258921" y="19123913"/>
                      <a:pt x="16243427" y="19134328"/>
                    </a:cubicBezTo>
                    <a:close/>
                    <a:moveTo>
                      <a:pt x="16130017" y="19209131"/>
                    </a:moveTo>
                    <a:cubicBezTo>
                      <a:pt x="16110967" y="19221450"/>
                      <a:pt x="16092043" y="19233769"/>
                      <a:pt x="16072867" y="19245962"/>
                    </a:cubicBezTo>
                    <a:cubicBezTo>
                      <a:pt x="16057118" y="19255994"/>
                      <a:pt x="16036164" y="19251422"/>
                      <a:pt x="16026130" y="19235674"/>
                    </a:cubicBezTo>
                    <a:cubicBezTo>
                      <a:pt x="16016097" y="19219926"/>
                      <a:pt x="16020669" y="19198971"/>
                      <a:pt x="16036417" y="19188937"/>
                    </a:cubicBezTo>
                    <a:cubicBezTo>
                      <a:pt x="16055341" y="19176746"/>
                      <a:pt x="16074264" y="19164554"/>
                      <a:pt x="16093187" y="19152363"/>
                    </a:cubicBezTo>
                    <a:cubicBezTo>
                      <a:pt x="16108807" y="19142202"/>
                      <a:pt x="16129890" y="19146647"/>
                      <a:pt x="16140049" y="19162268"/>
                    </a:cubicBezTo>
                    <a:cubicBezTo>
                      <a:pt x="16150210" y="19177888"/>
                      <a:pt x="16145765" y="19198971"/>
                      <a:pt x="16130143" y="19209131"/>
                    </a:cubicBezTo>
                    <a:close/>
                    <a:moveTo>
                      <a:pt x="16015717" y="19282411"/>
                    </a:moveTo>
                    <a:cubicBezTo>
                      <a:pt x="15996540" y="19294475"/>
                      <a:pt x="15977363" y="19306539"/>
                      <a:pt x="15958058" y="19318478"/>
                    </a:cubicBezTo>
                    <a:cubicBezTo>
                      <a:pt x="15942183" y="19328385"/>
                      <a:pt x="15921355" y="19323558"/>
                      <a:pt x="15911449" y="19307683"/>
                    </a:cubicBezTo>
                    <a:cubicBezTo>
                      <a:pt x="15901543" y="19291808"/>
                      <a:pt x="15906369" y="19270980"/>
                      <a:pt x="15922244" y="19261074"/>
                    </a:cubicBezTo>
                    <a:cubicBezTo>
                      <a:pt x="15941421" y="19249137"/>
                      <a:pt x="15960471" y="19237198"/>
                      <a:pt x="15979521" y="19225133"/>
                    </a:cubicBezTo>
                    <a:cubicBezTo>
                      <a:pt x="15995396" y="19215100"/>
                      <a:pt x="16016224" y="19219926"/>
                      <a:pt x="16026257" y="19235674"/>
                    </a:cubicBezTo>
                    <a:cubicBezTo>
                      <a:pt x="16036291" y="19251422"/>
                      <a:pt x="16031465" y="19272377"/>
                      <a:pt x="16015717" y="19282411"/>
                    </a:cubicBezTo>
                    <a:close/>
                    <a:moveTo>
                      <a:pt x="15900273" y="19354292"/>
                    </a:moveTo>
                    <a:cubicBezTo>
                      <a:pt x="15880969" y="19366103"/>
                      <a:pt x="15861666" y="19377913"/>
                      <a:pt x="15842235" y="19389598"/>
                    </a:cubicBezTo>
                    <a:cubicBezTo>
                      <a:pt x="15826232" y="19399250"/>
                      <a:pt x="15805404" y="19394170"/>
                      <a:pt x="15795752" y="19378168"/>
                    </a:cubicBezTo>
                    <a:cubicBezTo>
                      <a:pt x="15786100" y="19362165"/>
                      <a:pt x="15791180" y="19341337"/>
                      <a:pt x="15807182" y="19331687"/>
                    </a:cubicBezTo>
                    <a:cubicBezTo>
                      <a:pt x="15826487" y="19320002"/>
                      <a:pt x="15845664" y="19308318"/>
                      <a:pt x="15864841" y="19296507"/>
                    </a:cubicBezTo>
                    <a:cubicBezTo>
                      <a:pt x="15880842" y="19286728"/>
                      <a:pt x="15901670" y="19291681"/>
                      <a:pt x="15911449" y="19307683"/>
                    </a:cubicBezTo>
                    <a:cubicBezTo>
                      <a:pt x="15921228" y="19323686"/>
                      <a:pt x="15916275" y="19344512"/>
                      <a:pt x="15900273" y="19354292"/>
                    </a:cubicBezTo>
                    <a:close/>
                    <a:moveTo>
                      <a:pt x="15784068" y="19424523"/>
                    </a:moveTo>
                    <a:cubicBezTo>
                      <a:pt x="15764638" y="19436080"/>
                      <a:pt x="15745079" y="19447638"/>
                      <a:pt x="15725648" y="19459067"/>
                    </a:cubicBezTo>
                    <a:cubicBezTo>
                      <a:pt x="15709519" y="19468592"/>
                      <a:pt x="15688818" y="19463131"/>
                      <a:pt x="15679293" y="19447002"/>
                    </a:cubicBezTo>
                    <a:cubicBezTo>
                      <a:pt x="15669768" y="19430873"/>
                      <a:pt x="15675229" y="19410172"/>
                      <a:pt x="15691358" y="19400647"/>
                    </a:cubicBezTo>
                    <a:cubicBezTo>
                      <a:pt x="15710790" y="19389217"/>
                      <a:pt x="15730093" y="19377788"/>
                      <a:pt x="15749397" y="19366357"/>
                    </a:cubicBezTo>
                    <a:cubicBezTo>
                      <a:pt x="15765526" y="19356832"/>
                      <a:pt x="15786227" y="19362038"/>
                      <a:pt x="15795879" y="19378168"/>
                    </a:cubicBezTo>
                    <a:cubicBezTo>
                      <a:pt x="15805531" y="19394297"/>
                      <a:pt x="15800197" y="19414998"/>
                      <a:pt x="15784068" y="19424650"/>
                    </a:cubicBezTo>
                    <a:close/>
                    <a:moveTo>
                      <a:pt x="15666974" y="19493357"/>
                    </a:moveTo>
                    <a:cubicBezTo>
                      <a:pt x="15647417" y="19504661"/>
                      <a:pt x="15627731" y="19515962"/>
                      <a:pt x="15608046" y="19527138"/>
                    </a:cubicBezTo>
                    <a:cubicBezTo>
                      <a:pt x="15591791" y="19536411"/>
                      <a:pt x="15571090" y="19530695"/>
                      <a:pt x="15561818" y="19514438"/>
                    </a:cubicBezTo>
                    <a:cubicBezTo>
                      <a:pt x="15552547" y="19498183"/>
                      <a:pt x="15558263" y="19477482"/>
                      <a:pt x="15574518" y="19468212"/>
                    </a:cubicBezTo>
                    <a:cubicBezTo>
                      <a:pt x="15594076" y="19457036"/>
                      <a:pt x="15613635" y="19445860"/>
                      <a:pt x="15633066" y="19434556"/>
                    </a:cubicBezTo>
                    <a:cubicBezTo>
                      <a:pt x="15649194" y="19425158"/>
                      <a:pt x="15670022" y="19430746"/>
                      <a:pt x="15679293" y="19446875"/>
                    </a:cubicBezTo>
                    <a:cubicBezTo>
                      <a:pt x="15688565" y="19463004"/>
                      <a:pt x="15683103" y="19483832"/>
                      <a:pt x="15666974" y="19493103"/>
                    </a:cubicBezTo>
                    <a:close/>
                    <a:moveTo>
                      <a:pt x="15548865" y="19560412"/>
                    </a:moveTo>
                    <a:cubicBezTo>
                      <a:pt x="15529052" y="19571463"/>
                      <a:pt x="15509241" y="19582512"/>
                      <a:pt x="15489428" y="19593433"/>
                    </a:cubicBezTo>
                    <a:cubicBezTo>
                      <a:pt x="15473045" y="19602450"/>
                      <a:pt x="15452471" y="19596481"/>
                      <a:pt x="15443454" y="19580225"/>
                    </a:cubicBezTo>
                    <a:cubicBezTo>
                      <a:pt x="15434438" y="19563969"/>
                      <a:pt x="15440406" y="19543268"/>
                      <a:pt x="15456663" y="19534251"/>
                    </a:cubicBezTo>
                    <a:cubicBezTo>
                      <a:pt x="15476347" y="19523329"/>
                      <a:pt x="15496032" y="19512407"/>
                      <a:pt x="15515717" y="19501358"/>
                    </a:cubicBezTo>
                    <a:cubicBezTo>
                      <a:pt x="15531973" y="19492213"/>
                      <a:pt x="15552674" y="19498056"/>
                      <a:pt x="15561818" y="19514313"/>
                    </a:cubicBezTo>
                    <a:cubicBezTo>
                      <a:pt x="15570963" y="19530568"/>
                      <a:pt x="15565120" y="19551269"/>
                      <a:pt x="15548865" y="19560412"/>
                    </a:cubicBezTo>
                    <a:close/>
                    <a:moveTo>
                      <a:pt x="15429739" y="19626199"/>
                    </a:moveTo>
                    <a:cubicBezTo>
                      <a:pt x="15409926" y="19636994"/>
                      <a:pt x="15389988" y="19647788"/>
                      <a:pt x="15370048" y="19658457"/>
                    </a:cubicBezTo>
                    <a:cubicBezTo>
                      <a:pt x="15353539" y="19667347"/>
                      <a:pt x="15333092" y="19661124"/>
                      <a:pt x="15324201" y="19644613"/>
                    </a:cubicBezTo>
                    <a:cubicBezTo>
                      <a:pt x="15315312" y="19628104"/>
                      <a:pt x="15321535" y="19607657"/>
                      <a:pt x="15338044" y="19598767"/>
                    </a:cubicBezTo>
                    <a:cubicBezTo>
                      <a:pt x="15357856" y="19588099"/>
                      <a:pt x="15377668" y="19577431"/>
                      <a:pt x="15397353" y="19566762"/>
                    </a:cubicBezTo>
                    <a:cubicBezTo>
                      <a:pt x="15413737" y="19557873"/>
                      <a:pt x="15434311" y="19563842"/>
                      <a:pt x="15443327" y="19580352"/>
                    </a:cubicBezTo>
                    <a:cubicBezTo>
                      <a:pt x="15452344" y="19596863"/>
                      <a:pt x="15446248" y="19617310"/>
                      <a:pt x="15429739" y="19626326"/>
                    </a:cubicBezTo>
                    <a:close/>
                    <a:moveTo>
                      <a:pt x="15310104" y="19690462"/>
                    </a:moveTo>
                    <a:cubicBezTo>
                      <a:pt x="15290039" y="19701002"/>
                      <a:pt x="15269972" y="19711543"/>
                      <a:pt x="15249906" y="19721957"/>
                    </a:cubicBezTo>
                    <a:cubicBezTo>
                      <a:pt x="15233269" y="19730593"/>
                      <a:pt x="15212822" y="19724115"/>
                      <a:pt x="15204187" y="19707479"/>
                    </a:cubicBezTo>
                    <a:cubicBezTo>
                      <a:pt x="15195550" y="19690842"/>
                      <a:pt x="15202027" y="19670395"/>
                      <a:pt x="15218665" y="19661760"/>
                    </a:cubicBezTo>
                    <a:cubicBezTo>
                      <a:pt x="15238603" y="19651345"/>
                      <a:pt x="15258542" y="19640931"/>
                      <a:pt x="15278481" y="19630517"/>
                    </a:cubicBezTo>
                    <a:cubicBezTo>
                      <a:pt x="15294992" y="19621754"/>
                      <a:pt x="15315566" y="19628104"/>
                      <a:pt x="15324201" y="19644740"/>
                    </a:cubicBezTo>
                    <a:cubicBezTo>
                      <a:pt x="15332838" y="19661378"/>
                      <a:pt x="15326615" y="19681825"/>
                      <a:pt x="15309977" y="19690462"/>
                    </a:cubicBezTo>
                    <a:close/>
                    <a:moveTo>
                      <a:pt x="15189327" y="19753072"/>
                    </a:moveTo>
                    <a:cubicBezTo>
                      <a:pt x="15169135" y="19763360"/>
                      <a:pt x="15148942" y="19773646"/>
                      <a:pt x="15128748" y="19783806"/>
                    </a:cubicBezTo>
                    <a:cubicBezTo>
                      <a:pt x="15111985" y="19792187"/>
                      <a:pt x="15091665" y="19785457"/>
                      <a:pt x="15083282" y="19768693"/>
                    </a:cubicBezTo>
                    <a:cubicBezTo>
                      <a:pt x="15074900" y="19751929"/>
                      <a:pt x="15081631" y="19731610"/>
                      <a:pt x="15098395" y="19723227"/>
                    </a:cubicBezTo>
                    <a:cubicBezTo>
                      <a:pt x="15118462" y="19713067"/>
                      <a:pt x="15138654" y="19702907"/>
                      <a:pt x="15158593" y="19692747"/>
                    </a:cubicBezTo>
                    <a:cubicBezTo>
                      <a:pt x="15175230" y="19684237"/>
                      <a:pt x="15195677" y="19690842"/>
                      <a:pt x="15204187" y="19707479"/>
                    </a:cubicBezTo>
                    <a:cubicBezTo>
                      <a:pt x="15212695" y="19724115"/>
                      <a:pt x="15206092" y="19744562"/>
                      <a:pt x="15189454" y="19753072"/>
                    </a:cubicBezTo>
                    <a:close/>
                    <a:moveTo>
                      <a:pt x="15067916" y="19814160"/>
                    </a:moveTo>
                    <a:cubicBezTo>
                      <a:pt x="15047595" y="19824192"/>
                      <a:pt x="15027275" y="19834225"/>
                      <a:pt x="15006828" y="19844131"/>
                    </a:cubicBezTo>
                    <a:cubicBezTo>
                      <a:pt x="14990065" y="19852260"/>
                      <a:pt x="14969744" y="19845274"/>
                      <a:pt x="14961617" y="19828511"/>
                    </a:cubicBezTo>
                    <a:cubicBezTo>
                      <a:pt x="14953489" y="19811746"/>
                      <a:pt x="14960473" y="19791426"/>
                      <a:pt x="14977238" y="19783298"/>
                    </a:cubicBezTo>
                    <a:cubicBezTo>
                      <a:pt x="14997557" y="19773392"/>
                      <a:pt x="15017750" y="19763487"/>
                      <a:pt x="15037943" y="19753580"/>
                    </a:cubicBezTo>
                    <a:cubicBezTo>
                      <a:pt x="15054707" y="19745325"/>
                      <a:pt x="15075027" y="19752183"/>
                      <a:pt x="15083282" y="19768947"/>
                    </a:cubicBezTo>
                    <a:cubicBezTo>
                      <a:pt x="15091538" y="19785712"/>
                      <a:pt x="15084679" y="19806031"/>
                      <a:pt x="15067916" y="19814287"/>
                    </a:cubicBezTo>
                    <a:close/>
                    <a:moveTo>
                      <a:pt x="14945615" y="19873722"/>
                    </a:moveTo>
                    <a:cubicBezTo>
                      <a:pt x="14925167" y="19883501"/>
                      <a:pt x="14904720" y="19893153"/>
                      <a:pt x="14884273" y="19902805"/>
                    </a:cubicBezTo>
                    <a:cubicBezTo>
                      <a:pt x="14867382" y="19910806"/>
                      <a:pt x="14847190" y="19903439"/>
                      <a:pt x="14839189" y="19886549"/>
                    </a:cubicBezTo>
                    <a:cubicBezTo>
                      <a:pt x="14831188" y="19869658"/>
                      <a:pt x="14838553" y="19849464"/>
                      <a:pt x="14855444" y="19841463"/>
                    </a:cubicBezTo>
                    <a:cubicBezTo>
                      <a:pt x="14875765" y="19831938"/>
                      <a:pt x="14896085" y="19822288"/>
                      <a:pt x="14916404" y="19812636"/>
                    </a:cubicBezTo>
                    <a:cubicBezTo>
                      <a:pt x="14933295" y="19804507"/>
                      <a:pt x="14953489" y="19811746"/>
                      <a:pt x="14961617" y="19828638"/>
                    </a:cubicBezTo>
                    <a:cubicBezTo>
                      <a:pt x="14969744" y="19845528"/>
                      <a:pt x="14962505" y="19865721"/>
                      <a:pt x="14945615" y="19873849"/>
                    </a:cubicBezTo>
                    <a:close/>
                    <a:moveTo>
                      <a:pt x="14822805" y="19931635"/>
                    </a:moveTo>
                    <a:cubicBezTo>
                      <a:pt x="14802231" y="19941160"/>
                      <a:pt x="14781657" y="19950557"/>
                      <a:pt x="14761083" y="19959955"/>
                    </a:cubicBezTo>
                    <a:cubicBezTo>
                      <a:pt x="14744066" y="19967702"/>
                      <a:pt x="14723999" y="19960210"/>
                      <a:pt x="14716252" y="19943063"/>
                    </a:cubicBezTo>
                    <a:cubicBezTo>
                      <a:pt x="14708505" y="19925919"/>
                      <a:pt x="14715998" y="19905980"/>
                      <a:pt x="14733143" y="19898233"/>
                    </a:cubicBezTo>
                    <a:cubicBezTo>
                      <a:pt x="14753591" y="19888963"/>
                      <a:pt x="14774038" y="19879563"/>
                      <a:pt x="14794485" y="19870165"/>
                    </a:cubicBezTo>
                    <a:cubicBezTo>
                      <a:pt x="14811502" y="19862292"/>
                      <a:pt x="14831568" y="19869786"/>
                      <a:pt x="14839442" y="19886676"/>
                    </a:cubicBezTo>
                    <a:cubicBezTo>
                      <a:pt x="14847317" y="19903567"/>
                      <a:pt x="14839823" y="19923761"/>
                      <a:pt x="14822932" y="19931635"/>
                    </a:cubicBezTo>
                    <a:close/>
                    <a:moveTo>
                      <a:pt x="14699235" y="19987768"/>
                    </a:moveTo>
                    <a:cubicBezTo>
                      <a:pt x="14678533" y="19997038"/>
                      <a:pt x="14657832" y="20006183"/>
                      <a:pt x="14637004" y="20015327"/>
                    </a:cubicBezTo>
                    <a:cubicBezTo>
                      <a:pt x="14619860" y="20022820"/>
                      <a:pt x="14599920" y="20015073"/>
                      <a:pt x="14592427" y="19997928"/>
                    </a:cubicBezTo>
                    <a:cubicBezTo>
                      <a:pt x="14584935" y="19980783"/>
                      <a:pt x="14592681" y="19960844"/>
                      <a:pt x="14609826" y="19953351"/>
                    </a:cubicBezTo>
                    <a:cubicBezTo>
                      <a:pt x="14630400" y="19944335"/>
                      <a:pt x="14651101" y="19935189"/>
                      <a:pt x="14671548" y="19926046"/>
                    </a:cubicBezTo>
                    <a:cubicBezTo>
                      <a:pt x="14688567" y="19918426"/>
                      <a:pt x="14708632" y="19926046"/>
                      <a:pt x="14716252" y="19943190"/>
                    </a:cubicBezTo>
                    <a:cubicBezTo>
                      <a:pt x="14723872" y="19960337"/>
                      <a:pt x="14716252" y="19980275"/>
                      <a:pt x="14699107" y="19987895"/>
                    </a:cubicBezTo>
                    <a:close/>
                    <a:moveTo>
                      <a:pt x="14574520" y="20042505"/>
                    </a:moveTo>
                    <a:cubicBezTo>
                      <a:pt x="14553692" y="20051522"/>
                      <a:pt x="14532865" y="20060413"/>
                      <a:pt x="14511910" y="20069175"/>
                    </a:cubicBezTo>
                    <a:cubicBezTo>
                      <a:pt x="14494638" y="20076413"/>
                      <a:pt x="14474825" y="20068412"/>
                      <a:pt x="14467587" y="20051140"/>
                    </a:cubicBezTo>
                    <a:cubicBezTo>
                      <a:pt x="14460347" y="20033869"/>
                      <a:pt x="14468348" y="20014057"/>
                      <a:pt x="14485620" y="20006818"/>
                    </a:cubicBezTo>
                    <a:cubicBezTo>
                      <a:pt x="14506448" y="19998055"/>
                      <a:pt x="14527149" y="19989164"/>
                      <a:pt x="14547850" y="19980275"/>
                    </a:cubicBezTo>
                    <a:cubicBezTo>
                      <a:pt x="14564995" y="19972910"/>
                      <a:pt x="14584935" y="19980783"/>
                      <a:pt x="14592300" y="19997928"/>
                    </a:cubicBezTo>
                    <a:cubicBezTo>
                      <a:pt x="14599667" y="20015073"/>
                      <a:pt x="14591792" y="20035013"/>
                      <a:pt x="14574647" y="20042378"/>
                    </a:cubicBezTo>
                    <a:close/>
                    <a:moveTo>
                      <a:pt x="14449552" y="20095338"/>
                    </a:moveTo>
                    <a:cubicBezTo>
                      <a:pt x="14428724" y="20103973"/>
                      <a:pt x="14407769" y="20112610"/>
                      <a:pt x="14386815" y="20121118"/>
                    </a:cubicBezTo>
                    <a:cubicBezTo>
                      <a:pt x="14369542" y="20128230"/>
                      <a:pt x="14349730" y="20119848"/>
                      <a:pt x="14342618" y="20102576"/>
                    </a:cubicBezTo>
                    <a:cubicBezTo>
                      <a:pt x="14335506" y="20085304"/>
                      <a:pt x="14343889" y="20065492"/>
                      <a:pt x="14361161" y="20058380"/>
                    </a:cubicBezTo>
                    <a:cubicBezTo>
                      <a:pt x="14381989" y="20049871"/>
                      <a:pt x="14402817" y="20041363"/>
                      <a:pt x="14423517" y="20032726"/>
                    </a:cubicBezTo>
                    <a:cubicBezTo>
                      <a:pt x="14440790" y="20025613"/>
                      <a:pt x="14460601" y="20033742"/>
                      <a:pt x="14467841" y="20051013"/>
                    </a:cubicBezTo>
                    <a:cubicBezTo>
                      <a:pt x="14475079" y="20068287"/>
                      <a:pt x="14466824" y="20088098"/>
                      <a:pt x="14449552" y="20095338"/>
                    </a:cubicBezTo>
                    <a:close/>
                    <a:moveTo>
                      <a:pt x="14323822" y="20146645"/>
                    </a:moveTo>
                    <a:cubicBezTo>
                      <a:pt x="14302741" y="20155027"/>
                      <a:pt x="14281786" y="20163410"/>
                      <a:pt x="14260703" y="20171663"/>
                    </a:cubicBezTo>
                    <a:cubicBezTo>
                      <a:pt x="14243304" y="20178522"/>
                      <a:pt x="14223619" y="20169887"/>
                      <a:pt x="14216762" y="20152488"/>
                    </a:cubicBezTo>
                    <a:cubicBezTo>
                      <a:pt x="14209903" y="20135087"/>
                      <a:pt x="14218540" y="20115403"/>
                      <a:pt x="14235939" y="20108545"/>
                    </a:cubicBezTo>
                    <a:cubicBezTo>
                      <a:pt x="14256893" y="20100289"/>
                      <a:pt x="14277848" y="20092036"/>
                      <a:pt x="14298676" y="20083653"/>
                    </a:cubicBezTo>
                    <a:cubicBezTo>
                      <a:pt x="14316075" y="20076668"/>
                      <a:pt x="14335761" y="20085177"/>
                      <a:pt x="14342745" y="20102576"/>
                    </a:cubicBezTo>
                    <a:cubicBezTo>
                      <a:pt x="14349730" y="20119975"/>
                      <a:pt x="14341221" y="20139661"/>
                      <a:pt x="14323822" y="20146645"/>
                    </a:cubicBezTo>
                    <a:close/>
                    <a:moveTo>
                      <a:pt x="14197330" y="20196302"/>
                    </a:moveTo>
                    <a:cubicBezTo>
                      <a:pt x="14176121" y="20204430"/>
                      <a:pt x="14155040" y="20212558"/>
                      <a:pt x="14133703" y="20220560"/>
                    </a:cubicBezTo>
                    <a:cubicBezTo>
                      <a:pt x="14116177" y="20227162"/>
                      <a:pt x="14096619" y="20218273"/>
                      <a:pt x="14090016" y="20200874"/>
                    </a:cubicBezTo>
                    <a:cubicBezTo>
                      <a:pt x="14083412" y="20183475"/>
                      <a:pt x="14092301" y="20163789"/>
                      <a:pt x="14109700" y="20157187"/>
                    </a:cubicBezTo>
                    <a:cubicBezTo>
                      <a:pt x="14130782" y="20149186"/>
                      <a:pt x="14151865" y="20141185"/>
                      <a:pt x="14172819" y="20133056"/>
                    </a:cubicBezTo>
                    <a:cubicBezTo>
                      <a:pt x="14190218" y="20126325"/>
                      <a:pt x="14209903" y="20135087"/>
                      <a:pt x="14216635" y="20152488"/>
                    </a:cubicBezTo>
                    <a:cubicBezTo>
                      <a:pt x="14223366" y="20169887"/>
                      <a:pt x="14214602" y="20189571"/>
                      <a:pt x="14197203" y="20196302"/>
                    </a:cubicBezTo>
                    <a:close/>
                    <a:moveTo>
                      <a:pt x="14069822" y="20244308"/>
                    </a:moveTo>
                    <a:cubicBezTo>
                      <a:pt x="14048614" y="20252182"/>
                      <a:pt x="14027277" y="20259929"/>
                      <a:pt x="14006068" y="20267676"/>
                    </a:cubicBezTo>
                    <a:cubicBezTo>
                      <a:pt x="13988542" y="20274026"/>
                      <a:pt x="13969112" y="20265010"/>
                      <a:pt x="13962635" y="20247356"/>
                    </a:cubicBezTo>
                    <a:cubicBezTo>
                      <a:pt x="13956157" y="20229703"/>
                      <a:pt x="13965301" y="20210399"/>
                      <a:pt x="13982954" y="20203922"/>
                    </a:cubicBezTo>
                    <a:cubicBezTo>
                      <a:pt x="14004164" y="20196302"/>
                      <a:pt x="14025245" y="20188555"/>
                      <a:pt x="14046327" y="20180681"/>
                    </a:cubicBezTo>
                    <a:cubicBezTo>
                      <a:pt x="14063853" y="20174204"/>
                      <a:pt x="14083412" y="20183094"/>
                      <a:pt x="14089889" y="20200747"/>
                    </a:cubicBezTo>
                    <a:cubicBezTo>
                      <a:pt x="14096366" y="20218400"/>
                      <a:pt x="14087475" y="20237831"/>
                      <a:pt x="14069822" y="20244308"/>
                    </a:cubicBezTo>
                    <a:close/>
                    <a:moveTo>
                      <a:pt x="13942188" y="20290537"/>
                    </a:moveTo>
                    <a:cubicBezTo>
                      <a:pt x="13920851" y="20298156"/>
                      <a:pt x="13899516" y="20305649"/>
                      <a:pt x="13878179" y="20313014"/>
                    </a:cubicBezTo>
                    <a:cubicBezTo>
                      <a:pt x="13860526" y="20319112"/>
                      <a:pt x="13841222" y="20309839"/>
                      <a:pt x="13835126" y="20292188"/>
                    </a:cubicBezTo>
                    <a:cubicBezTo>
                      <a:pt x="13829030" y="20274535"/>
                      <a:pt x="13838301" y="20255230"/>
                      <a:pt x="13855954" y="20249135"/>
                    </a:cubicBezTo>
                    <a:cubicBezTo>
                      <a:pt x="13877164" y="20241768"/>
                      <a:pt x="13898372" y="20234275"/>
                      <a:pt x="13919581" y="20226782"/>
                    </a:cubicBezTo>
                    <a:cubicBezTo>
                      <a:pt x="13937235" y="20220560"/>
                      <a:pt x="13956539" y="20229703"/>
                      <a:pt x="13962889" y="20247356"/>
                    </a:cubicBezTo>
                    <a:cubicBezTo>
                      <a:pt x="13969239" y="20265010"/>
                      <a:pt x="13959967" y="20284312"/>
                      <a:pt x="13942315" y="20290662"/>
                    </a:cubicBezTo>
                    <a:close/>
                    <a:moveTo>
                      <a:pt x="13814044" y="20335239"/>
                    </a:moveTo>
                    <a:cubicBezTo>
                      <a:pt x="13792581" y="20342479"/>
                      <a:pt x="13771118" y="20349718"/>
                      <a:pt x="13749655" y="20356957"/>
                    </a:cubicBezTo>
                    <a:cubicBezTo>
                      <a:pt x="13731875" y="20362926"/>
                      <a:pt x="13712698" y="20353274"/>
                      <a:pt x="13706856" y="20335494"/>
                    </a:cubicBezTo>
                    <a:cubicBezTo>
                      <a:pt x="13701015" y="20317713"/>
                      <a:pt x="13710540" y="20298538"/>
                      <a:pt x="13728319" y="20292695"/>
                    </a:cubicBezTo>
                    <a:cubicBezTo>
                      <a:pt x="13749655" y="20285583"/>
                      <a:pt x="13770992" y="20278344"/>
                      <a:pt x="13792327" y="20271105"/>
                    </a:cubicBezTo>
                    <a:cubicBezTo>
                      <a:pt x="13809980" y="20265137"/>
                      <a:pt x="13829285" y="20274535"/>
                      <a:pt x="13835253" y="20292313"/>
                    </a:cubicBezTo>
                    <a:cubicBezTo>
                      <a:pt x="13841222" y="20310094"/>
                      <a:pt x="13831824" y="20329271"/>
                      <a:pt x="13814044" y="20335239"/>
                    </a:cubicBezTo>
                    <a:close/>
                    <a:moveTo>
                      <a:pt x="13685013" y="20378165"/>
                    </a:moveTo>
                    <a:cubicBezTo>
                      <a:pt x="13663422" y="20385151"/>
                      <a:pt x="13641832" y="20392137"/>
                      <a:pt x="13620242" y="20398994"/>
                    </a:cubicBezTo>
                    <a:cubicBezTo>
                      <a:pt x="13602463" y="20404710"/>
                      <a:pt x="13583413" y="20394803"/>
                      <a:pt x="13577697" y="20377023"/>
                    </a:cubicBezTo>
                    <a:cubicBezTo>
                      <a:pt x="13571982" y="20359243"/>
                      <a:pt x="13581889" y="20340193"/>
                      <a:pt x="13599668" y="20334478"/>
                    </a:cubicBezTo>
                    <a:cubicBezTo>
                      <a:pt x="13621131" y="20327620"/>
                      <a:pt x="13642594" y="20320763"/>
                      <a:pt x="13664057" y="20313777"/>
                    </a:cubicBezTo>
                    <a:cubicBezTo>
                      <a:pt x="13681838" y="20307936"/>
                      <a:pt x="13701015" y="20317713"/>
                      <a:pt x="13706729" y="20335494"/>
                    </a:cubicBezTo>
                    <a:cubicBezTo>
                      <a:pt x="13712444" y="20353274"/>
                      <a:pt x="13702792" y="20372451"/>
                      <a:pt x="13685013" y="20378165"/>
                    </a:cubicBezTo>
                    <a:close/>
                    <a:moveTo>
                      <a:pt x="13555218" y="20419440"/>
                    </a:moveTo>
                    <a:cubicBezTo>
                      <a:pt x="13533628" y="20426172"/>
                      <a:pt x="13512039" y="20432776"/>
                      <a:pt x="13490448" y="20439380"/>
                    </a:cubicBezTo>
                    <a:cubicBezTo>
                      <a:pt x="13472542" y="20444840"/>
                      <a:pt x="13453618" y="20434681"/>
                      <a:pt x="13448157" y="20416774"/>
                    </a:cubicBezTo>
                    <a:cubicBezTo>
                      <a:pt x="13442696" y="20398867"/>
                      <a:pt x="13452856" y="20379944"/>
                      <a:pt x="13470764" y="20374483"/>
                    </a:cubicBezTo>
                    <a:cubicBezTo>
                      <a:pt x="13492226" y="20368006"/>
                      <a:pt x="13513690" y="20361402"/>
                      <a:pt x="13535152" y="20354671"/>
                    </a:cubicBezTo>
                    <a:cubicBezTo>
                      <a:pt x="13553060" y="20349083"/>
                      <a:pt x="13571982" y="20359115"/>
                      <a:pt x="13577570" y="20376896"/>
                    </a:cubicBezTo>
                    <a:cubicBezTo>
                      <a:pt x="13583158" y="20394676"/>
                      <a:pt x="13573125" y="20413726"/>
                      <a:pt x="13555345" y="20419313"/>
                    </a:cubicBezTo>
                    <a:close/>
                    <a:moveTo>
                      <a:pt x="13425551" y="20458812"/>
                    </a:moveTo>
                    <a:cubicBezTo>
                      <a:pt x="13403835" y="20465287"/>
                      <a:pt x="13382117" y="20471637"/>
                      <a:pt x="13360400" y="20477987"/>
                    </a:cubicBezTo>
                    <a:cubicBezTo>
                      <a:pt x="13342493" y="20483195"/>
                      <a:pt x="13323697" y="20472908"/>
                      <a:pt x="13318491" y="20454874"/>
                    </a:cubicBezTo>
                    <a:cubicBezTo>
                      <a:pt x="13313283" y="20436839"/>
                      <a:pt x="13323570" y="20418171"/>
                      <a:pt x="13341604" y="20412963"/>
                    </a:cubicBezTo>
                    <a:cubicBezTo>
                      <a:pt x="13363194" y="20406740"/>
                      <a:pt x="13384785" y="20400390"/>
                      <a:pt x="13406374" y="20393913"/>
                    </a:cubicBezTo>
                    <a:cubicBezTo>
                      <a:pt x="13424281" y="20388580"/>
                      <a:pt x="13443204" y="20398867"/>
                      <a:pt x="13448539" y="20416774"/>
                    </a:cubicBezTo>
                    <a:cubicBezTo>
                      <a:pt x="13453872" y="20434681"/>
                      <a:pt x="13443586" y="20453604"/>
                      <a:pt x="13425678" y="20458937"/>
                    </a:cubicBezTo>
                    <a:close/>
                    <a:moveTo>
                      <a:pt x="13295249" y="20496785"/>
                    </a:moveTo>
                    <a:cubicBezTo>
                      <a:pt x="13273405" y="20503007"/>
                      <a:pt x="13251562" y="20509103"/>
                      <a:pt x="13229717" y="20515072"/>
                    </a:cubicBezTo>
                    <a:cubicBezTo>
                      <a:pt x="13211683" y="20520025"/>
                      <a:pt x="13193015" y="20509485"/>
                      <a:pt x="13188062" y="20491450"/>
                    </a:cubicBezTo>
                    <a:cubicBezTo>
                      <a:pt x="13183108" y="20473415"/>
                      <a:pt x="13193649" y="20454747"/>
                      <a:pt x="13211683" y="20449794"/>
                    </a:cubicBezTo>
                    <a:cubicBezTo>
                      <a:pt x="13233400" y="20443825"/>
                      <a:pt x="13255117" y="20437729"/>
                      <a:pt x="13276707" y="20431633"/>
                    </a:cubicBezTo>
                    <a:cubicBezTo>
                      <a:pt x="13294742" y="20426553"/>
                      <a:pt x="13313411" y="20436967"/>
                      <a:pt x="13318491" y="20455001"/>
                    </a:cubicBezTo>
                    <a:cubicBezTo>
                      <a:pt x="13323570" y="20473036"/>
                      <a:pt x="13313156" y="20491704"/>
                      <a:pt x="13295122" y="20496785"/>
                    </a:cubicBezTo>
                    <a:close/>
                    <a:moveTo>
                      <a:pt x="13163931" y="20532979"/>
                    </a:moveTo>
                    <a:cubicBezTo>
                      <a:pt x="13141961" y="20538821"/>
                      <a:pt x="13120117" y="20544662"/>
                      <a:pt x="13098145" y="20550378"/>
                    </a:cubicBezTo>
                    <a:cubicBezTo>
                      <a:pt x="13080112" y="20555077"/>
                      <a:pt x="13061569" y="20544282"/>
                      <a:pt x="13056870" y="20526248"/>
                    </a:cubicBezTo>
                    <a:cubicBezTo>
                      <a:pt x="13052171" y="20508213"/>
                      <a:pt x="13062967" y="20489672"/>
                      <a:pt x="13081000" y="20484973"/>
                    </a:cubicBezTo>
                    <a:cubicBezTo>
                      <a:pt x="13102844" y="20479258"/>
                      <a:pt x="13124689" y="20473543"/>
                      <a:pt x="13146405" y="20467574"/>
                    </a:cubicBezTo>
                    <a:cubicBezTo>
                      <a:pt x="13164440" y="20462748"/>
                      <a:pt x="13183108" y="20473415"/>
                      <a:pt x="13187935" y="20491450"/>
                    </a:cubicBezTo>
                    <a:cubicBezTo>
                      <a:pt x="13192761" y="20509485"/>
                      <a:pt x="13182092" y="20528153"/>
                      <a:pt x="13164058" y="20532979"/>
                    </a:cubicBezTo>
                    <a:close/>
                    <a:moveTo>
                      <a:pt x="13032360" y="20567396"/>
                    </a:moveTo>
                    <a:cubicBezTo>
                      <a:pt x="13010516" y="20572985"/>
                      <a:pt x="12988544" y="20578445"/>
                      <a:pt x="12966573" y="20583906"/>
                    </a:cubicBezTo>
                    <a:cubicBezTo>
                      <a:pt x="12948412" y="20588351"/>
                      <a:pt x="12929998" y="20577302"/>
                      <a:pt x="12925552" y="20559140"/>
                    </a:cubicBezTo>
                    <a:cubicBezTo>
                      <a:pt x="12921107" y="20540980"/>
                      <a:pt x="12932156" y="20522564"/>
                      <a:pt x="12950317" y="20518120"/>
                    </a:cubicBezTo>
                    <a:cubicBezTo>
                      <a:pt x="12972161" y="20512660"/>
                      <a:pt x="12993878" y="20507198"/>
                      <a:pt x="13015595" y="20501738"/>
                    </a:cubicBezTo>
                    <a:cubicBezTo>
                      <a:pt x="13033756" y="20497164"/>
                      <a:pt x="13052171" y="20508088"/>
                      <a:pt x="13056743" y="20526248"/>
                    </a:cubicBezTo>
                    <a:cubicBezTo>
                      <a:pt x="13061316" y="20544410"/>
                      <a:pt x="13050393" y="20562824"/>
                      <a:pt x="13032232" y="20567396"/>
                    </a:cubicBezTo>
                    <a:close/>
                    <a:moveTo>
                      <a:pt x="12900661" y="20600036"/>
                    </a:moveTo>
                    <a:cubicBezTo>
                      <a:pt x="12878689" y="20605369"/>
                      <a:pt x="12856591" y="20610576"/>
                      <a:pt x="12834620" y="20615656"/>
                    </a:cubicBezTo>
                    <a:cubicBezTo>
                      <a:pt x="12816460" y="20619974"/>
                      <a:pt x="12798172" y="20608544"/>
                      <a:pt x="12793980" y="20590383"/>
                    </a:cubicBezTo>
                    <a:cubicBezTo>
                      <a:pt x="12789789" y="20572222"/>
                      <a:pt x="12801092" y="20553935"/>
                      <a:pt x="12819253" y="20549743"/>
                    </a:cubicBezTo>
                    <a:cubicBezTo>
                      <a:pt x="12841098" y="20544662"/>
                      <a:pt x="12863068" y="20539456"/>
                      <a:pt x="12884912" y="20534122"/>
                    </a:cubicBezTo>
                    <a:cubicBezTo>
                      <a:pt x="12903073" y="20529804"/>
                      <a:pt x="12921361" y="20540980"/>
                      <a:pt x="12925806" y="20559140"/>
                    </a:cubicBezTo>
                    <a:cubicBezTo>
                      <a:pt x="12930251" y="20577302"/>
                      <a:pt x="12918948" y="20595589"/>
                      <a:pt x="12900787" y="20600036"/>
                    </a:cubicBezTo>
                    <a:close/>
                    <a:moveTo>
                      <a:pt x="12768453" y="20631023"/>
                    </a:moveTo>
                    <a:cubicBezTo>
                      <a:pt x="12746355" y="20636103"/>
                      <a:pt x="12724257" y="20640929"/>
                      <a:pt x="12702032" y="20645882"/>
                    </a:cubicBezTo>
                    <a:cubicBezTo>
                      <a:pt x="12683744" y="20649946"/>
                      <a:pt x="12665710" y="20638388"/>
                      <a:pt x="12661647" y="20620101"/>
                    </a:cubicBezTo>
                    <a:cubicBezTo>
                      <a:pt x="12657582" y="20601812"/>
                      <a:pt x="12669139" y="20583779"/>
                      <a:pt x="12687427" y="20579714"/>
                    </a:cubicBezTo>
                    <a:cubicBezTo>
                      <a:pt x="12709398" y="20574888"/>
                      <a:pt x="12731369" y="20569937"/>
                      <a:pt x="12753340" y="20564983"/>
                    </a:cubicBezTo>
                    <a:cubicBezTo>
                      <a:pt x="12771628" y="20560792"/>
                      <a:pt x="12789662" y="20572222"/>
                      <a:pt x="12793853" y="20590511"/>
                    </a:cubicBezTo>
                    <a:cubicBezTo>
                      <a:pt x="12798044" y="20608798"/>
                      <a:pt x="12786614" y="20626832"/>
                      <a:pt x="12768326" y="20631023"/>
                    </a:cubicBezTo>
                    <a:close/>
                    <a:moveTo>
                      <a:pt x="12635357" y="20660233"/>
                    </a:moveTo>
                    <a:cubicBezTo>
                      <a:pt x="12613132" y="20664932"/>
                      <a:pt x="12590907" y="20669631"/>
                      <a:pt x="12568682" y="20674203"/>
                    </a:cubicBezTo>
                    <a:cubicBezTo>
                      <a:pt x="12550394" y="20678012"/>
                      <a:pt x="12532487" y="20666202"/>
                      <a:pt x="12528677" y="20647913"/>
                    </a:cubicBezTo>
                    <a:cubicBezTo>
                      <a:pt x="12524867" y="20629626"/>
                      <a:pt x="12536678" y="20611719"/>
                      <a:pt x="12554966" y="20607910"/>
                    </a:cubicBezTo>
                    <a:cubicBezTo>
                      <a:pt x="12577064" y="20603338"/>
                      <a:pt x="12599162" y="20598764"/>
                      <a:pt x="12621260" y="20594065"/>
                    </a:cubicBezTo>
                    <a:cubicBezTo>
                      <a:pt x="12639548" y="20590129"/>
                      <a:pt x="12657582" y="20601812"/>
                      <a:pt x="12661392" y="20620101"/>
                    </a:cubicBezTo>
                    <a:cubicBezTo>
                      <a:pt x="12665202" y="20638388"/>
                      <a:pt x="12653645" y="20656423"/>
                      <a:pt x="12635357" y="20660233"/>
                    </a:cubicBezTo>
                    <a:close/>
                    <a:moveTo>
                      <a:pt x="12502135" y="20687664"/>
                    </a:moveTo>
                    <a:cubicBezTo>
                      <a:pt x="12480036" y="20692111"/>
                      <a:pt x="12457811" y="20696428"/>
                      <a:pt x="12435586" y="20700746"/>
                    </a:cubicBezTo>
                    <a:cubicBezTo>
                      <a:pt x="12417172" y="20704302"/>
                      <a:pt x="12399518" y="20692238"/>
                      <a:pt x="12395962" y="20673949"/>
                    </a:cubicBezTo>
                    <a:cubicBezTo>
                      <a:pt x="12392406" y="20655662"/>
                      <a:pt x="12404472" y="20637881"/>
                      <a:pt x="12422760" y="20634325"/>
                    </a:cubicBezTo>
                    <a:cubicBezTo>
                      <a:pt x="12444857" y="20630135"/>
                      <a:pt x="12466828" y="20625688"/>
                      <a:pt x="12488799" y="20621371"/>
                    </a:cubicBezTo>
                    <a:cubicBezTo>
                      <a:pt x="12507087" y="20617687"/>
                      <a:pt x="12524994" y="20629626"/>
                      <a:pt x="12528677" y="20647913"/>
                    </a:cubicBezTo>
                    <a:cubicBezTo>
                      <a:pt x="12532360" y="20666202"/>
                      <a:pt x="12520422" y="20684110"/>
                      <a:pt x="12502135" y="20687792"/>
                    </a:cubicBezTo>
                    <a:close/>
                    <a:moveTo>
                      <a:pt x="12369038" y="20713446"/>
                    </a:moveTo>
                    <a:cubicBezTo>
                      <a:pt x="12346813" y="20717638"/>
                      <a:pt x="12324588" y="20721701"/>
                      <a:pt x="12302236" y="20725637"/>
                    </a:cubicBezTo>
                    <a:cubicBezTo>
                      <a:pt x="12283822" y="20728939"/>
                      <a:pt x="12266168" y="20716748"/>
                      <a:pt x="12262866" y="20698333"/>
                    </a:cubicBezTo>
                    <a:cubicBezTo>
                      <a:pt x="12259564" y="20679918"/>
                      <a:pt x="12271756" y="20662264"/>
                      <a:pt x="12290172" y="20658962"/>
                    </a:cubicBezTo>
                    <a:cubicBezTo>
                      <a:pt x="12312269" y="20655026"/>
                      <a:pt x="12334494" y="20650963"/>
                      <a:pt x="12356592" y="20646898"/>
                    </a:cubicBezTo>
                    <a:cubicBezTo>
                      <a:pt x="12375007" y="20643469"/>
                      <a:pt x="12392660" y="20655662"/>
                      <a:pt x="12396089" y="20673949"/>
                    </a:cubicBezTo>
                    <a:cubicBezTo>
                      <a:pt x="12399518" y="20692238"/>
                      <a:pt x="12387326" y="20710017"/>
                      <a:pt x="12369038" y="20713446"/>
                    </a:cubicBezTo>
                    <a:close/>
                    <a:moveTo>
                      <a:pt x="12235307" y="20737449"/>
                    </a:moveTo>
                    <a:cubicBezTo>
                      <a:pt x="12212955" y="20741260"/>
                      <a:pt x="12190603" y="20745069"/>
                      <a:pt x="12168251" y="20748752"/>
                    </a:cubicBezTo>
                    <a:cubicBezTo>
                      <a:pt x="12149836" y="20751800"/>
                      <a:pt x="12132310" y="20739354"/>
                      <a:pt x="12129262" y="20720938"/>
                    </a:cubicBezTo>
                    <a:cubicBezTo>
                      <a:pt x="12126214" y="20702524"/>
                      <a:pt x="12138660" y="20684998"/>
                      <a:pt x="12157075" y="20681950"/>
                    </a:cubicBezTo>
                    <a:cubicBezTo>
                      <a:pt x="12179300" y="20678267"/>
                      <a:pt x="12201525" y="20674457"/>
                      <a:pt x="12223750" y="20670647"/>
                    </a:cubicBezTo>
                    <a:cubicBezTo>
                      <a:pt x="12242165" y="20667472"/>
                      <a:pt x="12259691" y="20679790"/>
                      <a:pt x="12262866" y="20698206"/>
                    </a:cubicBezTo>
                    <a:cubicBezTo>
                      <a:pt x="12266041" y="20716621"/>
                      <a:pt x="12253722" y="20734147"/>
                      <a:pt x="12235307" y="20737322"/>
                    </a:cubicBezTo>
                    <a:close/>
                    <a:moveTo>
                      <a:pt x="12100941" y="20759547"/>
                    </a:moveTo>
                    <a:cubicBezTo>
                      <a:pt x="12078462" y="20763103"/>
                      <a:pt x="12056110" y="20766660"/>
                      <a:pt x="12033631" y="20770087"/>
                    </a:cubicBezTo>
                    <a:cubicBezTo>
                      <a:pt x="12015089" y="20772882"/>
                      <a:pt x="11997817" y="20760182"/>
                      <a:pt x="11995023" y="20741767"/>
                    </a:cubicBezTo>
                    <a:cubicBezTo>
                      <a:pt x="11992229" y="20723352"/>
                      <a:pt x="12004929" y="20705953"/>
                      <a:pt x="12023344" y="20703160"/>
                    </a:cubicBezTo>
                    <a:cubicBezTo>
                      <a:pt x="12045697" y="20699730"/>
                      <a:pt x="12067922" y="20696301"/>
                      <a:pt x="12090273" y="20692745"/>
                    </a:cubicBezTo>
                    <a:cubicBezTo>
                      <a:pt x="12108688" y="20689824"/>
                      <a:pt x="12126087" y="20702397"/>
                      <a:pt x="12129008" y="20720813"/>
                    </a:cubicBezTo>
                    <a:cubicBezTo>
                      <a:pt x="12131929" y="20739227"/>
                      <a:pt x="12119356" y="20756626"/>
                      <a:pt x="12100941" y="20759547"/>
                    </a:cubicBezTo>
                    <a:close/>
                    <a:moveTo>
                      <a:pt x="11966575" y="20779994"/>
                    </a:moveTo>
                    <a:cubicBezTo>
                      <a:pt x="11944223" y="20783296"/>
                      <a:pt x="11921872" y="20786471"/>
                      <a:pt x="11899519" y="20789519"/>
                    </a:cubicBezTo>
                    <a:cubicBezTo>
                      <a:pt x="11880977" y="20792060"/>
                      <a:pt x="11863832" y="20779232"/>
                      <a:pt x="11861292" y="20760689"/>
                    </a:cubicBezTo>
                    <a:cubicBezTo>
                      <a:pt x="11858752" y="20742148"/>
                      <a:pt x="11871579" y="20725003"/>
                      <a:pt x="11890122" y="20722462"/>
                    </a:cubicBezTo>
                    <a:cubicBezTo>
                      <a:pt x="11912347" y="20719414"/>
                      <a:pt x="11934572" y="20716239"/>
                      <a:pt x="11956797" y="20712937"/>
                    </a:cubicBezTo>
                    <a:cubicBezTo>
                      <a:pt x="11975338" y="20710271"/>
                      <a:pt x="11992483" y="20723098"/>
                      <a:pt x="11995150" y="20741512"/>
                    </a:cubicBezTo>
                    <a:cubicBezTo>
                      <a:pt x="11997817" y="20759928"/>
                      <a:pt x="11984990" y="20777200"/>
                      <a:pt x="11966575" y="20779867"/>
                    </a:cubicBezTo>
                    <a:close/>
                    <a:moveTo>
                      <a:pt x="11832210" y="20798537"/>
                    </a:moveTo>
                    <a:cubicBezTo>
                      <a:pt x="11809730" y="20801457"/>
                      <a:pt x="11787378" y="20804378"/>
                      <a:pt x="11764899" y="20807299"/>
                    </a:cubicBezTo>
                    <a:cubicBezTo>
                      <a:pt x="11746357" y="20809586"/>
                      <a:pt x="11729466" y="20796504"/>
                      <a:pt x="11727053" y="20777963"/>
                    </a:cubicBezTo>
                    <a:cubicBezTo>
                      <a:pt x="11724640" y="20759420"/>
                      <a:pt x="11737848" y="20742529"/>
                      <a:pt x="11756390" y="20740115"/>
                    </a:cubicBezTo>
                    <a:cubicBezTo>
                      <a:pt x="11778742" y="20737322"/>
                      <a:pt x="11800967" y="20734401"/>
                      <a:pt x="11823319" y="20731480"/>
                    </a:cubicBezTo>
                    <a:cubicBezTo>
                      <a:pt x="11841861" y="20729067"/>
                      <a:pt x="11858879" y="20742021"/>
                      <a:pt x="11861292" y="20760562"/>
                    </a:cubicBezTo>
                    <a:cubicBezTo>
                      <a:pt x="11863705" y="20779105"/>
                      <a:pt x="11850751" y="20796123"/>
                      <a:pt x="11832210" y="20798537"/>
                    </a:cubicBezTo>
                    <a:close/>
                    <a:moveTo>
                      <a:pt x="11697335" y="20815554"/>
                    </a:moveTo>
                    <a:cubicBezTo>
                      <a:pt x="11674856" y="20818221"/>
                      <a:pt x="11652250" y="20820887"/>
                      <a:pt x="11629644" y="20823428"/>
                    </a:cubicBezTo>
                    <a:cubicBezTo>
                      <a:pt x="11611102" y="20825588"/>
                      <a:pt x="11594338" y="20812125"/>
                      <a:pt x="11592179" y="20793583"/>
                    </a:cubicBezTo>
                    <a:cubicBezTo>
                      <a:pt x="11590020" y="20775040"/>
                      <a:pt x="11603482" y="20758277"/>
                      <a:pt x="11622024" y="20756118"/>
                    </a:cubicBezTo>
                    <a:cubicBezTo>
                      <a:pt x="11644503" y="20753578"/>
                      <a:pt x="11666855" y="20751037"/>
                      <a:pt x="11689207" y="20748371"/>
                    </a:cubicBezTo>
                    <a:cubicBezTo>
                      <a:pt x="11707749" y="20746213"/>
                      <a:pt x="11724640" y="20759420"/>
                      <a:pt x="11726799" y="20777963"/>
                    </a:cubicBezTo>
                    <a:cubicBezTo>
                      <a:pt x="11728958" y="20796504"/>
                      <a:pt x="11715750" y="20813395"/>
                      <a:pt x="11697208" y="20815554"/>
                    </a:cubicBezTo>
                    <a:close/>
                    <a:moveTo>
                      <a:pt x="11561826" y="20830794"/>
                    </a:moveTo>
                    <a:cubicBezTo>
                      <a:pt x="11539220" y="20833207"/>
                      <a:pt x="11516741" y="20835493"/>
                      <a:pt x="11494135" y="20837779"/>
                    </a:cubicBezTo>
                    <a:cubicBezTo>
                      <a:pt x="11475466" y="20839685"/>
                      <a:pt x="11458956" y="20826095"/>
                      <a:pt x="11457051" y="20807426"/>
                    </a:cubicBezTo>
                    <a:cubicBezTo>
                      <a:pt x="11455147" y="20788757"/>
                      <a:pt x="11468735" y="20772247"/>
                      <a:pt x="11487404" y="20770342"/>
                    </a:cubicBezTo>
                    <a:cubicBezTo>
                      <a:pt x="11509883" y="20768056"/>
                      <a:pt x="11532235" y="20765770"/>
                      <a:pt x="11554714" y="20763357"/>
                    </a:cubicBezTo>
                    <a:cubicBezTo>
                      <a:pt x="11573256" y="20761325"/>
                      <a:pt x="11590020" y="20774913"/>
                      <a:pt x="11591925" y="20793456"/>
                    </a:cubicBezTo>
                    <a:cubicBezTo>
                      <a:pt x="11593830" y="20811998"/>
                      <a:pt x="11580368" y="20828763"/>
                      <a:pt x="11561826" y="20830667"/>
                    </a:cubicBezTo>
                    <a:close/>
                    <a:moveTo>
                      <a:pt x="11426698" y="20844129"/>
                    </a:moveTo>
                    <a:cubicBezTo>
                      <a:pt x="11404219" y="20846162"/>
                      <a:pt x="11381740" y="20848193"/>
                      <a:pt x="11359261" y="20850225"/>
                    </a:cubicBezTo>
                    <a:cubicBezTo>
                      <a:pt x="11340592" y="20851876"/>
                      <a:pt x="11324210" y="20838033"/>
                      <a:pt x="11322558" y="20819363"/>
                    </a:cubicBezTo>
                    <a:cubicBezTo>
                      <a:pt x="11320907" y="20800695"/>
                      <a:pt x="11334750" y="20784313"/>
                      <a:pt x="11353419" y="20782662"/>
                    </a:cubicBezTo>
                    <a:cubicBezTo>
                      <a:pt x="11375772" y="20780756"/>
                      <a:pt x="11398123" y="20778724"/>
                      <a:pt x="11420475" y="20776692"/>
                    </a:cubicBezTo>
                    <a:cubicBezTo>
                      <a:pt x="11439144" y="20774913"/>
                      <a:pt x="11455654" y="20788630"/>
                      <a:pt x="11457305" y="20807299"/>
                    </a:cubicBezTo>
                    <a:cubicBezTo>
                      <a:pt x="11458956" y="20825968"/>
                      <a:pt x="11445367" y="20842478"/>
                      <a:pt x="11426698" y="20844129"/>
                    </a:cubicBezTo>
                    <a:close/>
                    <a:moveTo>
                      <a:pt x="11291570" y="20855812"/>
                    </a:moveTo>
                    <a:cubicBezTo>
                      <a:pt x="11268964" y="20857590"/>
                      <a:pt x="11246485" y="20859369"/>
                      <a:pt x="11223879" y="20861020"/>
                    </a:cubicBezTo>
                    <a:cubicBezTo>
                      <a:pt x="11205210" y="20862417"/>
                      <a:pt x="11188954" y="20848447"/>
                      <a:pt x="11187557" y="20829778"/>
                    </a:cubicBezTo>
                    <a:cubicBezTo>
                      <a:pt x="11186160" y="20811110"/>
                      <a:pt x="11200130" y="20794853"/>
                      <a:pt x="11218799" y="20793456"/>
                    </a:cubicBezTo>
                    <a:cubicBezTo>
                      <a:pt x="11241278" y="20791805"/>
                      <a:pt x="11263630" y="20790027"/>
                      <a:pt x="11286110" y="20788249"/>
                    </a:cubicBezTo>
                    <a:cubicBezTo>
                      <a:pt x="11304778" y="20786725"/>
                      <a:pt x="11321035" y="20800695"/>
                      <a:pt x="11322558" y="20819363"/>
                    </a:cubicBezTo>
                    <a:cubicBezTo>
                      <a:pt x="11324082" y="20838033"/>
                      <a:pt x="11310112" y="20854288"/>
                      <a:pt x="11291443" y="20855812"/>
                    </a:cubicBezTo>
                    <a:close/>
                    <a:moveTo>
                      <a:pt x="11155807" y="20865846"/>
                    </a:moveTo>
                    <a:cubicBezTo>
                      <a:pt x="11133201" y="20867370"/>
                      <a:pt x="11110468" y="20868767"/>
                      <a:pt x="11087862" y="20870163"/>
                    </a:cubicBezTo>
                    <a:cubicBezTo>
                      <a:pt x="11069193" y="20871307"/>
                      <a:pt x="11053191" y="20857083"/>
                      <a:pt x="11052048" y="20838413"/>
                    </a:cubicBezTo>
                    <a:cubicBezTo>
                      <a:pt x="11050905" y="20819745"/>
                      <a:pt x="11065129" y="20803743"/>
                      <a:pt x="11083798" y="20802600"/>
                    </a:cubicBezTo>
                    <a:cubicBezTo>
                      <a:pt x="11106277" y="20801203"/>
                      <a:pt x="11128883" y="20799806"/>
                      <a:pt x="11151362" y="20798282"/>
                    </a:cubicBezTo>
                    <a:cubicBezTo>
                      <a:pt x="11170031" y="20797013"/>
                      <a:pt x="11186160" y="20811110"/>
                      <a:pt x="11187430" y="20829778"/>
                    </a:cubicBezTo>
                    <a:cubicBezTo>
                      <a:pt x="11188700" y="20848447"/>
                      <a:pt x="11174603" y="20864576"/>
                      <a:pt x="11155935" y="20865846"/>
                    </a:cubicBezTo>
                    <a:close/>
                    <a:moveTo>
                      <a:pt x="11019917" y="20874101"/>
                    </a:moveTo>
                    <a:cubicBezTo>
                      <a:pt x="10997311" y="20875371"/>
                      <a:pt x="10974705" y="20876513"/>
                      <a:pt x="10952099" y="20877530"/>
                    </a:cubicBezTo>
                    <a:cubicBezTo>
                      <a:pt x="10933430" y="20878419"/>
                      <a:pt x="10917555" y="20863940"/>
                      <a:pt x="10916666" y="20845272"/>
                    </a:cubicBezTo>
                    <a:cubicBezTo>
                      <a:pt x="10915777" y="20826603"/>
                      <a:pt x="10930255" y="20810728"/>
                      <a:pt x="10948924" y="20809838"/>
                    </a:cubicBezTo>
                    <a:cubicBezTo>
                      <a:pt x="10971403" y="20808823"/>
                      <a:pt x="10993882" y="20807680"/>
                      <a:pt x="11016361" y="20806411"/>
                    </a:cubicBezTo>
                    <a:cubicBezTo>
                      <a:pt x="11035030" y="20805394"/>
                      <a:pt x="11051032" y="20819745"/>
                      <a:pt x="11052048" y="20838413"/>
                    </a:cubicBezTo>
                    <a:cubicBezTo>
                      <a:pt x="11053064" y="20857083"/>
                      <a:pt x="11038713" y="20873086"/>
                      <a:pt x="11020044" y="20874101"/>
                    </a:cubicBezTo>
                    <a:close/>
                    <a:moveTo>
                      <a:pt x="10884535" y="20880578"/>
                    </a:moveTo>
                    <a:cubicBezTo>
                      <a:pt x="10861929" y="20881467"/>
                      <a:pt x="10839450" y="20882356"/>
                      <a:pt x="10816844" y="20883118"/>
                    </a:cubicBezTo>
                    <a:cubicBezTo>
                      <a:pt x="10798175" y="20883753"/>
                      <a:pt x="10782427" y="20869148"/>
                      <a:pt x="10781792" y="20850479"/>
                    </a:cubicBezTo>
                    <a:cubicBezTo>
                      <a:pt x="10781157" y="20831811"/>
                      <a:pt x="10795762" y="20816063"/>
                      <a:pt x="10814431" y="20815427"/>
                    </a:cubicBezTo>
                    <a:cubicBezTo>
                      <a:pt x="10836910" y="20814664"/>
                      <a:pt x="10859262" y="20813776"/>
                      <a:pt x="10881741" y="20812888"/>
                    </a:cubicBezTo>
                    <a:cubicBezTo>
                      <a:pt x="10900410" y="20812125"/>
                      <a:pt x="10916158" y="20826603"/>
                      <a:pt x="10916920" y="20845272"/>
                    </a:cubicBezTo>
                    <a:cubicBezTo>
                      <a:pt x="10917682" y="20863940"/>
                      <a:pt x="10903204" y="20879688"/>
                      <a:pt x="10884535" y="20880451"/>
                    </a:cubicBezTo>
                    <a:close/>
                    <a:moveTo>
                      <a:pt x="10749026" y="20885150"/>
                    </a:moveTo>
                    <a:cubicBezTo>
                      <a:pt x="10726420" y="20885786"/>
                      <a:pt x="10703814" y="20886420"/>
                      <a:pt x="10681081" y="20886928"/>
                    </a:cubicBezTo>
                    <a:cubicBezTo>
                      <a:pt x="10662412" y="20887310"/>
                      <a:pt x="10646918" y="20872577"/>
                      <a:pt x="10646537" y="20853781"/>
                    </a:cubicBezTo>
                    <a:cubicBezTo>
                      <a:pt x="10646156" y="20834986"/>
                      <a:pt x="10660888" y="20819618"/>
                      <a:pt x="10679685" y="20819238"/>
                    </a:cubicBezTo>
                    <a:cubicBezTo>
                      <a:pt x="10702163" y="20818729"/>
                      <a:pt x="10724642" y="20818221"/>
                      <a:pt x="10747122" y="20817587"/>
                    </a:cubicBezTo>
                    <a:cubicBezTo>
                      <a:pt x="10765790" y="20817078"/>
                      <a:pt x="10781411" y="20831811"/>
                      <a:pt x="10781919" y="20850479"/>
                    </a:cubicBezTo>
                    <a:cubicBezTo>
                      <a:pt x="10782427" y="20869148"/>
                      <a:pt x="10767695" y="20884769"/>
                      <a:pt x="10749026" y="20885277"/>
                    </a:cubicBezTo>
                    <a:close/>
                    <a:moveTo>
                      <a:pt x="10613010" y="20888325"/>
                    </a:moveTo>
                    <a:cubicBezTo>
                      <a:pt x="10590276" y="20888706"/>
                      <a:pt x="10567543" y="20888961"/>
                      <a:pt x="10544810" y="20889213"/>
                    </a:cubicBezTo>
                    <a:cubicBezTo>
                      <a:pt x="10526141" y="20889340"/>
                      <a:pt x="10510774" y="20874355"/>
                      <a:pt x="10510647" y="20855687"/>
                    </a:cubicBezTo>
                    <a:cubicBezTo>
                      <a:pt x="10510520" y="20837017"/>
                      <a:pt x="10525506" y="20821650"/>
                      <a:pt x="10544175" y="20821523"/>
                    </a:cubicBezTo>
                    <a:cubicBezTo>
                      <a:pt x="10566781" y="20821269"/>
                      <a:pt x="10589387" y="20821014"/>
                      <a:pt x="10611866" y="20820635"/>
                    </a:cubicBezTo>
                    <a:cubicBezTo>
                      <a:pt x="10630535" y="20820380"/>
                      <a:pt x="10646029" y="20835238"/>
                      <a:pt x="10646283" y="20853908"/>
                    </a:cubicBezTo>
                    <a:cubicBezTo>
                      <a:pt x="10646537" y="20872577"/>
                      <a:pt x="10631678" y="20888071"/>
                      <a:pt x="10613010" y="20888325"/>
                    </a:cubicBezTo>
                    <a:close/>
                    <a:moveTo>
                      <a:pt x="10476611" y="20889595"/>
                    </a:moveTo>
                    <a:cubicBezTo>
                      <a:pt x="10466324" y="20889595"/>
                      <a:pt x="10456164" y="20889595"/>
                      <a:pt x="10445877" y="20889595"/>
                    </a:cubicBezTo>
                    <a:lnTo>
                      <a:pt x="10445877" y="20855687"/>
                    </a:lnTo>
                    <a:lnTo>
                      <a:pt x="10445877" y="20889595"/>
                    </a:lnTo>
                    <a:cubicBezTo>
                      <a:pt x="10433304" y="20889595"/>
                      <a:pt x="10420858" y="20889595"/>
                      <a:pt x="10408285" y="20889468"/>
                    </a:cubicBezTo>
                    <a:cubicBezTo>
                      <a:pt x="10389616" y="20889340"/>
                      <a:pt x="10374503" y="20874228"/>
                      <a:pt x="10374503" y="20855432"/>
                    </a:cubicBezTo>
                    <a:cubicBezTo>
                      <a:pt x="10374503" y="20836637"/>
                      <a:pt x="10389743" y="20821650"/>
                      <a:pt x="10408539" y="20821650"/>
                    </a:cubicBezTo>
                    <a:cubicBezTo>
                      <a:pt x="10420985" y="20821650"/>
                      <a:pt x="10433431" y="20821777"/>
                      <a:pt x="10445877" y="20821777"/>
                    </a:cubicBezTo>
                    <a:cubicBezTo>
                      <a:pt x="10456037" y="20821777"/>
                      <a:pt x="10466197" y="20821777"/>
                      <a:pt x="10476485" y="20821777"/>
                    </a:cubicBezTo>
                    <a:cubicBezTo>
                      <a:pt x="10495153" y="20821777"/>
                      <a:pt x="10510393" y="20836889"/>
                      <a:pt x="10510393" y="20855560"/>
                    </a:cubicBezTo>
                    <a:cubicBezTo>
                      <a:pt x="10510393" y="20874228"/>
                      <a:pt x="10495280" y="20889468"/>
                      <a:pt x="10476611" y="20889468"/>
                    </a:cubicBezTo>
                    <a:close/>
                    <a:moveTo>
                      <a:pt x="10340086" y="20888961"/>
                    </a:moveTo>
                    <a:cubicBezTo>
                      <a:pt x="10317353" y="20888706"/>
                      <a:pt x="10294620" y="20888452"/>
                      <a:pt x="10272014" y="20888071"/>
                    </a:cubicBezTo>
                    <a:cubicBezTo>
                      <a:pt x="10253345" y="20887817"/>
                      <a:pt x="10238360" y="20872323"/>
                      <a:pt x="10238740" y="20853654"/>
                    </a:cubicBezTo>
                    <a:cubicBezTo>
                      <a:pt x="10239122" y="20834986"/>
                      <a:pt x="10254488" y="20819999"/>
                      <a:pt x="10273157" y="20820380"/>
                    </a:cubicBezTo>
                    <a:cubicBezTo>
                      <a:pt x="10295763" y="20820762"/>
                      <a:pt x="10318242" y="20821014"/>
                      <a:pt x="10340848" y="20821269"/>
                    </a:cubicBezTo>
                    <a:cubicBezTo>
                      <a:pt x="10359517" y="20821396"/>
                      <a:pt x="10374503" y="20836762"/>
                      <a:pt x="10374376" y="20855432"/>
                    </a:cubicBezTo>
                    <a:cubicBezTo>
                      <a:pt x="10374249" y="20874101"/>
                      <a:pt x="10358882" y="20889088"/>
                      <a:pt x="10340213" y="20888961"/>
                    </a:cubicBezTo>
                    <a:close/>
                    <a:moveTo>
                      <a:pt x="10204069" y="20886801"/>
                    </a:moveTo>
                    <a:cubicBezTo>
                      <a:pt x="10181463" y="20886293"/>
                      <a:pt x="10158730" y="20885658"/>
                      <a:pt x="10136124" y="20885023"/>
                    </a:cubicBezTo>
                    <a:cubicBezTo>
                      <a:pt x="10117455" y="20884514"/>
                      <a:pt x="10102723" y="20868894"/>
                      <a:pt x="10103231" y="20850225"/>
                    </a:cubicBezTo>
                    <a:cubicBezTo>
                      <a:pt x="10103739" y="20831556"/>
                      <a:pt x="10119360" y="20816824"/>
                      <a:pt x="10138029" y="20817332"/>
                    </a:cubicBezTo>
                    <a:cubicBezTo>
                      <a:pt x="10160508" y="20817967"/>
                      <a:pt x="10182987" y="20818602"/>
                      <a:pt x="10205466" y="20819111"/>
                    </a:cubicBezTo>
                    <a:cubicBezTo>
                      <a:pt x="10224135" y="20819490"/>
                      <a:pt x="10238994" y="20834986"/>
                      <a:pt x="10238613" y="20853781"/>
                    </a:cubicBezTo>
                    <a:cubicBezTo>
                      <a:pt x="10238232" y="20872577"/>
                      <a:pt x="10222738" y="20887310"/>
                      <a:pt x="10203942" y="20886928"/>
                    </a:cubicBezTo>
                    <a:close/>
                    <a:moveTo>
                      <a:pt x="10068179" y="20882990"/>
                    </a:moveTo>
                    <a:cubicBezTo>
                      <a:pt x="10045573" y="20882229"/>
                      <a:pt x="10022967" y="20881339"/>
                      <a:pt x="10000488" y="20880324"/>
                    </a:cubicBezTo>
                    <a:cubicBezTo>
                      <a:pt x="9981819" y="20879563"/>
                      <a:pt x="9967341" y="20863813"/>
                      <a:pt x="9968103" y="20845018"/>
                    </a:cubicBezTo>
                    <a:cubicBezTo>
                      <a:pt x="9968865" y="20826222"/>
                      <a:pt x="9984613" y="20811871"/>
                      <a:pt x="10003410" y="20812633"/>
                    </a:cubicBezTo>
                    <a:cubicBezTo>
                      <a:pt x="10025761" y="20813522"/>
                      <a:pt x="10048240" y="20814412"/>
                      <a:pt x="10070719" y="20815300"/>
                    </a:cubicBezTo>
                    <a:cubicBezTo>
                      <a:pt x="10089388" y="20815936"/>
                      <a:pt x="10103993" y="20831683"/>
                      <a:pt x="10103358" y="20850352"/>
                    </a:cubicBezTo>
                    <a:cubicBezTo>
                      <a:pt x="10102723" y="20869021"/>
                      <a:pt x="10086975" y="20883626"/>
                      <a:pt x="10068306" y="20882990"/>
                    </a:cubicBezTo>
                    <a:close/>
                    <a:moveTo>
                      <a:pt x="9933051" y="20877276"/>
                    </a:moveTo>
                    <a:cubicBezTo>
                      <a:pt x="9910445" y="20876133"/>
                      <a:pt x="9887712" y="20874989"/>
                      <a:pt x="9865106" y="20873720"/>
                    </a:cubicBezTo>
                    <a:cubicBezTo>
                      <a:pt x="9846437" y="20872704"/>
                      <a:pt x="9832086" y="20856702"/>
                      <a:pt x="9833102" y="20838033"/>
                    </a:cubicBezTo>
                    <a:cubicBezTo>
                      <a:pt x="9834118" y="20819363"/>
                      <a:pt x="9850120" y="20805012"/>
                      <a:pt x="9868789" y="20806029"/>
                    </a:cubicBezTo>
                    <a:cubicBezTo>
                      <a:pt x="9891268" y="20807299"/>
                      <a:pt x="9913747" y="20808442"/>
                      <a:pt x="9936226" y="20809458"/>
                    </a:cubicBezTo>
                    <a:cubicBezTo>
                      <a:pt x="9954895" y="20810347"/>
                      <a:pt x="9969373" y="20826222"/>
                      <a:pt x="9968357" y="20844890"/>
                    </a:cubicBezTo>
                    <a:cubicBezTo>
                      <a:pt x="9967341" y="20863561"/>
                      <a:pt x="9951593" y="20878037"/>
                      <a:pt x="9932924" y="20877022"/>
                    </a:cubicBezTo>
                    <a:close/>
                    <a:moveTo>
                      <a:pt x="9796907" y="20869529"/>
                    </a:moveTo>
                    <a:cubicBezTo>
                      <a:pt x="9774174" y="20868132"/>
                      <a:pt x="9751568" y="20866736"/>
                      <a:pt x="9728962" y="20865085"/>
                    </a:cubicBezTo>
                    <a:cubicBezTo>
                      <a:pt x="9710293" y="20863813"/>
                      <a:pt x="9696197" y="20847686"/>
                      <a:pt x="9697466" y="20829015"/>
                    </a:cubicBezTo>
                    <a:cubicBezTo>
                      <a:pt x="9698736" y="20810347"/>
                      <a:pt x="9714865" y="20796250"/>
                      <a:pt x="9733535" y="20797520"/>
                    </a:cubicBezTo>
                    <a:cubicBezTo>
                      <a:pt x="9756013" y="20799044"/>
                      <a:pt x="9778492" y="20800440"/>
                      <a:pt x="9801098" y="20801837"/>
                    </a:cubicBezTo>
                    <a:cubicBezTo>
                      <a:pt x="9819767" y="20802981"/>
                      <a:pt x="9833991" y="20818983"/>
                      <a:pt x="9832848" y="20837652"/>
                    </a:cubicBezTo>
                    <a:cubicBezTo>
                      <a:pt x="9831705" y="20856321"/>
                      <a:pt x="9815703" y="20870545"/>
                      <a:pt x="9797035" y="20869402"/>
                    </a:cubicBezTo>
                    <a:close/>
                    <a:moveTo>
                      <a:pt x="9661272" y="20860258"/>
                    </a:moveTo>
                    <a:cubicBezTo>
                      <a:pt x="9638665" y="20858607"/>
                      <a:pt x="9616060" y="20856829"/>
                      <a:pt x="9593580" y="20855051"/>
                    </a:cubicBezTo>
                    <a:cubicBezTo>
                      <a:pt x="9574911" y="20853527"/>
                      <a:pt x="9561068" y="20837271"/>
                      <a:pt x="9562592" y="20818602"/>
                    </a:cubicBezTo>
                    <a:cubicBezTo>
                      <a:pt x="9564116" y="20799933"/>
                      <a:pt x="9580373" y="20786089"/>
                      <a:pt x="9599041" y="20787613"/>
                    </a:cubicBezTo>
                    <a:cubicBezTo>
                      <a:pt x="9621393" y="20789392"/>
                      <a:pt x="9643873" y="20791170"/>
                      <a:pt x="9666351" y="20792821"/>
                    </a:cubicBezTo>
                    <a:cubicBezTo>
                      <a:pt x="9685020" y="20794218"/>
                      <a:pt x="9698990" y="20810474"/>
                      <a:pt x="9697593" y="20829143"/>
                    </a:cubicBezTo>
                    <a:cubicBezTo>
                      <a:pt x="9696197" y="20847813"/>
                      <a:pt x="9679940" y="20861782"/>
                      <a:pt x="9661272" y="20860386"/>
                    </a:cubicBezTo>
                    <a:close/>
                    <a:moveTo>
                      <a:pt x="9525889" y="20849462"/>
                    </a:moveTo>
                    <a:cubicBezTo>
                      <a:pt x="9503410" y="20847558"/>
                      <a:pt x="9480931" y="20845399"/>
                      <a:pt x="9458452" y="20843367"/>
                    </a:cubicBezTo>
                    <a:cubicBezTo>
                      <a:pt x="9439783" y="20841588"/>
                      <a:pt x="9426194" y="20825079"/>
                      <a:pt x="9427845" y="20806538"/>
                    </a:cubicBezTo>
                    <a:cubicBezTo>
                      <a:pt x="9429497" y="20787995"/>
                      <a:pt x="9446133" y="20774279"/>
                      <a:pt x="9464675" y="20775930"/>
                    </a:cubicBezTo>
                    <a:cubicBezTo>
                      <a:pt x="9487027" y="20777963"/>
                      <a:pt x="9509379" y="20779994"/>
                      <a:pt x="9531731" y="20782026"/>
                    </a:cubicBezTo>
                    <a:cubicBezTo>
                      <a:pt x="9550400" y="20783677"/>
                      <a:pt x="9564116" y="20800061"/>
                      <a:pt x="9562465" y="20818729"/>
                    </a:cubicBezTo>
                    <a:cubicBezTo>
                      <a:pt x="9560814" y="20837398"/>
                      <a:pt x="9544431" y="20851113"/>
                      <a:pt x="9525762" y="20849462"/>
                    </a:cubicBezTo>
                    <a:close/>
                    <a:moveTo>
                      <a:pt x="9390888" y="20836762"/>
                    </a:moveTo>
                    <a:cubicBezTo>
                      <a:pt x="9368282" y="20834477"/>
                      <a:pt x="9345676" y="20832190"/>
                      <a:pt x="9323198" y="20829778"/>
                    </a:cubicBezTo>
                    <a:cubicBezTo>
                      <a:pt x="9304655" y="20827746"/>
                      <a:pt x="9291193" y="20811110"/>
                      <a:pt x="9293098" y="20792567"/>
                    </a:cubicBezTo>
                    <a:cubicBezTo>
                      <a:pt x="9295003" y="20774025"/>
                      <a:pt x="9311767" y="20760562"/>
                      <a:pt x="9330310" y="20762468"/>
                    </a:cubicBezTo>
                    <a:cubicBezTo>
                      <a:pt x="9352788" y="20764881"/>
                      <a:pt x="9375140" y="20767167"/>
                      <a:pt x="9397619" y="20769453"/>
                    </a:cubicBezTo>
                    <a:cubicBezTo>
                      <a:pt x="9416288" y="20771358"/>
                      <a:pt x="9429750" y="20787868"/>
                      <a:pt x="9427973" y="20806538"/>
                    </a:cubicBezTo>
                    <a:cubicBezTo>
                      <a:pt x="9426194" y="20825206"/>
                      <a:pt x="9409557" y="20838668"/>
                      <a:pt x="9390888" y="20836889"/>
                    </a:cubicBezTo>
                    <a:close/>
                    <a:moveTo>
                      <a:pt x="9255379" y="20822413"/>
                    </a:moveTo>
                    <a:cubicBezTo>
                      <a:pt x="9232773" y="20819872"/>
                      <a:pt x="9210294" y="20817205"/>
                      <a:pt x="9187815" y="20814537"/>
                    </a:cubicBezTo>
                    <a:cubicBezTo>
                      <a:pt x="9169273" y="20812252"/>
                      <a:pt x="9155938" y="20795487"/>
                      <a:pt x="9158224" y="20776819"/>
                    </a:cubicBezTo>
                    <a:cubicBezTo>
                      <a:pt x="9160510" y="20758150"/>
                      <a:pt x="9177274" y="20744942"/>
                      <a:pt x="9195943" y="20747228"/>
                    </a:cubicBezTo>
                    <a:cubicBezTo>
                      <a:pt x="9218295" y="20749895"/>
                      <a:pt x="9240648" y="20752563"/>
                      <a:pt x="9263126" y="20755102"/>
                    </a:cubicBezTo>
                    <a:cubicBezTo>
                      <a:pt x="9281668" y="20757262"/>
                      <a:pt x="9295130" y="20774025"/>
                      <a:pt x="9292972" y="20792567"/>
                    </a:cubicBezTo>
                    <a:cubicBezTo>
                      <a:pt x="9290812" y="20811110"/>
                      <a:pt x="9274048" y="20824571"/>
                      <a:pt x="9255506" y="20822413"/>
                    </a:cubicBezTo>
                    <a:close/>
                    <a:moveTo>
                      <a:pt x="9120378" y="20806156"/>
                    </a:moveTo>
                    <a:cubicBezTo>
                      <a:pt x="9097899" y="20803363"/>
                      <a:pt x="9075420" y="20800440"/>
                      <a:pt x="9053068" y="20797393"/>
                    </a:cubicBezTo>
                    <a:cubicBezTo>
                      <a:pt x="9034526" y="20794980"/>
                      <a:pt x="9021445" y="20777836"/>
                      <a:pt x="9023985" y="20759293"/>
                    </a:cubicBezTo>
                    <a:cubicBezTo>
                      <a:pt x="9026525" y="20740751"/>
                      <a:pt x="9043543" y="20727670"/>
                      <a:pt x="9062085" y="20730211"/>
                    </a:cubicBezTo>
                    <a:cubicBezTo>
                      <a:pt x="9084310" y="20733131"/>
                      <a:pt x="9106662" y="20736052"/>
                      <a:pt x="9129014" y="20738846"/>
                    </a:cubicBezTo>
                    <a:cubicBezTo>
                      <a:pt x="9147556" y="20741260"/>
                      <a:pt x="9160764" y="20758150"/>
                      <a:pt x="9158351" y="20776692"/>
                    </a:cubicBezTo>
                    <a:cubicBezTo>
                      <a:pt x="9155938" y="20795235"/>
                      <a:pt x="9139048" y="20808442"/>
                      <a:pt x="9120505" y="20806029"/>
                    </a:cubicBezTo>
                    <a:close/>
                    <a:moveTo>
                      <a:pt x="8985885" y="20788122"/>
                    </a:moveTo>
                    <a:cubicBezTo>
                      <a:pt x="8963533" y="20784947"/>
                      <a:pt x="8941181" y="20781772"/>
                      <a:pt x="8918829" y="20778470"/>
                    </a:cubicBezTo>
                    <a:cubicBezTo>
                      <a:pt x="8900287" y="20775803"/>
                      <a:pt x="8887460" y="20758531"/>
                      <a:pt x="8890254" y="20739988"/>
                    </a:cubicBezTo>
                    <a:cubicBezTo>
                      <a:pt x="8893048" y="20721447"/>
                      <a:pt x="8910193" y="20708620"/>
                      <a:pt x="8928735" y="20711413"/>
                    </a:cubicBezTo>
                    <a:cubicBezTo>
                      <a:pt x="8950960" y="20714715"/>
                      <a:pt x="8973185" y="20717890"/>
                      <a:pt x="8995410" y="20720938"/>
                    </a:cubicBezTo>
                    <a:cubicBezTo>
                      <a:pt x="9013952" y="20723479"/>
                      <a:pt x="9026906" y="20740624"/>
                      <a:pt x="9024239" y="20759165"/>
                    </a:cubicBezTo>
                    <a:cubicBezTo>
                      <a:pt x="9021573" y="20777708"/>
                      <a:pt x="9004554" y="20790663"/>
                      <a:pt x="8986012" y="20787995"/>
                    </a:cubicBezTo>
                    <a:close/>
                    <a:moveTo>
                      <a:pt x="8851900" y="20768311"/>
                    </a:moveTo>
                    <a:cubicBezTo>
                      <a:pt x="8829422" y="20764881"/>
                      <a:pt x="8806942" y="20761325"/>
                      <a:pt x="8784590" y="20757769"/>
                    </a:cubicBezTo>
                    <a:cubicBezTo>
                      <a:pt x="8766175" y="20754848"/>
                      <a:pt x="8753602" y="20737449"/>
                      <a:pt x="8756523" y="20719035"/>
                    </a:cubicBezTo>
                    <a:cubicBezTo>
                      <a:pt x="8759444" y="20700619"/>
                      <a:pt x="8776843" y="20688046"/>
                      <a:pt x="8795258" y="20690967"/>
                    </a:cubicBezTo>
                    <a:cubicBezTo>
                      <a:pt x="8817483" y="20694523"/>
                      <a:pt x="8839835" y="20698079"/>
                      <a:pt x="8862187" y="20701381"/>
                    </a:cubicBezTo>
                    <a:cubicBezTo>
                      <a:pt x="8880729" y="20704175"/>
                      <a:pt x="8893429" y="20721447"/>
                      <a:pt x="8890508" y="20739988"/>
                    </a:cubicBezTo>
                    <a:cubicBezTo>
                      <a:pt x="8887587" y="20758531"/>
                      <a:pt x="8870442" y="20771231"/>
                      <a:pt x="8851900" y="20768311"/>
                    </a:cubicBezTo>
                    <a:close/>
                    <a:moveTo>
                      <a:pt x="8717280" y="20746847"/>
                    </a:moveTo>
                    <a:cubicBezTo>
                      <a:pt x="8694928" y="20743163"/>
                      <a:pt x="8672576" y="20739354"/>
                      <a:pt x="8650224" y="20735417"/>
                    </a:cubicBezTo>
                    <a:cubicBezTo>
                      <a:pt x="8631810" y="20732242"/>
                      <a:pt x="8619490" y="20714715"/>
                      <a:pt x="8622665" y="20696301"/>
                    </a:cubicBezTo>
                    <a:cubicBezTo>
                      <a:pt x="8625840" y="20677887"/>
                      <a:pt x="8643366" y="20665567"/>
                      <a:pt x="8661781" y="20668742"/>
                    </a:cubicBezTo>
                    <a:cubicBezTo>
                      <a:pt x="8684006" y="20672552"/>
                      <a:pt x="8706231" y="20676363"/>
                      <a:pt x="8728456" y="20680045"/>
                    </a:cubicBezTo>
                    <a:cubicBezTo>
                      <a:pt x="8746872" y="20683093"/>
                      <a:pt x="8759317" y="20700619"/>
                      <a:pt x="8756269" y="20719035"/>
                    </a:cubicBezTo>
                    <a:cubicBezTo>
                      <a:pt x="8753222" y="20737449"/>
                      <a:pt x="8735695" y="20749895"/>
                      <a:pt x="8717280" y="20746847"/>
                    </a:cubicBezTo>
                    <a:close/>
                    <a:moveTo>
                      <a:pt x="8583295" y="20723606"/>
                    </a:moveTo>
                    <a:cubicBezTo>
                      <a:pt x="8561070" y="20719542"/>
                      <a:pt x="8538718" y="20715478"/>
                      <a:pt x="8516493" y="20711413"/>
                    </a:cubicBezTo>
                    <a:cubicBezTo>
                      <a:pt x="8498078" y="20707986"/>
                      <a:pt x="8486013" y="20690332"/>
                      <a:pt x="8489442" y="20671917"/>
                    </a:cubicBezTo>
                    <a:cubicBezTo>
                      <a:pt x="8492872" y="20653502"/>
                      <a:pt x="8510524" y="20641438"/>
                      <a:pt x="8528939" y="20644865"/>
                    </a:cubicBezTo>
                    <a:cubicBezTo>
                      <a:pt x="8551037" y="20648930"/>
                      <a:pt x="8573135" y="20652994"/>
                      <a:pt x="8595233" y="20657058"/>
                    </a:cubicBezTo>
                    <a:cubicBezTo>
                      <a:pt x="8613648" y="20660361"/>
                      <a:pt x="8625840" y="20678012"/>
                      <a:pt x="8622538" y="20696428"/>
                    </a:cubicBezTo>
                    <a:cubicBezTo>
                      <a:pt x="8619236" y="20714843"/>
                      <a:pt x="8601583" y="20727036"/>
                      <a:pt x="8583168" y="20723733"/>
                    </a:cubicBezTo>
                    <a:close/>
                    <a:moveTo>
                      <a:pt x="8449691" y="20698840"/>
                    </a:moveTo>
                    <a:cubicBezTo>
                      <a:pt x="8427466" y="20694523"/>
                      <a:pt x="8405368" y="20690205"/>
                      <a:pt x="8383143" y="20685761"/>
                    </a:cubicBezTo>
                    <a:cubicBezTo>
                      <a:pt x="8364855" y="20682077"/>
                      <a:pt x="8352917" y="20664297"/>
                      <a:pt x="8356600" y="20645882"/>
                    </a:cubicBezTo>
                    <a:cubicBezTo>
                      <a:pt x="8360283" y="20627467"/>
                      <a:pt x="8378063" y="20615656"/>
                      <a:pt x="8396478" y="20619338"/>
                    </a:cubicBezTo>
                    <a:cubicBezTo>
                      <a:pt x="8418449" y="20623785"/>
                      <a:pt x="8440547" y="20628102"/>
                      <a:pt x="8462518" y="20632293"/>
                    </a:cubicBezTo>
                    <a:cubicBezTo>
                      <a:pt x="8480933" y="20635849"/>
                      <a:pt x="8492872" y="20653629"/>
                      <a:pt x="8489315" y="20671917"/>
                    </a:cubicBezTo>
                    <a:cubicBezTo>
                      <a:pt x="8485759" y="20690205"/>
                      <a:pt x="8467979" y="20702270"/>
                      <a:pt x="8449691" y="20698713"/>
                    </a:cubicBezTo>
                    <a:close/>
                    <a:moveTo>
                      <a:pt x="8316722" y="20672044"/>
                    </a:moveTo>
                    <a:cubicBezTo>
                      <a:pt x="8294497" y="20667472"/>
                      <a:pt x="8272272" y="20662773"/>
                      <a:pt x="8250047" y="20657947"/>
                    </a:cubicBezTo>
                    <a:cubicBezTo>
                      <a:pt x="8231759" y="20654011"/>
                      <a:pt x="8220075" y="20635976"/>
                      <a:pt x="8224012" y="20617687"/>
                    </a:cubicBezTo>
                    <a:cubicBezTo>
                      <a:pt x="8227949" y="20599400"/>
                      <a:pt x="8245983" y="20587715"/>
                      <a:pt x="8264272" y="20591653"/>
                    </a:cubicBezTo>
                    <a:cubicBezTo>
                      <a:pt x="8286369" y="20596352"/>
                      <a:pt x="8308467" y="20601051"/>
                      <a:pt x="8330565" y="20605623"/>
                    </a:cubicBezTo>
                    <a:cubicBezTo>
                      <a:pt x="8348853" y="20609433"/>
                      <a:pt x="8360664" y="20627339"/>
                      <a:pt x="8356854" y="20645628"/>
                    </a:cubicBezTo>
                    <a:cubicBezTo>
                      <a:pt x="8353044" y="20663915"/>
                      <a:pt x="8335137" y="20675727"/>
                      <a:pt x="8316849" y="20671917"/>
                    </a:cubicBezTo>
                    <a:close/>
                    <a:moveTo>
                      <a:pt x="8183626" y="20643469"/>
                    </a:moveTo>
                    <a:cubicBezTo>
                      <a:pt x="8161528" y="20638515"/>
                      <a:pt x="8139303" y="20633562"/>
                      <a:pt x="8117205" y="20628611"/>
                    </a:cubicBezTo>
                    <a:cubicBezTo>
                      <a:pt x="8098917" y="20624419"/>
                      <a:pt x="8087487" y="20606258"/>
                      <a:pt x="8091678" y="20588097"/>
                    </a:cubicBezTo>
                    <a:cubicBezTo>
                      <a:pt x="8095869" y="20569937"/>
                      <a:pt x="8114030" y="20558379"/>
                      <a:pt x="8132191" y="20562570"/>
                    </a:cubicBezTo>
                    <a:cubicBezTo>
                      <a:pt x="8154162" y="20567523"/>
                      <a:pt x="8176133" y="20572476"/>
                      <a:pt x="8198104" y="20577302"/>
                    </a:cubicBezTo>
                    <a:cubicBezTo>
                      <a:pt x="8216392" y="20581365"/>
                      <a:pt x="8227949" y="20599400"/>
                      <a:pt x="8223885" y="20617687"/>
                    </a:cubicBezTo>
                    <a:cubicBezTo>
                      <a:pt x="8219822" y="20635976"/>
                      <a:pt x="8201787" y="20647533"/>
                      <a:pt x="8183499" y="20643469"/>
                    </a:cubicBezTo>
                    <a:close/>
                    <a:moveTo>
                      <a:pt x="8050911" y="20613243"/>
                    </a:moveTo>
                    <a:cubicBezTo>
                      <a:pt x="8028813" y="20608037"/>
                      <a:pt x="8006842" y="20602829"/>
                      <a:pt x="7984872" y="20597495"/>
                    </a:cubicBezTo>
                    <a:cubicBezTo>
                      <a:pt x="7966710" y="20593050"/>
                      <a:pt x="7955535" y="20574763"/>
                      <a:pt x="7959852" y="20556601"/>
                    </a:cubicBezTo>
                    <a:cubicBezTo>
                      <a:pt x="7964170" y="20538439"/>
                      <a:pt x="7982585" y="20527263"/>
                      <a:pt x="8000747" y="20531582"/>
                    </a:cubicBezTo>
                    <a:cubicBezTo>
                      <a:pt x="8022590" y="20536915"/>
                      <a:pt x="8044435" y="20542123"/>
                      <a:pt x="8066405" y="20547203"/>
                    </a:cubicBezTo>
                    <a:cubicBezTo>
                      <a:pt x="8084566" y="20551521"/>
                      <a:pt x="8095869" y="20569682"/>
                      <a:pt x="8091678" y="20587970"/>
                    </a:cubicBezTo>
                    <a:cubicBezTo>
                      <a:pt x="8087487" y="20606258"/>
                      <a:pt x="8069199" y="20617435"/>
                      <a:pt x="8050911" y="20613243"/>
                    </a:cubicBezTo>
                    <a:close/>
                    <a:moveTo>
                      <a:pt x="7918958" y="20581365"/>
                    </a:moveTo>
                    <a:cubicBezTo>
                      <a:pt x="7896987" y="20575905"/>
                      <a:pt x="7875143" y="20570444"/>
                      <a:pt x="7853299" y="20564856"/>
                    </a:cubicBezTo>
                    <a:cubicBezTo>
                      <a:pt x="7835138" y="20560285"/>
                      <a:pt x="7824216" y="20541742"/>
                      <a:pt x="7828915" y="20523708"/>
                    </a:cubicBezTo>
                    <a:cubicBezTo>
                      <a:pt x="7833614" y="20505674"/>
                      <a:pt x="7852029" y="20494625"/>
                      <a:pt x="7870063" y="20499324"/>
                    </a:cubicBezTo>
                    <a:cubicBezTo>
                      <a:pt x="7891780" y="20504913"/>
                      <a:pt x="7913497" y="20510373"/>
                      <a:pt x="7935341" y="20515835"/>
                    </a:cubicBezTo>
                    <a:cubicBezTo>
                      <a:pt x="7953502" y="20520406"/>
                      <a:pt x="7964551" y="20538694"/>
                      <a:pt x="7960106" y="20556855"/>
                    </a:cubicBezTo>
                    <a:cubicBezTo>
                      <a:pt x="7955661" y="20575015"/>
                      <a:pt x="7937247" y="20586064"/>
                      <a:pt x="7919085" y="20581620"/>
                    </a:cubicBezTo>
                    <a:close/>
                    <a:moveTo>
                      <a:pt x="7787513" y="20547964"/>
                    </a:moveTo>
                    <a:cubicBezTo>
                      <a:pt x="7765542" y="20542250"/>
                      <a:pt x="7743572" y="20536408"/>
                      <a:pt x="7721727" y="20530438"/>
                    </a:cubicBezTo>
                    <a:cubicBezTo>
                      <a:pt x="7703693" y="20525612"/>
                      <a:pt x="7693025" y="20506944"/>
                      <a:pt x="7697851" y="20488911"/>
                    </a:cubicBezTo>
                    <a:cubicBezTo>
                      <a:pt x="7702677" y="20470876"/>
                      <a:pt x="7721347" y="20460208"/>
                      <a:pt x="7739380" y="20465035"/>
                    </a:cubicBezTo>
                    <a:cubicBezTo>
                      <a:pt x="7761097" y="20470876"/>
                      <a:pt x="7782941" y="20476718"/>
                      <a:pt x="7804785" y="20482433"/>
                    </a:cubicBezTo>
                    <a:cubicBezTo>
                      <a:pt x="7822819" y="20487132"/>
                      <a:pt x="7833741" y="20505674"/>
                      <a:pt x="7828915" y="20523836"/>
                    </a:cubicBezTo>
                    <a:cubicBezTo>
                      <a:pt x="7824089" y="20541996"/>
                      <a:pt x="7805674" y="20552790"/>
                      <a:pt x="7787513" y="20547964"/>
                    </a:cubicBezTo>
                    <a:close/>
                    <a:moveTo>
                      <a:pt x="7656068" y="20512532"/>
                    </a:moveTo>
                    <a:cubicBezTo>
                      <a:pt x="7634224" y="20506437"/>
                      <a:pt x="7612380" y="20500339"/>
                      <a:pt x="7590663" y="20494244"/>
                    </a:cubicBezTo>
                    <a:cubicBezTo>
                      <a:pt x="7572629" y="20489163"/>
                      <a:pt x="7562215" y="20470368"/>
                      <a:pt x="7567295" y="20452462"/>
                    </a:cubicBezTo>
                    <a:cubicBezTo>
                      <a:pt x="7572375" y="20434554"/>
                      <a:pt x="7591172" y="20424012"/>
                      <a:pt x="7609078" y="20429093"/>
                    </a:cubicBezTo>
                    <a:cubicBezTo>
                      <a:pt x="7630668" y="20435188"/>
                      <a:pt x="7652385" y="20441286"/>
                      <a:pt x="7674102" y="20447254"/>
                    </a:cubicBezTo>
                    <a:cubicBezTo>
                      <a:pt x="7692136" y="20452207"/>
                      <a:pt x="7702677" y="20470876"/>
                      <a:pt x="7697724" y="20488911"/>
                    </a:cubicBezTo>
                    <a:cubicBezTo>
                      <a:pt x="7692772" y="20506944"/>
                      <a:pt x="7674102" y="20517486"/>
                      <a:pt x="7656068" y="20512532"/>
                    </a:cubicBezTo>
                    <a:close/>
                    <a:moveTo>
                      <a:pt x="7525258" y="20475448"/>
                    </a:moveTo>
                    <a:cubicBezTo>
                      <a:pt x="7503541" y="20469098"/>
                      <a:pt x="7481824" y="20462748"/>
                      <a:pt x="7460107" y="20456271"/>
                    </a:cubicBezTo>
                    <a:cubicBezTo>
                      <a:pt x="7442200" y="20450938"/>
                      <a:pt x="7431913" y="20432013"/>
                      <a:pt x="7437374" y="20414107"/>
                    </a:cubicBezTo>
                    <a:cubicBezTo>
                      <a:pt x="7442835" y="20396200"/>
                      <a:pt x="7461631" y="20385912"/>
                      <a:pt x="7479538" y="20391374"/>
                    </a:cubicBezTo>
                    <a:cubicBezTo>
                      <a:pt x="7501128" y="20397724"/>
                      <a:pt x="7522591" y="20404074"/>
                      <a:pt x="7544181" y="20410424"/>
                    </a:cubicBezTo>
                    <a:cubicBezTo>
                      <a:pt x="7562088" y="20415631"/>
                      <a:pt x="7572502" y="20434427"/>
                      <a:pt x="7567295" y="20452335"/>
                    </a:cubicBezTo>
                    <a:cubicBezTo>
                      <a:pt x="7562088" y="20470240"/>
                      <a:pt x="7543292" y="20480655"/>
                      <a:pt x="7525385" y="20475448"/>
                    </a:cubicBezTo>
                    <a:close/>
                    <a:moveTo>
                      <a:pt x="7395337" y="20436712"/>
                    </a:moveTo>
                    <a:cubicBezTo>
                      <a:pt x="7373747" y="20430110"/>
                      <a:pt x="7352157" y="20423505"/>
                      <a:pt x="7330567" y="20416774"/>
                    </a:cubicBezTo>
                    <a:cubicBezTo>
                      <a:pt x="7312660" y="20411187"/>
                      <a:pt x="7302754" y="20392262"/>
                      <a:pt x="7308342" y="20374356"/>
                    </a:cubicBezTo>
                    <a:cubicBezTo>
                      <a:pt x="7313930" y="20356449"/>
                      <a:pt x="7332853" y="20346543"/>
                      <a:pt x="7350760" y="20352131"/>
                    </a:cubicBezTo>
                    <a:cubicBezTo>
                      <a:pt x="7372223" y="20358863"/>
                      <a:pt x="7393686" y="20365465"/>
                      <a:pt x="7415149" y="20371943"/>
                    </a:cubicBezTo>
                    <a:cubicBezTo>
                      <a:pt x="7433056" y="20377404"/>
                      <a:pt x="7443089" y="20396327"/>
                      <a:pt x="7437628" y="20414235"/>
                    </a:cubicBezTo>
                    <a:cubicBezTo>
                      <a:pt x="7432167" y="20432140"/>
                      <a:pt x="7413244" y="20442174"/>
                      <a:pt x="7395337" y="20436712"/>
                    </a:cubicBezTo>
                    <a:close/>
                    <a:moveTo>
                      <a:pt x="7265543" y="20396200"/>
                    </a:moveTo>
                    <a:cubicBezTo>
                      <a:pt x="7243953" y="20389342"/>
                      <a:pt x="7222363" y="20382357"/>
                      <a:pt x="7200773" y="20375245"/>
                    </a:cubicBezTo>
                    <a:cubicBezTo>
                      <a:pt x="7182993" y="20369403"/>
                      <a:pt x="7173341" y="20350353"/>
                      <a:pt x="7179056" y="20332573"/>
                    </a:cubicBezTo>
                    <a:cubicBezTo>
                      <a:pt x="7184772" y="20314793"/>
                      <a:pt x="7203948" y="20305140"/>
                      <a:pt x="7221728" y="20310856"/>
                    </a:cubicBezTo>
                    <a:cubicBezTo>
                      <a:pt x="7243191" y="20317840"/>
                      <a:pt x="7264527" y="20324826"/>
                      <a:pt x="7286117" y="20331685"/>
                    </a:cubicBezTo>
                    <a:cubicBezTo>
                      <a:pt x="7303897" y="20337399"/>
                      <a:pt x="7313803" y="20356449"/>
                      <a:pt x="7308088" y="20374229"/>
                    </a:cubicBezTo>
                    <a:cubicBezTo>
                      <a:pt x="7302373" y="20392010"/>
                      <a:pt x="7283323" y="20401914"/>
                      <a:pt x="7265543" y="20396200"/>
                    </a:cubicBezTo>
                    <a:close/>
                    <a:moveTo>
                      <a:pt x="7136257" y="20353910"/>
                    </a:moveTo>
                    <a:cubicBezTo>
                      <a:pt x="7114794" y="20346670"/>
                      <a:pt x="7093331" y="20339431"/>
                      <a:pt x="7071868" y="20332192"/>
                    </a:cubicBezTo>
                    <a:cubicBezTo>
                      <a:pt x="7054215" y="20326096"/>
                      <a:pt x="7044690" y="20306919"/>
                      <a:pt x="7050786" y="20289265"/>
                    </a:cubicBezTo>
                    <a:cubicBezTo>
                      <a:pt x="7056882" y="20271612"/>
                      <a:pt x="7076059" y="20262087"/>
                      <a:pt x="7093712" y="20268185"/>
                    </a:cubicBezTo>
                    <a:cubicBezTo>
                      <a:pt x="7115048" y="20275423"/>
                      <a:pt x="7136384" y="20282663"/>
                      <a:pt x="7157720" y="20289774"/>
                    </a:cubicBezTo>
                    <a:cubicBezTo>
                      <a:pt x="7175500" y="20295743"/>
                      <a:pt x="7185025" y="20314920"/>
                      <a:pt x="7179183" y="20332573"/>
                    </a:cubicBezTo>
                    <a:cubicBezTo>
                      <a:pt x="7173341" y="20350226"/>
                      <a:pt x="7154037" y="20359878"/>
                      <a:pt x="7136385" y="20354037"/>
                    </a:cubicBezTo>
                    <a:close/>
                    <a:moveTo>
                      <a:pt x="7007733" y="20310221"/>
                    </a:moveTo>
                    <a:cubicBezTo>
                      <a:pt x="6986397" y="20302728"/>
                      <a:pt x="6965061" y="20295236"/>
                      <a:pt x="6943725" y="20287742"/>
                    </a:cubicBezTo>
                    <a:cubicBezTo>
                      <a:pt x="6926072" y="20281519"/>
                      <a:pt x="6916928" y="20262087"/>
                      <a:pt x="6923151" y="20244436"/>
                    </a:cubicBezTo>
                    <a:cubicBezTo>
                      <a:pt x="6929374" y="20226782"/>
                      <a:pt x="6948805" y="20217637"/>
                      <a:pt x="6966458" y="20223862"/>
                    </a:cubicBezTo>
                    <a:cubicBezTo>
                      <a:pt x="6987667" y="20231354"/>
                      <a:pt x="7008876" y="20238847"/>
                      <a:pt x="7030085" y="20246212"/>
                    </a:cubicBezTo>
                    <a:cubicBezTo>
                      <a:pt x="7047738" y="20252310"/>
                      <a:pt x="7057136" y="20271612"/>
                      <a:pt x="7050913" y="20289393"/>
                    </a:cubicBezTo>
                    <a:cubicBezTo>
                      <a:pt x="7044690" y="20307173"/>
                      <a:pt x="7025513" y="20316444"/>
                      <a:pt x="7007733" y="20310221"/>
                    </a:cubicBezTo>
                    <a:close/>
                    <a:moveTo>
                      <a:pt x="6879844" y="20264755"/>
                    </a:moveTo>
                    <a:cubicBezTo>
                      <a:pt x="6858508" y="20257008"/>
                      <a:pt x="6837299" y="20249262"/>
                      <a:pt x="6816090" y="20241388"/>
                    </a:cubicBezTo>
                    <a:cubicBezTo>
                      <a:pt x="6798564" y="20234911"/>
                      <a:pt x="6789547" y="20215352"/>
                      <a:pt x="6796151" y="20197826"/>
                    </a:cubicBezTo>
                    <a:cubicBezTo>
                      <a:pt x="6802755" y="20180300"/>
                      <a:pt x="6822186" y="20171283"/>
                      <a:pt x="6839712" y="20177888"/>
                    </a:cubicBezTo>
                    <a:cubicBezTo>
                      <a:pt x="6860794" y="20185762"/>
                      <a:pt x="6882003" y="20193508"/>
                      <a:pt x="6903085" y="20201128"/>
                    </a:cubicBezTo>
                    <a:cubicBezTo>
                      <a:pt x="6920611" y="20207478"/>
                      <a:pt x="6929755" y="20226910"/>
                      <a:pt x="6923405" y="20244563"/>
                    </a:cubicBezTo>
                    <a:cubicBezTo>
                      <a:pt x="6917055" y="20262214"/>
                      <a:pt x="6897624" y="20271232"/>
                      <a:pt x="6879972" y="20264882"/>
                    </a:cubicBezTo>
                    <a:close/>
                    <a:moveTo>
                      <a:pt x="6752463" y="20217637"/>
                    </a:moveTo>
                    <a:cubicBezTo>
                      <a:pt x="6731254" y="20209638"/>
                      <a:pt x="6710045" y="20201510"/>
                      <a:pt x="6688963" y="20193381"/>
                    </a:cubicBezTo>
                    <a:cubicBezTo>
                      <a:pt x="6671564" y="20186650"/>
                      <a:pt x="6662801" y="20167092"/>
                      <a:pt x="6669532" y="20149565"/>
                    </a:cubicBezTo>
                    <a:cubicBezTo>
                      <a:pt x="6676263" y="20132039"/>
                      <a:pt x="6695822" y="20123404"/>
                      <a:pt x="6713347" y="20130136"/>
                    </a:cubicBezTo>
                    <a:cubicBezTo>
                      <a:pt x="6734302" y="20138262"/>
                      <a:pt x="6755385" y="20146263"/>
                      <a:pt x="6776466" y="20154264"/>
                    </a:cubicBezTo>
                    <a:cubicBezTo>
                      <a:pt x="6793992" y="20160869"/>
                      <a:pt x="6802755" y="20180427"/>
                      <a:pt x="6796151" y="20197953"/>
                    </a:cubicBezTo>
                    <a:cubicBezTo>
                      <a:pt x="6789547" y="20215479"/>
                      <a:pt x="6769989" y="20224242"/>
                      <a:pt x="6752463" y="20217637"/>
                    </a:cubicBezTo>
                    <a:close/>
                    <a:moveTo>
                      <a:pt x="6625590" y="20168743"/>
                    </a:moveTo>
                    <a:cubicBezTo>
                      <a:pt x="6604508" y="20160487"/>
                      <a:pt x="6583426" y="20152106"/>
                      <a:pt x="6562472" y="20143724"/>
                    </a:cubicBezTo>
                    <a:cubicBezTo>
                      <a:pt x="6545072" y="20136738"/>
                      <a:pt x="6536690" y="20117054"/>
                      <a:pt x="6543675" y="20099655"/>
                    </a:cubicBezTo>
                    <a:cubicBezTo>
                      <a:pt x="6550660" y="20082256"/>
                      <a:pt x="6570345" y="20073874"/>
                      <a:pt x="6587744" y="20080860"/>
                    </a:cubicBezTo>
                    <a:cubicBezTo>
                      <a:pt x="6608572" y="20089240"/>
                      <a:pt x="6629527" y="20097496"/>
                      <a:pt x="6650482" y="20105751"/>
                    </a:cubicBezTo>
                    <a:cubicBezTo>
                      <a:pt x="6667881" y="20112610"/>
                      <a:pt x="6676390" y="20132294"/>
                      <a:pt x="6669660" y="20149693"/>
                    </a:cubicBezTo>
                    <a:cubicBezTo>
                      <a:pt x="6662928" y="20167092"/>
                      <a:pt x="6643116" y="20175601"/>
                      <a:pt x="6625717" y="20168870"/>
                    </a:cubicBezTo>
                    <a:close/>
                    <a:moveTo>
                      <a:pt x="6499606" y="20118324"/>
                    </a:moveTo>
                    <a:cubicBezTo>
                      <a:pt x="6478651" y="20109814"/>
                      <a:pt x="6457696" y="20101179"/>
                      <a:pt x="6436868" y="20092415"/>
                    </a:cubicBezTo>
                    <a:cubicBezTo>
                      <a:pt x="6419596" y="20085177"/>
                      <a:pt x="6411468" y="20065364"/>
                      <a:pt x="6418580" y="20048093"/>
                    </a:cubicBezTo>
                    <a:cubicBezTo>
                      <a:pt x="6425692" y="20030821"/>
                      <a:pt x="6445631" y="20022693"/>
                      <a:pt x="6462903" y="20029805"/>
                    </a:cubicBezTo>
                    <a:cubicBezTo>
                      <a:pt x="6483604" y="20038440"/>
                      <a:pt x="6504432" y="20046950"/>
                      <a:pt x="6525260" y="20055460"/>
                    </a:cubicBezTo>
                    <a:cubicBezTo>
                      <a:pt x="6542532" y="20062571"/>
                      <a:pt x="6550914" y="20082256"/>
                      <a:pt x="6543802" y="20099655"/>
                    </a:cubicBezTo>
                    <a:cubicBezTo>
                      <a:pt x="6536690" y="20117054"/>
                      <a:pt x="6517005" y="20125310"/>
                      <a:pt x="6499606" y="20118197"/>
                    </a:cubicBezTo>
                    <a:close/>
                    <a:moveTo>
                      <a:pt x="6374257" y="20066127"/>
                    </a:moveTo>
                    <a:cubicBezTo>
                      <a:pt x="6353302" y="20057238"/>
                      <a:pt x="6332474" y="20048347"/>
                      <a:pt x="6311646" y="20039330"/>
                    </a:cubicBezTo>
                    <a:cubicBezTo>
                      <a:pt x="6294501" y="20031963"/>
                      <a:pt x="6286500" y="20012025"/>
                      <a:pt x="6293993" y="19994880"/>
                    </a:cubicBezTo>
                    <a:cubicBezTo>
                      <a:pt x="6301486" y="19977736"/>
                      <a:pt x="6321298" y="19969735"/>
                      <a:pt x="6338443" y="19977227"/>
                    </a:cubicBezTo>
                    <a:cubicBezTo>
                      <a:pt x="6359144" y="19986117"/>
                      <a:pt x="6379845" y="19995007"/>
                      <a:pt x="6400673" y="20003770"/>
                    </a:cubicBezTo>
                    <a:cubicBezTo>
                      <a:pt x="6417945" y="20011010"/>
                      <a:pt x="6425946" y="20030948"/>
                      <a:pt x="6418580" y="20048220"/>
                    </a:cubicBezTo>
                    <a:cubicBezTo>
                      <a:pt x="6411214" y="20065492"/>
                      <a:pt x="6391402" y="20073493"/>
                      <a:pt x="6374130" y="20066127"/>
                    </a:cubicBezTo>
                    <a:close/>
                    <a:moveTo>
                      <a:pt x="6249162" y="20012152"/>
                    </a:moveTo>
                    <a:cubicBezTo>
                      <a:pt x="6228461" y="20003008"/>
                      <a:pt x="6207633" y="19993863"/>
                      <a:pt x="6187059" y="19984593"/>
                    </a:cubicBezTo>
                    <a:cubicBezTo>
                      <a:pt x="6170041" y="19976973"/>
                      <a:pt x="6162294" y="19956907"/>
                      <a:pt x="6169914" y="19939888"/>
                    </a:cubicBezTo>
                    <a:cubicBezTo>
                      <a:pt x="6177534" y="19922871"/>
                      <a:pt x="6197600" y="19915124"/>
                      <a:pt x="6214618" y="19922744"/>
                    </a:cubicBezTo>
                    <a:cubicBezTo>
                      <a:pt x="6235192" y="19931887"/>
                      <a:pt x="6255766" y="19941032"/>
                      <a:pt x="6276340" y="19950176"/>
                    </a:cubicBezTo>
                    <a:cubicBezTo>
                      <a:pt x="6293485" y="19957669"/>
                      <a:pt x="6301232" y="19977736"/>
                      <a:pt x="6293739" y="19994753"/>
                    </a:cubicBezTo>
                    <a:cubicBezTo>
                      <a:pt x="6286246" y="20011771"/>
                      <a:pt x="6266180" y="20019645"/>
                      <a:pt x="6249162" y="20012152"/>
                    </a:cubicBezTo>
                    <a:close/>
                    <a:moveTo>
                      <a:pt x="6125083" y="19956653"/>
                    </a:moveTo>
                    <a:cubicBezTo>
                      <a:pt x="6104509" y="19947255"/>
                      <a:pt x="6083935" y="19937857"/>
                      <a:pt x="6063361" y="19928332"/>
                    </a:cubicBezTo>
                    <a:cubicBezTo>
                      <a:pt x="6046343" y="19920458"/>
                      <a:pt x="6038977" y="19900392"/>
                      <a:pt x="6046851" y="19883374"/>
                    </a:cubicBezTo>
                    <a:cubicBezTo>
                      <a:pt x="6054725" y="19866356"/>
                      <a:pt x="6074791" y="19858989"/>
                      <a:pt x="6091809" y="19866863"/>
                    </a:cubicBezTo>
                    <a:cubicBezTo>
                      <a:pt x="6112256" y="19876263"/>
                      <a:pt x="6132703" y="19885661"/>
                      <a:pt x="6153150" y="19895058"/>
                    </a:cubicBezTo>
                    <a:cubicBezTo>
                      <a:pt x="6170168" y="19902805"/>
                      <a:pt x="6177661" y="19922871"/>
                      <a:pt x="6169914" y="19939888"/>
                    </a:cubicBezTo>
                    <a:cubicBezTo>
                      <a:pt x="6162167" y="19956907"/>
                      <a:pt x="6142101" y="19964400"/>
                      <a:pt x="6125083" y="19956653"/>
                    </a:cubicBezTo>
                    <a:close/>
                    <a:moveTo>
                      <a:pt x="6001893" y="19899630"/>
                    </a:moveTo>
                    <a:cubicBezTo>
                      <a:pt x="5981446" y="19889978"/>
                      <a:pt x="5960999" y="19880326"/>
                      <a:pt x="5940552" y="19870547"/>
                    </a:cubicBezTo>
                    <a:cubicBezTo>
                      <a:pt x="5923661" y="19862419"/>
                      <a:pt x="5916549" y="19842226"/>
                      <a:pt x="5924677" y="19825336"/>
                    </a:cubicBezTo>
                    <a:cubicBezTo>
                      <a:pt x="5932805" y="19808444"/>
                      <a:pt x="5952998" y="19801332"/>
                      <a:pt x="5969889" y="19809461"/>
                    </a:cubicBezTo>
                    <a:cubicBezTo>
                      <a:pt x="5990209" y="19819113"/>
                      <a:pt x="6010402" y="19828763"/>
                      <a:pt x="6030849" y="19838415"/>
                    </a:cubicBezTo>
                    <a:cubicBezTo>
                      <a:pt x="6047740" y="19846417"/>
                      <a:pt x="6054979" y="19866611"/>
                      <a:pt x="6047105" y="19883501"/>
                    </a:cubicBezTo>
                    <a:cubicBezTo>
                      <a:pt x="6039231" y="19900392"/>
                      <a:pt x="6018911" y="19907631"/>
                      <a:pt x="6002020" y="19899757"/>
                    </a:cubicBezTo>
                    <a:close/>
                    <a:moveTo>
                      <a:pt x="5879465" y="19841083"/>
                    </a:moveTo>
                    <a:cubicBezTo>
                      <a:pt x="5859018" y="19831177"/>
                      <a:pt x="5838698" y="19821144"/>
                      <a:pt x="5818378" y="19811112"/>
                    </a:cubicBezTo>
                    <a:cubicBezTo>
                      <a:pt x="5801614" y="19802856"/>
                      <a:pt x="5794756" y="19782537"/>
                      <a:pt x="5803011" y="19765772"/>
                    </a:cubicBezTo>
                    <a:cubicBezTo>
                      <a:pt x="5811266" y="19749008"/>
                      <a:pt x="5831586" y="19742150"/>
                      <a:pt x="5848350" y="19750405"/>
                    </a:cubicBezTo>
                    <a:cubicBezTo>
                      <a:pt x="5868543" y="19760437"/>
                      <a:pt x="5888736" y="19770344"/>
                      <a:pt x="5909056" y="19780250"/>
                    </a:cubicBezTo>
                    <a:cubicBezTo>
                      <a:pt x="5925820" y="19788378"/>
                      <a:pt x="5932805" y="19808698"/>
                      <a:pt x="5924677" y="19825463"/>
                    </a:cubicBezTo>
                    <a:cubicBezTo>
                      <a:pt x="5916549" y="19842226"/>
                      <a:pt x="5896229" y="19849212"/>
                      <a:pt x="5879465" y="19841083"/>
                    </a:cubicBezTo>
                    <a:close/>
                    <a:moveTo>
                      <a:pt x="5757545" y="19780758"/>
                    </a:moveTo>
                    <a:cubicBezTo>
                      <a:pt x="5737352" y="19770598"/>
                      <a:pt x="5717159" y="19760312"/>
                      <a:pt x="5696966" y="19750024"/>
                    </a:cubicBezTo>
                    <a:cubicBezTo>
                      <a:pt x="5680329" y="19741514"/>
                      <a:pt x="5673725" y="19721068"/>
                      <a:pt x="5682234" y="19704431"/>
                    </a:cubicBezTo>
                    <a:cubicBezTo>
                      <a:pt x="5690743" y="19687794"/>
                      <a:pt x="5711190" y="19681189"/>
                      <a:pt x="5727827" y="19689699"/>
                    </a:cubicBezTo>
                    <a:cubicBezTo>
                      <a:pt x="5747893" y="19699987"/>
                      <a:pt x="5767959" y="19710146"/>
                      <a:pt x="5788025" y="19720306"/>
                    </a:cubicBezTo>
                    <a:cubicBezTo>
                      <a:pt x="5804789" y="19728687"/>
                      <a:pt x="5811520" y="19749136"/>
                      <a:pt x="5803011" y="19765772"/>
                    </a:cubicBezTo>
                    <a:cubicBezTo>
                      <a:pt x="5794502" y="19782410"/>
                      <a:pt x="5774182" y="19789267"/>
                      <a:pt x="5757545" y="19780758"/>
                    </a:cubicBezTo>
                    <a:close/>
                    <a:moveTo>
                      <a:pt x="5636514" y="19718910"/>
                    </a:moveTo>
                    <a:cubicBezTo>
                      <a:pt x="5616448" y="19708495"/>
                      <a:pt x="5596382" y="19697954"/>
                      <a:pt x="5576316" y="19687412"/>
                    </a:cubicBezTo>
                    <a:cubicBezTo>
                      <a:pt x="5559806" y="19678650"/>
                      <a:pt x="5553456" y="19658203"/>
                      <a:pt x="5562219" y="19641693"/>
                    </a:cubicBezTo>
                    <a:cubicBezTo>
                      <a:pt x="5570982" y="19625183"/>
                      <a:pt x="5591429" y="19618833"/>
                      <a:pt x="5607939" y="19627596"/>
                    </a:cubicBezTo>
                    <a:cubicBezTo>
                      <a:pt x="5627878" y="19638138"/>
                      <a:pt x="5647690" y="19648551"/>
                      <a:pt x="5667756" y="19658964"/>
                    </a:cubicBezTo>
                    <a:cubicBezTo>
                      <a:pt x="5684393" y="19667601"/>
                      <a:pt x="5690870" y="19688048"/>
                      <a:pt x="5682234" y="19704686"/>
                    </a:cubicBezTo>
                    <a:cubicBezTo>
                      <a:pt x="5673598" y="19721322"/>
                      <a:pt x="5653151" y="19727799"/>
                      <a:pt x="5636514" y="19719162"/>
                    </a:cubicBezTo>
                    <a:close/>
                    <a:moveTo>
                      <a:pt x="5516372" y="19655789"/>
                    </a:moveTo>
                    <a:cubicBezTo>
                      <a:pt x="5496433" y="19645122"/>
                      <a:pt x="5476494" y="19634327"/>
                      <a:pt x="5456682" y="19623532"/>
                    </a:cubicBezTo>
                    <a:cubicBezTo>
                      <a:pt x="5440299" y="19614642"/>
                      <a:pt x="5434203" y="19594068"/>
                      <a:pt x="5443093" y="19577558"/>
                    </a:cubicBezTo>
                    <a:cubicBezTo>
                      <a:pt x="5451983" y="19561048"/>
                      <a:pt x="5472557" y="19555079"/>
                      <a:pt x="5489067" y="19563969"/>
                    </a:cubicBezTo>
                    <a:cubicBezTo>
                      <a:pt x="5508752" y="19574763"/>
                      <a:pt x="5528564" y="19585432"/>
                      <a:pt x="5548376" y="19596100"/>
                    </a:cubicBezTo>
                    <a:cubicBezTo>
                      <a:pt x="5564886" y="19604989"/>
                      <a:pt x="5571109" y="19625438"/>
                      <a:pt x="5562219" y="19641947"/>
                    </a:cubicBezTo>
                    <a:cubicBezTo>
                      <a:pt x="5553329" y="19658457"/>
                      <a:pt x="5532882" y="19664680"/>
                      <a:pt x="5516372" y="19655789"/>
                    </a:cubicBezTo>
                    <a:close/>
                    <a:moveTo>
                      <a:pt x="5396992" y="19590765"/>
                    </a:moveTo>
                    <a:cubicBezTo>
                      <a:pt x="5377180" y="19579844"/>
                      <a:pt x="5357368" y="19568795"/>
                      <a:pt x="5337556" y="19557619"/>
                    </a:cubicBezTo>
                    <a:cubicBezTo>
                      <a:pt x="5321300" y="19548475"/>
                      <a:pt x="5315458" y="19527774"/>
                      <a:pt x="5324602" y="19511518"/>
                    </a:cubicBezTo>
                    <a:cubicBezTo>
                      <a:pt x="5333746" y="19495263"/>
                      <a:pt x="5354447" y="19489420"/>
                      <a:pt x="5370703" y="19498563"/>
                    </a:cubicBezTo>
                    <a:cubicBezTo>
                      <a:pt x="5390388" y="19509612"/>
                      <a:pt x="5409946" y="19520536"/>
                      <a:pt x="5429758" y="19531457"/>
                    </a:cubicBezTo>
                    <a:cubicBezTo>
                      <a:pt x="5446141" y="19540474"/>
                      <a:pt x="5452110" y="19561175"/>
                      <a:pt x="5442966" y="19577431"/>
                    </a:cubicBezTo>
                    <a:cubicBezTo>
                      <a:pt x="5433822" y="19593688"/>
                      <a:pt x="5413248" y="19599783"/>
                      <a:pt x="5396992" y="19590638"/>
                    </a:cubicBezTo>
                    <a:close/>
                    <a:moveTo>
                      <a:pt x="5278501" y="19524090"/>
                    </a:moveTo>
                    <a:cubicBezTo>
                      <a:pt x="5258816" y="19512914"/>
                      <a:pt x="5239131" y="19501613"/>
                      <a:pt x="5219573" y="19490182"/>
                    </a:cubicBezTo>
                    <a:cubicBezTo>
                      <a:pt x="5203444" y="19480785"/>
                      <a:pt x="5197856" y="19460083"/>
                      <a:pt x="5207254" y="19443954"/>
                    </a:cubicBezTo>
                    <a:cubicBezTo>
                      <a:pt x="5216652" y="19427825"/>
                      <a:pt x="5237353" y="19422238"/>
                      <a:pt x="5253482" y="19431636"/>
                    </a:cubicBezTo>
                    <a:cubicBezTo>
                      <a:pt x="5272913" y="19442937"/>
                      <a:pt x="5292471" y="19454113"/>
                      <a:pt x="5312029" y="19465289"/>
                    </a:cubicBezTo>
                    <a:cubicBezTo>
                      <a:pt x="5328285" y="19474562"/>
                      <a:pt x="5333873" y="19495263"/>
                      <a:pt x="5324729" y="19511518"/>
                    </a:cubicBezTo>
                    <a:cubicBezTo>
                      <a:pt x="5315585" y="19527774"/>
                      <a:pt x="5294757" y="19533363"/>
                      <a:pt x="5278501" y="19524218"/>
                    </a:cubicBezTo>
                    <a:close/>
                    <a:moveTo>
                      <a:pt x="5160899" y="19456146"/>
                    </a:moveTo>
                    <a:cubicBezTo>
                      <a:pt x="5141341" y="19444715"/>
                      <a:pt x="5121910" y="19433160"/>
                      <a:pt x="5102479" y="19421602"/>
                    </a:cubicBezTo>
                    <a:cubicBezTo>
                      <a:pt x="5086477" y="19412077"/>
                      <a:pt x="5081143" y="19391249"/>
                      <a:pt x="5090795" y="19375120"/>
                    </a:cubicBezTo>
                    <a:cubicBezTo>
                      <a:pt x="5100447" y="19358990"/>
                      <a:pt x="5121148" y="19353785"/>
                      <a:pt x="5137277" y="19363437"/>
                    </a:cubicBezTo>
                    <a:cubicBezTo>
                      <a:pt x="5156581" y="19374993"/>
                      <a:pt x="5175885" y="19386423"/>
                      <a:pt x="5195316" y="19397853"/>
                    </a:cubicBezTo>
                    <a:cubicBezTo>
                      <a:pt x="5211445" y="19407378"/>
                      <a:pt x="5216779" y="19428079"/>
                      <a:pt x="5207381" y="19444208"/>
                    </a:cubicBezTo>
                    <a:cubicBezTo>
                      <a:pt x="5197983" y="19460338"/>
                      <a:pt x="5177155" y="19465671"/>
                      <a:pt x="5161026" y="19456273"/>
                    </a:cubicBezTo>
                    <a:close/>
                    <a:moveTo>
                      <a:pt x="5044440" y="19386677"/>
                    </a:moveTo>
                    <a:cubicBezTo>
                      <a:pt x="5025009" y="19374993"/>
                      <a:pt x="5005705" y="19363182"/>
                      <a:pt x="4986401" y="19351244"/>
                    </a:cubicBezTo>
                    <a:cubicBezTo>
                      <a:pt x="4970526" y="19341464"/>
                      <a:pt x="4965446" y="19320638"/>
                      <a:pt x="4975225" y="19304636"/>
                    </a:cubicBezTo>
                    <a:cubicBezTo>
                      <a:pt x="4985004" y="19288633"/>
                      <a:pt x="5005832" y="19283680"/>
                      <a:pt x="5021834" y="19293460"/>
                    </a:cubicBezTo>
                    <a:cubicBezTo>
                      <a:pt x="5041011" y="19305270"/>
                      <a:pt x="5060188" y="19316954"/>
                      <a:pt x="5079492" y="19328637"/>
                    </a:cubicBezTo>
                    <a:cubicBezTo>
                      <a:pt x="5095494" y="19338289"/>
                      <a:pt x="5100574" y="19359118"/>
                      <a:pt x="5090922" y="19375120"/>
                    </a:cubicBezTo>
                    <a:cubicBezTo>
                      <a:pt x="5081270" y="19391122"/>
                      <a:pt x="5060442" y="19396202"/>
                      <a:pt x="5044440" y="19386550"/>
                    </a:cubicBezTo>
                    <a:close/>
                    <a:moveTo>
                      <a:pt x="4928616" y="19315430"/>
                    </a:moveTo>
                    <a:cubicBezTo>
                      <a:pt x="4909439" y="19303492"/>
                      <a:pt x="4890135" y="19291427"/>
                      <a:pt x="4871085" y="19279236"/>
                    </a:cubicBezTo>
                    <a:cubicBezTo>
                      <a:pt x="4855337" y="19269202"/>
                      <a:pt x="4850511" y="19248374"/>
                      <a:pt x="4860544" y="19232499"/>
                    </a:cubicBezTo>
                    <a:cubicBezTo>
                      <a:pt x="4870577" y="19216624"/>
                      <a:pt x="4891405" y="19211925"/>
                      <a:pt x="4907280" y="19221958"/>
                    </a:cubicBezTo>
                    <a:cubicBezTo>
                      <a:pt x="4926330" y="19234023"/>
                      <a:pt x="4945380" y="19245962"/>
                      <a:pt x="4964430" y="19257899"/>
                    </a:cubicBezTo>
                    <a:cubicBezTo>
                      <a:pt x="4980305" y="19267805"/>
                      <a:pt x="4985131" y="19288633"/>
                      <a:pt x="4975225" y="19304508"/>
                    </a:cubicBezTo>
                    <a:cubicBezTo>
                      <a:pt x="4965319" y="19320383"/>
                      <a:pt x="4944491" y="19325210"/>
                      <a:pt x="4928616" y="19315303"/>
                    </a:cubicBezTo>
                    <a:close/>
                    <a:moveTo>
                      <a:pt x="4813681" y="19242660"/>
                    </a:moveTo>
                    <a:cubicBezTo>
                      <a:pt x="4794631" y="19230467"/>
                      <a:pt x="4775581" y="19218148"/>
                      <a:pt x="4756658" y="19205829"/>
                    </a:cubicBezTo>
                    <a:cubicBezTo>
                      <a:pt x="4741037" y="19195669"/>
                      <a:pt x="4736592" y="19174588"/>
                      <a:pt x="4746752" y="19158965"/>
                    </a:cubicBezTo>
                    <a:cubicBezTo>
                      <a:pt x="4756912" y="19143345"/>
                      <a:pt x="4777994" y="19138900"/>
                      <a:pt x="4793615" y="19149061"/>
                    </a:cubicBezTo>
                    <a:cubicBezTo>
                      <a:pt x="4812411" y="19161379"/>
                      <a:pt x="4831334" y="19173571"/>
                      <a:pt x="4850257" y="19185637"/>
                    </a:cubicBezTo>
                    <a:cubicBezTo>
                      <a:pt x="4866005" y="19195796"/>
                      <a:pt x="4870577" y="19216624"/>
                      <a:pt x="4860417" y="19232372"/>
                    </a:cubicBezTo>
                    <a:cubicBezTo>
                      <a:pt x="4850257" y="19248120"/>
                      <a:pt x="4829429" y="19252692"/>
                      <a:pt x="4813681" y="19242532"/>
                    </a:cubicBezTo>
                    <a:close/>
                    <a:moveTo>
                      <a:pt x="4699762" y="19168363"/>
                    </a:moveTo>
                    <a:cubicBezTo>
                      <a:pt x="4680839" y="19155918"/>
                      <a:pt x="4662043" y="19143345"/>
                      <a:pt x="4643247" y="19130772"/>
                    </a:cubicBezTo>
                    <a:cubicBezTo>
                      <a:pt x="4627753" y="19120358"/>
                      <a:pt x="4623562" y="19099276"/>
                      <a:pt x="4633976" y="19083782"/>
                    </a:cubicBezTo>
                    <a:cubicBezTo>
                      <a:pt x="4644390" y="19068287"/>
                      <a:pt x="4665472" y="19064097"/>
                      <a:pt x="4680966" y="19074512"/>
                    </a:cubicBezTo>
                    <a:cubicBezTo>
                      <a:pt x="4699635" y="19086957"/>
                      <a:pt x="4718431" y="19099530"/>
                      <a:pt x="4737100" y="19111849"/>
                    </a:cubicBezTo>
                    <a:cubicBezTo>
                      <a:pt x="4752721" y="19122137"/>
                      <a:pt x="4757039" y="19143218"/>
                      <a:pt x="4746752" y="19158713"/>
                    </a:cubicBezTo>
                    <a:cubicBezTo>
                      <a:pt x="4736465" y="19174206"/>
                      <a:pt x="4715383" y="19178651"/>
                      <a:pt x="4699889" y="19168363"/>
                    </a:cubicBezTo>
                    <a:close/>
                    <a:moveTo>
                      <a:pt x="4586986" y="19092799"/>
                    </a:moveTo>
                    <a:cubicBezTo>
                      <a:pt x="4568190" y="19080099"/>
                      <a:pt x="4549521" y="19067272"/>
                      <a:pt x="4530852" y="19054445"/>
                    </a:cubicBezTo>
                    <a:cubicBezTo>
                      <a:pt x="4515485" y="19043777"/>
                      <a:pt x="4511548" y="19022695"/>
                      <a:pt x="4522216" y="19007328"/>
                    </a:cubicBezTo>
                    <a:cubicBezTo>
                      <a:pt x="4532884" y="18991962"/>
                      <a:pt x="4553966" y="18988024"/>
                      <a:pt x="4569333" y="18998692"/>
                    </a:cubicBezTo>
                    <a:cubicBezTo>
                      <a:pt x="4587875" y="19011519"/>
                      <a:pt x="4606417" y="19024219"/>
                      <a:pt x="4625086" y="19036792"/>
                    </a:cubicBezTo>
                    <a:cubicBezTo>
                      <a:pt x="4640580" y="19047333"/>
                      <a:pt x="4644644" y="19068414"/>
                      <a:pt x="4634103" y="19083782"/>
                    </a:cubicBezTo>
                    <a:cubicBezTo>
                      <a:pt x="4623562" y="19099149"/>
                      <a:pt x="4602480" y="19103339"/>
                      <a:pt x="4587113" y="19092799"/>
                    </a:cubicBezTo>
                    <a:close/>
                    <a:moveTo>
                      <a:pt x="4475099" y="19015711"/>
                    </a:moveTo>
                    <a:cubicBezTo>
                      <a:pt x="4456557" y="19002756"/>
                      <a:pt x="4438015" y="18989675"/>
                      <a:pt x="4419473" y="18976594"/>
                    </a:cubicBezTo>
                    <a:cubicBezTo>
                      <a:pt x="4404233" y="18965799"/>
                      <a:pt x="4400550" y="18944589"/>
                      <a:pt x="4411345" y="18929350"/>
                    </a:cubicBezTo>
                    <a:cubicBezTo>
                      <a:pt x="4422140" y="18914111"/>
                      <a:pt x="4443349" y="18910427"/>
                      <a:pt x="4458589" y="18921222"/>
                    </a:cubicBezTo>
                    <a:cubicBezTo>
                      <a:pt x="4477004" y="18934176"/>
                      <a:pt x="4495419" y="18947130"/>
                      <a:pt x="4513834" y="18960085"/>
                    </a:cubicBezTo>
                    <a:cubicBezTo>
                      <a:pt x="4529201" y="18970752"/>
                      <a:pt x="4532884" y="18991962"/>
                      <a:pt x="4522216" y="19007201"/>
                    </a:cubicBezTo>
                    <a:cubicBezTo>
                      <a:pt x="4511548" y="19022440"/>
                      <a:pt x="4490339" y="19026251"/>
                      <a:pt x="4475099" y="19015583"/>
                    </a:cubicBezTo>
                    <a:close/>
                    <a:moveTo>
                      <a:pt x="4364101" y="18937097"/>
                    </a:moveTo>
                    <a:cubicBezTo>
                      <a:pt x="4345686" y="18923890"/>
                      <a:pt x="4327398" y="18910681"/>
                      <a:pt x="4308983" y="18897346"/>
                    </a:cubicBezTo>
                    <a:cubicBezTo>
                      <a:pt x="4293870" y="18886297"/>
                      <a:pt x="4290568" y="18865214"/>
                      <a:pt x="4301490" y="18849975"/>
                    </a:cubicBezTo>
                    <a:cubicBezTo>
                      <a:pt x="4312412" y="18834736"/>
                      <a:pt x="4333621" y="18831561"/>
                      <a:pt x="4348861" y="18842482"/>
                    </a:cubicBezTo>
                    <a:cubicBezTo>
                      <a:pt x="4367022" y="18855689"/>
                      <a:pt x="4385310" y="18868898"/>
                      <a:pt x="4403598" y="18881979"/>
                    </a:cubicBezTo>
                    <a:cubicBezTo>
                      <a:pt x="4418838" y="18892901"/>
                      <a:pt x="4422267" y="18913983"/>
                      <a:pt x="4411345" y="18929223"/>
                    </a:cubicBezTo>
                    <a:cubicBezTo>
                      <a:pt x="4400423" y="18944464"/>
                      <a:pt x="4379341" y="18947892"/>
                      <a:pt x="4364101" y="18936970"/>
                    </a:cubicBezTo>
                    <a:close/>
                    <a:moveTo>
                      <a:pt x="4254246" y="18857088"/>
                    </a:moveTo>
                    <a:cubicBezTo>
                      <a:pt x="4236085" y="18843625"/>
                      <a:pt x="4217797" y="18830164"/>
                      <a:pt x="4199763" y="18816574"/>
                    </a:cubicBezTo>
                    <a:cubicBezTo>
                      <a:pt x="4184777" y="18805398"/>
                      <a:pt x="4181729" y="18784190"/>
                      <a:pt x="4192905" y="18769203"/>
                    </a:cubicBezTo>
                    <a:cubicBezTo>
                      <a:pt x="4204081" y="18754217"/>
                      <a:pt x="4225290" y="18751169"/>
                      <a:pt x="4240276" y="18762345"/>
                    </a:cubicBezTo>
                    <a:cubicBezTo>
                      <a:pt x="4258310" y="18775807"/>
                      <a:pt x="4276344" y="18789269"/>
                      <a:pt x="4294505" y="18802604"/>
                    </a:cubicBezTo>
                    <a:cubicBezTo>
                      <a:pt x="4309618" y="18813653"/>
                      <a:pt x="4312793" y="18834863"/>
                      <a:pt x="4301617" y="18849975"/>
                    </a:cubicBezTo>
                    <a:cubicBezTo>
                      <a:pt x="4290441" y="18865089"/>
                      <a:pt x="4269359" y="18868264"/>
                      <a:pt x="4254246" y="18857088"/>
                    </a:cubicBezTo>
                    <a:close/>
                    <a:moveTo>
                      <a:pt x="4145407" y="18775680"/>
                    </a:moveTo>
                    <a:cubicBezTo>
                      <a:pt x="4127373" y="18761965"/>
                      <a:pt x="4109339" y="18748248"/>
                      <a:pt x="4091305" y="18734405"/>
                    </a:cubicBezTo>
                    <a:cubicBezTo>
                      <a:pt x="4076446" y="18722975"/>
                      <a:pt x="4073652" y="18701765"/>
                      <a:pt x="4085082" y="18686907"/>
                    </a:cubicBezTo>
                    <a:cubicBezTo>
                      <a:pt x="4096512" y="18672048"/>
                      <a:pt x="4117721" y="18669254"/>
                      <a:pt x="4132580" y="18680685"/>
                    </a:cubicBezTo>
                    <a:cubicBezTo>
                      <a:pt x="4150487" y="18694400"/>
                      <a:pt x="4168394" y="18707990"/>
                      <a:pt x="4186301" y="18721578"/>
                    </a:cubicBezTo>
                    <a:cubicBezTo>
                      <a:pt x="4201160" y="18732881"/>
                      <a:pt x="4204081" y="18754089"/>
                      <a:pt x="4192905" y="18769076"/>
                    </a:cubicBezTo>
                    <a:cubicBezTo>
                      <a:pt x="4181729" y="18784063"/>
                      <a:pt x="4160393" y="18786856"/>
                      <a:pt x="4145407" y="18775680"/>
                    </a:cubicBezTo>
                    <a:close/>
                    <a:moveTo>
                      <a:pt x="4037584" y="18692876"/>
                    </a:moveTo>
                    <a:cubicBezTo>
                      <a:pt x="4019677" y="18678906"/>
                      <a:pt x="4001897" y="18664937"/>
                      <a:pt x="3984117" y="18650965"/>
                    </a:cubicBezTo>
                    <a:cubicBezTo>
                      <a:pt x="3969385" y="18639410"/>
                      <a:pt x="3966972" y="18618073"/>
                      <a:pt x="3978529" y="18603340"/>
                    </a:cubicBezTo>
                    <a:cubicBezTo>
                      <a:pt x="3990086" y="18588610"/>
                      <a:pt x="4011422" y="18586196"/>
                      <a:pt x="4026154" y="18597753"/>
                    </a:cubicBezTo>
                    <a:cubicBezTo>
                      <a:pt x="4043807" y="18611723"/>
                      <a:pt x="4061587" y="18625565"/>
                      <a:pt x="4079367" y="18639410"/>
                    </a:cubicBezTo>
                    <a:cubicBezTo>
                      <a:pt x="4094099" y="18650840"/>
                      <a:pt x="4096766" y="18672175"/>
                      <a:pt x="4085336" y="18686907"/>
                    </a:cubicBezTo>
                    <a:cubicBezTo>
                      <a:pt x="4073906" y="18701640"/>
                      <a:pt x="4052570" y="18704306"/>
                      <a:pt x="4037838" y="18692876"/>
                    </a:cubicBezTo>
                    <a:close/>
                    <a:moveTo>
                      <a:pt x="3931158" y="18608675"/>
                    </a:moveTo>
                    <a:cubicBezTo>
                      <a:pt x="3913505" y="18594578"/>
                      <a:pt x="3895852" y="18580354"/>
                      <a:pt x="3878199" y="18566130"/>
                    </a:cubicBezTo>
                    <a:cubicBezTo>
                      <a:pt x="3863721" y="18554319"/>
                      <a:pt x="3861435" y="18532983"/>
                      <a:pt x="3873246" y="18518505"/>
                    </a:cubicBezTo>
                    <a:cubicBezTo>
                      <a:pt x="3885057" y="18504027"/>
                      <a:pt x="3906393" y="18501740"/>
                      <a:pt x="3920871" y="18513552"/>
                    </a:cubicBezTo>
                    <a:cubicBezTo>
                      <a:pt x="3938397" y="18527649"/>
                      <a:pt x="3955923" y="18541873"/>
                      <a:pt x="3973449" y="18555843"/>
                    </a:cubicBezTo>
                    <a:cubicBezTo>
                      <a:pt x="3988054" y="18567527"/>
                      <a:pt x="3990467" y="18588864"/>
                      <a:pt x="3978783" y="18603468"/>
                    </a:cubicBezTo>
                    <a:cubicBezTo>
                      <a:pt x="3967099" y="18618073"/>
                      <a:pt x="3945763" y="18620487"/>
                      <a:pt x="3931158" y="18608802"/>
                    </a:cubicBezTo>
                    <a:close/>
                    <a:moveTo>
                      <a:pt x="3825621" y="18523331"/>
                    </a:moveTo>
                    <a:cubicBezTo>
                      <a:pt x="3808095" y="18508980"/>
                      <a:pt x="3790696" y="18494502"/>
                      <a:pt x="3773170" y="18480024"/>
                    </a:cubicBezTo>
                    <a:cubicBezTo>
                      <a:pt x="3758819" y="18468087"/>
                      <a:pt x="3756787" y="18446750"/>
                      <a:pt x="3768725" y="18432272"/>
                    </a:cubicBezTo>
                    <a:cubicBezTo>
                      <a:pt x="3780663" y="18417794"/>
                      <a:pt x="3801999" y="18415890"/>
                      <a:pt x="3816477" y="18427827"/>
                    </a:cubicBezTo>
                    <a:cubicBezTo>
                      <a:pt x="3833749" y="18442178"/>
                      <a:pt x="3851148" y="18456529"/>
                      <a:pt x="3868547" y="18470880"/>
                    </a:cubicBezTo>
                    <a:cubicBezTo>
                      <a:pt x="3883025" y="18482690"/>
                      <a:pt x="3885057" y="18504027"/>
                      <a:pt x="3873246" y="18518505"/>
                    </a:cubicBezTo>
                    <a:cubicBezTo>
                      <a:pt x="3861435" y="18532983"/>
                      <a:pt x="3840099" y="18535014"/>
                      <a:pt x="3825621" y="18523204"/>
                    </a:cubicBezTo>
                    <a:close/>
                    <a:moveTo>
                      <a:pt x="3721100" y="18436337"/>
                    </a:moveTo>
                    <a:cubicBezTo>
                      <a:pt x="3703828" y="18421731"/>
                      <a:pt x="3686556" y="18407126"/>
                      <a:pt x="3669284" y="18392394"/>
                    </a:cubicBezTo>
                    <a:cubicBezTo>
                      <a:pt x="3655060" y="18380202"/>
                      <a:pt x="3653409" y="18358865"/>
                      <a:pt x="3665474" y="18344642"/>
                    </a:cubicBezTo>
                    <a:cubicBezTo>
                      <a:pt x="3677539" y="18330418"/>
                      <a:pt x="3699002" y="18328767"/>
                      <a:pt x="3713226" y="18340832"/>
                    </a:cubicBezTo>
                    <a:cubicBezTo>
                      <a:pt x="3730371" y="18355438"/>
                      <a:pt x="3747516" y="18370042"/>
                      <a:pt x="3764788" y="18384520"/>
                    </a:cubicBezTo>
                    <a:cubicBezTo>
                      <a:pt x="3779139" y="18396586"/>
                      <a:pt x="3780917" y="18417921"/>
                      <a:pt x="3768852" y="18432272"/>
                    </a:cubicBezTo>
                    <a:cubicBezTo>
                      <a:pt x="3756787" y="18446623"/>
                      <a:pt x="3735451" y="18448401"/>
                      <a:pt x="3721100" y="18436337"/>
                    </a:cubicBezTo>
                    <a:close/>
                    <a:moveTo>
                      <a:pt x="3617722" y="18348071"/>
                    </a:moveTo>
                    <a:cubicBezTo>
                      <a:pt x="3600577" y="18333213"/>
                      <a:pt x="3583559" y="18318353"/>
                      <a:pt x="3566414" y="18303494"/>
                    </a:cubicBezTo>
                    <a:cubicBezTo>
                      <a:pt x="3552317" y="18291175"/>
                      <a:pt x="3550920" y="18269713"/>
                      <a:pt x="3563239" y="18255742"/>
                    </a:cubicBezTo>
                    <a:cubicBezTo>
                      <a:pt x="3575558" y="18241772"/>
                      <a:pt x="3597021" y="18240248"/>
                      <a:pt x="3610991" y="18252567"/>
                    </a:cubicBezTo>
                    <a:cubicBezTo>
                      <a:pt x="3627882" y="18267426"/>
                      <a:pt x="3644900" y="18282158"/>
                      <a:pt x="3661918" y="18296889"/>
                    </a:cubicBezTo>
                    <a:cubicBezTo>
                      <a:pt x="3676015" y="18309082"/>
                      <a:pt x="3677666" y="18330545"/>
                      <a:pt x="3665347" y="18344642"/>
                    </a:cubicBezTo>
                    <a:cubicBezTo>
                      <a:pt x="3653028" y="18358740"/>
                      <a:pt x="3631692" y="18360389"/>
                      <a:pt x="3617595" y="18348071"/>
                    </a:cubicBezTo>
                    <a:close/>
                    <a:moveTo>
                      <a:pt x="3515360" y="18258537"/>
                    </a:moveTo>
                    <a:cubicBezTo>
                      <a:pt x="3498469" y="18243550"/>
                      <a:pt x="3481578" y="18228438"/>
                      <a:pt x="3464687" y="18213324"/>
                    </a:cubicBezTo>
                    <a:cubicBezTo>
                      <a:pt x="3450717" y="18200878"/>
                      <a:pt x="3449701" y="18179414"/>
                      <a:pt x="3462147" y="18165445"/>
                    </a:cubicBezTo>
                    <a:cubicBezTo>
                      <a:pt x="3474593" y="18151475"/>
                      <a:pt x="3496056" y="18150460"/>
                      <a:pt x="3510026" y="18162905"/>
                    </a:cubicBezTo>
                    <a:cubicBezTo>
                      <a:pt x="3526790" y="18177890"/>
                      <a:pt x="3543554" y="18193004"/>
                      <a:pt x="3560318" y="18207864"/>
                    </a:cubicBezTo>
                    <a:cubicBezTo>
                      <a:pt x="3574288" y="18220310"/>
                      <a:pt x="3575558" y="18241645"/>
                      <a:pt x="3563112" y="18255614"/>
                    </a:cubicBezTo>
                    <a:cubicBezTo>
                      <a:pt x="3550666" y="18269586"/>
                      <a:pt x="3529330" y="18270855"/>
                      <a:pt x="3515360" y="18258410"/>
                    </a:cubicBezTo>
                    <a:close/>
                    <a:moveTo>
                      <a:pt x="3414268" y="18167604"/>
                    </a:moveTo>
                    <a:cubicBezTo>
                      <a:pt x="3397504" y="18152363"/>
                      <a:pt x="3380867" y="18136997"/>
                      <a:pt x="3364230" y="18121630"/>
                    </a:cubicBezTo>
                    <a:cubicBezTo>
                      <a:pt x="3350514" y="18108930"/>
                      <a:pt x="3349625" y="18087467"/>
                      <a:pt x="3362325" y="18073751"/>
                    </a:cubicBezTo>
                    <a:cubicBezTo>
                      <a:pt x="3375025" y="18060036"/>
                      <a:pt x="3396488" y="18059146"/>
                      <a:pt x="3410204" y="18071846"/>
                    </a:cubicBezTo>
                    <a:cubicBezTo>
                      <a:pt x="3426714" y="18087087"/>
                      <a:pt x="3443351" y="18102326"/>
                      <a:pt x="3459988" y="18117440"/>
                    </a:cubicBezTo>
                    <a:cubicBezTo>
                      <a:pt x="3473831" y="18130013"/>
                      <a:pt x="3474847" y="18151475"/>
                      <a:pt x="3462274" y="18165318"/>
                    </a:cubicBezTo>
                    <a:cubicBezTo>
                      <a:pt x="3449701" y="18179162"/>
                      <a:pt x="3428238" y="18180177"/>
                      <a:pt x="3414395" y="18167604"/>
                    </a:cubicBezTo>
                    <a:close/>
                    <a:moveTo>
                      <a:pt x="3314573" y="18075402"/>
                    </a:moveTo>
                    <a:cubicBezTo>
                      <a:pt x="3298063" y="18059908"/>
                      <a:pt x="3281553" y="18044413"/>
                      <a:pt x="3265043" y="18028793"/>
                    </a:cubicBezTo>
                    <a:cubicBezTo>
                      <a:pt x="3251454" y="18015965"/>
                      <a:pt x="3250946" y="17994503"/>
                      <a:pt x="3263773" y="17980913"/>
                    </a:cubicBezTo>
                    <a:cubicBezTo>
                      <a:pt x="3276600" y="17967325"/>
                      <a:pt x="3298063" y="17966817"/>
                      <a:pt x="3311652" y="17979644"/>
                    </a:cubicBezTo>
                    <a:cubicBezTo>
                      <a:pt x="3328035" y="17995137"/>
                      <a:pt x="3344418" y="18010505"/>
                      <a:pt x="3360801" y="18025872"/>
                    </a:cubicBezTo>
                    <a:cubicBezTo>
                      <a:pt x="3374517" y="18038699"/>
                      <a:pt x="3375152" y="18060036"/>
                      <a:pt x="3362452" y="18073751"/>
                    </a:cubicBezTo>
                    <a:cubicBezTo>
                      <a:pt x="3349752" y="18087467"/>
                      <a:pt x="3328289" y="18088102"/>
                      <a:pt x="3314573" y="18075402"/>
                    </a:cubicBezTo>
                    <a:close/>
                    <a:moveTo>
                      <a:pt x="3215894" y="17981930"/>
                    </a:moveTo>
                    <a:cubicBezTo>
                      <a:pt x="3199511" y="17966310"/>
                      <a:pt x="3183255" y="17950562"/>
                      <a:pt x="3166999" y="17934687"/>
                    </a:cubicBezTo>
                    <a:cubicBezTo>
                      <a:pt x="3153537" y="17921605"/>
                      <a:pt x="3153283" y="17900269"/>
                      <a:pt x="3166364" y="17886807"/>
                    </a:cubicBezTo>
                    <a:cubicBezTo>
                      <a:pt x="3179445" y="17873345"/>
                      <a:pt x="3200781" y="17873090"/>
                      <a:pt x="3214243" y="17886172"/>
                    </a:cubicBezTo>
                    <a:cubicBezTo>
                      <a:pt x="3230372" y="17901920"/>
                      <a:pt x="3246628" y="17917540"/>
                      <a:pt x="3262757" y="17933036"/>
                    </a:cubicBezTo>
                    <a:cubicBezTo>
                      <a:pt x="3276219" y="17945988"/>
                      <a:pt x="3276727" y="17967452"/>
                      <a:pt x="3263773" y="17980913"/>
                    </a:cubicBezTo>
                    <a:cubicBezTo>
                      <a:pt x="3250819" y="17994376"/>
                      <a:pt x="3229356" y="17994885"/>
                      <a:pt x="3215894" y="17981930"/>
                    </a:cubicBezTo>
                    <a:close/>
                    <a:moveTo>
                      <a:pt x="3118485" y="17887187"/>
                    </a:moveTo>
                    <a:cubicBezTo>
                      <a:pt x="3102356" y="17871312"/>
                      <a:pt x="3086227" y="17855312"/>
                      <a:pt x="3070225" y="17839310"/>
                    </a:cubicBezTo>
                    <a:cubicBezTo>
                      <a:pt x="3057017" y="17826101"/>
                      <a:pt x="3057017" y="17804637"/>
                      <a:pt x="3070225" y="17791430"/>
                    </a:cubicBezTo>
                    <a:cubicBezTo>
                      <a:pt x="3083433" y="17778222"/>
                      <a:pt x="3104896" y="17778222"/>
                      <a:pt x="3118104" y="17791430"/>
                    </a:cubicBezTo>
                    <a:cubicBezTo>
                      <a:pt x="3133979" y="17807305"/>
                      <a:pt x="3149981" y="17823180"/>
                      <a:pt x="3166110" y="17838928"/>
                    </a:cubicBezTo>
                    <a:cubicBezTo>
                      <a:pt x="3179445" y="17852010"/>
                      <a:pt x="3179572" y="17873472"/>
                      <a:pt x="3166491" y="17886807"/>
                    </a:cubicBezTo>
                    <a:cubicBezTo>
                      <a:pt x="3153410" y="17900142"/>
                      <a:pt x="3131947" y="17900269"/>
                      <a:pt x="3118612" y="17887187"/>
                    </a:cubicBezTo>
                    <a:close/>
                    <a:moveTo>
                      <a:pt x="3022346" y="17791176"/>
                    </a:moveTo>
                    <a:cubicBezTo>
                      <a:pt x="3006471" y="17775047"/>
                      <a:pt x="2990596" y="17758918"/>
                      <a:pt x="2974721" y="17742663"/>
                    </a:cubicBezTo>
                    <a:cubicBezTo>
                      <a:pt x="2961640" y="17729327"/>
                      <a:pt x="2961894" y="17707863"/>
                      <a:pt x="2975229" y="17694783"/>
                    </a:cubicBezTo>
                    <a:cubicBezTo>
                      <a:pt x="2988564" y="17681702"/>
                      <a:pt x="3010027" y="17681956"/>
                      <a:pt x="3023108" y="17695290"/>
                    </a:cubicBezTo>
                    <a:cubicBezTo>
                      <a:pt x="3038856" y="17711420"/>
                      <a:pt x="3054604" y="17727422"/>
                      <a:pt x="3070479" y="17743424"/>
                    </a:cubicBezTo>
                    <a:cubicBezTo>
                      <a:pt x="3083687" y="17756760"/>
                      <a:pt x="3083560" y="17778222"/>
                      <a:pt x="3070225" y="17791303"/>
                    </a:cubicBezTo>
                    <a:cubicBezTo>
                      <a:pt x="3056890" y="17804385"/>
                      <a:pt x="3035427" y="17804385"/>
                      <a:pt x="3022346" y="17791049"/>
                    </a:cubicBezTo>
                    <a:close/>
                    <a:moveTo>
                      <a:pt x="2927350" y="17693894"/>
                    </a:moveTo>
                    <a:cubicBezTo>
                      <a:pt x="2911602" y="17677637"/>
                      <a:pt x="2895981" y="17661255"/>
                      <a:pt x="2880360" y="17644872"/>
                    </a:cubicBezTo>
                    <a:cubicBezTo>
                      <a:pt x="2867406" y="17631283"/>
                      <a:pt x="2868041" y="17609947"/>
                      <a:pt x="2881503" y="17596993"/>
                    </a:cubicBezTo>
                    <a:cubicBezTo>
                      <a:pt x="2894965" y="17584038"/>
                      <a:pt x="2916428" y="17584674"/>
                      <a:pt x="2929382" y="17598137"/>
                    </a:cubicBezTo>
                    <a:cubicBezTo>
                      <a:pt x="2944876" y="17614392"/>
                      <a:pt x="2960497" y="17630648"/>
                      <a:pt x="2976118" y="17646904"/>
                    </a:cubicBezTo>
                    <a:cubicBezTo>
                      <a:pt x="2989072" y="17660365"/>
                      <a:pt x="2988691" y="17681829"/>
                      <a:pt x="2975229" y="17694783"/>
                    </a:cubicBezTo>
                    <a:cubicBezTo>
                      <a:pt x="2961767" y="17707738"/>
                      <a:pt x="2940304" y="17707356"/>
                      <a:pt x="2927350" y="17693894"/>
                    </a:cubicBezTo>
                    <a:close/>
                    <a:moveTo>
                      <a:pt x="2833624" y="17595469"/>
                    </a:moveTo>
                    <a:cubicBezTo>
                      <a:pt x="2818130" y="17578960"/>
                      <a:pt x="2802636" y="17562449"/>
                      <a:pt x="2787269" y="17545813"/>
                    </a:cubicBezTo>
                    <a:cubicBezTo>
                      <a:pt x="2774569" y="17532096"/>
                      <a:pt x="2775331" y="17510633"/>
                      <a:pt x="2789047" y="17497933"/>
                    </a:cubicBezTo>
                    <a:cubicBezTo>
                      <a:pt x="2802763" y="17485233"/>
                      <a:pt x="2824226" y="17485995"/>
                      <a:pt x="2836926" y="17499712"/>
                    </a:cubicBezTo>
                    <a:cubicBezTo>
                      <a:pt x="2852293" y="17516221"/>
                      <a:pt x="2867533" y="17532604"/>
                      <a:pt x="2883027" y="17549113"/>
                    </a:cubicBezTo>
                    <a:cubicBezTo>
                      <a:pt x="2895854" y="17562703"/>
                      <a:pt x="2895219" y="17584165"/>
                      <a:pt x="2881503" y="17596993"/>
                    </a:cubicBezTo>
                    <a:cubicBezTo>
                      <a:pt x="2867787" y="17609820"/>
                      <a:pt x="2846451" y="17609186"/>
                      <a:pt x="2833624" y="17595469"/>
                    </a:cubicBezTo>
                    <a:close/>
                    <a:moveTo>
                      <a:pt x="2741168" y="17495774"/>
                    </a:moveTo>
                    <a:cubicBezTo>
                      <a:pt x="2725928" y="17479011"/>
                      <a:pt x="2710688" y="17462373"/>
                      <a:pt x="2695448" y="17445482"/>
                    </a:cubicBezTo>
                    <a:cubicBezTo>
                      <a:pt x="2682875" y="17431638"/>
                      <a:pt x="2684018" y="17410176"/>
                      <a:pt x="2697861" y="17397603"/>
                    </a:cubicBezTo>
                    <a:cubicBezTo>
                      <a:pt x="2711704" y="17385030"/>
                      <a:pt x="2733167" y="17386173"/>
                      <a:pt x="2745740" y="17400015"/>
                    </a:cubicBezTo>
                    <a:cubicBezTo>
                      <a:pt x="2760853" y="17416653"/>
                      <a:pt x="2775966" y="17433417"/>
                      <a:pt x="2791206" y="17449927"/>
                    </a:cubicBezTo>
                    <a:cubicBezTo>
                      <a:pt x="2803779" y="17463770"/>
                      <a:pt x="2802890" y="17485106"/>
                      <a:pt x="2789047" y="17497806"/>
                    </a:cubicBezTo>
                    <a:cubicBezTo>
                      <a:pt x="2775204" y="17510506"/>
                      <a:pt x="2753868" y="17509489"/>
                      <a:pt x="2741168" y="17495647"/>
                    </a:cubicBezTo>
                    <a:close/>
                    <a:moveTo>
                      <a:pt x="2650109" y="17394810"/>
                    </a:moveTo>
                    <a:cubicBezTo>
                      <a:pt x="2634996" y="17377918"/>
                      <a:pt x="2620010" y="17360900"/>
                      <a:pt x="2605024" y="17344010"/>
                    </a:cubicBezTo>
                    <a:cubicBezTo>
                      <a:pt x="2592705" y="17329913"/>
                      <a:pt x="2593975" y="17308576"/>
                      <a:pt x="2608072" y="17296257"/>
                    </a:cubicBezTo>
                    <a:cubicBezTo>
                      <a:pt x="2622169" y="17283937"/>
                      <a:pt x="2643505" y="17285208"/>
                      <a:pt x="2655824" y="17299305"/>
                    </a:cubicBezTo>
                    <a:cubicBezTo>
                      <a:pt x="2670683" y="17316196"/>
                      <a:pt x="2685669" y="17333088"/>
                      <a:pt x="2700655" y="17349851"/>
                    </a:cubicBezTo>
                    <a:cubicBezTo>
                      <a:pt x="2713101" y="17363821"/>
                      <a:pt x="2711831" y="17385157"/>
                      <a:pt x="2697988" y="17397730"/>
                    </a:cubicBezTo>
                    <a:cubicBezTo>
                      <a:pt x="2684145" y="17410303"/>
                      <a:pt x="2662682" y="17408906"/>
                      <a:pt x="2650109" y="17395062"/>
                    </a:cubicBezTo>
                    <a:close/>
                    <a:moveTo>
                      <a:pt x="2560320" y="17293082"/>
                    </a:moveTo>
                    <a:cubicBezTo>
                      <a:pt x="2545461" y="17275938"/>
                      <a:pt x="2530602" y="17258792"/>
                      <a:pt x="2515870" y="17241647"/>
                    </a:cubicBezTo>
                    <a:cubicBezTo>
                      <a:pt x="2503678" y="17227423"/>
                      <a:pt x="2505329" y="17206088"/>
                      <a:pt x="2519553" y="17193895"/>
                    </a:cubicBezTo>
                    <a:cubicBezTo>
                      <a:pt x="2533777" y="17181703"/>
                      <a:pt x="2555113" y="17183354"/>
                      <a:pt x="2567305" y="17197578"/>
                    </a:cubicBezTo>
                    <a:cubicBezTo>
                      <a:pt x="2581910" y="17214723"/>
                      <a:pt x="2596642" y="17231740"/>
                      <a:pt x="2611374" y="17248632"/>
                    </a:cubicBezTo>
                    <a:cubicBezTo>
                      <a:pt x="2623693" y="17262729"/>
                      <a:pt x="2622169" y="17284192"/>
                      <a:pt x="2608072" y="17296385"/>
                    </a:cubicBezTo>
                    <a:cubicBezTo>
                      <a:pt x="2593975" y="17308576"/>
                      <a:pt x="2572512" y="17307179"/>
                      <a:pt x="2560320" y="17293082"/>
                    </a:cubicBezTo>
                    <a:close/>
                    <a:moveTo>
                      <a:pt x="2471801" y="17189958"/>
                    </a:moveTo>
                    <a:cubicBezTo>
                      <a:pt x="2457196" y="17172687"/>
                      <a:pt x="2442591" y="17155288"/>
                      <a:pt x="2428113" y="17137889"/>
                    </a:cubicBezTo>
                    <a:cubicBezTo>
                      <a:pt x="2416175" y="17123538"/>
                      <a:pt x="2418080" y="17102201"/>
                      <a:pt x="2432431" y="17090137"/>
                    </a:cubicBezTo>
                    <a:cubicBezTo>
                      <a:pt x="2446782" y="17078071"/>
                      <a:pt x="2468118" y="17080103"/>
                      <a:pt x="2480183" y="17094454"/>
                    </a:cubicBezTo>
                    <a:cubicBezTo>
                      <a:pt x="2494661" y="17111726"/>
                      <a:pt x="2509139" y="17128998"/>
                      <a:pt x="2523617" y="17146143"/>
                    </a:cubicBezTo>
                    <a:cubicBezTo>
                      <a:pt x="2535682" y="17160367"/>
                      <a:pt x="2533904" y="17181830"/>
                      <a:pt x="2519680" y="17193895"/>
                    </a:cubicBezTo>
                    <a:cubicBezTo>
                      <a:pt x="2505456" y="17205961"/>
                      <a:pt x="2483993" y="17204182"/>
                      <a:pt x="2471928" y="17189958"/>
                    </a:cubicBezTo>
                    <a:close/>
                    <a:moveTo>
                      <a:pt x="2384806" y="17085690"/>
                    </a:moveTo>
                    <a:cubicBezTo>
                      <a:pt x="2370455" y="17068164"/>
                      <a:pt x="2356104" y="17050765"/>
                      <a:pt x="2341753" y="17033114"/>
                    </a:cubicBezTo>
                    <a:cubicBezTo>
                      <a:pt x="2329942" y="17018636"/>
                      <a:pt x="2332101" y="16997299"/>
                      <a:pt x="2346579" y="16985489"/>
                    </a:cubicBezTo>
                    <a:cubicBezTo>
                      <a:pt x="2361057" y="16973677"/>
                      <a:pt x="2382393" y="16975837"/>
                      <a:pt x="2394204" y="16990315"/>
                    </a:cubicBezTo>
                    <a:cubicBezTo>
                      <a:pt x="2408428" y="17007714"/>
                      <a:pt x="2422652" y="17025113"/>
                      <a:pt x="2437003" y="17042512"/>
                    </a:cubicBezTo>
                    <a:cubicBezTo>
                      <a:pt x="2448941" y="17056990"/>
                      <a:pt x="2446909" y="17078325"/>
                      <a:pt x="2432431" y="17090137"/>
                    </a:cubicBezTo>
                    <a:cubicBezTo>
                      <a:pt x="2417953" y="17101947"/>
                      <a:pt x="2396617" y="17100042"/>
                      <a:pt x="2384806" y="17085565"/>
                    </a:cubicBezTo>
                    <a:close/>
                    <a:moveTo>
                      <a:pt x="2299081" y="16980154"/>
                    </a:moveTo>
                    <a:cubicBezTo>
                      <a:pt x="2284857" y="16962501"/>
                      <a:pt x="2270760" y="16944848"/>
                      <a:pt x="2256663" y="16927068"/>
                    </a:cubicBezTo>
                    <a:cubicBezTo>
                      <a:pt x="2245106" y="16912464"/>
                      <a:pt x="2247519" y="16891127"/>
                      <a:pt x="2262124" y="16879443"/>
                    </a:cubicBezTo>
                    <a:cubicBezTo>
                      <a:pt x="2276729" y="16867760"/>
                      <a:pt x="2298065" y="16870299"/>
                      <a:pt x="2309749" y="16884904"/>
                    </a:cubicBezTo>
                    <a:cubicBezTo>
                      <a:pt x="2323719" y="16902557"/>
                      <a:pt x="2337816" y="16920083"/>
                      <a:pt x="2351786" y="16937610"/>
                    </a:cubicBezTo>
                    <a:cubicBezTo>
                      <a:pt x="2363470" y="16952215"/>
                      <a:pt x="2361184" y="16973550"/>
                      <a:pt x="2346579" y="16985235"/>
                    </a:cubicBezTo>
                    <a:cubicBezTo>
                      <a:pt x="2331974" y="16996918"/>
                      <a:pt x="2310638" y="16994632"/>
                      <a:pt x="2298954" y="16980027"/>
                    </a:cubicBezTo>
                    <a:close/>
                    <a:moveTo>
                      <a:pt x="2214499" y="16873474"/>
                    </a:moveTo>
                    <a:cubicBezTo>
                      <a:pt x="2200529" y="16855694"/>
                      <a:pt x="2186686" y="16837788"/>
                      <a:pt x="2172843" y="16819753"/>
                    </a:cubicBezTo>
                    <a:cubicBezTo>
                      <a:pt x="2161413" y="16804894"/>
                      <a:pt x="2164207" y="16783686"/>
                      <a:pt x="2178939" y="16772255"/>
                    </a:cubicBezTo>
                    <a:cubicBezTo>
                      <a:pt x="2193671" y="16760825"/>
                      <a:pt x="2215007" y="16763619"/>
                      <a:pt x="2226437" y="16778351"/>
                    </a:cubicBezTo>
                    <a:cubicBezTo>
                      <a:pt x="2240153" y="16796131"/>
                      <a:pt x="2253996" y="16813912"/>
                      <a:pt x="2267839" y="16831690"/>
                    </a:cubicBezTo>
                    <a:cubicBezTo>
                      <a:pt x="2279396" y="16846423"/>
                      <a:pt x="2276729" y="16867760"/>
                      <a:pt x="2261997" y="16879190"/>
                    </a:cubicBezTo>
                    <a:cubicBezTo>
                      <a:pt x="2247265" y="16890619"/>
                      <a:pt x="2225929" y="16888079"/>
                      <a:pt x="2214499" y="16873347"/>
                    </a:cubicBezTo>
                    <a:close/>
                    <a:moveTo>
                      <a:pt x="2131441" y="16765778"/>
                    </a:moveTo>
                    <a:cubicBezTo>
                      <a:pt x="2117725" y="16747744"/>
                      <a:pt x="2104009" y="16729711"/>
                      <a:pt x="2090420" y="16711549"/>
                    </a:cubicBezTo>
                    <a:cubicBezTo>
                      <a:pt x="2079244" y="16696562"/>
                      <a:pt x="2082165" y="16675354"/>
                      <a:pt x="2097151" y="16664178"/>
                    </a:cubicBezTo>
                    <a:cubicBezTo>
                      <a:pt x="2112137" y="16653002"/>
                      <a:pt x="2133346" y="16655923"/>
                      <a:pt x="2144522" y="16670910"/>
                    </a:cubicBezTo>
                    <a:cubicBezTo>
                      <a:pt x="2157984" y="16688943"/>
                      <a:pt x="2171573" y="16706850"/>
                      <a:pt x="2185289" y="16724757"/>
                    </a:cubicBezTo>
                    <a:cubicBezTo>
                      <a:pt x="2196592" y="16739615"/>
                      <a:pt x="2193798" y="16760825"/>
                      <a:pt x="2178812" y="16772255"/>
                    </a:cubicBezTo>
                    <a:cubicBezTo>
                      <a:pt x="2163826" y="16783686"/>
                      <a:pt x="2142744" y="16780763"/>
                      <a:pt x="2131314" y="16765778"/>
                    </a:cubicBezTo>
                    <a:close/>
                    <a:moveTo>
                      <a:pt x="2049653" y="16657065"/>
                    </a:moveTo>
                    <a:cubicBezTo>
                      <a:pt x="2036191" y="16638905"/>
                      <a:pt x="2022729" y="16620617"/>
                      <a:pt x="2009394" y="16602329"/>
                    </a:cubicBezTo>
                    <a:cubicBezTo>
                      <a:pt x="1998345" y="16587215"/>
                      <a:pt x="2001647" y="16566007"/>
                      <a:pt x="2016760" y="16554958"/>
                    </a:cubicBezTo>
                    <a:cubicBezTo>
                      <a:pt x="2031873" y="16543910"/>
                      <a:pt x="2053082" y="16547212"/>
                      <a:pt x="2064131" y="16562324"/>
                    </a:cubicBezTo>
                    <a:cubicBezTo>
                      <a:pt x="2077466" y="16580486"/>
                      <a:pt x="2090801" y="16598646"/>
                      <a:pt x="2104136" y="16616680"/>
                    </a:cubicBezTo>
                    <a:cubicBezTo>
                      <a:pt x="2115312" y="16631665"/>
                      <a:pt x="2112137" y="16652875"/>
                      <a:pt x="2097151" y="16664051"/>
                    </a:cubicBezTo>
                    <a:cubicBezTo>
                      <a:pt x="2082165" y="16675227"/>
                      <a:pt x="2060956" y="16672052"/>
                      <a:pt x="2049780" y="16657065"/>
                    </a:cubicBezTo>
                    <a:close/>
                    <a:moveTo>
                      <a:pt x="1969643" y="16547464"/>
                    </a:moveTo>
                    <a:cubicBezTo>
                      <a:pt x="1956435" y="16529050"/>
                      <a:pt x="1943227" y="16510636"/>
                      <a:pt x="1930019" y="16492220"/>
                    </a:cubicBezTo>
                    <a:cubicBezTo>
                      <a:pt x="1919224" y="16476980"/>
                      <a:pt x="1922780" y="16455898"/>
                      <a:pt x="1938020" y="16444976"/>
                    </a:cubicBezTo>
                    <a:cubicBezTo>
                      <a:pt x="1953260" y="16434054"/>
                      <a:pt x="1974342" y="16437738"/>
                      <a:pt x="1985264" y="16452977"/>
                    </a:cubicBezTo>
                    <a:cubicBezTo>
                      <a:pt x="1998345" y="16471264"/>
                      <a:pt x="2011426" y="16489553"/>
                      <a:pt x="2024634" y="16507840"/>
                    </a:cubicBezTo>
                    <a:cubicBezTo>
                      <a:pt x="2035556" y="16522954"/>
                      <a:pt x="2032127" y="16544162"/>
                      <a:pt x="2017014" y="16555086"/>
                    </a:cubicBezTo>
                    <a:cubicBezTo>
                      <a:pt x="2001901" y="16566007"/>
                      <a:pt x="1980692" y="16562578"/>
                      <a:pt x="1969770" y="16547464"/>
                    </a:cubicBezTo>
                    <a:close/>
                    <a:moveTo>
                      <a:pt x="1891030" y="16436721"/>
                    </a:moveTo>
                    <a:cubicBezTo>
                      <a:pt x="1878076" y="16418179"/>
                      <a:pt x="1865122" y="16399638"/>
                      <a:pt x="1852168" y="16380968"/>
                    </a:cubicBezTo>
                    <a:cubicBezTo>
                      <a:pt x="1841500" y="16365601"/>
                      <a:pt x="1845310" y="16344519"/>
                      <a:pt x="1860804" y="16333851"/>
                    </a:cubicBezTo>
                    <a:cubicBezTo>
                      <a:pt x="1876298" y="16323183"/>
                      <a:pt x="1897253" y="16326993"/>
                      <a:pt x="1907921" y="16342488"/>
                    </a:cubicBezTo>
                    <a:cubicBezTo>
                      <a:pt x="1920748" y="16361029"/>
                      <a:pt x="1933575" y="16379444"/>
                      <a:pt x="1946529" y="16397860"/>
                    </a:cubicBezTo>
                    <a:cubicBezTo>
                      <a:pt x="1957324" y="16413226"/>
                      <a:pt x="1953514" y="16434308"/>
                      <a:pt x="1938274" y="16444976"/>
                    </a:cubicBezTo>
                    <a:cubicBezTo>
                      <a:pt x="1923034" y="16455644"/>
                      <a:pt x="1901825" y="16451962"/>
                      <a:pt x="1891157" y="16436721"/>
                    </a:cubicBezTo>
                    <a:close/>
                    <a:moveTo>
                      <a:pt x="1813814" y="16324962"/>
                    </a:moveTo>
                    <a:cubicBezTo>
                      <a:pt x="1800987" y="16306292"/>
                      <a:pt x="1788287" y="16287496"/>
                      <a:pt x="1775714" y="16268700"/>
                    </a:cubicBezTo>
                    <a:cubicBezTo>
                      <a:pt x="1765300" y="16253206"/>
                      <a:pt x="1769364" y="16232124"/>
                      <a:pt x="1784858" y="16221711"/>
                    </a:cubicBezTo>
                    <a:cubicBezTo>
                      <a:pt x="1800352" y="16211296"/>
                      <a:pt x="1821434" y="16215361"/>
                      <a:pt x="1831848" y="16230854"/>
                    </a:cubicBezTo>
                    <a:cubicBezTo>
                      <a:pt x="1844421" y="16249523"/>
                      <a:pt x="1856994" y="16268192"/>
                      <a:pt x="1869694" y="16286735"/>
                    </a:cubicBezTo>
                    <a:cubicBezTo>
                      <a:pt x="1880235" y="16302228"/>
                      <a:pt x="1876298" y="16323311"/>
                      <a:pt x="1860804" y="16333851"/>
                    </a:cubicBezTo>
                    <a:cubicBezTo>
                      <a:pt x="1845310" y="16344392"/>
                      <a:pt x="1824228" y="16340455"/>
                      <a:pt x="1813687" y="16324962"/>
                    </a:cubicBezTo>
                    <a:close/>
                    <a:moveTo>
                      <a:pt x="1737868" y="16212186"/>
                    </a:moveTo>
                    <a:cubicBezTo>
                      <a:pt x="1725295" y="16193263"/>
                      <a:pt x="1712849" y="16174465"/>
                      <a:pt x="1700530" y="16155415"/>
                    </a:cubicBezTo>
                    <a:cubicBezTo>
                      <a:pt x="1690243" y="16139795"/>
                      <a:pt x="1694688" y="16118712"/>
                      <a:pt x="1710309" y="16108553"/>
                    </a:cubicBezTo>
                    <a:cubicBezTo>
                      <a:pt x="1725930" y="16098393"/>
                      <a:pt x="1747012" y="16102712"/>
                      <a:pt x="1757172" y="16118332"/>
                    </a:cubicBezTo>
                    <a:cubicBezTo>
                      <a:pt x="1769491" y="16137128"/>
                      <a:pt x="1781810" y="16155924"/>
                      <a:pt x="1794256" y="16174720"/>
                    </a:cubicBezTo>
                    <a:cubicBezTo>
                      <a:pt x="1804543" y="16190340"/>
                      <a:pt x="1800352" y="16211296"/>
                      <a:pt x="1784731" y="16221711"/>
                    </a:cubicBezTo>
                    <a:cubicBezTo>
                      <a:pt x="1769110" y="16232124"/>
                      <a:pt x="1748155" y="16227806"/>
                      <a:pt x="1737741" y="16212186"/>
                    </a:cubicBezTo>
                    <a:close/>
                    <a:moveTo>
                      <a:pt x="1663319" y="16098520"/>
                    </a:moveTo>
                    <a:cubicBezTo>
                      <a:pt x="1651000" y="16079470"/>
                      <a:pt x="1638808" y="16060420"/>
                      <a:pt x="1626616" y="16041243"/>
                    </a:cubicBezTo>
                    <a:cubicBezTo>
                      <a:pt x="1616583" y="16025495"/>
                      <a:pt x="1621282" y="16004539"/>
                      <a:pt x="1637030" y="15994507"/>
                    </a:cubicBezTo>
                    <a:cubicBezTo>
                      <a:pt x="1652778" y="15984474"/>
                      <a:pt x="1673733" y="15989173"/>
                      <a:pt x="1683766" y="16004921"/>
                    </a:cubicBezTo>
                    <a:cubicBezTo>
                      <a:pt x="1695831" y="16023971"/>
                      <a:pt x="1708023" y="16042894"/>
                      <a:pt x="1720215" y="16061817"/>
                    </a:cubicBezTo>
                    <a:cubicBezTo>
                      <a:pt x="1730375" y="16077564"/>
                      <a:pt x="1725803" y="16098520"/>
                      <a:pt x="1710055" y="16108680"/>
                    </a:cubicBezTo>
                    <a:cubicBezTo>
                      <a:pt x="1694307" y="16118839"/>
                      <a:pt x="1673352" y="16114268"/>
                      <a:pt x="1663192" y="16098520"/>
                    </a:cubicBezTo>
                    <a:close/>
                    <a:moveTo>
                      <a:pt x="1590294" y="15983838"/>
                    </a:moveTo>
                    <a:cubicBezTo>
                      <a:pt x="1578229" y="15964663"/>
                      <a:pt x="1566291" y="15945358"/>
                      <a:pt x="1554353" y="15926054"/>
                    </a:cubicBezTo>
                    <a:cubicBezTo>
                      <a:pt x="1544574" y="15910179"/>
                      <a:pt x="1549400" y="15889224"/>
                      <a:pt x="1565402" y="15879445"/>
                    </a:cubicBezTo>
                    <a:cubicBezTo>
                      <a:pt x="1581404" y="15869665"/>
                      <a:pt x="1602232" y="15874492"/>
                      <a:pt x="1612011" y="15890494"/>
                    </a:cubicBezTo>
                    <a:cubicBezTo>
                      <a:pt x="1623822" y="15909671"/>
                      <a:pt x="1635760" y="15928721"/>
                      <a:pt x="1647698" y="15947898"/>
                    </a:cubicBezTo>
                    <a:cubicBezTo>
                      <a:pt x="1657604" y="15963773"/>
                      <a:pt x="1652778" y="15984601"/>
                      <a:pt x="1637030" y="15994635"/>
                    </a:cubicBezTo>
                    <a:cubicBezTo>
                      <a:pt x="1621282" y="16004667"/>
                      <a:pt x="1600327" y="15999713"/>
                      <a:pt x="1590294" y="15983965"/>
                    </a:cubicBezTo>
                    <a:close/>
                    <a:moveTo>
                      <a:pt x="1518793" y="15868269"/>
                    </a:moveTo>
                    <a:cubicBezTo>
                      <a:pt x="1506982" y="15848964"/>
                      <a:pt x="1495298" y="15829535"/>
                      <a:pt x="1483614" y="15810103"/>
                    </a:cubicBezTo>
                    <a:cubicBezTo>
                      <a:pt x="1473962" y="15794101"/>
                      <a:pt x="1479169" y="15773273"/>
                      <a:pt x="1495171" y="15763621"/>
                    </a:cubicBezTo>
                    <a:cubicBezTo>
                      <a:pt x="1511173" y="15753969"/>
                      <a:pt x="1532001" y="15759176"/>
                      <a:pt x="1541653" y="15775178"/>
                    </a:cubicBezTo>
                    <a:cubicBezTo>
                      <a:pt x="1553210" y="15794482"/>
                      <a:pt x="1564894" y="15813660"/>
                      <a:pt x="1576578" y="15832964"/>
                    </a:cubicBezTo>
                    <a:cubicBezTo>
                      <a:pt x="1586357" y="15848964"/>
                      <a:pt x="1581277" y="15869793"/>
                      <a:pt x="1565275" y="15879445"/>
                    </a:cubicBezTo>
                    <a:cubicBezTo>
                      <a:pt x="1549273" y="15889097"/>
                      <a:pt x="1528445" y="15884144"/>
                      <a:pt x="1518793" y="15868142"/>
                    </a:cubicBezTo>
                    <a:close/>
                    <a:moveTo>
                      <a:pt x="1448943" y="15751683"/>
                    </a:moveTo>
                    <a:cubicBezTo>
                      <a:pt x="1437386" y="15732252"/>
                      <a:pt x="1425956" y="15712694"/>
                      <a:pt x="1414526" y="15693137"/>
                    </a:cubicBezTo>
                    <a:cubicBezTo>
                      <a:pt x="1405128" y="15677007"/>
                      <a:pt x="1410589" y="15656179"/>
                      <a:pt x="1426718" y="15646781"/>
                    </a:cubicBezTo>
                    <a:cubicBezTo>
                      <a:pt x="1442847" y="15637383"/>
                      <a:pt x="1463675" y="15642844"/>
                      <a:pt x="1473073" y="15658973"/>
                    </a:cubicBezTo>
                    <a:cubicBezTo>
                      <a:pt x="1484376" y="15678404"/>
                      <a:pt x="1495806" y="15697836"/>
                      <a:pt x="1507236" y="15717138"/>
                    </a:cubicBezTo>
                    <a:cubicBezTo>
                      <a:pt x="1516761" y="15733268"/>
                      <a:pt x="1511427" y="15753969"/>
                      <a:pt x="1495298" y="15763494"/>
                    </a:cubicBezTo>
                    <a:cubicBezTo>
                      <a:pt x="1479169" y="15773019"/>
                      <a:pt x="1458468" y="15767686"/>
                      <a:pt x="1448943" y="15751556"/>
                    </a:cubicBezTo>
                    <a:close/>
                    <a:moveTo>
                      <a:pt x="1380617" y="15634208"/>
                    </a:moveTo>
                    <a:cubicBezTo>
                      <a:pt x="1369314" y="15614523"/>
                      <a:pt x="1358138" y="15594839"/>
                      <a:pt x="1346962" y="15575153"/>
                    </a:cubicBezTo>
                    <a:cubicBezTo>
                      <a:pt x="1337818" y="15558897"/>
                      <a:pt x="1343533" y="15538196"/>
                      <a:pt x="1359789" y="15529052"/>
                    </a:cubicBezTo>
                    <a:cubicBezTo>
                      <a:pt x="1376045" y="15519908"/>
                      <a:pt x="1396746" y="15525623"/>
                      <a:pt x="1405890" y="15541879"/>
                    </a:cubicBezTo>
                    <a:cubicBezTo>
                      <a:pt x="1416939" y="15561438"/>
                      <a:pt x="1428115" y="15580995"/>
                      <a:pt x="1439291" y="15600553"/>
                    </a:cubicBezTo>
                    <a:cubicBezTo>
                      <a:pt x="1448562" y="15616810"/>
                      <a:pt x="1442974" y="15637511"/>
                      <a:pt x="1426718" y="15646781"/>
                    </a:cubicBezTo>
                    <a:cubicBezTo>
                      <a:pt x="1410462" y="15656052"/>
                      <a:pt x="1389761" y="15650465"/>
                      <a:pt x="1380490" y="15634208"/>
                    </a:cubicBezTo>
                    <a:close/>
                    <a:moveTo>
                      <a:pt x="1313561" y="15515844"/>
                    </a:moveTo>
                    <a:cubicBezTo>
                      <a:pt x="1302512" y="15496032"/>
                      <a:pt x="1291590" y="15476220"/>
                      <a:pt x="1280668" y="15456281"/>
                    </a:cubicBezTo>
                    <a:cubicBezTo>
                      <a:pt x="1271651" y="15439898"/>
                      <a:pt x="1277747" y="15419324"/>
                      <a:pt x="1294130" y="15410307"/>
                    </a:cubicBezTo>
                    <a:cubicBezTo>
                      <a:pt x="1310513" y="15401289"/>
                      <a:pt x="1331087" y="15407387"/>
                      <a:pt x="1340104" y="15423769"/>
                    </a:cubicBezTo>
                    <a:cubicBezTo>
                      <a:pt x="1350899" y="15443581"/>
                      <a:pt x="1361821" y="15463265"/>
                      <a:pt x="1372743" y="15482951"/>
                    </a:cubicBezTo>
                    <a:cubicBezTo>
                      <a:pt x="1381887" y="15499335"/>
                      <a:pt x="1375918" y="15519908"/>
                      <a:pt x="1359662" y="15529052"/>
                    </a:cubicBezTo>
                    <a:cubicBezTo>
                      <a:pt x="1343406" y="15538196"/>
                      <a:pt x="1322705" y="15532227"/>
                      <a:pt x="1313561" y="15515971"/>
                    </a:cubicBezTo>
                    <a:close/>
                    <a:moveTo>
                      <a:pt x="1248156" y="15396718"/>
                    </a:moveTo>
                    <a:cubicBezTo>
                      <a:pt x="1237361" y="15376779"/>
                      <a:pt x="1226693" y="15356839"/>
                      <a:pt x="1216152" y="15336901"/>
                    </a:cubicBezTo>
                    <a:cubicBezTo>
                      <a:pt x="1207389" y="15320390"/>
                      <a:pt x="1213612" y="15299817"/>
                      <a:pt x="1230122" y="15291054"/>
                    </a:cubicBezTo>
                    <a:cubicBezTo>
                      <a:pt x="1246632" y="15282290"/>
                      <a:pt x="1267206" y="15288515"/>
                      <a:pt x="1275969" y="15305024"/>
                    </a:cubicBezTo>
                    <a:cubicBezTo>
                      <a:pt x="1286510" y="15324837"/>
                      <a:pt x="1297178" y="15344648"/>
                      <a:pt x="1307846" y="15364461"/>
                    </a:cubicBezTo>
                    <a:cubicBezTo>
                      <a:pt x="1316736" y="15380970"/>
                      <a:pt x="1310640" y="15401417"/>
                      <a:pt x="1294130" y="15410307"/>
                    </a:cubicBezTo>
                    <a:cubicBezTo>
                      <a:pt x="1277620" y="15419197"/>
                      <a:pt x="1257173" y="15413101"/>
                      <a:pt x="1248283" y="15396590"/>
                    </a:cubicBezTo>
                    <a:close/>
                    <a:moveTo>
                      <a:pt x="1184529" y="15276703"/>
                    </a:moveTo>
                    <a:cubicBezTo>
                      <a:pt x="1173988" y="15256638"/>
                      <a:pt x="1163574" y="15236571"/>
                      <a:pt x="1153287" y="15216378"/>
                    </a:cubicBezTo>
                    <a:cubicBezTo>
                      <a:pt x="1144778" y="15199740"/>
                      <a:pt x="1151255" y="15179294"/>
                      <a:pt x="1167892" y="15170786"/>
                    </a:cubicBezTo>
                    <a:cubicBezTo>
                      <a:pt x="1184529" y="15162276"/>
                      <a:pt x="1204976" y="15168753"/>
                      <a:pt x="1213485" y="15185389"/>
                    </a:cubicBezTo>
                    <a:cubicBezTo>
                      <a:pt x="1223772" y="15205456"/>
                      <a:pt x="1234186" y="15225395"/>
                      <a:pt x="1244600" y="15245335"/>
                    </a:cubicBezTo>
                    <a:cubicBezTo>
                      <a:pt x="1253236" y="15261971"/>
                      <a:pt x="1246886" y="15282418"/>
                      <a:pt x="1230249" y="15291054"/>
                    </a:cubicBezTo>
                    <a:cubicBezTo>
                      <a:pt x="1213612" y="15299689"/>
                      <a:pt x="1193165" y="15293339"/>
                      <a:pt x="1184529" y="15276703"/>
                    </a:cubicBezTo>
                    <a:close/>
                    <a:moveTo>
                      <a:pt x="1122299" y="15155926"/>
                    </a:moveTo>
                    <a:cubicBezTo>
                      <a:pt x="1112012" y="15135733"/>
                      <a:pt x="1101852" y="15115412"/>
                      <a:pt x="1091819" y="15095220"/>
                    </a:cubicBezTo>
                    <a:cubicBezTo>
                      <a:pt x="1083437" y="15078456"/>
                      <a:pt x="1090295" y="15058137"/>
                      <a:pt x="1107059" y="15049754"/>
                    </a:cubicBezTo>
                    <a:cubicBezTo>
                      <a:pt x="1123823" y="15041372"/>
                      <a:pt x="1144143" y="15048230"/>
                      <a:pt x="1152525" y="15064994"/>
                    </a:cubicBezTo>
                    <a:cubicBezTo>
                      <a:pt x="1162558" y="15085188"/>
                      <a:pt x="1172718" y="15105253"/>
                      <a:pt x="1182878" y="15125319"/>
                    </a:cubicBezTo>
                    <a:cubicBezTo>
                      <a:pt x="1191387" y="15141956"/>
                      <a:pt x="1184656" y="15162403"/>
                      <a:pt x="1168019" y="15170786"/>
                    </a:cubicBezTo>
                    <a:cubicBezTo>
                      <a:pt x="1151382" y="15179167"/>
                      <a:pt x="1130935" y="15172562"/>
                      <a:pt x="1122553" y="15155926"/>
                    </a:cubicBezTo>
                    <a:close/>
                    <a:moveTo>
                      <a:pt x="1061847" y="15034133"/>
                    </a:moveTo>
                    <a:cubicBezTo>
                      <a:pt x="1051814" y="15013812"/>
                      <a:pt x="1041908" y="14993365"/>
                      <a:pt x="1032129" y="14972919"/>
                    </a:cubicBezTo>
                    <a:cubicBezTo>
                      <a:pt x="1024001" y="14956028"/>
                      <a:pt x="1031113" y="14935836"/>
                      <a:pt x="1047877" y="14927707"/>
                    </a:cubicBezTo>
                    <a:cubicBezTo>
                      <a:pt x="1064641" y="14919579"/>
                      <a:pt x="1084961" y="14926690"/>
                      <a:pt x="1093089" y="14943455"/>
                    </a:cubicBezTo>
                    <a:cubicBezTo>
                      <a:pt x="1102868" y="14963775"/>
                      <a:pt x="1112774" y="14983968"/>
                      <a:pt x="1122680" y="15004287"/>
                    </a:cubicBezTo>
                    <a:cubicBezTo>
                      <a:pt x="1130935" y="15021052"/>
                      <a:pt x="1123950" y="15041372"/>
                      <a:pt x="1107186" y="15049627"/>
                    </a:cubicBezTo>
                    <a:cubicBezTo>
                      <a:pt x="1090422" y="15057882"/>
                      <a:pt x="1070102" y="15050897"/>
                      <a:pt x="1061847" y="15034133"/>
                    </a:cubicBezTo>
                    <a:close/>
                    <a:moveTo>
                      <a:pt x="1002792" y="14911705"/>
                    </a:moveTo>
                    <a:cubicBezTo>
                      <a:pt x="993140" y="14891258"/>
                      <a:pt x="983488" y="14870812"/>
                      <a:pt x="973963" y="14850238"/>
                    </a:cubicBezTo>
                    <a:cubicBezTo>
                      <a:pt x="966089" y="14833346"/>
                      <a:pt x="973455" y="14813153"/>
                      <a:pt x="990346" y="14805279"/>
                    </a:cubicBezTo>
                    <a:cubicBezTo>
                      <a:pt x="1007237" y="14797405"/>
                      <a:pt x="1027430" y="14804771"/>
                      <a:pt x="1035304" y="14821663"/>
                    </a:cubicBezTo>
                    <a:cubicBezTo>
                      <a:pt x="1044829" y="14841982"/>
                      <a:pt x="1054354" y="14862429"/>
                      <a:pt x="1064006" y="14882749"/>
                    </a:cubicBezTo>
                    <a:cubicBezTo>
                      <a:pt x="1072007" y="14899639"/>
                      <a:pt x="1064768" y="14919833"/>
                      <a:pt x="1047877" y="14927835"/>
                    </a:cubicBezTo>
                    <a:cubicBezTo>
                      <a:pt x="1030986" y="14935836"/>
                      <a:pt x="1010793" y="14928596"/>
                      <a:pt x="1002792" y="14911705"/>
                    </a:cubicBezTo>
                    <a:close/>
                    <a:moveTo>
                      <a:pt x="945388" y="14788642"/>
                    </a:moveTo>
                    <a:cubicBezTo>
                      <a:pt x="935990" y="14768068"/>
                      <a:pt x="926592" y="14747494"/>
                      <a:pt x="917321" y="14726793"/>
                    </a:cubicBezTo>
                    <a:cubicBezTo>
                      <a:pt x="909701" y="14709775"/>
                      <a:pt x="917194" y="14689710"/>
                      <a:pt x="934339" y="14681963"/>
                    </a:cubicBezTo>
                    <a:cubicBezTo>
                      <a:pt x="951484" y="14674214"/>
                      <a:pt x="971423" y="14681836"/>
                      <a:pt x="979170" y="14698980"/>
                    </a:cubicBezTo>
                    <a:cubicBezTo>
                      <a:pt x="988441" y="14719554"/>
                      <a:pt x="997712" y="14740001"/>
                      <a:pt x="1007110" y="14760448"/>
                    </a:cubicBezTo>
                    <a:cubicBezTo>
                      <a:pt x="1014857" y="14777465"/>
                      <a:pt x="1007364" y="14797532"/>
                      <a:pt x="990473" y="14805279"/>
                    </a:cubicBezTo>
                    <a:cubicBezTo>
                      <a:pt x="973582" y="14813026"/>
                      <a:pt x="953389" y="14805533"/>
                      <a:pt x="945642" y="14788642"/>
                    </a:cubicBezTo>
                    <a:close/>
                    <a:moveTo>
                      <a:pt x="889889" y="14664689"/>
                    </a:moveTo>
                    <a:cubicBezTo>
                      <a:pt x="880745" y="14643988"/>
                      <a:pt x="871601" y="14623162"/>
                      <a:pt x="862584" y="14602461"/>
                    </a:cubicBezTo>
                    <a:cubicBezTo>
                      <a:pt x="855091" y="14585314"/>
                      <a:pt x="862965" y="14565376"/>
                      <a:pt x="880110" y="14557883"/>
                    </a:cubicBezTo>
                    <a:cubicBezTo>
                      <a:pt x="897255" y="14550389"/>
                      <a:pt x="917194" y="14558263"/>
                      <a:pt x="924687" y="14575410"/>
                    </a:cubicBezTo>
                    <a:cubicBezTo>
                      <a:pt x="933704" y="14596111"/>
                      <a:pt x="942721" y="14616685"/>
                      <a:pt x="951865" y="14637258"/>
                    </a:cubicBezTo>
                    <a:cubicBezTo>
                      <a:pt x="959485" y="14654403"/>
                      <a:pt x="951738" y="14674342"/>
                      <a:pt x="934593" y="14681963"/>
                    </a:cubicBezTo>
                    <a:cubicBezTo>
                      <a:pt x="917448" y="14689582"/>
                      <a:pt x="897509" y="14681836"/>
                      <a:pt x="889889" y="14664689"/>
                    </a:cubicBezTo>
                    <a:close/>
                    <a:moveTo>
                      <a:pt x="835660" y="14539849"/>
                    </a:moveTo>
                    <a:cubicBezTo>
                      <a:pt x="826770" y="14519021"/>
                      <a:pt x="818007" y="14498193"/>
                      <a:pt x="809244" y="14477237"/>
                    </a:cubicBezTo>
                    <a:cubicBezTo>
                      <a:pt x="802005" y="14459965"/>
                      <a:pt x="810133" y="14440154"/>
                      <a:pt x="827405" y="14432914"/>
                    </a:cubicBezTo>
                    <a:cubicBezTo>
                      <a:pt x="844677" y="14425676"/>
                      <a:pt x="864489" y="14433804"/>
                      <a:pt x="871728" y="14451076"/>
                    </a:cubicBezTo>
                    <a:cubicBezTo>
                      <a:pt x="880364" y="14471777"/>
                      <a:pt x="889127" y="14492605"/>
                      <a:pt x="898017" y="14513306"/>
                    </a:cubicBezTo>
                    <a:cubicBezTo>
                      <a:pt x="905383" y="14530451"/>
                      <a:pt x="897382" y="14550389"/>
                      <a:pt x="880110" y="14557756"/>
                    </a:cubicBezTo>
                    <a:cubicBezTo>
                      <a:pt x="862838" y="14565122"/>
                      <a:pt x="843026" y="14557121"/>
                      <a:pt x="835660" y="14539849"/>
                    </a:cubicBezTo>
                    <a:close/>
                    <a:moveTo>
                      <a:pt x="783209" y="14414627"/>
                    </a:moveTo>
                    <a:cubicBezTo>
                      <a:pt x="774573" y="14393672"/>
                      <a:pt x="766064" y="14372717"/>
                      <a:pt x="757555" y="14351763"/>
                    </a:cubicBezTo>
                    <a:cubicBezTo>
                      <a:pt x="750570" y="14334362"/>
                      <a:pt x="758952" y="14314678"/>
                      <a:pt x="776224" y="14307693"/>
                    </a:cubicBezTo>
                    <a:cubicBezTo>
                      <a:pt x="793496" y="14300708"/>
                      <a:pt x="813308" y="14309089"/>
                      <a:pt x="820293" y="14326363"/>
                    </a:cubicBezTo>
                    <a:cubicBezTo>
                      <a:pt x="828675" y="14347189"/>
                      <a:pt x="837184" y="14368018"/>
                      <a:pt x="845693" y="14388846"/>
                    </a:cubicBezTo>
                    <a:cubicBezTo>
                      <a:pt x="852805" y="14406118"/>
                      <a:pt x="844550" y="14425930"/>
                      <a:pt x="827278" y="14433042"/>
                    </a:cubicBezTo>
                    <a:cubicBezTo>
                      <a:pt x="810006" y="14440154"/>
                      <a:pt x="790194" y="14431899"/>
                      <a:pt x="783082" y="14414627"/>
                    </a:cubicBezTo>
                    <a:close/>
                    <a:moveTo>
                      <a:pt x="732282" y="14288643"/>
                    </a:moveTo>
                    <a:cubicBezTo>
                      <a:pt x="723900" y="14267562"/>
                      <a:pt x="715645" y="14246479"/>
                      <a:pt x="707517" y="14225397"/>
                    </a:cubicBezTo>
                    <a:cubicBezTo>
                      <a:pt x="700786" y="14207998"/>
                      <a:pt x="709422" y="14188312"/>
                      <a:pt x="726821" y="14181582"/>
                    </a:cubicBezTo>
                    <a:cubicBezTo>
                      <a:pt x="744220" y="14174851"/>
                      <a:pt x="763905" y="14183488"/>
                      <a:pt x="770636" y="14200887"/>
                    </a:cubicBezTo>
                    <a:cubicBezTo>
                      <a:pt x="778764" y="14221840"/>
                      <a:pt x="787019" y="14242796"/>
                      <a:pt x="795274" y="14263751"/>
                    </a:cubicBezTo>
                    <a:cubicBezTo>
                      <a:pt x="802132" y="14281150"/>
                      <a:pt x="793623" y="14300836"/>
                      <a:pt x="776224" y="14307693"/>
                    </a:cubicBezTo>
                    <a:cubicBezTo>
                      <a:pt x="758825" y="14314551"/>
                      <a:pt x="739140" y="14306042"/>
                      <a:pt x="732282" y="14288643"/>
                    </a:cubicBezTo>
                    <a:close/>
                    <a:moveTo>
                      <a:pt x="683006" y="14161897"/>
                    </a:moveTo>
                    <a:cubicBezTo>
                      <a:pt x="674878" y="14140689"/>
                      <a:pt x="666877" y="14119479"/>
                      <a:pt x="659003" y="14098270"/>
                    </a:cubicBezTo>
                    <a:cubicBezTo>
                      <a:pt x="652399" y="14080744"/>
                      <a:pt x="661416" y="14061187"/>
                      <a:pt x="678815" y="14054710"/>
                    </a:cubicBezTo>
                    <a:cubicBezTo>
                      <a:pt x="696214" y="14048232"/>
                      <a:pt x="715899" y="14057122"/>
                      <a:pt x="722376" y="14074521"/>
                    </a:cubicBezTo>
                    <a:cubicBezTo>
                      <a:pt x="730250" y="14095603"/>
                      <a:pt x="738251" y="14116686"/>
                      <a:pt x="746252" y="14137767"/>
                    </a:cubicBezTo>
                    <a:cubicBezTo>
                      <a:pt x="752856" y="14155293"/>
                      <a:pt x="744093" y="14174851"/>
                      <a:pt x="726694" y="14181455"/>
                    </a:cubicBezTo>
                    <a:cubicBezTo>
                      <a:pt x="709295" y="14188060"/>
                      <a:pt x="689610" y="14179296"/>
                      <a:pt x="683006" y="14161897"/>
                    </a:cubicBezTo>
                    <a:close/>
                    <a:moveTo>
                      <a:pt x="635381" y="14034388"/>
                    </a:moveTo>
                    <a:cubicBezTo>
                      <a:pt x="627634" y="14013180"/>
                      <a:pt x="619887" y="13991971"/>
                      <a:pt x="612267" y="13970636"/>
                    </a:cubicBezTo>
                    <a:cubicBezTo>
                      <a:pt x="605917" y="13952982"/>
                      <a:pt x="615061" y="13933678"/>
                      <a:pt x="632714" y="13927328"/>
                    </a:cubicBezTo>
                    <a:cubicBezTo>
                      <a:pt x="650367" y="13920978"/>
                      <a:pt x="669671" y="13930122"/>
                      <a:pt x="676021" y="13947775"/>
                    </a:cubicBezTo>
                    <a:cubicBezTo>
                      <a:pt x="683641" y="13968857"/>
                      <a:pt x="691261" y="13990065"/>
                      <a:pt x="699008" y="14011148"/>
                    </a:cubicBezTo>
                    <a:cubicBezTo>
                      <a:pt x="705485" y="14028674"/>
                      <a:pt x="696468" y="14048105"/>
                      <a:pt x="678815" y="14054582"/>
                    </a:cubicBezTo>
                    <a:cubicBezTo>
                      <a:pt x="661162" y="14061060"/>
                      <a:pt x="641858" y="14052042"/>
                      <a:pt x="635381" y="14034388"/>
                    </a:cubicBezTo>
                    <a:close/>
                    <a:moveTo>
                      <a:pt x="589534" y="13906754"/>
                    </a:moveTo>
                    <a:cubicBezTo>
                      <a:pt x="582041" y="13885418"/>
                      <a:pt x="574548" y="13864082"/>
                      <a:pt x="567182" y="13842619"/>
                    </a:cubicBezTo>
                    <a:cubicBezTo>
                      <a:pt x="561086" y="13824965"/>
                      <a:pt x="570484" y="13805663"/>
                      <a:pt x="588137" y="13799565"/>
                    </a:cubicBezTo>
                    <a:cubicBezTo>
                      <a:pt x="605790" y="13793470"/>
                      <a:pt x="625094" y="13802868"/>
                      <a:pt x="631190" y="13820521"/>
                    </a:cubicBezTo>
                    <a:cubicBezTo>
                      <a:pt x="638556" y="13841730"/>
                      <a:pt x="645922" y="13863065"/>
                      <a:pt x="653288" y="13884275"/>
                    </a:cubicBezTo>
                    <a:cubicBezTo>
                      <a:pt x="659511" y="13901928"/>
                      <a:pt x="650240" y="13921232"/>
                      <a:pt x="632587" y="13927455"/>
                    </a:cubicBezTo>
                    <a:cubicBezTo>
                      <a:pt x="614934" y="13933678"/>
                      <a:pt x="595630" y="13924407"/>
                      <a:pt x="589407" y="13906754"/>
                    </a:cubicBezTo>
                    <a:close/>
                    <a:moveTo>
                      <a:pt x="545211" y="13778357"/>
                    </a:moveTo>
                    <a:cubicBezTo>
                      <a:pt x="537972" y="13756894"/>
                      <a:pt x="530860" y="13735431"/>
                      <a:pt x="523748" y="13713840"/>
                    </a:cubicBezTo>
                    <a:cubicBezTo>
                      <a:pt x="517906" y="13696062"/>
                      <a:pt x="527558" y="13676885"/>
                      <a:pt x="545338" y="13671042"/>
                    </a:cubicBezTo>
                    <a:cubicBezTo>
                      <a:pt x="563118" y="13665200"/>
                      <a:pt x="582295" y="13674852"/>
                      <a:pt x="588137" y="13692632"/>
                    </a:cubicBezTo>
                    <a:cubicBezTo>
                      <a:pt x="595122" y="13713968"/>
                      <a:pt x="602234" y="13735431"/>
                      <a:pt x="609473" y="13756767"/>
                    </a:cubicBezTo>
                    <a:cubicBezTo>
                      <a:pt x="615442" y="13774547"/>
                      <a:pt x="605917" y="13793724"/>
                      <a:pt x="588137" y="13799693"/>
                    </a:cubicBezTo>
                    <a:cubicBezTo>
                      <a:pt x="570357" y="13805663"/>
                      <a:pt x="551180" y="13796138"/>
                      <a:pt x="545211" y="13778357"/>
                    </a:cubicBezTo>
                    <a:close/>
                    <a:moveTo>
                      <a:pt x="502666" y="13649198"/>
                    </a:moveTo>
                    <a:cubicBezTo>
                      <a:pt x="495681" y="13627608"/>
                      <a:pt x="488823" y="13606018"/>
                      <a:pt x="481965" y="13584301"/>
                    </a:cubicBezTo>
                    <a:cubicBezTo>
                      <a:pt x="476377" y="13566521"/>
                      <a:pt x="486283" y="13547471"/>
                      <a:pt x="504063" y="13541883"/>
                    </a:cubicBezTo>
                    <a:cubicBezTo>
                      <a:pt x="521843" y="13536295"/>
                      <a:pt x="540893" y="13546201"/>
                      <a:pt x="546481" y="13563981"/>
                    </a:cubicBezTo>
                    <a:cubicBezTo>
                      <a:pt x="553212" y="13585444"/>
                      <a:pt x="560070" y="13607035"/>
                      <a:pt x="567055" y="13628370"/>
                    </a:cubicBezTo>
                    <a:cubicBezTo>
                      <a:pt x="572770" y="13646150"/>
                      <a:pt x="562991" y="13665200"/>
                      <a:pt x="545211" y="13671042"/>
                    </a:cubicBezTo>
                    <a:cubicBezTo>
                      <a:pt x="527431" y="13676885"/>
                      <a:pt x="508381" y="13666978"/>
                      <a:pt x="502539" y="13649198"/>
                    </a:cubicBezTo>
                    <a:close/>
                    <a:moveTo>
                      <a:pt x="461645" y="13519404"/>
                    </a:moveTo>
                    <a:cubicBezTo>
                      <a:pt x="455041" y="13497813"/>
                      <a:pt x="448437" y="13476224"/>
                      <a:pt x="441960" y="13454507"/>
                    </a:cubicBezTo>
                    <a:cubicBezTo>
                      <a:pt x="436626" y="13436600"/>
                      <a:pt x="446786" y="13417677"/>
                      <a:pt x="464693" y="13412343"/>
                    </a:cubicBezTo>
                    <a:cubicBezTo>
                      <a:pt x="482600" y="13407010"/>
                      <a:pt x="501523" y="13417169"/>
                      <a:pt x="506857" y="13435076"/>
                    </a:cubicBezTo>
                    <a:cubicBezTo>
                      <a:pt x="513334" y="13456538"/>
                      <a:pt x="519811" y="13478129"/>
                      <a:pt x="526415" y="13499464"/>
                    </a:cubicBezTo>
                    <a:cubicBezTo>
                      <a:pt x="531876" y="13517372"/>
                      <a:pt x="521843" y="13536295"/>
                      <a:pt x="504063" y="13541756"/>
                    </a:cubicBezTo>
                    <a:cubicBezTo>
                      <a:pt x="486283" y="13547217"/>
                      <a:pt x="467233" y="13537185"/>
                      <a:pt x="461772" y="13519404"/>
                    </a:cubicBezTo>
                    <a:close/>
                    <a:moveTo>
                      <a:pt x="422783" y="13389483"/>
                    </a:moveTo>
                    <a:cubicBezTo>
                      <a:pt x="416433" y="13367765"/>
                      <a:pt x="410083" y="13346049"/>
                      <a:pt x="403860" y="13324205"/>
                    </a:cubicBezTo>
                    <a:cubicBezTo>
                      <a:pt x="398653" y="13306171"/>
                      <a:pt x="409067" y="13287502"/>
                      <a:pt x="427101" y="13282295"/>
                    </a:cubicBezTo>
                    <a:cubicBezTo>
                      <a:pt x="445135" y="13277089"/>
                      <a:pt x="463804" y="13287502"/>
                      <a:pt x="469011" y="13305537"/>
                    </a:cubicBezTo>
                    <a:cubicBezTo>
                      <a:pt x="475234" y="13327126"/>
                      <a:pt x="481457" y="13348715"/>
                      <a:pt x="487807" y="13370306"/>
                    </a:cubicBezTo>
                    <a:cubicBezTo>
                      <a:pt x="493014" y="13388214"/>
                      <a:pt x="482854" y="13407010"/>
                      <a:pt x="464820" y="13412343"/>
                    </a:cubicBezTo>
                    <a:cubicBezTo>
                      <a:pt x="446786" y="13417677"/>
                      <a:pt x="428117" y="13407389"/>
                      <a:pt x="422783" y="13389356"/>
                    </a:cubicBezTo>
                    <a:close/>
                    <a:moveTo>
                      <a:pt x="385445" y="13258673"/>
                    </a:moveTo>
                    <a:cubicBezTo>
                      <a:pt x="379349" y="13236829"/>
                      <a:pt x="373380" y="13214986"/>
                      <a:pt x="367411" y="13193140"/>
                    </a:cubicBezTo>
                    <a:cubicBezTo>
                      <a:pt x="362458" y="13175107"/>
                      <a:pt x="373126" y="13156439"/>
                      <a:pt x="391160" y="13151613"/>
                    </a:cubicBezTo>
                    <a:cubicBezTo>
                      <a:pt x="409194" y="13146787"/>
                      <a:pt x="427863" y="13157327"/>
                      <a:pt x="432689" y="13175362"/>
                    </a:cubicBezTo>
                    <a:cubicBezTo>
                      <a:pt x="438658" y="13197078"/>
                      <a:pt x="444627" y="13218795"/>
                      <a:pt x="450596" y="13240513"/>
                    </a:cubicBezTo>
                    <a:cubicBezTo>
                      <a:pt x="455676" y="13258546"/>
                      <a:pt x="445135" y="13277214"/>
                      <a:pt x="427101" y="13282295"/>
                    </a:cubicBezTo>
                    <a:cubicBezTo>
                      <a:pt x="409067" y="13287375"/>
                      <a:pt x="390398" y="13276835"/>
                      <a:pt x="385318" y="13258800"/>
                    </a:cubicBezTo>
                    <a:close/>
                    <a:moveTo>
                      <a:pt x="349631" y="13127482"/>
                    </a:moveTo>
                    <a:cubicBezTo>
                      <a:pt x="343789" y="13105512"/>
                      <a:pt x="338074" y="13083539"/>
                      <a:pt x="332359" y="13061569"/>
                    </a:cubicBezTo>
                    <a:cubicBezTo>
                      <a:pt x="327660" y="13043408"/>
                      <a:pt x="338582" y="13024993"/>
                      <a:pt x="356743" y="13020294"/>
                    </a:cubicBezTo>
                    <a:cubicBezTo>
                      <a:pt x="374904" y="13015595"/>
                      <a:pt x="393319" y="13026517"/>
                      <a:pt x="398018" y="13044678"/>
                    </a:cubicBezTo>
                    <a:cubicBezTo>
                      <a:pt x="403606" y="13066522"/>
                      <a:pt x="409321" y="13088365"/>
                      <a:pt x="415163" y="13110211"/>
                    </a:cubicBezTo>
                    <a:cubicBezTo>
                      <a:pt x="419989" y="13128244"/>
                      <a:pt x="409194" y="13146787"/>
                      <a:pt x="391160" y="13151613"/>
                    </a:cubicBezTo>
                    <a:cubicBezTo>
                      <a:pt x="373126" y="13156439"/>
                      <a:pt x="354584" y="13145643"/>
                      <a:pt x="349758" y="13127610"/>
                    </a:cubicBezTo>
                    <a:close/>
                    <a:moveTo>
                      <a:pt x="315849" y="12996037"/>
                    </a:moveTo>
                    <a:cubicBezTo>
                      <a:pt x="310388" y="12974066"/>
                      <a:pt x="304927" y="12952222"/>
                      <a:pt x="299593" y="12930251"/>
                    </a:cubicBezTo>
                    <a:cubicBezTo>
                      <a:pt x="295148" y="12912090"/>
                      <a:pt x="306324" y="12893802"/>
                      <a:pt x="324485" y="12889357"/>
                    </a:cubicBezTo>
                    <a:cubicBezTo>
                      <a:pt x="342646" y="12884912"/>
                      <a:pt x="360934" y="12896088"/>
                      <a:pt x="365379" y="12914249"/>
                    </a:cubicBezTo>
                    <a:cubicBezTo>
                      <a:pt x="370713" y="12936093"/>
                      <a:pt x="376047" y="12957810"/>
                      <a:pt x="381635" y="12979654"/>
                    </a:cubicBezTo>
                    <a:cubicBezTo>
                      <a:pt x="386207" y="12997815"/>
                      <a:pt x="375158" y="13016230"/>
                      <a:pt x="356997" y="13020802"/>
                    </a:cubicBezTo>
                    <a:cubicBezTo>
                      <a:pt x="338836" y="13025374"/>
                      <a:pt x="320421" y="13014325"/>
                      <a:pt x="315849" y="12996164"/>
                    </a:cubicBezTo>
                    <a:close/>
                    <a:moveTo>
                      <a:pt x="283718" y="12864338"/>
                    </a:moveTo>
                    <a:cubicBezTo>
                      <a:pt x="278511" y="12842367"/>
                      <a:pt x="273304" y="12820269"/>
                      <a:pt x="268224" y="12798171"/>
                    </a:cubicBezTo>
                    <a:cubicBezTo>
                      <a:pt x="264033" y="12779883"/>
                      <a:pt x="275336" y="12761722"/>
                      <a:pt x="293624" y="12757531"/>
                    </a:cubicBezTo>
                    <a:cubicBezTo>
                      <a:pt x="311912" y="12753340"/>
                      <a:pt x="330073" y="12764643"/>
                      <a:pt x="334264" y="12782931"/>
                    </a:cubicBezTo>
                    <a:cubicBezTo>
                      <a:pt x="339344" y="12804902"/>
                      <a:pt x="344424" y="12826746"/>
                      <a:pt x="349631" y="12848590"/>
                    </a:cubicBezTo>
                    <a:cubicBezTo>
                      <a:pt x="353949" y="12866751"/>
                      <a:pt x="342646" y="12885039"/>
                      <a:pt x="324485" y="12889357"/>
                    </a:cubicBezTo>
                    <a:cubicBezTo>
                      <a:pt x="306324" y="12893675"/>
                      <a:pt x="288036" y="12882372"/>
                      <a:pt x="283718" y="12864211"/>
                    </a:cubicBezTo>
                    <a:close/>
                    <a:moveTo>
                      <a:pt x="253238" y="12731750"/>
                    </a:moveTo>
                    <a:cubicBezTo>
                      <a:pt x="248285" y="12709652"/>
                      <a:pt x="243459" y="12687427"/>
                      <a:pt x="238633" y="12665329"/>
                    </a:cubicBezTo>
                    <a:cubicBezTo>
                      <a:pt x="234696" y="12647041"/>
                      <a:pt x="246253" y="12629007"/>
                      <a:pt x="264541" y="12625070"/>
                    </a:cubicBezTo>
                    <a:cubicBezTo>
                      <a:pt x="282829" y="12621133"/>
                      <a:pt x="300863" y="12632690"/>
                      <a:pt x="304800" y="12650978"/>
                    </a:cubicBezTo>
                    <a:cubicBezTo>
                      <a:pt x="309626" y="12673076"/>
                      <a:pt x="314452" y="12695047"/>
                      <a:pt x="319278" y="12717018"/>
                    </a:cubicBezTo>
                    <a:cubicBezTo>
                      <a:pt x="323342" y="12735306"/>
                      <a:pt x="311912" y="12753340"/>
                      <a:pt x="293624" y="12757404"/>
                    </a:cubicBezTo>
                    <a:cubicBezTo>
                      <a:pt x="275336" y="12761468"/>
                      <a:pt x="257302" y="12750038"/>
                      <a:pt x="253238" y="12731750"/>
                    </a:cubicBezTo>
                    <a:close/>
                    <a:moveTo>
                      <a:pt x="224409" y="12598654"/>
                    </a:moveTo>
                    <a:cubicBezTo>
                      <a:pt x="219710" y="12576429"/>
                      <a:pt x="215138" y="12554204"/>
                      <a:pt x="210693" y="12531979"/>
                    </a:cubicBezTo>
                    <a:cubicBezTo>
                      <a:pt x="207010" y="12513691"/>
                      <a:pt x="218821" y="12495784"/>
                      <a:pt x="237109" y="12492101"/>
                    </a:cubicBezTo>
                    <a:cubicBezTo>
                      <a:pt x="255397" y="12488418"/>
                      <a:pt x="273304" y="12500229"/>
                      <a:pt x="276987" y="12518517"/>
                    </a:cubicBezTo>
                    <a:cubicBezTo>
                      <a:pt x="281432" y="12540615"/>
                      <a:pt x="286004" y="12562713"/>
                      <a:pt x="290703" y="12584684"/>
                    </a:cubicBezTo>
                    <a:cubicBezTo>
                      <a:pt x="294513" y="12602972"/>
                      <a:pt x="282829" y="12620879"/>
                      <a:pt x="264541" y="12624816"/>
                    </a:cubicBezTo>
                    <a:cubicBezTo>
                      <a:pt x="246253" y="12628753"/>
                      <a:pt x="228346" y="12616942"/>
                      <a:pt x="224409" y="12598654"/>
                    </a:cubicBezTo>
                    <a:close/>
                    <a:moveTo>
                      <a:pt x="197358" y="12465558"/>
                    </a:moveTo>
                    <a:cubicBezTo>
                      <a:pt x="193040" y="12443333"/>
                      <a:pt x="188722" y="12421235"/>
                      <a:pt x="184531" y="12399010"/>
                    </a:cubicBezTo>
                    <a:cubicBezTo>
                      <a:pt x="181102" y="12380595"/>
                      <a:pt x="193167" y="12362942"/>
                      <a:pt x="211455" y="12359386"/>
                    </a:cubicBezTo>
                    <a:cubicBezTo>
                      <a:pt x="229743" y="12355830"/>
                      <a:pt x="247523" y="12368022"/>
                      <a:pt x="251079" y="12386310"/>
                    </a:cubicBezTo>
                    <a:cubicBezTo>
                      <a:pt x="255270" y="12408408"/>
                      <a:pt x="259461" y="12430379"/>
                      <a:pt x="263779" y="12452477"/>
                    </a:cubicBezTo>
                    <a:cubicBezTo>
                      <a:pt x="267335" y="12470892"/>
                      <a:pt x="255397" y="12488672"/>
                      <a:pt x="237109" y="12492228"/>
                    </a:cubicBezTo>
                    <a:cubicBezTo>
                      <a:pt x="218821" y="12495784"/>
                      <a:pt x="200914" y="12483846"/>
                      <a:pt x="197358" y="12465558"/>
                    </a:cubicBezTo>
                    <a:close/>
                    <a:moveTo>
                      <a:pt x="172085" y="12332208"/>
                    </a:moveTo>
                    <a:cubicBezTo>
                      <a:pt x="168021" y="12309983"/>
                      <a:pt x="164084" y="12287631"/>
                      <a:pt x="160147" y="12265279"/>
                    </a:cubicBezTo>
                    <a:cubicBezTo>
                      <a:pt x="156845" y="12246864"/>
                      <a:pt x="169164" y="12229338"/>
                      <a:pt x="187579" y="12226036"/>
                    </a:cubicBezTo>
                    <a:cubicBezTo>
                      <a:pt x="205994" y="12222734"/>
                      <a:pt x="223520" y="12235053"/>
                      <a:pt x="226822" y="12253468"/>
                    </a:cubicBezTo>
                    <a:cubicBezTo>
                      <a:pt x="230759" y="12275693"/>
                      <a:pt x="234696" y="12297791"/>
                      <a:pt x="238760" y="12319889"/>
                    </a:cubicBezTo>
                    <a:cubicBezTo>
                      <a:pt x="242062" y="12338304"/>
                      <a:pt x="229870" y="12355957"/>
                      <a:pt x="211582" y="12359259"/>
                    </a:cubicBezTo>
                    <a:cubicBezTo>
                      <a:pt x="193294" y="12362561"/>
                      <a:pt x="175514" y="12350369"/>
                      <a:pt x="172212" y="12332081"/>
                    </a:cubicBezTo>
                    <a:close/>
                    <a:moveTo>
                      <a:pt x="148717" y="12198223"/>
                    </a:moveTo>
                    <a:cubicBezTo>
                      <a:pt x="144907" y="12175871"/>
                      <a:pt x="141224" y="12153519"/>
                      <a:pt x="137541" y="12131040"/>
                    </a:cubicBezTo>
                    <a:cubicBezTo>
                      <a:pt x="134493" y="12112625"/>
                      <a:pt x="147066" y="12095226"/>
                      <a:pt x="165481" y="12092178"/>
                    </a:cubicBezTo>
                    <a:cubicBezTo>
                      <a:pt x="183896" y="12089130"/>
                      <a:pt x="201295" y="12101703"/>
                      <a:pt x="204343" y="12120118"/>
                    </a:cubicBezTo>
                    <a:cubicBezTo>
                      <a:pt x="207899" y="12142343"/>
                      <a:pt x="211709" y="12164568"/>
                      <a:pt x="215392" y="12186793"/>
                    </a:cubicBezTo>
                    <a:cubicBezTo>
                      <a:pt x="218567" y="12205208"/>
                      <a:pt x="206121" y="12222734"/>
                      <a:pt x="187706" y="12225782"/>
                    </a:cubicBezTo>
                    <a:cubicBezTo>
                      <a:pt x="169291" y="12228830"/>
                      <a:pt x="151765" y="12216511"/>
                      <a:pt x="148717" y="12198096"/>
                    </a:cubicBezTo>
                    <a:close/>
                    <a:moveTo>
                      <a:pt x="124841" y="12065254"/>
                    </a:moveTo>
                    <a:cubicBezTo>
                      <a:pt x="121412" y="12042902"/>
                      <a:pt x="117983" y="12020550"/>
                      <a:pt x="114554" y="11998072"/>
                    </a:cubicBezTo>
                    <a:cubicBezTo>
                      <a:pt x="111760" y="11979529"/>
                      <a:pt x="124587" y="11962385"/>
                      <a:pt x="143002" y="11959590"/>
                    </a:cubicBezTo>
                    <a:cubicBezTo>
                      <a:pt x="161417" y="11956797"/>
                      <a:pt x="178689" y="11969623"/>
                      <a:pt x="181483" y="11988038"/>
                    </a:cubicBezTo>
                    <a:cubicBezTo>
                      <a:pt x="184785" y="12010263"/>
                      <a:pt x="188214" y="12032488"/>
                      <a:pt x="191643" y="12054713"/>
                    </a:cubicBezTo>
                    <a:cubicBezTo>
                      <a:pt x="194564" y="12073255"/>
                      <a:pt x="181864" y="12090527"/>
                      <a:pt x="163449" y="12093448"/>
                    </a:cubicBezTo>
                    <a:cubicBezTo>
                      <a:pt x="145034" y="12096369"/>
                      <a:pt x="127635" y="12083669"/>
                      <a:pt x="124714" y="12065254"/>
                    </a:cubicBezTo>
                    <a:close/>
                    <a:moveTo>
                      <a:pt x="104902" y="11931142"/>
                    </a:moveTo>
                    <a:cubicBezTo>
                      <a:pt x="101727" y="11908790"/>
                      <a:pt x="98552" y="11886438"/>
                      <a:pt x="95504" y="11863960"/>
                    </a:cubicBezTo>
                    <a:cubicBezTo>
                      <a:pt x="92964" y="11845417"/>
                      <a:pt x="105918" y="11828399"/>
                      <a:pt x="124460" y="11825860"/>
                    </a:cubicBezTo>
                    <a:cubicBezTo>
                      <a:pt x="143002" y="11823319"/>
                      <a:pt x="160020" y="11836274"/>
                      <a:pt x="162560" y="11854815"/>
                    </a:cubicBezTo>
                    <a:cubicBezTo>
                      <a:pt x="165608" y="11877040"/>
                      <a:pt x="168656" y="11899265"/>
                      <a:pt x="171831" y="11921490"/>
                    </a:cubicBezTo>
                    <a:cubicBezTo>
                      <a:pt x="174498" y="11940032"/>
                      <a:pt x="161544" y="11957177"/>
                      <a:pt x="143129" y="11959844"/>
                    </a:cubicBezTo>
                    <a:cubicBezTo>
                      <a:pt x="124714" y="11962511"/>
                      <a:pt x="107442" y="11949557"/>
                      <a:pt x="104775" y="11931142"/>
                    </a:cubicBezTo>
                    <a:close/>
                    <a:moveTo>
                      <a:pt x="86614" y="11796649"/>
                    </a:moveTo>
                    <a:cubicBezTo>
                      <a:pt x="83693" y="11774170"/>
                      <a:pt x="80899" y="11751691"/>
                      <a:pt x="78105" y="11729212"/>
                    </a:cubicBezTo>
                    <a:cubicBezTo>
                      <a:pt x="75819" y="11710670"/>
                      <a:pt x="89027" y="11693779"/>
                      <a:pt x="107569" y="11691493"/>
                    </a:cubicBezTo>
                    <a:cubicBezTo>
                      <a:pt x="126111" y="11689207"/>
                      <a:pt x="143002" y="11702415"/>
                      <a:pt x="145288" y="11720957"/>
                    </a:cubicBezTo>
                    <a:cubicBezTo>
                      <a:pt x="148082" y="11743309"/>
                      <a:pt x="150876" y="11765661"/>
                      <a:pt x="153670" y="11788013"/>
                    </a:cubicBezTo>
                    <a:cubicBezTo>
                      <a:pt x="156083" y="11806555"/>
                      <a:pt x="143002" y="11823573"/>
                      <a:pt x="124460" y="11825986"/>
                    </a:cubicBezTo>
                    <a:cubicBezTo>
                      <a:pt x="105918" y="11828399"/>
                      <a:pt x="88900" y="11815318"/>
                      <a:pt x="86487" y="11796776"/>
                    </a:cubicBezTo>
                    <a:close/>
                    <a:moveTo>
                      <a:pt x="69977" y="11661775"/>
                    </a:moveTo>
                    <a:cubicBezTo>
                      <a:pt x="67310" y="11639169"/>
                      <a:pt x="64770" y="11616690"/>
                      <a:pt x="62357" y="11594084"/>
                    </a:cubicBezTo>
                    <a:cubicBezTo>
                      <a:pt x="60325" y="11575542"/>
                      <a:pt x="73787" y="11558778"/>
                      <a:pt x="92329" y="11556746"/>
                    </a:cubicBezTo>
                    <a:cubicBezTo>
                      <a:pt x="110871" y="11554714"/>
                      <a:pt x="127635" y="11568176"/>
                      <a:pt x="129667" y="11586718"/>
                    </a:cubicBezTo>
                    <a:cubicBezTo>
                      <a:pt x="132080" y="11609197"/>
                      <a:pt x="134620" y="11631549"/>
                      <a:pt x="137287" y="11654028"/>
                    </a:cubicBezTo>
                    <a:cubicBezTo>
                      <a:pt x="139446" y="11672570"/>
                      <a:pt x="126111" y="11689461"/>
                      <a:pt x="107569" y="11691620"/>
                    </a:cubicBezTo>
                    <a:cubicBezTo>
                      <a:pt x="89027" y="11693779"/>
                      <a:pt x="72136" y="11680444"/>
                      <a:pt x="69977" y="11661902"/>
                    </a:cubicBezTo>
                    <a:close/>
                    <a:moveTo>
                      <a:pt x="55245" y="11526139"/>
                    </a:moveTo>
                    <a:cubicBezTo>
                      <a:pt x="52959" y="11503660"/>
                      <a:pt x="50673" y="11481181"/>
                      <a:pt x="48514" y="11458702"/>
                    </a:cubicBezTo>
                    <a:cubicBezTo>
                      <a:pt x="46736" y="11440033"/>
                      <a:pt x="60325" y="11423523"/>
                      <a:pt x="78994" y="11421745"/>
                    </a:cubicBezTo>
                    <a:cubicBezTo>
                      <a:pt x="97663" y="11419967"/>
                      <a:pt x="114173" y="11433556"/>
                      <a:pt x="115951" y="11452225"/>
                    </a:cubicBezTo>
                    <a:cubicBezTo>
                      <a:pt x="118110" y="11474577"/>
                      <a:pt x="120269" y="11496929"/>
                      <a:pt x="122682" y="11519281"/>
                    </a:cubicBezTo>
                    <a:cubicBezTo>
                      <a:pt x="124587" y="11537950"/>
                      <a:pt x="111125" y="11554460"/>
                      <a:pt x="92456" y="11556492"/>
                    </a:cubicBezTo>
                    <a:cubicBezTo>
                      <a:pt x="73787" y="11558524"/>
                      <a:pt x="57277" y="11544935"/>
                      <a:pt x="55245" y="11526266"/>
                    </a:cubicBezTo>
                    <a:close/>
                    <a:moveTo>
                      <a:pt x="42291" y="11391265"/>
                    </a:moveTo>
                    <a:cubicBezTo>
                      <a:pt x="40259" y="11368786"/>
                      <a:pt x="38354" y="11346307"/>
                      <a:pt x="36449" y="11323701"/>
                    </a:cubicBezTo>
                    <a:cubicBezTo>
                      <a:pt x="34925" y="11305032"/>
                      <a:pt x="48768" y="11288649"/>
                      <a:pt x="67437" y="11287125"/>
                    </a:cubicBezTo>
                    <a:cubicBezTo>
                      <a:pt x="86106" y="11285601"/>
                      <a:pt x="102489" y="11299444"/>
                      <a:pt x="104013" y="11318113"/>
                    </a:cubicBezTo>
                    <a:cubicBezTo>
                      <a:pt x="105918" y="11340465"/>
                      <a:pt x="107823" y="11362944"/>
                      <a:pt x="109855" y="11385297"/>
                    </a:cubicBezTo>
                    <a:cubicBezTo>
                      <a:pt x="111506" y="11403965"/>
                      <a:pt x="97790" y="11420348"/>
                      <a:pt x="79121" y="11421999"/>
                    </a:cubicBezTo>
                    <a:cubicBezTo>
                      <a:pt x="60452" y="11423650"/>
                      <a:pt x="44069" y="11409934"/>
                      <a:pt x="42418" y="11391265"/>
                    </a:cubicBezTo>
                    <a:close/>
                    <a:moveTo>
                      <a:pt x="30988" y="11256010"/>
                    </a:moveTo>
                    <a:cubicBezTo>
                      <a:pt x="29210" y="11233403"/>
                      <a:pt x="27559" y="11210798"/>
                      <a:pt x="26035" y="11188192"/>
                    </a:cubicBezTo>
                    <a:cubicBezTo>
                      <a:pt x="24765" y="11169523"/>
                      <a:pt x="38735" y="11153394"/>
                      <a:pt x="57404" y="11151997"/>
                    </a:cubicBezTo>
                    <a:cubicBezTo>
                      <a:pt x="76073" y="11150600"/>
                      <a:pt x="92202" y="11164697"/>
                      <a:pt x="93599" y="11183366"/>
                    </a:cubicBezTo>
                    <a:cubicBezTo>
                      <a:pt x="95123" y="11205845"/>
                      <a:pt x="96774" y="11228324"/>
                      <a:pt x="98552" y="11250676"/>
                    </a:cubicBezTo>
                    <a:cubicBezTo>
                      <a:pt x="99949" y="11269345"/>
                      <a:pt x="85979" y="11285601"/>
                      <a:pt x="67437" y="11286998"/>
                    </a:cubicBezTo>
                    <a:cubicBezTo>
                      <a:pt x="48895" y="11288395"/>
                      <a:pt x="32512" y="11274425"/>
                      <a:pt x="31115" y="11255883"/>
                    </a:cubicBezTo>
                    <a:close/>
                    <a:moveTo>
                      <a:pt x="21590" y="11120120"/>
                    </a:moveTo>
                    <a:cubicBezTo>
                      <a:pt x="20193" y="11097514"/>
                      <a:pt x="18796" y="11074781"/>
                      <a:pt x="17526" y="11052048"/>
                    </a:cubicBezTo>
                    <a:cubicBezTo>
                      <a:pt x="16510" y="11033378"/>
                      <a:pt x="30734" y="11017377"/>
                      <a:pt x="49403" y="11016361"/>
                    </a:cubicBezTo>
                    <a:cubicBezTo>
                      <a:pt x="68072" y="11015345"/>
                      <a:pt x="84074" y="11029569"/>
                      <a:pt x="85090" y="11048238"/>
                    </a:cubicBezTo>
                    <a:cubicBezTo>
                      <a:pt x="86360" y="11070844"/>
                      <a:pt x="87757" y="11093323"/>
                      <a:pt x="89154" y="11115802"/>
                    </a:cubicBezTo>
                    <a:cubicBezTo>
                      <a:pt x="90297" y="11134471"/>
                      <a:pt x="76200" y="11150600"/>
                      <a:pt x="57531" y="11151743"/>
                    </a:cubicBezTo>
                    <a:cubicBezTo>
                      <a:pt x="38862" y="11152886"/>
                      <a:pt x="22733" y="11138789"/>
                      <a:pt x="21590" y="11120120"/>
                    </a:cubicBezTo>
                    <a:close/>
                    <a:moveTo>
                      <a:pt x="13843" y="10983976"/>
                    </a:moveTo>
                    <a:cubicBezTo>
                      <a:pt x="12700" y="10961497"/>
                      <a:pt x="11684" y="10939018"/>
                      <a:pt x="10668" y="10916412"/>
                    </a:cubicBezTo>
                    <a:cubicBezTo>
                      <a:pt x="9779" y="10897743"/>
                      <a:pt x="24257" y="10881868"/>
                      <a:pt x="43053" y="10881106"/>
                    </a:cubicBezTo>
                    <a:cubicBezTo>
                      <a:pt x="61849" y="10880344"/>
                      <a:pt x="77597" y="10894695"/>
                      <a:pt x="78359" y="10913491"/>
                    </a:cubicBezTo>
                    <a:cubicBezTo>
                      <a:pt x="79375" y="10935843"/>
                      <a:pt x="80391" y="10958322"/>
                      <a:pt x="81534" y="10980674"/>
                    </a:cubicBezTo>
                    <a:cubicBezTo>
                      <a:pt x="82423" y="10999343"/>
                      <a:pt x="68072" y="11015218"/>
                      <a:pt x="49403" y="11016234"/>
                    </a:cubicBezTo>
                    <a:cubicBezTo>
                      <a:pt x="30734" y="11017250"/>
                      <a:pt x="14859" y="11002772"/>
                      <a:pt x="13843" y="10984103"/>
                    </a:cubicBezTo>
                    <a:close/>
                    <a:moveTo>
                      <a:pt x="7620" y="10848848"/>
                    </a:moveTo>
                    <a:cubicBezTo>
                      <a:pt x="6731" y="10826242"/>
                      <a:pt x="5969" y="10803636"/>
                      <a:pt x="5207" y="10781030"/>
                    </a:cubicBezTo>
                    <a:cubicBezTo>
                      <a:pt x="4572" y="10762361"/>
                      <a:pt x="19304" y="10746740"/>
                      <a:pt x="37973" y="10746105"/>
                    </a:cubicBezTo>
                    <a:cubicBezTo>
                      <a:pt x="56642" y="10745470"/>
                      <a:pt x="72263" y="10760202"/>
                      <a:pt x="72898" y="10778871"/>
                    </a:cubicBezTo>
                    <a:cubicBezTo>
                      <a:pt x="73660" y="10801350"/>
                      <a:pt x="74422" y="10823829"/>
                      <a:pt x="75184" y="10846181"/>
                    </a:cubicBezTo>
                    <a:cubicBezTo>
                      <a:pt x="75946" y="10864850"/>
                      <a:pt x="61341" y="10880598"/>
                      <a:pt x="42672" y="10881360"/>
                    </a:cubicBezTo>
                    <a:cubicBezTo>
                      <a:pt x="24003" y="10882122"/>
                      <a:pt x="8382" y="10867644"/>
                      <a:pt x="7620" y="10848848"/>
                    </a:cubicBezTo>
                    <a:close/>
                    <a:moveTo>
                      <a:pt x="3429" y="10713212"/>
                    </a:moveTo>
                    <a:cubicBezTo>
                      <a:pt x="2921" y="10690606"/>
                      <a:pt x="2413" y="10667873"/>
                      <a:pt x="1905" y="10645267"/>
                    </a:cubicBezTo>
                    <a:cubicBezTo>
                      <a:pt x="1524" y="10626598"/>
                      <a:pt x="16383" y="10611104"/>
                      <a:pt x="35179" y="10610723"/>
                    </a:cubicBezTo>
                    <a:cubicBezTo>
                      <a:pt x="53975" y="10610342"/>
                      <a:pt x="69342" y="10625201"/>
                      <a:pt x="69723" y="10643997"/>
                    </a:cubicBezTo>
                    <a:cubicBezTo>
                      <a:pt x="70104" y="10666476"/>
                      <a:pt x="70612" y="10689082"/>
                      <a:pt x="71247" y="10711561"/>
                    </a:cubicBezTo>
                    <a:cubicBezTo>
                      <a:pt x="71755" y="10730230"/>
                      <a:pt x="56896" y="10745851"/>
                      <a:pt x="38227" y="10746232"/>
                    </a:cubicBezTo>
                    <a:cubicBezTo>
                      <a:pt x="19558" y="10746613"/>
                      <a:pt x="3937" y="10731881"/>
                      <a:pt x="3556" y="10713212"/>
                    </a:cubicBezTo>
                    <a:close/>
                    <a:moveTo>
                      <a:pt x="1016" y="10577195"/>
                    </a:moveTo>
                    <a:cubicBezTo>
                      <a:pt x="762" y="10554462"/>
                      <a:pt x="508" y="10531729"/>
                      <a:pt x="381" y="10508996"/>
                    </a:cubicBezTo>
                    <a:cubicBezTo>
                      <a:pt x="254" y="10490327"/>
                      <a:pt x="15367" y="10475087"/>
                      <a:pt x="34036" y="10474960"/>
                    </a:cubicBezTo>
                    <a:cubicBezTo>
                      <a:pt x="52705" y="10474833"/>
                      <a:pt x="67945" y="10489946"/>
                      <a:pt x="68072" y="10508615"/>
                    </a:cubicBezTo>
                    <a:cubicBezTo>
                      <a:pt x="68199" y="10531221"/>
                      <a:pt x="68453" y="10553827"/>
                      <a:pt x="68707" y="10576433"/>
                    </a:cubicBezTo>
                    <a:cubicBezTo>
                      <a:pt x="68961" y="10595102"/>
                      <a:pt x="53975" y="10610469"/>
                      <a:pt x="35306" y="10610723"/>
                    </a:cubicBezTo>
                    <a:cubicBezTo>
                      <a:pt x="16637" y="10610977"/>
                      <a:pt x="1270" y="10595991"/>
                      <a:pt x="1016" y="10577322"/>
                    </a:cubicBezTo>
                    <a:close/>
                    <a:moveTo>
                      <a:pt x="0" y="10445242"/>
                    </a:moveTo>
                    <a:cubicBezTo>
                      <a:pt x="0" y="10422510"/>
                      <a:pt x="127" y="10399649"/>
                      <a:pt x="254" y="10376916"/>
                    </a:cubicBezTo>
                    <a:cubicBezTo>
                      <a:pt x="381" y="10358248"/>
                      <a:pt x="15621" y="10343135"/>
                      <a:pt x="34290" y="10343261"/>
                    </a:cubicBezTo>
                    <a:cubicBezTo>
                      <a:pt x="52959" y="10343388"/>
                      <a:pt x="68072" y="10358628"/>
                      <a:pt x="67945" y="10377298"/>
                    </a:cubicBezTo>
                    <a:cubicBezTo>
                      <a:pt x="67818" y="10399903"/>
                      <a:pt x="67691" y="10422510"/>
                      <a:pt x="67691" y="10445115"/>
                    </a:cubicBezTo>
                    <a:cubicBezTo>
                      <a:pt x="67691" y="10463785"/>
                      <a:pt x="52578" y="10479024"/>
                      <a:pt x="33782" y="10479024"/>
                    </a:cubicBezTo>
                    <a:cubicBezTo>
                      <a:pt x="14986" y="10479024"/>
                      <a:pt x="0" y="10463911"/>
                      <a:pt x="0" y="10445242"/>
                    </a:cubicBezTo>
                    <a:close/>
                  </a:path>
                </a:pathLst>
              </a:custGeom>
              <a:solidFill>
                <a:srgbClr val="CACACA"/>
              </a:solidFill>
            </p:spPr>
            <p:txBody>
              <a:bodyPr/>
              <a:lstStyle/>
              <a:p>
                <a:endParaRPr lang="lv-LV"/>
              </a:p>
            </p:txBody>
          </p:sp>
        </p:grpSp>
        <p:grpSp>
          <p:nvGrpSpPr>
            <p:cNvPr id="8" name="Group 8"/>
            <p:cNvGrpSpPr/>
            <p:nvPr/>
          </p:nvGrpSpPr>
          <p:grpSpPr>
            <a:xfrm>
              <a:off x="0" y="1471193"/>
              <a:ext cx="3808050" cy="3808050"/>
              <a:chOff x="0" y="0"/>
              <a:chExt cx="20890521" cy="20890521"/>
            </a:xfrm>
          </p:grpSpPr>
          <p:sp>
            <p:nvSpPr>
              <p:cNvPr id="9" name="Freeform 9"/>
              <p:cNvSpPr/>
              <p:nvPr/>
            </p:nvSpPr>
            <p:spPr>
              <a:xfrm>
                <a:off x="0" y="0"/>
                <a:ext cx="20891627" cy="20889595"/>
              </a:xfrm>
              <a:custGeom>
                <a:avLst/>
                <a:gdLst/>
                <a:ahLst/>
                <a:cxnLst/>
                <a:rect l="l" t="t" r="r" b="b"/>
                <a:pathLst>
                  <a:path w="20891627" h="20889595">
                    <a:moveTo>
                      <a:pt x="889" y="10308844"/>
                    </a:moveTo>
                    <a:cubicBezTo>
                      <a:pt x="1143" y="10286111"/>
                      <a:pt x="1524" y="10263377"/>
                      <a:pt x="2032" y="10240772"/>
                    </a:cubicBezTo>
                    <a:cubicBezTo>
                      <a:pt x="2413" y="10222102"/>
                      <a:pt x="17780" y="10207244"/>
                      <a:pt x="36576" y="10207625"/>
                    </a:cubicBezTo>
                    <a:cubicBezTo>
                      <a:pt x="55372" y="10208006"/>
                      <a:pt x="70104" y="10223373"/>
                      <a:pt x="69723" y="10242169"/>
                    </a:cubicBezTo>
                    <a:cubicBezTo>
                      <a:pt x="69342" y="10264648"/>
                      <a:pt x="68961" y="10287253"/>
                      <a:pt x="68580" y="10309860"/>
                    </a:cubicBezTo>
                    <a:cubicBezTo>
                      <a:pt x="68326" y="10328528"/>
                      <a:pt x="52959" y="10343514"/>
                      <a:pt x="34290" y="10343261"/>
                    </a:cubicBezTo>
                    <a:cubicBezTo>
                      <a:pt x="15621" y="10343007"/>
                      <a:pt x="635" y="10327639"/>
                      <a:pt x="889" y="10308971"/>
                    </a:cubicBezTo>
                    <a:close/>
                    <a:moveTo>
                      <a:pt x="3429" y="10172700"/>
                    </a:moveTo>
                    <a:cubicBezTo>
                      <a:pt x="4064" y="10150094"/>
                      <a:pt x="4699" y="10127488"/>
                      <a:pt x="5334" y="10104882"/>
                    </a:cubicBezTo>
                    <a:cubicBezTo>
                      <a:pt x="5969" y="10086213"/>
                      <a:pt x="21590" y="10071481"/>
                      <a:pt x="40259" y="10072116"/>
                    </a:cubicBezTo>
                    <a:cubicBezTo>
                      <a:pt x="58928" y="10072751"/>
                      <a:pt x="73660" y="10088372"/>
                      <a:pt x="73025" y="10107041"/>
                    </a:cubicBezTo>
                    <a:cubicBezTo>
                      <a:pt x="72263" y="10129520"/>
                      <a:pt x="71628" y="10151999"/>
                      <a:pt x="71120" y="10174478"/>
                    </a:cubicBezTo>
                    <a:cubicBezTo>
                      <a:pt x="70612" y="10193147"/>
                      <a:pt x="55118" y="10208006"/>
                      <a:pt x="36449" y="10207498"/>
                    </a:cubicBezTo>
                    <a:cubicBezTo>
                      <a:pt x="17780" y="10206990"/>
                      <a:pt x="3048" y="10191496"/>
                      <a:pt x="3429" y="10172700"/>
                    </a:cubicBezTo>
                    <a:close/>
                    <a:moveTo>
                      <a:pt x="7747" y="10037064"/>
                    </a:moveTo>
                    <a:cubicBezTo>
                      <a:pt x="8636" y="10014458"/>
                      <a:pt x="9525" y="9991979"/>
                      <a:pt x="10541" y="9969373"/>
                    </a:cubicBezTo>
                    <a:cubicBezTo>
                      <a:pt x="11430" y="9950704"/>
                      <a:pt x="27178" y="9936226"/>
                      <a:pt x="45847" y="9937115"/>
                    </a:cubicBezTo>
                    <a:cubicBezTo>
                      <a:pt x="64516" y="9938004"/>
                      <a:pt x="78994" y="9953752"/>
                      <a:pt x="78105" y="9972421"/>
                    </a:cubicBezTo>
                    <a:cubicBezTo>
                      <a:pt x="77089" y="9994773"/>
                      <a:pt x="76200" y="10017252"/>
                      <a:pt x="75311" y="10039604"/>
                    </a:cubicBezTo>
                    <a:cubicBezTo>
                      <a:pt x="74549" y="10058273"/>
                      <a:pt x="58801" y="10072878"/>
                      <a:pt x="40132" y="10072116"/>
                    </a:cubicBezTo>
                    <a:cubicBezTo>
                      <a:pt x="21463" y="10071354"/>
                      <a:pt x="7112" y="10055860"/>
                      <a:pt x="7874" y="10037064"/>
                    </a:cubicBezTo>
                    <a:close/>
                    <a:moveTo>
                      <a:pt x="13970" y="9901809"/>
                    </a:moveTo>
                    <a:cubicBezTo>
                      <a:pt x="15113" y="9879076"/>
                      <a:pt x="16383" y="9856343"/>
                      <a:pt x="17653" y="9833610"/>
                    </a:cubicBezTo>
                    <a:cubicBezTo>
                      <a:pt x="18669" y="9814941"/>
                      <a:pt x="34798" y="9800717"/>
                      <a:pt x="53467" y="9801733"/>
                    </a:cubicBezTo>
                    <a:cubicBezTo>
                      <a:pt x="72136" y="9802749"/>
                      <a:pt x="86360" y="9818878"/>
                      <a:pt x="85344" y="9837547"/>
                    </a:cubicBezTo>
                    <a:cubicBezTo>
                      <a:pt x="84074" y="9860153"/>
                      <a:pt x="82804" y="9882632"/>
                      <a:pt x="81661" y="9905238"/>
                    </a:cubicBezTo>
                    <a:cubicBezTo>
                      <a:pt x="80645" y="9923907"/>
                      <a:pt x="64770" y="9938258"/>
                      <a:pt x="46101" y="9937369"/>
                    </a:cubicBezTo>
                    <a:cubicBezTo>
                      <a:pt x="27432" y="9936480"/>
                      <a:pt x="13081" y="9920478"/>
                      <a:pt x="13970" y="9901809"/>
                    </a:cubicBezTo>
                    <a:close/>
                    <a:moveTo>
                      <a:pt x="21844" y="9765665"/>
                    </a:moveTo>
                    <a:cubicBezTo>
                      <a:pt x="23241" y="9743059"/>
                      <a:pt x="24765" y="9720326"/>
                      <a:pt x="26416" y="9697720"/>
                    </a:cubicBezTo>
                    <a:cubicBezTo>
                      <a:pt x="27686" y="9679051"/>
                      <a:pt x="43942" y="9664954"/>
                      <a:pt x="62611" y="9666351"/>
                    </a:cubicBezTo>
                    <a:cubicBezTo>
                      <a:pt x="81280" y="9667748"/>
                      <a:pt x="95377" y="9683877"/>
                      <a:pt x="93980" y="9702546"/>
                    </a:cubicBezTo>
                    <a:cubicBezTo>
                      <a:pt x="92329" y="9725025"/>
                      <a:pt x="90932" y="9747504"/>
                      <a:pt x="89408" y="9769983"/>
                    </a:cubicBezTo>
                    <a:cubicBezTo>
                      <a:pt x="88265" y="9788652"/>
                      <a:pt x="72136" y="9802749"/>
                      <a:pt x="53467" y="9801606"/>
                    </a:cubicBezTo>
                    <a:cubicBezTo>
                      <a:pt x="34798" y="9800463"/>
                      <a:pt x="20701" y="9784334"/>
                      <a:pt x="21844" y="9765665"/>
                    </a:cubicBezTo>
                    <a:close/>
                    <a:moveTo>
                      <a:pt x="31496" y="9629902"/>
                    </a:moveTo>
                    <a:cubicBezTo>
                      <a:pt x="33274" y="9607296"/>
                      <a:pt x="35052" y="9584817"/>
                      <a:pt x="36957" y="9562211"/>
                    </a:cubicBezTo>
                    <a:cubicBezTo>
                      <a:pt x="38481" y="9543542"/>
                      <a:pt x="54864" y="9529699"/>
                      <a:pt x="73533" y="9531350"/>
                    </a:cubicBezTo>
                    <a:cubicBezTo>
                      <a:pt x="92202" y="9533001"/>
                      <a:pt x="106045" y="9549257"/>
                      <a:pt x="104394" y="9567926"/>
                    </a:cubicBezTo>
                    <a:cubicBezTo>
                      <a:pt x="102489" y="9590278"/>
                      <a:pt x="100711" y="9612757"/>
                      <a:pt x="98933" y="9635109"/>
                    </a:cubicBezTo>
                    <a:cubicBezTo>
                      <a:pt x="97536" y="9653778"/>
                      <a:pt x="81153" y="9667748"/>
                      <a:pt x="62611" y="9666224"/>
                    </a:cubicBezTo>
                    <a:cubicBezTo>
                      <a:pt x="44069" y="9664700"/>
                      <a:pt x="29972" y="9648444"/>
                      <a:pt x="31496" y="9629902"/>
                    </a:cubicBezTo>
                    <a:close/>
                    <a:moveTo>
                      <a:pt x="42799" y="9494647"/>
                    </a:moveTo>
                    <a:cubicBezTo>
                      <a:pt x="44831" y="9472168"/>
                      <a:pt x="46990" y="9449689"/>
                      <a:pt x="49149" y="9427210"/>
                    </a:cubicBezTo>
                    <a:cubicBezTo>
                      <a:pt x="50927" y="9408541"/>
                      <a:pt x="67564" y="9394952"/>
                      <a:pt x="86106" y="9396730"/>
                    </a:cubicBezTo>
                    <a:cubicBezTo>
                      <a:pt x="104648" y="9398508"/>
                      <a:pt x="118364" y="9415145"/>
                      <a:pt x="116586" y="9433687"/>
                    </a:cubicBezTo>
                    <a:cubicBezTo>
                      <a:pt x="114427" y="9456039"/>
                      <a:pt x="112395" y="9478264"/>
                      <a:pt x="110363" y="9500616"/>
                    </a:cubicBezTo>
                    <a:cubicBezTo>
                      <a:pt x="108712" y="9519285"/>
                      <a:pt x="92202" y="9533001"/>
                      <a:pt x="73533" y="9531350"/>
                    </a:cubicBezTo>
                    <a:cubicBezTo>
                      <a:pt x="54864" y="9529699"/>
                      <a:pt x="41148" y="9513189"/>
                      <a:pt x="42799" y="9494520"/>
                    </a:cubicBezTo>
                    <a:close/>
                    <a:moveTo>
                      <a:pt x="55753" y="9359900"/>
                    </a:moveTo>
                    <a:cubicBezTo>
                      <a:pt x="58039" y="9337294"/>
                      <a:pt x="60452" y="9314688"/>
                      <a:pt x="62992" y="9292082"/>
                    </a:cubicBezTo>
                    <a:cubicBezTo>
                      <a:pt x="65024" y="9273540"/>
                      <a:pt x="81788" y="9260078"/>
                      <a:pt x="100330" y="9262110"/>
                    </a:cubicBezTo>
                    <a:cubicBezTo>
                      <a:pt x="118872" y="9264142"/>
                      <a:pt x="132334" y="9280906"/>
                      <a:pt x="130302" y="9299448"/>
                    </a:cubicBezTo>
                    <a:cubicBezTo>
                      <a:pt x="127889" y="9321927"/>
                      <a:pt x="125476" y="9344406"/>
                      <a:pt x="123063" y="9366885"/>
                    </a:cubicBezTo>
                    <a:cubicBezTo>
                      <a:pt x="121158" y="9385427"/>
                      <a:pt x="104521" y="9399016"/>
                      <a:pt x="85852" y="9397111"/>
                    </a:cubicBezTo>
                    <a:cubicBezTo>
                      <a:pt x="67183" y="9395206"/>
                      <a:pt x="53848" y="9378442"/>
                      <a:pt x="55753" y="9359900"/>
                    </a:cubicBezTo>
                    <a:close/>
                    <a:moveTo>
                      <a:pt x="70612" y="9224391"/>
                    </a:moveTo>
                    <a:cubicBezTo>
                      <a:pt x="73279" y="9201912"/>
                      <a:pt x="75946" y="9179306"/>
                      <a:pt x="78740" y="9156827"/>
                    </a:cubicBezTo>
                    <a:cubicBezTo>
                      <a:pt x="81026" y="9138285"/>
                      <a:pt x="97917" y="9125077"/>
                      <a:pt x="116459" y="9127363"/>
                    </a:cubicBezTo>
                    <a:cubicBezTo>
                      <a:pt x="135001" y="9129649"/>
                      <a:pt x="148209" y="9146540"/>
                      <a:pt x="145923" y="9165082"/>
                    </a:cubicBezTo>
                    <a:cubicBezTo>
                      <a:pt x="143129" y="9187434"/>
                      <a:pt x="140462" y="9209786"/>
                      <a:pt x="137922" y="9232138"/>
                    </a:cubicBezTo>
                    <a:cubicBezTo>
                      <a:pt x="135763" y="9250680"/>
                      <a:pt x="118999" y="9264015"/>
                      <a:pt x="100330" y="9261856"/>
                    </a:cubicBezTo>
                    <a:cubicBezTo>
                      <a:pt x="81661" y="9259697"/>
                      <a:pt x="68453" y="9242933"/>
                      <a:pt x="70612" y="9224264"/>
                    </a:cubicBezTo>
                    <a:close/>
                    <a:moveTo>
                      <a:pt x="87249" y="9089390"/>
                    </a:moveTo>
                    <a:cubicBezTo>
                      <a:pt x="90170" y="9066911"/>
                      <a:pt x="93091" y="9044559"/>
                      <a:pt x="96139" y="9022080"/>
                    </a:cubicBezTo>
                    <a:cubicBezTo>
                      <a:pt x="98679" y="9003538"/>
                      <a:pt x="115697" y="8990584"/>
                      <a:pt x="134239" y="8993124"/>
                    </a:cubicBezTo>
                    <a:cubicBezTo>
                      <a:pt x="152781" y="8995664"/>
                      <a:pt x="165735" y="9012682"/>
                      <a:pt x="163195" y="9031224"/>
                    </a:cubicBezTo>
                    <a:cubicBezTo>
                      <a:pt x="160147" y="9053449"/>
                      <a:pt x="157226" y="9075801"/>
                      <a:pt x="154305" y="9098026"/>
                    </a:cubicBezTo>
                    <a:cubicBezTo>
                      <a:pt x="151892" y="9116568"/>
                      <a:pt x="134874" y="9129649"/>
                      <a:pt x="116332" y="9127236"/>
                    </a:cubicBezTo>
                    <a:cubicBezTo>
                      <a:pt x="97790" y="9124823"/>
                      <a:pt x="84709" y="9107805"/>
                      <a:pt x="87122" y="9089263"/>
                    </a:cubicBezTo>
                    <a:close/>
                    <a:moveTo>
                      <a:pt x="105410" y="8954770"/>
                    </a:moveTo>
                    <a:cubicBezTo>
                      <a:pt x="108585" y="8932418"/>
                      <a:pt x="111887" y="8910066"/>
                      <a:pt x="115189" y="8887714"/>
                    </a:cubicBezTo>
                    <a:cubicBezTo>
                      <a:pt x="117983" y="8869172"/>
                      <a:pt x="135255" y="8856472"/>
                      <a:pt x="153670" y="8859266"/>
                    </a:cubicBezTo>
                    <a:cubicBezTo>
                      <a:pt x="172085" y="8862060"/>
                      <a:pt x="184912" y="8879332"/>
                      <a:pt x="182118" y="8897747"/>
                    </a:cubicBezTo>
                    <a:cubicBezTo>
                      <a:pt x="178816" y="8919972"/>
                      <a:pt x="175514" y="8942070"/>
                      <a:pt x="172339" y="8964295"/>
                    </a:cubicBezTo>
                    <a:cubicBezTo>
                      <a:pt x="169672" y="8982837"/>
                      <a:pt x="152527" y="8995664"/>
                      <a:pt x="133985" y="8992997"/>
                    </a:cubicBezTo>
                    <a:cubicBezTo>
                      <a:pt x="115443" y="8990330"/>
                      <a:pt x="102616" y="8973185"/>
                      <a:pt x="105283" y="8954643"/>
                    </a:cubicBezTo>
                    <a:close/>
                    <a:moveTo>
                      <a:pt x="125349" y="8820404"/>
                    </a:moveTo>
                    <a:cubicBezTo>
                      <a:pt x="128905" y="8797925"/>
                      <a:pt x="132461" y="8775573"/>
                      <a:pt x="136144" y="8753094"/>
                    </a:cubicBezTo>
                    <a:cubicBezTo>
                      <a:pt x="139192" y="8734679"/>
                      <a:pt x="156591" y="8722106"/>
                      <a:pt x="175006" y="8725154"/>
                    </a:cubicBezTo>
                    <a:cubicBezTo>
                      <a:pt x="193421" y="8728202"/>
                      <a:pt x="205994" y="8745601"/>
                      <a:pt x="202946" y="8764016"/>
                    </a:cubicBezTo>
                    <a:cubicBezTo>
                      <a:pt x="199263" y="8786241"/>
                      <a:pt x="195707" y="8808593"/>
                      <a:pt x="192278" y="8830945"/>
                    </a:cubicBezTo>
                    <a:cubicBezTo>
                      <a:pt x="189357" y="8849487"/>
                      <a:pt x="172085" y="8862060"/>
                      <a:pt x="153543" y="8859139"/>
                    </a:cubicBezTo>
                    <a:cubicBezTo>
                      <a:pt x="135001" y="8856218"/>
                      <a:pt x="122682" y="8839200"/>
                      <a:pt x="125603" y="8820785"/>
                    </a:cubicBezTo>
                    <a:close/>
                    <a:moveTo>
                      <a:pt x="147447" y="8686292"/>
                    </a:moveTo>
                    <a:cubicBezTo>
                      <a:pt x="151257" y="8663940"/>
                      <a:pt x="155067" y="8641588"/>
                      <a:pt x="159004" y="8619236"/>
                    </a:cubicBezTo>
                    <a:cubicBezTo>
                      <a:pt x="162306" y="8600821"/>
                      <a:pt x="179832" y="8588502"/>
                      <a:pt x="198247" y="8591803"/>
                    </a:cubicBezTo>
                    <a:cubicBezTo>
                      <a:pt x="216662" y="8595106"/>
                      <a:pt x="228981" y="8612632"/>
                      <a:pt x="225679" y="8631047"/>
                    </a:cubicBezTo>
                    <a:cubicBezTo>
                      <a:pt x="221742" y="8653272"/>
                      <a:pt x="217932" y="8675370"/>
                      <a:pt x="214122" y="8697595"/>
                    </a:cubicBezTo>
                    <a:cubicBezTo>
                      <a:pt x="210947" y="8716010"/>
                      <a:pt x="193548" y="8728456"/>
                      <a:pt x="175133" y="8725281"/>
                    </a:cubicBezTo>
                    <a:cubicBezTo>
                      <a:pt x="156718" y="8722106"/>
                      <a:pt x="144272" y="8704707"/>
                      <a:pt x="147447" y="8686292"/>
                    </a:cubicBezTo>
                    <a:close/>
                    <a:moveTo>
                      <a:pt x="171069" y="8552434"/>
                    </a:moveTo>
                    <a:cubicBezTo>
                      <a:pt x="175133" y="8530209"/>
                      <a:pt x="179324" y="8507984"/>
                      <a:pt x="183515" y="8485759"/>
                    </a:cubicBezTo>
                    <a:cubicBezTo>
                      <a:pt x="186944" y="8467344"/>
                      <a:pt x="204724" y="8455278"/>
                      <a:pt x="223139" y="8458835"/>
                    </a:cubicBezTo>
                    <a:cubicBezTo>
                      <a:pt x="241554" y="8462391"/>
                      <a:pt x="253619" y="8480044"/>
                      <a:pt x="250063" y="8498459"/>
                    </a:cubicBezTo>
                    <a:cubicBezTo>
                      <a:pt x="245872" y="8520557"/>
                      <a:pt x="241808" y="8542655"/>
                      <a:pt x="237744" y="8564753"/>
                    </a:cubicBezTo>
                    <a:cubicBezTo>
                      <a:pt x="234315" y="8583168"/>
                      <a:pt x="216789" y="8595360"/>
                      <a:pt x="198374" y="8591931"/>
                    </a:cubicBezTo>
                    <a:cubicBezTo>
                      <a:pt x="179959" y="8588502"/>
                      <a:pt x="167767" y="8570976"/>
                      <a:pt x="171196" y="8552561"/>
                    </a:cubicBezTo>
                    <a:close/>
                    <a:moveTo>
                      <a:pt x="196469" y="8419211"/>
                    </a:moveTo>
                    <a:cubicBezTo>
                      <a:pt x="200787" y="8396986"/>
                      <a:pt x="205232" y="8374888"/>
                      <a:pt x="209804" y="8352790"/>
                    </a:cubicBezTo>
                    <a:cubicBezTo>
                      <a:pt x="213487" y="8334502"/>
                      <a:pt x="231394" y="8322564"/>
                      <a:pt x="249682" y="8326374"/>
                    </a:cubicBezTo>
                    <a:cubicBezTo>
                      <a:pt x="267970" y="8330184"/>
                      <a:pt x="279908" y="8347964"/>
                      <a:pt x="276098" y="8366252"/>
                    </a:cubicBezTo>
                    <a:cubicBezTo>
                      <a:pt x="271653" y="8388223"/>
                      <a:pt x="267208" y="8410194"/>
                      <a:pt x="262890" y="8432292"/>
                    </a:cubicBezTo>
                    <a:cubicBezTo>
                      <a:pt x="259334" y="8450707"/>
                      <a:pt x="241427" y="8462645"/>
                      <a:pt x="223139" y="8458962"/>
                    </a:cubicBezTo>
                    <a:cubicBezTo>
                      <a:pt x="204851" y="8455278"/>
                      <a:pt x="192786" y="8437499"/>
                      <a:pt x="196469" y="8419211"/>
                    </a:cubicBezTo>
                    <a:close/>
                    <a:moveTo>
                      <a:pt x="223520" y="8286115"/>
                    </a:moveTo>
                    <a:cubicBezTo>
                      <a:pt x="228219" y="8263890"/>
                      <a:pt x="232918" y="8241665"/>
                      <a:pt x="237744" y="8219567"/>
                    </a:cubicBezTo>
                    <a:cubicBezTo>
                      <a:pt x="241681" y="8201278"/>
                      <a:pt x="259715" y="8189722"/>
                      <a:pt x="278003" y="8193659"/>
                    </a:cubicBezTo>
                    <a:cubicBezTo>
                      <a:pt x="296291" y="8197596"/>
                      <a:pt x="307848" y="8215630"/>
                      <a:pt x="303911" y="8233918"/>
                    </a:cubicBezTo>
                    <a:cubicBezTo>
                      <a:pt x="299085" y="8255889"/>
                      <a:pt x="294386" y="8277987"/>
                      <a:pt x="289814" y="8300085"/>
                    </a:cubicBezTo>
                    <a:cubicBezTo>
                      <a:pt x="286004" y="8318373"/>
                      <a:pt x="267970" y="8330057"/>
                      <a:pt x="249682" y="8326247"/>
                    </a:cubicBezTo>
                    <a:cubicBezTo>
                      <a:pt x="231394" y="8322437"/>
                      <a:pt x="219710" y="8304403"/>
                      <a:pt x="223520" y="8286115"/>
                    </a:cubicBezTo>
                    <a:close/>
                    <a:moveTo>
                      <a:pt x="252349" y="8153019"/>
                    </a:moveTo>
                    <a:cubicBezTo>
                      <a:pt x="257302" y="8130921"/>
                      <a:pt x="262382" y="8108823"/>
                      <a:pt x="267462" y="8086725"/>
                    </a:cubicBezTo>
                    <a:cubicBezTo>
                      <a:pt x="271653" y="8068437"/>
                      <a:pt x="289814" y="8057134"/>
                      <a:pt x="308102" y="8061325"/>
                    </a:cubicBezTo>
                    <a:cubicBezTo>
                      <a:pt x="326390" y="8065516"/>
                      <a:pt x="337693" y="8083677"/>
                      <a:pt x="333502" y="8101965"/>
                    </a:cubicBezTo>
                    <a:cubicBezTo>
                      <a:pt x="328422" y="8123936"/>
                      <a:pt x="323469" y="8145907"/>
                      <a:pt x="318516" y="8167878"/>
                    </a:cubicBezTo>
                    <a:cubicBezTo>
                      <a:pt x="314452" y="8186166"/>
                      <a:pt x="296291" y="8197596"/>
                      <a:pt x="278130" y="8193532"/>
                    </a:cubicBezTo>
                    <a:cubicBezTo>
                      <a:pt x="259969" y="8189468"/>
                      <a:pt x="248412" y="8171307"/>
                      <a:pt x="252476" y="8153146"/>
                    </a:cubicBezTo>
                    <a:close/>
                    <a:moveTo>
                      <a:pt x="283083" y="8020685"/>
                    </a:moveTo>
                    <a:cubicBezTo>
                      <a:pt x="288290" y="7998714"/>
                      <a:pt x="293624" y="7976616"/>
                      <a:pt x="298958" y="7954772"/>
                    </a:cubicBezTo>
                    <a:cubicBezTo>
                      <a:pt x="303403" y="7936611"/>
                      <a:pt x="321691" y="7925435"/>
                      <a:pt x="339852" y="7929880"/>
                    </a:cubicBezTo>
                    <a:cubicBezTo>
                      <a:pt x="358013" y="7934325"/>
                      <a:pt x="369189" y="7952613"/>
                      <a:pt x="364744" y="7970774"/>
                    </a:cubicBezTo>
                    <a:cubicBezTo>
                      <a:pt x="359410" y="7992618"/>
                      <a:pt x="354076" y="8014462"/>
                      <a:pt x="348996" y="8036306"/>
                    </a:cubicBezTo>
                    <a:cubicBezTo>
                      <a:pt x="344678" y="8054467"/>
                      <a:pt x="326390" y="8065770"/>
                      <a:pt x="308229" y="8061452"/>
                    </a:cubicBezTo>
                    <a:cubicBezTo>
                      <a:pt x="290068" y="8057134"/>
                      <a:pt x="278765" y="8038846"/>
                      <a:pt x="283083" y="8020685"/>
                    </a:cubicBezTo>
                    <a:close/>
                    <a:moveTo>
                      <a:pt x="315341" y="7888859"/>
                    </a:moveTo>
                    <a:cubicBezTo>
                      <a:pt x="320802" y="7866888"/>
                      <a:pt x="326390" y="7845044"/>
                      <a:pt x="332105" y="7823200"/>
                    </a:cubicBezTo>
                    <a:cubicBezTo>
                      <a:pt x="336804" y="7805039"/>
                      <a:pt x="355219" y="7794244"/>
                      <a:pt x="373380" y="7798943"/>
                    </a:cubicBezTo>
                    <a:cubicBezTo>
                      <a:pt x="391541" y="7803642"/>
                      <a:pt x="402336" y="7822057"/>
                      <a:pt x="397637" y="7840218"/>
                    </a:cubicBezTo>
                    <a:cubicBezTo>
                      <a:pt x="392049" y="7861935"/>
                      <a:pt x="386461" y="7883778"/>
                      <a:pt x="381000" y="7905496"/>
                    </a:cubicBezTo>
                    <a:cubicBezTo>
                      <a:pt x="376428" y="7923657"/>
                      <a:pt x="358013" y="7934578"/>
                      <a:pt x="339852" y="7930134"/>
                    </a:cubicBezTo>
                    <a:cubicBezTo>
                      <a:pt x="321691" y="7925689"/>
                      <a:pt x="310769" y="7907147"/>
                      <a:pt x="315214" y="7888986"/>
                    </a:cubicBezTo>
                    <a:close/>
                    <a:moveTo>
                      <a:pt x="349250" y="7757414"/>
                    </a:moveTo>
                    <a:cubicBezTo>
                      <a:pt x="355092" y="7735443"/>
                      <a:pt x="360934" y="7713599"/>
                      <a:pt x="366903" y="7691628"/>
                    </a:cubicBezTo>
                    <a:cubicBezTo>
                      <a:pt x="371856" y="7673594"/>
                      <a:pt x="390398" y="7662926"/>
                      <a:pt x="408432" y="7667878"/>
                    </a:cubicBezTo>
                    <a:cubicBezTo>
                      <a:pt x="426466" y="7672832"/>
                      <a:pt x="437134" y="7691374"/>
                      <a:pt x="432181" y="7709408"/>
                    </a:cubicBezTo>
                    <a:cubicBezTo>
                      <a:pt x="426212" y="7731125"/>
                      <a:pt x="420370" y="7752969"/>
                      <a:pt x="414655" y="7774686"/>
                    </a:cubicBezTo>
                    <a:cubicBezTo>
                      <a:pt x="409829" y="7792720"/>
                      <a:pt x="391287" y="7803515"/>
                      <a:pt x="373253" y="7798689"/>
                    </a:cubicBezTo>
                    <a:cubicBezTo>
                      <a:pt x="355219" y="7793863"/>
                      <a:pt x="344424" y="7775321"/>
                      <a:pt x="349250" y="7757287"/>
                    </a:cubicBezTo>
                    <a:close/>
                    <a:moveTo>
                      <a:pt x="385064" y="7625969"/>
                    </a:moveTo>
                    <a:cubicBezTo>
                      <a:pt x="391160" y="7604125"/>
                      <a:pt x="397383" y="7582408"/>
                      <a:pt x="403606" y="7560564"/>
                    </a:cubicBezTo>
                    <a:cubicBezTo>
                      <a:pt x="408813" y="7542530"/>
                      <a:pt x="427482" y="7532243"/>
                      <a:pt x="445516" y="7537323"/>
                    </a:cubicBezTo>
                    <a:cubicBezTo>
                      <a:pt x="463550" y="7542403"/>
                      <a:pt x="473837" y="7561199"/>
                      <a:pt x="468757" y="7579233"/>
                    </a:cubicBezTo>
                    <a:cubicBezTo>
                      <a:pt x="462534" y="7600823"/>
                      <a:pt x="456438" y="7622540"/>
                      <a:pt x="450342" y="7644130"/>
                    </a:cubicBezTo>
                    <a:cubicBezTo>
                      <a:pt x="445262" y="7662164"/>
                      <a:pt x="426593" y="7672705"/>
                      <a:pt x="408559" y="7667625"/>
                    </a:cubicBezTo>
                    <a:cubicBezTo>
                      <a:pt x="390525" y="7662545"/>
                      <a:pt x="379984" y="7643876"/>
                      <a:pt x="385064" y="7625842"/>
                    </a:cubicBezTo>
                    <a:close/>
                    <a:moveTo>
                      <a:pt x="422529" y="7495286"/>
                    </a:moveTo>
                    <a:cubicBezTo>
                      <a:pt x="428879" y="7473569"/>
                      <a:pt x="435356" y="7451852"/>
                      <a:pt x="441833" y="7430262"/>
                    </a:cubicBezTo>
                    <a:cubicBezTo>
                      <a:pt x="447167" y="7412355"/>
                      <a:pt x="466090" y="7402195"/>
                      <a:pt x="483997" y="7407656"/>
                    </a:cubicBezTo>
                    <a:cubicBezTo>
                      <a:pt x="501904" y="7413117"/>
                      <a:pt x="512064" y="7431913"/>
                      <a:pt x="506603" y="7449820"/>
                    </a:cubicBezTo>
                    <a:cubicBezTo>
                      <a:pt x="500126" y="7471283"/>
                      <a:pt x="493776" y="7492873"/>
                      <a:pt x="487426" y="7514463"/>
                    </a:cubicBezTo>
                    <a:cubicBezTo>
                      <a:pt x="482092" y="7532370"/>
                      <a:pt x="463296" y="7542657"/>
                      <a:pt x="445389" y="7537450"/>
                    </a:cubicBezTo>
                    <a:cubicBezTo>
                      <a:pt x="427482" y="7532243"/>
                      <a:pt x="417195" y="7513320"/>
                      <a:pt x="422402" y="7495413"/>
                    </a:cubicBezTo>
                    <a:close/>
                    <a:moveTo>
                      <a:pt x="461518" y="7365492"/>
                    </a:moveTo>
                    <a:cubicBezTo>
                      <a:pt x="468249" y="7343775"/>
                      <a:pt x="474980" y="7322185"/>
                      <a:pt x="481711" y="7300595"/>
                    </a:cubicBezTo>
                    <a:cubicBezTo>
                      <a:pt x="487299" y="7282815"/>
                      <a:pt x="506349" y="7272909"/>
                      <a:pt x="524256" y="7278497"/>
                    </a:cubicBezTo>
                    <a:cubicBezTo>
                      <a:pt x="542163" y="7284085"/>
                      <a:pt x="551942" y="7303135"/>
                      <a:pt x="546354" y="7321042"/>
                    </a:cubicBezTo>
                    <a:cubicBezTo>
                      <a:pt x="539623" y="7342505"/>
                      <a:pt x="532892" y="7363968"/>
                      <a:pt x="526288" y="7385558"/>
                    </a:cubicBezTo>
                    <a:cubicBezTo>
                      <a:pt x="520827" y="7403465"/>
                      <a:pt x="501777" y="7413498"/>
                      <a:pt x="483997" y="7407910"/>
                    </a:cubicBezTo>
                    <a:cubicBezTo>
                      <a:pt x="466217" y="7402322"/>
                      <a:pt x="456057" y="7383399"/>
                      <a:pt x="461645" y="7365619"/>
                    </a:cubicBezTo>
                    <a:close/>
                    <a:moveTo>
                      <a:pt x="502539" y="7235825"/>
                    </a:moveTo>
                    <a:cubicBezTo>
                      <a:pt x="509524" y="7214235"/>
                      <a:pt x="516509" y="7192645"/>
                      <a:pt x="523621" y="7171182"/>
                    </a:cubicBezTo>
                    <a:cubicBezTo>
                      <a:pt x="529463" y="7153402"/>
                      <a:pt x="548640" y="7143750"/>
                      <a:pt x="566420" y="7149592"/>
                    </a:cubicBezTo>
                    <a:cubicBezTo>
                      <a:pt x="584200" y="7155434"/>
                      <a:pt x="593852" y="7174611"/>
                      <a:pt x="588010" y="7192391"/>
                    </a:cubicBezTo>
                    <a:cubicBezTo>
                      <a:pt x="580898" y="7213727"/>
                      <a:pt x="573913" y="7235190"/>
                      <a:pt x="567055" y="7256653"/>
                    </a:cubicBezTo>
                    <a:cubicBezTo>
                      <a:pt x="561340" y="7274433"/>
                      <a:pt x="542290" y="7284212"/>
                      <a:pt x="524383" y="7278497"/>
                    </a:cubicBezTo>
                    <a:cubicBezTo>
                      <a:pt x="506476" y="7272782"/>
                      <a:pt x="496824" y="7253732"/>
                      <a:pt x="502539" y="7235825"/>
                    </a:cubicBezTo>
                    <a:close/>
                    <a:moveTo>
                      <a:pt x="545084" y="7106666"/>
                    </a:moveTo>
                    <a:cubicBezTo>
                      <a:pt x="552323" y="7085203"/>
                      <a:pt x="559689" y="7063740"/>
                      <a:pt x="567055" y="7042403"/>
                    </a:cubicBezTo>
                    <a:cubicBezTo>
                      <a:pt x="573151" y="7024751"/>
                      <a:pt x="592455" y="7015353"/>
                      <a:pt x="610108" y="7021449"/>
                    </a:cubicBezTo>
                    <a:cubicBezTo>
                      <a:pt x="627761" y="7027545"/>
                      <a:pt x="637159" y="7046849"/>
                      <a:pt x="631063" y="7064502"/>
                    </a:cubicBezTo>
                    <a:cubicBezTo>
                      <a:pt x="623697" y="7085711"/>
                      <a:pt x="616458" y="7107047"/>
                      <a:pt x="609346" y="7128383"/>
                    </a:cubicBezTo>
                    <a:cubicBezTo>
                      <a:pt x="603377" y="7146163"/>
                      <a:pt x="584200" y="7155688"/>
                      <a:pt x="566420" y="7149719"/>
                    </a:cubicBezTo>
                    <a:cubicBezTo>
                      <a:pt x="548640" y="7143750"/>
                      <a:pt x="539115" y="7124573"/>
                      <a:pt x="545084" y="7106793"/>
                    </a:cubicBezTo>
                    <a:close/>
                    <a:moveTo>
                      <a:pt x="589280" y="6978396"/>
                    </a:moveTo>
                    <a:cubicBezTo>
                      <a:pt x="596773" y="6957060"/>
                      <a:pt x="604393" y="6935724"/>
                      <a:pt x="612013" y="6914515"/>
                    </a:cubicBezTo>
                    <a:cubicBezTo>
                      <a:pt x="618363" y="6896862"/>
                      <a:pt x="637794" y="6887718"/>
                      <a:pt x="655320" y="6894068"/>
                    </a:cubicBezTo>
                    <a:cubicBezTo>
                      <a:pt x="672846" y="6900418"/>
                      <a:pt x="682117" y="6919849"/>
                      <a:pt x="675767" y="6937375"/>
                    </a:cubicBezTo>
                    <a:cubicBezTo>
                      <a:pt x="668147" y="6958457"/>
                      <a:pt x="660654" y="6979666"/>
                      <a:pt x="653161" y="7000875"/>
                    </a:cubicBezTo>
                    <a:cubicBezTo>
                      <a:pt x="646938" y="7018528"/>
                      <a:pt x="627634" y="7027799"/>
                      <a:pt x="609981" y="7021576"/>
                    </a:cubicBezTo>
                    <a:cubicBezTo>
                      <a:pt x="592328" y="7015353"/>
                      <a:pt x="583057" y="6996049"/>
                      <a:pt x="589280" y="6978396"/>
                    </a:cubicBezTo>
                    <a:close/>
                    <a:moveTo>
                      <a:pt x="635127" y="6850761"/>
                    </a:moveTo>
                    <a:cubicBezTo>
                      <a:pt x="643001" y="6829425"/>
                      <a:pt x="650875" y="6808216"/>
                      <a:pt x="658749" y="6786880"/>
                    </a:cubicBezTo>
                    <a:cubicBezTo>
                      <a:pt x="665353" y="6769353"/>
                      <a:pt x="684784" y="6760464"/>
                      <a:pt x="702310" y="6767068"/>
                    </a:cubicBezTo>
                    <a:cubicBezTo>
                      <a:pt x="719836" y="6773672"/>
                      <a:pt x="728726" y="6793103"/>
                      <a:pt x="722122" y="6810628"/>
                    </a:cubicBezTo>
                    <a:cubicBezTo>
                      <a:pt x="714248" y="6831711"/>
                      <a:pt x="706374" y="6852920"/>
                      <a:pt x="698627" y="6874002"/>
                    </a:cubicBezTo>
                    <a:cubicBezTo>
                      <a:pt x="692150" y="6891528"/>
                      <a:pt x="672719" y="6900545"/>
                      <a:pt x="655193" y="6894195"/>
                    </a:cubicBezTo>
                    <a:cubicBezTo>
                      <a:pt x="637667" y="6887845"/>
                      <a:pt x="628650" y="6868287"/>
                      <a:pt x="635000" y="6850761"/>
                    </a:cubicBezTo>
                    <a:close/>
                    <a:moveTo>
                      <a:pt x="682752" y="6723253"/>
                    </a:moveTo>
                    <a:cubicBezTo>
                      <a:pt x="690880" y="6702044"/>
                      <a:pt x="699008" y="6680962"/>
                      <a:pt x="707263" y="6659753"/>
                    </a:cubicBezTo>
                    <a:cubicBezTo>
                      <a:pt x="713994" y="6642353"/>
                      <a:pt x="733679" y="6633718"/>
                      <a:pt x="751078" y="6640449"/>
                    </a:cubicBezTo>
                    <a:cubicBezTo>
                      <a:pt x="768477" y="6647180"/>
                      <a:pt x="777113" y="6666865"/>
                      <a:pt x="770382" y="6684264"/>
                    </a:cubicBezTo>
                    <a:cubicBezTo>
                      <a:pt x="762254" y="6705219"/>
                      <a:pt x="754126" y="6726301"/>
                      <a:pt x="746125" y="6747256"/>
                    </a:cubicBezTo>
                    <a:cubicBezTo>
                      <a:pt x="739521" y="6764782"/>
                      <a:pt x="719836" y="6773545"/>
                      <a:pt x="702437" y="6766814"/>
                    </a:cubicBezTo>
                    <a:cubicBezTo>
                      <a:pt x="685038" y="6760083"/>
                      <a:pt x="676148" y="6740525"/>
                      <a:pt x="682879" y="6723126"/>
                    </a:cubicBezTo>
                    <a:close/>
                    <a:moveTo>
                      <a:pt x="732155" y="6596380"/>
                    </a:moveTo>
                    <a:cubicBezTo>
                      <a:pt x="740537" y="6575298"/>
                      <a:pt x="748919" y="6554343"/>
                      <a:pt x="757428" y="6533388"/>
                    </a:cubicBezTo>
                    <a:cubicBezTo>
                      <a:pt x="764413" y="6515989"/>
                      <a:pt x="784225" y="6507734"/>
                      <a:pt x="801497" y="6514719"/>
                    </a:cubicBezTo>
                    <a:cubicBezTo>
                      <a:pt x="818769" y="6521703"/>
                      <a:pt x="827151" y="6541516"/>
                      <a:pt x="820166" y="6558788"/>
                    </a:cubicBezTo>
                    <a:cubicBezTo>
                      <a:pt x="811784" y="6579616"/>
                      <a:pt x="803402" y="6600571"/>
                      <a:pt x="795020" y="6621399"/>
                    </a:cubicBezTo>
                    <a:cubicBezTo>
                      <a:pt x="788162" y="6638798"/>
                      <a:pt x="768477" y="6647307"/>
                      <a:pt x="751078" y="6640449"/>
                    </a:cubicBezTo>
                    <a:cubicBezTo>
                      <a:pt x="733679" y="6633591"/>
                      <a:pt x="725170" y="6613906"/>
                      <a:pt x="732028" y="6596507"/>
                    </a:cubicBezTo>
                    <a:close/>
                    <a:moveTo>
                      <a:pt x="782955" y="6470650"/>
                    </a:moveTo>
                    <a:cubicBezTo>
                      <a:pt x="791591" y="6449695"/>
                      <a:pt x="800227" y="6428867"/>
                      <a:pt x="808990" y="6408039"/>
                    </a:cubicBezTo>
                    <a:cubicBezTo>
                      <a:pt x="816229" y="6390767"/>
                      <a:pt x="836041" y="6382639"/>
                      <a:pt x="853313" y="6389878"/>
                    </a:cubicBezTo>
                    <a:cubicBezTo>
                      <a:pt x="870585" y="6397117"/>
                      <a:pt x="878713" y="6416929"/>
                      <a:pt x="871474" y="6434201"/>
                    </a:cubicBezTo>
                    <a:cubicBezTo>
                      <a:pt x="862838" y="6454902"/>
                      <a:pt x="854202" y="6475603"/>
                      <a:pt x="845566" y="6496431"/>
                    </a:cubicBezTo>
                    <a:cubicBezTo>
                      <a:pt x="838454" y="6513703"/>
                      <a:pt x="818642" y="6521958"/>
                      <a:pt x="801370" y="6514846"/>
                    </a:cubicBezTo>
                    <a:cubicBezTo>
                      <a:pt x="784098" y="6507734"/>
                      <a:pt x="775843" y="6487922"/>
                      <a:pt x="782955" y="6470650"/>
                    </a:cubicBezTo>
                    <a:close/>
                    <a:moveTo>
                      <a:pt x="835533" y="6345428"/>
                    </a:moveTo>
                    <a:cubicBezTo>
                      <a:pt x="844423" y="6324600"/>
                      <a:pt x="853440" y="6303772"/>
                      <a:pt x="862457" y="6282944"/>
                    </a:cubicBezTo>
                    <a:cubicBezTo>
                      <a:pt x="869950" y="6265799"/>
                      <a:pt x="889889" y="6257925"/>
                      <a:pt x="907034" y="6265418"/>
                    </a:cubicBezTo>
                    <a:cubicBezTo>
                      <a:pt x="924179" y="6272911"/>
                      <a:pt x="932053" y="6292850"/>
                      <a:pt x="924560" y="6309995"/>
                    </a:cubicBezTo>
                    <a:cubicBezTo>
                      <a:pt x="915543" y="6330696"/>
                      <a:pt x="906653" y="6351397"/>
                      <a:pt x="897763" y="6372098"/>
                    </a:cubicBezTo>
                    <a:cubicBezTo>
                      <a:pt x="890397" y="6389243"/>
                      <a:pt x="870458" y="6397244"/>
                      <a:pt x="853313" y="6389878"/>
                    </a:cubicBezTo>
                    <a:cubicBezTo>
                      <a:pt x="836168" y="6382512"/>
                      <a:pt x="828167" y="6362573"/>
                      <a:pt x="835533" y="6345428"/>
                    </a:cubicBezTo>
                    <a:close/>
                    <a:moveTo>
                      <a:pt x="889762" y="6220714"/>
                    </a:moveTo>
                    <a:cubicBezTo>
                      <a:pt x="898906" y="6200013"/>
                      <a:pt x="908177" y="6179312"/>
                      <a:pt x="917448" y="6158611"/>
                    </a:cubicBezTo>
                    <a:cubicBezTo>
                      <a:pt x="925195" y="6141593"/>
                      <a:pt x="945134" y="6133973"/>
                      <a:pt x="962279" y="6141593"/>
                    </a:cubicBezTo>
                    <a:cubicBezTo>
                      <a:pt x="979424" y="6149213"/>
                      <a:pt x="986917" y="6169279"/>
                      <a:pt x="979297" y="6186424"/>
                    </a:cubicBezTo>
                    <a:cubicBezTo>
                      <a:pt x="970026" y="6206998"/>
                      <a:pt x="960882" y="6227445"/>
                      <a:pt x="951738" y="6248146"/>
                    </a:cubicBezTo>
                    <a:cubicBezTo>
                      <a:pt x="944118" y="6265291"/>
                      <a:pt x="924179" y="6272911"/>
                      <a:pt x="907034" y="6265418"/>
                    </a:cubicBezTo>
                    <a:cubicBezTo>
                      <a:pt x="889889" y="6257925"/>
                      <a:pt x="882269" y="6237859"/>
                      <a:pt x="889762" y="6220714"/>
                    </a:cubicBezTo>
                    <a:close/>
                    <a:moveTo>
                      <a:pt x="945642" y="6096762"/>
                    </a:moveTo>
                    <a:cubicBezTo>
                      <a:pt x="955040" y="6076188"/>
                      <a:pt x="964565" y="6055614"/>
                      <a:pt x="974090" y="6035167"/>
                    </a:cubicBezTo>
                    <a:cubicBezTo>
                      <a:pt x="981964" y="6018276"/>
                      <a:pt x="1002157" y="6010910"/>
                      <a:pt x="1019048" y="6018784"/>
                    </a:cubicBezTo>
                    <a:cubicBezTo>
                      <a:pt x="1035939" y="6026658"/>
                      <a:pt x="1043305" y="6046851"/>
                      <a:pt x="1035431" y="6063742"/>
                    </a:cubicBezTo>
                    <a:cubicBezTo>
                      <a:pt x="1025906" y="6084062"/>
                      <a:pt x="1016508" y="6104509"/>
                      <a:pt x="1007110" y="6124956"/>
                    </a:cubicBezTo>
                    <a:cubicBezTo>
                      <a:pt x="999363" y="6141974"/>
                      <a:pt x="979170" y="6149467"/>
                      <a:pt x="962152" y="6141593"/>
                    </a:cubicBezTo>
                    <a:cubicBezTo>
                      <a:pt x="945134" y="6133719"/>
                      <a:pt x="937641" y="6113653"/>
                      <a:pt x="945515" y="6096635"/>
                    </a:cubicBezTo>
                    <a:close/>
                    <a:moveTo>
                      <a:pt x="1002919" y="5973572"/>
                    </a:moveTo>
                    <a:cubicBezTo>
                      <a:pt x="1012571" y="5953125"/>
                      <a:pt x="1022350" y="5932678"/>
                      <a:pt x="1032256" y="5912358"/>
                    </a:cubicBezTo>
                    <a:cubicBezTo>
                      <a:pt x="1040384" y="5895467"/>
                      <a:pt x="1060577" y="5888482"/>
                      <a:pt x="1077468" y="5896610"/>
                    </a:cubicBezTo>
                    <a:cubicBezTo>
                      <a:pt x="1094359" y="5904738"/>
                      <a:pt x="1101344" y="5924931"/>
                      <a:pt x="1093216" y="5941822"/>
                    </a:cubicBezTo>
                    <a:cubicBezTo>
                      <a:pt x="1083437" y="5962015"/>
                      <a:pt x="1073785" y="5982335"/>
                      <a:pt x="1064133" y="6002655"/>
                    </a:cubicBezTo>
                    <a:cubicBezTo>
                      <a:pt x="1056132" y="6019546"/>
                      <a:pt x="1035939" y="6026785"/>
                      <a:pt x="1019048" y="6018784"/>
                    </a:cubicBezTo>
                    <a:cubicBezTo>
                      <a:pt x="1002157" y="6010783"/>
                      <a:pt x="994918" y="5990590"/>
                      <a:pt x="1002919" y="5973699"/>
                    </a:cubicBezTo>
                    <a:close/>
                    <a:moveTo>
                      <a:pt x="1061974" y="5851271"/>
                    </a:moveTo>
                    <a:cubicBezTo>
                      <a:pt x="1072007" y="5830951"/>
                      <a:pt x="1082040" y="5810631"/>
                      <a:pt x="1092073" y="5790311"/>
                    </a:cubicBezTo>
                    <a:cubicBezTo>
                      <a:pt x="1100455" y="5773547"/>
                      <a:pt x="1120775" y="5766816"/>
                      <a:pt x="1137539" y="5775071"/>
                    </a:cubicBezTo>
                    <a:cubicBezTo>
                      <a:pt x="1154303" y="5783326"/>
                      <a:pt x="1161034" y="5803773"/>
                      <a:pt x="1152779" y="5820537"/>
                    </a:cubicBezTo>
                    <a:cubicBezTo>
                      <a:pt x="1142746" y="5840730"/>
                      <a:pt x="1132713" y="5860923"/>
                      <a:pt x="1122807" y="5881116"/>
                    </a:cubicBezTo>
                    <a:cubicBezTo>
                      <a:pt x="1114552" y="5897880"/>
                      <a:pt x="1094232" y="5904865"/>
                      <a:pt x="1077468" y="5896610"/>
                    </a:cubicBezTo>
                    <a:cubicBezTo>
                      <a:pt x="1060704" y="5888355"/>
                      <a:pt x="1053719" y="5868035"/>
                      <a:pt x="1061974" y="5851271"/>
                    </a:cubicBezTo>
                    <a:close/>
                    <a:moveTo>
                      <a:pt x="1122680" y="5729605"/>
                    </a:moveTo>
                    <a:cubicBezTo>
                      <a:pt x="1132967" y="5709412"/>
                      <a:pt x="1143254" y="5689219"/>
                      <a:pt x="1153541" y="5669153"/>
                    </a:cubicBezTo>
                    <a:cubicBezTo>
                      <a:pt x="1162050" y="5652516"/>
                      <a:pt x="1182497" y="5646039"/>
                      <a:pt x="1199134" y="5654548"/>
                    </a:cubicBezTo>
                    <a:cubicBezTo>
                      <a:pt x="1215771" y="5663057"/>
                      <a:pt x="1222248" y="5683504"/>
                      <a:pt x="1213739" y="5700141"/>
                    </a:cubicBezTo>
                    <a:cubicBezTo>
                      <a:pt x="1203452" y="5720080"/>
                      <a:pt x="1193165" y="5740146"/>
                      <a:pt x="1183005" y="5760212"/>
                    </a:cubicBezTo>
                    <a:cubicBezTo>
                      <a:pt x="1174496" y="5776849"/>
                      <a:pt x="1154176" y="5783580"/>
                      <a:pt x="1137539" y="5775071"/>
                    </a:cubicBezTo>
                    <a:cubicBezTo>
                      <a:pt x="1120902" y="5766562"/>
                      <a:pt x="1114171" y="5746242"/>
                      <a:pt x="1122680" y="5729605"/>
                    </a:cubicBezTo>
                    <a:close/>
                    <a:moveTo>
                      <a:pt x="1184910" y="5608828"/>
                    </a:moveTo>
                    <a:cubicBezTo>
                      <a:pt x="1195451" y="5588762"/>
                      <a:pt x="1205992" y="5568696"/>
                      <a:pt x="1216533" y="5548757"/>
                    </a:cubicBezTo>
                    <a:cubicBezTo>
                      <a:pt x="1225296" y="5532247"/>
                      <a:pt x="1245870" y="5526024"/>
                      <a:pt x="1262380" y="5534787"/>
                    </a:cubicBezTo>
                    <a:cubicBezTo>
                      <a:pt x="1278890" y="5543550"/>
                      <a:pt x="1285113" y="5564124"/>
                      <a:pt x="1276350" y="5580634"/>
                    </a:cubicBezTo>
                    <a:cubicBezTo>
                      <a:pt x="1265809" y="5600446"/>
                      <a:pt x="1255268" y="5620385"/>
                      <a:pt x="1244854" y="5640324"/>
                    </a:cubicBezTo>
                    <a:cubicBezTo>
                      <a:pt x="1236218" y="5656834"/>
                      <a:pt x="1215771" y="5663311"/>
                      <a:pt x="1199134" y="5654675"/>
                    </a:cubicBezTo>
                    <a:cubicBezTo>
                      <a:pt x="1182497" y="5646039"/>
                      <a:pt x="1176147" y="5625592"/>
                      <a:pt x="1184783" y="5608955"/>
                    </a:cubicBezTo>
                    <a:close/>
                    <a:moveTo>
                      <a:pt x="1248537" y="5489067"/>
                    </a:moveTo>
                    <a:cubicBezTo>
                      <a:pt x="1259332" y="5469128"/>
                      <a:pt x="1270127" y="5449189"/>
                      <a:pt x="1281049" y="5429377"/>
                    </a:cubicBezTo>
                    <a:cubicBezTo>
                      <a:pt x="1290066" y="5412994"/>
                      <a:pt x="1310640" y="5407025"/>
                      <a:pt x="1327023" y="5415915"/>
                    </a:cubicBezTo>
                    <a:cubicBezTo>
                      <a:pt x="1343406" y="5424805"/>
                      <a:pt x="1349375" y="5445506"/>
                      <a:pt x="1340485" y="5461889"/>
                    </a:cubicBezTo>
                    <a:cubicBezTo>
                      <a:pt x="1329690" y="5481574"/>
                      <a:pt x="1318895" y="5501386"/>
                      <a:pt x="1308227" y="5521198"/>
                    </a:cubicBezTo>
                    <a:cubicBezTo>
                      <a:pt x="1299337" y="5537708"/>
                      <a:pt x="1278763" y="5543804"/>
                      <a:pt x="1262380" y="5534914"/>
                    </a:cubicBezTo>
                    <a:cubicBezTo>
                      <a:pt x="1245997" y="5526024"/>
                      <a:pt x="1239774" y="5505450"/>
                      <a:pt x="1248664" y="5489067"/>
                    </a:cubicBezTo>
                    <a:close/>
                    <a:moveTo>
                      <a:pt x="1314069" y="5369814"/>
                    </a:moveTo>
                    <a:cubicBezTo>
                      <a:pt x="1325118" y="5350002"/>
                      <a:pt x="1336167" y="5330190"/>
                      <a:pt x="1347343" y="5310505"/>
                    </a:cubicBezTo>
                    <a:cubicBezTo>
                      <a:pt x="1356614" y="5294249"/>
                      <a:pt x="1377188" y="5288534"/>
                      <a:pt x="1393444" y="5297678"/>
                    </a:cubicBezTo>
                    <a:cubicBezTo>
                      <a:pt x="1409700" y="5306822"/>
                      <a:pt x="1415415" y="5327523"/>
                      <a:pt x="1406271" y="5343779"/>
                    </a:cubicBezTo>
                    <a:cubicBezTo>
                      <a:pt x="1395222" y="5363337"/>
                      <a:pt x="1384173" y="5383022"/>
                      <a:pt x="1373251" y="5402707"/>
                    </a:cubicBezTo>
                    <a:cubicBezTo>
                      <a:pt x="1364107" y="5419090"/>
                      <a:pt x="1343533" y="5424932"/>
                      <a:pt x="1327150" y="5415788"/>
                    </a:cubicBezTo>
                    <a:cubicBezTo>
                      <a:pt x="1310767" y="5406644"/>
                      <a:pt x="1304925" y="5386070"/>
                      <a:pt x="1314069" y="5369687"/>
                    </a:cubicBezTo>
                    <a:close/>
                    <a:moveTo>
                      <a:pt x="1380998" y="5251323"/>
                    </a:moveTo>
                    <a:cubicBezTo>
                      <a:pt x="1392301" y="5231638"/>
                      <a:pt x="1403604" y="5212080"/>
                      <a:pt x="1415034" y="5192522"/>
                    </a:cubicBezTo>
                    <a:cubicBezTo>
                      <a:pt x="1424432" y="5176393"/>
                      <a:pt x="1445133" y="5170932"/>
                      <a:pt x="1461389" y="5180330"/>
                    </a:cubicBezTo>
                    <a:cubicBezTo>
                      <a:pt x="1477645" y="5189728"/>
                      <a:pt x="1482979" y="5210429"/>
                      <a:pt x="1473581" y="5226685"/>
                    </a:cubicBezTo>
                    <a:cubicBezTo>
                      <a:pt x="1462278" y="5246116"/>
                      <a:pt x="1450975" y="5265547"/>
                      <a:pt x="1439799" y="5285105"/>
                    </a:cubicBezTo>
                    <a:cubicBezTo>
                      <a:pt x="1430528" y="5301361"/>
                      <a:pt x="1409827" y="5306949"/>
                      <a:pt x="1393571" y="5297551"/>
                    </a:cubicBezTo>
                    <a:cubicBezTo>
                      <a:pt x="1377315" y="5288153"/>
                      <a:pt x="1371727" y="5267579"/>
                      <a:pt x="1381125" y="5251323"/>
                    </a:cubicBezTo>
                    <a:close/>
                    <a:moveTo>
                      <a:pt x="1449578" y="5133975"/>
                    </a:moveTo>
                    <a:cubicBezTo>
                      <a:pt x="1461135" y="5114544"/>
                      <a:pt x="1472692" y="5095113"/>
                      <a:pt x="1484376" y="5075682"/>
                    </a:cubicBezTo>
                    <a:cubicBezTo>
                      <a:pt x="1494028" y="5059680"/>
                      <a:pt x="1514856" y="5054473"/>
                      <a:pt x="1530858" y="5064125"/>
                    </a:cubicBezTo>
                    <a:cubicBezTo>
                      <a:pt x="1546860" y="5073777"/>
                      <a:pt x="1552067" y="5094605"/>
                      <a:pt x="1542415" y="5110607"/>
                    </a:cubicBezTo>
                    <a:cubicBezTo>
                      <a:pt x="1530858" y="5129911"/>
                      <a:pt x="1519301" y="5149215"/>
                      <a:pt x="1507871" y="5168519"/>
                    </a:cubicBezTo>
                    <a:cubicBezTo>
                      <a:pt x="1498346" y="5184648"/>
                      <a:pt x="1477518" y="5189982"/>
                      <a:pt x="1461516" y="5180457"/>
                    </a:cubicBezTo>
                    <a:cubicBezTo>
                      <a:pt x="1445514" y="5170932"/>
                      <a:pt x="1440053" y="5150104"/>
                      <a:pt x="1449578" y="5134102"/>
                    </a:cubicBezTo>
                    <a:close/>
                    <a:moveTo>
                      <a:pt x="1519555" y="5017643"/>
                    </a:moveTo>
                    <a:cubicBezTo>
                      <a:pt x="1531366" y="4998339"/>
                      <a:pt x="1543177" y="4978908"/>
                      <a:pt x="1555115" y="4959731"/>
                    </a:cubicBezTo>
                    <a:cubicBezTo>
                      <a:pt x="1564894" y="4943856"/>
                      <a:pt x="1585849" y="4938903"/>
                      <a:pt x="1601724" y="4948682"/>
                    </a:cubicBezTo>
                    <a:cubicBezTo>
                      <a:pt x="1617599" y="4958461"/>
                      <a:pt x="1622552" y="4979416"/>
                      <a:pt x="1612773" y="4995291"/>
                    </a:cubicBezTo>
                    <a:cubicBezTo>
                      <a:pt x="1600962" y="5014468"/>
                      <a:pt x="1589151" y="5033645"/>
                      <a:pt x="1577467" y="5052822"/>
                    </a:cubicBezTo>
                    <a:cubicBezTo>
                      <a:pt x="1567688" y="5068824"/>
                      <a:pt x="1546860" y="5073904"/>
                      <a:pt x="1530985" y="5064125"/>
                    </a:cubicBezTo>
                    <a:cubicBezTo>
                      <a:pt x="1515110" y="5054346"/>
                      <a:pt x="1509903" y="5033518"/>
                      <a:pt x="1519682" y="5017643"/>
                    </a:cubicBezTo>
                    <a:close/>
                    <a:moveTo>
                      <a:pt x="1591183" y="4901946"/>
                    </a:moveTo>
                    <a:cubicBezTo>
                      <a:pt x="1603248" y="4882769"/>
                      <a:pt x="1615313" y="4863592"/>
                      <a:pt x="1627505" y="4844542"/>
                    </a:cubicBezTo>
                    <a:cubicBezTo>
                      <a:pt x="1637538" y="4828794"/>
                      <a:pt x="1658493" y="4824095"/>
                      <a:pt x="1674241" y="4834128"/>
                    </a:cubicBezTo>
                    <a:cubicBezTo>
                      <a:pt x="1689989" y="4844161"/>
                      <a:pt x="1694688" y="4865116"/>
                      <a:pt x="1684655" y="4880864"/>
                    </a:cubicBezTo>
                    <a:cubicBezTo>
                      <a:pt x="1672590" y="4899914"/>
                      <a:pt x="1660525" y="4918837"/>
                      <a:pt x="1648587" y="4937887"/>
                    </a:cubicBezTo>
                    <a:cubicBezTo>
                      <a:pt x="1638681" y="4953762"/>
                      <a:pt x="1617726" y="4958461"/>
                      <a:pt x="1601851" y="4948555"/>
                    </a:cubicBezTo>
                    <a:cubicBezTo>
                      <a:pt x="1585976" y="4938649"/>
                      <a:pt x="1581277" y="4917694"/>
                      <a:pt x="1591183" y="4901819"/>
                    </a:cubicBezTo>
                    <a:close/>
                    <a:moveTo>
                      <a:pt x="1664208" y="4787138"/>
                    </a:moveTo>
                    <a:cubicBezTo>
                      <a:pt x="1676527" y="4768088"/>
                      <a:pt x="1688846" y="4749165"/>
                      <a:pt x="1701292" y="4730242"/>
                    </a:cubicBezTo>
                    <a:cubicBezTo>
                      <a:pt x="1711579" y="4714621"/>
                      <a:pt x="1732534" y="4710176"/>
                      <a:pt x="1748155" y="4720463"/>
                    </a:cubicBezTo>
                    <a:cubicBezTo>
                      <a:pt x="1763776" y="4730750"/>
                      <a:pt x="1768221" y="4751705"/>
                      <a:pt x="1757934" y="4767326"/>
                    </a:cubicBezTo>
                    <a:cubicBezTo>
                      <a:pt x="1745615" y="4786122"/>
                      <a:pt x="1733296" y="4805045"/>
                      <a:pt x="1721104" y="4823968"/>
                    </a:cubicBezTo>
                    <a:cubicBezTo>
                      <a:pt x="1710944" y="4839716"/>
                      <a:pt x="1689989" y="4844161"/>
                      <a:pt x="1674241" y="4834001"/>
                    </a:cubicBezTo>
                    <a:cubicBezTo>
                      <a:pt x="1658493" y="4823841"/>
                      <a:pt x="1654048" y="4802886"/>
                      <a:pt x="1664208" y="4787138"/>
                    </a:cubicBezTo>
                    <a:close/>
                    <a:moveTo>
                      <a:pt x="1738630" y="4673473"/>
                    </a:moveTo>
                    <a:cubicBezTo>
                      <a:pt x="1751203" y="4654677"/>
                      <a:pt x="1763776" y="4635754"/>
                      <a:pt x="1776349" y="4617085"/>
                    </a:cubicBezTo>
                    <a:cubicBezTo>
                      <a:pt x="1786763" y="4601591"/>
                      <a:pt x="1807845" y="4597527"/>
                      <a:pt x="1823339" y="4607941"/>
                    </a:cubicBezTo>
                    <a:cubicBezTo>
                      <a:pt x="1838833" y="4618355"/>
                      <a:pt x="1842897" y="4639437"/>
                      <a:pt x="1832483" y="4654931"/>
                    </a:cubicBezTo>
                    <a:cubicBezTo>
                      <a:pt x="1819910" y="4673600"/>
                      <a:pt x="1807464" y="4692269"/>
                      <a:pt x="1795018" y="4710938"/>
                    </a:cubicBezTo>
                    <a:cubicBezTo>
                      <a:pt x="1784731" y="4726559"/>
                      <a:pt x="1763649" y="4730750"/>
                      <a:pt x="1748028" y="4720463"/>
                    </a:cubicBezTo>
                    <a:cubicBezTo>
                      <a:pt x="1732407" y="4710176"/>
                      <a:pt x="1728216" y="4689094"/>
                      <a:pt x="1738503" y="4673473"/>
                    </a:cubicBezTo>
                    <a:close/>
                    <a:moveTo>
                      <a:pt x="1814449" y="4560824"/>
                    </a:moveTo>
                    <a:cubicBezTo>
                      <a:pt x="1827276" y="4542155"/>
                      <a:pt x="1840103" y="4523486"/>
                      <a:pt x="1852930" y="4504817"/>
                    </a:cubicBezTo>
                    <a:cubicBezTo>
                      <a:pt x="1863598" y="4489450"/>
                      <a:pt x="1884680" y="4485640"/>
                      <a:pt x="1900047" y="4496308"/>
                    </a:cubicBezTo>
                    <a:cubicBezTo>
                      <a:pt x="1915414" y="4506976"/>
                      <a:pt x="1919224" y="4528058"/>
                      <a:pt x="1908556" y="4543425"/>
                    </a:cubicBezTo>
                    <a:cubicBezTo>
                      <a:pt x="1895729" y="4561967"/>
                      <a:pt x="1883029" y="4580509"/>
                      <a:pt x="1870329" y="4599051"/>
                    </a:cubicBezTo>
                    <a:cubicBezTo>
                      <a:pt x="1859788" y="4614545"/>
                      <a:pt x="1838706" y="4618482"/>
                      <a:pt x="1823212" y="4607941"/>
                    </a:cubicBezTo>
                    <a:cubicBezTo>
                      <a:pt x="1807718" y="4597400"/>
                      <a:pt x="1803781" y="4576318"/>
                      <a:pt x="1814322" y="4560824"/>
                    </a:cubicBezTo>
                    <a:close/>
                    <a:moveTo>
                      <a:pt x="1891792" y="4449064"/>
                    </a:moveTo>
                    <a:cubicBezTo>
                      <a:pt x="1904873" y="4430522"/>
                      <a:pt x="1917954" y="4411980"/>
                      <a:pt x="1931035" y="4393565"/>
                    </a:cubicBezTo>
                    <a:cubicBezTo>
                      <a:pt x="1941830" y="4378325"/>
                      <a:pt x="1963039" y="4374769"/>
                      <a:pt x="1978279" y="4385564"/>
                    </a:cubicBezTo>
                    <a:cubicBezTo>
                      <a:pt x="1993519" y="4396359"/>
                      <a:pt x="1997075" y="4417568"/>
                      <a:pt x="1986280" y="4432808"/>
                    </a:cubicBezTo>
                    <a:cubicBezTo>
                      <a:pt x="1973199" y="4451096"/>
                      <a:pt x="1960245" y="4469511"/>
                      <a:pt x="1947291" y="4487926"/>
                    </a:cubicBezTo>
                    <a:cubicBezTo>
                      <a:pt x="1936496" y="4503293"/>
                      <a:pt x="1915414" y="4506976"/>
                      <a:pt x="1900174" y="4496181"/>
                    </a:cubicBezTo>
                    <a:cubicBezTo>
                      <a:pt x="1884934" y="4485386"/>
                      <a:pt x="1881124" y="4464304"/>
                      <a:pt x="1891919" y="4449064"/>
                    </a:cubicBezTo>
                    <a:close/>
                    <a:moveTo>
                      <a:pt x="1970786" y="4338320"/>
                    </a:moveTo>
                    <a:cubicBezTo>
                      <a:pt x="1983994" y="4319905"/>
                      <a:pt x="1997329" y="4301617"/>
                      <a:pt x="2010664" y="4283329"/>
                    </a:cubicBezTo>
                    <a:cubicBezTo>
                      <a:pt x="2021713" y="4268216"/>
                      <a:pt x="2042922" y="4264914"/>
                      <a:pt x="2058035" y="4275963"/>
                    </a:cubicBezTo>
                    <a:cubicBezTo>
                      <a:pt x="2073148" y="4287012"/>
                      <a:pt x="2076450" y="4308221"/>
                      <a:pt x="2065401" y="4323334"/>
                    </a:cubicBezTo>
                    <a:cubicBezTo>
                      <a:pt x="2052066" y="4341495"/>
                      <a:pt x="2038858" y="4359656"/>
                      <a:pt x="2025777" y="4377944"/>
                    </a:cubicBezTo>
                    <a:cubicBezTo>
                      <a:pt x="2014855" y="4393057"/>
                      <a:pt x="1993646" y="4396486"/>
                      <a:pt x="1978533" y="4385564"/>
                    </a:cubicBezTo>
                    <a:cubicBezTo>
                      <a:pt x="1963420" y="4374642"/>
                      <a:pt x="1959991" y="4353433"/>
                      <a:pt x="1970913" y="4338320"/>
                    </a:cubicBezTo>
                    <a:close/>
                    <a:moveTo>
                      <a:pt x="2051177" y="4228719"/>
                    </a:moveTo>
                    <a:cubicBezTo>
                      <a:pt x="2064639" y="4210558"/>
                      <a:pt x="2078228" y="4192397"/>
                      <a:pt x="2091817" y="4174236"/>
                    </a:cubicBezTo>
                    <a:cubicBezTo>
                      <a:pt x="2103120" y="4159250"/>
                      <a:pt x="2124329" y="4156329"/>
                      <a:pt x="2139188" y="4167505"/>
                    </a:cubicBezTo>
                    <a:cubicBezTo>
                      <a:pt x="2154047" y="4178681"/>
                      <a:pt x="2157095" y="4200017"/>
                      <a:pt x="2145919" y="4214876"/>
                    </a:cubicBezTo>
                    <a:cubicBezTo>
                      <a:pt x="2132457" y="4232910"/>
                      <a:pt x="2118995" y="4250944"/>
                      <a:pt x="2105533" y="4268978"/>
                    </a:cubicBezTo>
                    <a:cubicBezTo>
                      <a:pt x="2094357" y="4283964"/>
                      <a:pt x="2073148" y="4287139"/>
                      <a:pt x="2058162" y="4275963"/>
                    </a:cubicBezTo>
                    <a:cubicBezTo>
                      <a:pt x="2043176" y="4264787"/>
                      <a:pt x="2040001" y="4243578"/>
                      <a:pt x="2051177" y="4228592"/>
                    </a:cubicBezTo>
                    <a:close/>
                    <a:moveTo>
                      <a:pt x="2132838" y="4120007"/>
                    </a:moveTo>
                    <a:cubicBezTo>
                      <a:pt x="2146554" y="4101973"/>
                      <a:pt x="2160397" y="4084066"/>
                      <a:pt x="2174240" y="4066032"/>
                    </a:cubicBezTo>
                    <a:cubicBezTo>
                      <a:pt x="2185670" y="4051173"/>
                      <a:pt x="2206879" y="4048506"/>
                      <a:pt x="2221738" y="4059936"/>
                    </a:cubicBezTo>
                    <a:cubicBezTo>
                      <a:pt x="2236597" y="4071366"/>
                      <a:pt x="2239264" y="4092575"/>
                      <a:pt x="2227834" y="4107434"/>
                    </a:cubicBezTo>
                    <a:cubicBezTo>
                      <a:pt x="2214118" y="4125214"/>
                      <a:pt x="2200402" y="4143121"/>
                      <a:pt x="2186686" y="4161028"/>
                    </a:cubicBezTo>
                    <a:cubicBezTo>
                      <a:pt x="2175383" y="4175887"/>
                      <a:pt x="2154047" y="4178808"/>
                      <a:pt x="2139188" y="4167378"/>
                    </a:cubicBezTo>
                    <a:cubicBezTo>
                      <a:pt x="2124329" y="4155948"/>
                      <a:pt x="2121408" y="4134739"/>
                      <a:pt x="2132838" y="4119880"/>
                    </a:cubicBezTo>
                    <a:close/>
                    <a:moveTo>
                      <a:pt x="2215896" y="4012311"/>
                    </a:moveTo>
                    <a:cubicBezTo>
                      <a:pt x="2229866" y="3994531"/>
                      <a:pt x="2243836" y="3976624"/>
                      <a:pt x="2257933" y="3958971"/>
                    </a:cubicBezTo>
                    <a:cubicBezTo>
                      <a:pt x="2269617" y="3944366"/>
                      <a:pt x="2290826" y="3941826"/>
                      <a:pt x="2305558" y="3953510"/>
                    </a:cubicBezTo>
                    <a:cubicBezTo>
                      <a:pt x="2320290" y="3965194"/>
                      <a:pt x="2322703" y="3986403"/>
                      <a:pt x="2311019" y="4001135"/>
                    </a:cubicBezTo>
                    <a:cubicBezTo>
                      <a:pt x="2297049" y="4018788"/>
                      <a:pt x="2283079" y="4036441"/>
                      <a:pt x="2269236" y="4054221"/>
                    </a:cubicBezTo>
                    <a:cubicBezTo>
                      <a:pt x="2257679" y="4068953"/>
                      <a:pt x="2236470" y="4071493"/>
                      <a:pt x="2221738" y="4060063"/>
                    </a:cubicBezTo>
                    <a:cubicBezTo>
                      <a:pt x="2207006" y="4048633"/>
                      <a:pt x="2204466" y="4027297"/>
                      <a:pt x="2215896" y="4012565"/>
                    </a:cubicBezTo>
                    <a:close/>
                    <a:moveTo>
                      <a:pt x="2300351" y="3906139"/>
                    </a:moveTo>
                    <a:cubicBezTo>
                      <a:pt x="2314575" y="3888486"/>
                      <a:pt x="2328799" y="3870833"/>
                      <a:pt x="2343023" y="3853307"/>
                    </a:cubicBezTo>
                    <a:cubicBezTo>
                      <a:pt x="2354834" y="3838829"/>
                      <a:pt x="2376170" y="3836670"/>
                      <a:pt x="2390648" y="3848481"/>
                    </a:cubicBezTo>
                    <a:cubicBezTo>
                      <a:pt x="2405126" y="3860292"/>
                      <a:pt x="2407285" y="3881628"/>
                      <a:pt x="2395474" y="3896106"/>
                    </a:cubicBezTo>
                    <a:cubicBezTo>
                      <a:pt x="2381250" y="3913505"/>
                      <a:pt x="2367153" y="3931031"/>
                      <a:pt x="2353056" y="3948557"/>
                    </a:cubicBezTo>
                    <a:cubicBezTo>
                      <a:pt x="2341372" y="3963162"/>
                      <a:pt x="2320036" y="3965448"/>
                      <a:pt x="2305431" y="3953764"/>
                    </a:cubicBezTo>
                    <a:cubicBezTo>
                      <a:pt x="2290826" y="3942080"/>
                      <a:pt x="2288540" y="3920744"/>
                      <a:pt x="2300224" y="3906139"/>
                    </a:cubicBezTo>
                    <a:close/>
                    <a:moveTo>
                      <a:pt x="2386076" y="3800856"/>
                    </a:moveTo>
                    <a:cubicBezTo>
                      <a:pt x="2400554" y="3783330"/>
                      <a:pt x="2415032" y="3765931"/>
                      <a:pt x="2429510" y="3748532"/>
                    </a:cubicBezTo>
                    <a:cubicBezTo>
                      <a:pt x="2441448" y="3734181"/>
                      <a:pt x="2462911" y="3732276"/>
                      <a:pt x="2477262" y="3744341"/>
                    </a:cubicBezTo>
                    <a:cubicBezTo>
                      <a:pt x="2491613" y="3756406"/>
                      <a:pt x="2493518" y="3777742"/>
                      <a:pt x="2481453" y="3792093"/>
                    </a:cubicBezTo>
                    <a:cubicBezTo>
                      <a:pt x="2466975" y="3809365"/>
                      <a:pt x="2452624" y="3826637"/>
                      <a:pt x="2438273" y="3844036"/>
                    </a:cubicBezTo>
                    <a:cubicBezTo>
                      <a:pt x="2426335" y="3858514"/>
                      <a:pt x="2404999" y="3860546"/>
                      <a:pt x="2390648" y="3848608"/>
                    </a:cubicBezTo>
                    <a:cubicBezTo>
                      <a:pt x="2376297" y="3836670"/>
                      <a:pt x="2374138" y="3815334"/>
                      <a:pt x="2386076" y="3800983"/>
                    </a:cubicBezTo>
                    <a:close/>
                    <a:moveTo>
                      <a:pt x="2473325" y="3696716"/>
                    </a:moveTo>
                    <a:cubicBezTo>
                      <a:pt x="2487930" y="3679444"/>
                      <a:pt x="2502662" y="3662172"/>
                      <a:pt x="2517394" y="3645027"/>
                    </a:cubicBezTo>
                    <a:cubicBezTo>
                      <a:pt x="2529586" y="3630803"/>
                      <a:pt x="2550922" y="3629152"/>
                      <a:pt x="2565146" y="3641344"/>
                    </a:cubicBezTo>
                    <a:cubicBezTo>
                      <a:pt x="2579370" y="3653536"/>
                      <a:pt x="2581021" y="3674872"/>
                      <a:pt x="2568829" y="3689096"/>
                    </a:cubicBezTo>
                    <a:cubicBezTo>
                      <a:pt x="2554224" y="3706114"/>
                      <a:pt x="2539619" y="3723259"/>
                      <a:pt x="2525014" y="3740404"/>
                    </a:cubicBezTo>
                    <a:cubicBezTo>
                      <a:pt x="2512949" y="3754628"/>
                      <a:pt x="2491613" y="3756406"/>
                      <a:pt x="2477262" y="3744341"/>
                    </a:cubicBezTo>
                    <a:cubicBezTo>
                      <a:pt x="2462911" y="3732276"/>
                      <a:pt x="2461260" y="3710940"/>
                      <a:pt x="2473325" y="3696589"/>
                    </a:cubicBezTo>
                    <a:close/>
                    <a:moveTo>
                      <a:pt x="2561844" y="3593465"/>
                    </a:moveTo>
                    <a:cubicBezTo>
                      <a:pt x="2576703" y="3576320"/>
                      <a:pt x="2591689" y="3559302"/>
                      <a:pt x="2606548" y="3542284"/>
                    </a:cubicBezTo>
                    <a:cubicBezTo>
                      <a:pt x="2618867" y="3528314"/>
                      <a:pt x="2640330" y="3526917"/>
                      <a:pt x="2654300" y="3539236"/>
                    </a:cubicBezTo>
                    <a:cubicBezTo>
                      <a:pt x="2668270" y="3551555"/>
                      <a:pt x="2669667" y="3573018"/>
                      <a:pt x="2657348" y="3586988"/>
                    </a:cubicBezTo>
                    <a:cubicBezTo>
                      <a:pt x="2642489" y="3603879"/>
                      <a:pt x="2627630" y="3620770"/>
                      <a:pt x="2612898" y="3637788"/>
                    </a:cubicBezTo>
                    <a:cubicBezTo>
                      <a:pt x="2600579" y="3651885"/>
                      <a:pt x="2579243" y="3653409"/>
                      <a:pt x="2565146" y="3641090"/>
                    </a:cubicBezTo>
                    <a:cubicBezTo>
                      <a:pt x="2551049" y="3628771"/>
                      <a:pt x="2549525" y="3607435"/>
                      <a:pt x="2561844" y="3593338"/>
                    </a:cubicBezTo>
                    <a:close/>
                    <a:moveTo>
                      <a:pt x="2651633" y="3491357"/>
                    </a:moveTo>
                    <a:cubicBezTo>
                      <a:pt x="2666746" y="3474466"/>
                      <a:pt x="2681859" y="3457575"/>
                      <a:pt x="2697099" y="3440811"/>
                    </a:cubicBezTo>
                    <a:cubicBezTo>
                      <a:pt x="2709672" y="3426968"/>
                      <a:pt x="2731008" y="3425825"/>
                      <a:pt x="2744978" y="3438398"/>
                    </a:cubicBezTo>
                    <a:cubicBezTo>
                      <a:pt x="2758948" y="3450971"/>
                      <a:pt x="2759964" y="3472307"/>
                      <a:pt x="2747391" y="3486277"/>
                    </a:cubicBezTo>
                    <a:cubicBezTo>
                      <a:pt x="2732278" y="3502914"/>
                      <a:pt x="2717292" y="3519678"/>
                      <a:pt x="2702306" y="3536442"/>
                    </a:cubicBezTo>
                    <a:cubicBezTo>
                      <a:pt x="2689860" y="3550412"/>
                      <a:pt x="2668397" y="3551555"/>
                      <a:pt x="2654427" y="3539109"/>
                    </a:cubicBezTo>
                    <a:cubicBezTo>
                      <a:pt x="2640457" y="3526663"/>
                      <a:pt x="2639314" y="3505200"/>
                      <a:pt x="2651760" y="3491230"/>
                    </a:cubicBezTo>
                    <a:close/>
                    <a:moveTo>
                      <a:pt x="2742946" y="3390519"/>
                    </a:moveTo>
                    <a:cubicBezTo>
                      <a:pt x="2758313" y="3373755"/>
                      <a:pt x="2773553" y="3357118"/>
                      <a:pt x="2789047" y="3340608"/>
                    </a:cubicBezTo>
                    <a:cubicBezTo>
                      <a:pt x="2801747" y="3326892"/>
                      <a:pt x="2823210" y="3326130"/>
                      <a:pt x="2836926" y="3338830"/>
                    </a:cubicBezTo>
                    <a:cubicBezTo>
                      <a:pt x="2850642" y="3351530"/>
                      <a:pt x="2851404" y="3372993"/>
                      <a:pt x="2838704" y="3386709"/>
                    </a:cubicBezTo>
                    <a:cubicBezTo>
                      <a:pt x="2823337" y="3403219"/>
                      <a:pt x="2808097" y="3419729"/>
                      <a:pt x="2792984" y="3436366"/>
                    </a:cubicBezTo>
                    <a:cubicBezTo>
                      <a:pt x="2780284" y="3450209"/>
                      <a:pt x="2758948" y="3451098"/>
                      <a:pt x="2745105" y="3438398"/>
                    </a:cubicBezTo>
                    <a:cubicBezTo>
                      <a:pt x="2731262" y="3425698"/>
                      <a:pt x="2730373" y="3404362"/>
                      <a:pt x="2743073" y="3390519"/>
                    </a:cubicBezTo>
                    <a:close/>
                    <a:moveTo>
                      <a:pt x="2835529" y="3290951"/>
                    </a:moveTo>
                    <a:cubicBezTo>
                      <a:pt x="2851023" y="3274441"/>
                      <a:pt x="2866644" y="3258058"/>
                      <a:pt x="2882265" y="3241548"/>
                    </a:cubicBezTo>
                    <a:cubicBezTo>
                      <a:pt x="2895219" y="3227959"/>
                      <a:pt x="2916555" y="3227451"/>
                      <a:pt x="2930144" y="3240405"/>
                    </a:cubicBezTo>
                    <a:cubicBezTo>
                      <a:pt x="2943733" y="3253359"/>
                      <a:pt x="2944241" y="3274695"/>
                      <a:pt x="2931287" y="3288284"/>
                    </a:cubicBezTo>
                    <a:cubicBezTo>
                      <a:pt x="2915793" y="3304540"/>
                      <a:pt x="2900299" y="3320923"/>
                      <a:pt x="2884932" y="3337306"/>
                    </a:cubicBezTo>
                    <a:cubicBezTo>
                      <a:pt x="2872105" y="3350895"/>
                      <a:pt x="2850642" y="3351530"/>
                      <a:pt x="2837053" y="3338830"/>
                    </a:cubicBezTo>
                    <a:cubicBezTo>
                      <a:pt x="2823464" y="3326130"/>
                      <a:pt x="2822829" y="3304540"/>
                      <a:pt x="2835529" y="3290951"/>
                    </a:cubicBezTo>
                    <a:close/>
                    <a:moveTo>
                      <a:pt x="2929255" y="3192526"/>
                    </a:moveTo>
                    <a:cubicBezTo>
                      <a:pt x="2945003" y="3176270"/>
                      <a:pt x="2960751" y="3160014"/>
                      <a:pt x="2976626" y="3143758"/>
                    </a:cubicBezTo>
                    <a:cubicBezTo>
                      <a:pt x="2989707" y="3130423"/>
                      <a:pt x="3011170" y="3130169"/>
                      <a:pt x="3024505" y="3143250"/>
                    </a:cubicBezTo>
                    <a:cubicBezTo>
                      <a:pt x="3037840" y="3156331"/>
                      <a:pt x="3038094" y="3177794"/>
                      <a:pt x="3025013" y="3191129"/>
                    </a:cubicBezTo>
                    <a:cubicBezTo>
                      <a:pt x="3009265" y="3207258"/>
                      <a:pt x="2993644" y="3223387"/>
                      <a:pt x="2978023" y="3239516"/>
                    </a:cubicBezTo>
                    <a:cubicBezTo>
                      <a:pt x="2965069" y="3252978"/>
                      <a:pt x="2943606" y="3253359"/>
                      <a:pt x="2930144" y="3240405"/>
                    </a:cubicBezTo>
                    <a:cubicBezTo>
                      <a:pt x="2916682" y="3227451"/>
                      <a:pt x="2916301" y="3205988"/>
                      <a:pt x="2929255" y="3192526"/>
                    </a:cubicBezTo>
                    <a:close/>
                    <a:moveTo>
                      <a:pt x="3024251" y="3095371"/>
                    </a:moveTo>
                    <a:cubicBezTo>
                      <a:pt x="3040126" y="3079242"/>
                      <a:pt x="3056128" y="3063240"/>
                      <a:pt x="3072257" y="3047238"/>
                    </a:cubicBezTo>
                    <a:cubicBezTo>
                      <a:pt x="3085465" y="3034030"/>
                      <a:pt x="3106928" y="3034030"/>
                      <a:pt x="3120136" y="3047365"/>
                    </a:cubicBezTo>
                    <a:cubicBezTo>
                      <a:pt x="3133344" y="3060700"/>
                      <a:pt x="3133344" y="3082036"/>
                      <a:pt x="3120009" y="3095244"/>
                    </a:cubicBezTo>
                    <a:cubicBezTo>
                      <a:pt x="3104007" y="3111119"/>
                      <a:pt x="3088132" y="3127121"/>
                      <a:pt x="3072384" y="3142996"/>
                    </a:cubicBezTo>
                    <a:cubicBezTo>
                      <a:pt x="3059176" y="3156331"/>
                      <a:pt x="3037840" y="3156331"/>
                      <a:pt x="3024505" y="3143250"/>
                    </a:cubicBezTo>
                    <a:cubicBezTo>
                      <a:pt x="3011170" y="3130169"/>
                      <a:pt x="3011170" y="3108706"/>
                      <a:pt x="3024251" y="3095371"/>
                    </a:cubicBezTo>
                    <a:close/>
                    <a:moveTo>
                      <a:pt x="3120517" y="2999486"/>
                    </a:moveTo>
                    <a:cubicBezTo>
                      <a:pt x="3136646" y="2983611"/>
                      <a:pt x="3152902" y="2967736"/>
                      <a:pt x="3169158" y="2951988"/>
                    </a:cubicBezTo>
                    <a:cubicBezTo>
                      <a:pt x="3182620" y="2938907"/>
                      <a:pt x="3203956" y="2939288"/>
                      <a:pt x="3217037" y="2952750"/>
                    </a:cubicBezTo>
                    <a:cubicBezTo>
                      <a:pt x="3230118" y="2966212"/>
                      <a:pt x="3229737" y="2987548"/>
                      <a:pt x="3216275" y="3000629"/>
                    </a:cubicBezTo>
                    <a:cubicBezTo>
                      <a:pt x="3200146" y="3016250"/>
                      <a:pt x="3184017" y="3031998"/>
                      <a:pt x="3168015" y="3047873"/>
                    </a:cubicBezTo>
                    <a:cubicBezTo>
                      <a:pt x="3154680" y="3060954"/>
                      <a:pt x="3133217" y="3060827"/>
                      <a:pt x="3120136" y="3047492"/>
                    </a:cubicBezTo>
                    <a:cubicBezTo>
                      <a:pt x="3107055" y="3034157"/>
                      <a:pt x="3107182" y="3012694"/>
                      <a:pt x="3120517" y="2999613"/>
                    </a:cubicBezTo>
                    <a:close/>
                    <a:moveTo>
                      <a:pt x="3218053" y="2904871"/>
                    </a:moveTo>
                    <a:cubicBezTo>
                      <a:pt x="3234436" y="2889250"/>
                      <a:pt x="3250819" y="2873629"/>
                      <a:pt x="3267202" y="2858008"/>
                    </a:cubicBezTo>
                    <a:cubicBezTo>
                      <a:pt x="3280791" y="2845181"/>
                      <a:pt x="3302254" y="2845689"/>
                      <a:pt x="3315081" y="2859278"/>
                    </a:cubicBezTo>
                    <a:cubicBezTo>
                      <a:pt x="3327908" y="2872867"/>
                      <a:pt x="3327400" y="2894330"/>
                      <a:pt x="3313811" y="2907157"/>
                    </a:cubicBezTo>
                    <a:cubicBezTo>
                      <a:pt x="3297428" y="2922651"/>
                      <a:pt x="3281172" y="2938145"/>
                      <a:pt x="3264916" y="2953766"/>
                    </a:cubicBezTo>
                    <a:cubicBezTo>
                      <a:pt x="3251454" y="2966720"/>
                      <a:pt x="3229991" y="2966212"/>
                      <a:pt x="3217037" y="2952750"/>
                    </a:cubicBezTo>
                    <a:cubicBezTo>
                      <a:pt x="3204083" y="2939288"/>
                      <a:pt x="3204591" y="2917825"/>
                      <a:pt x="3218053" y="2904871"/>
                    </a:cubicBezTo>
                    <a:close/>
                    <a:moveTo>
                      <a:pt x="3316732" y="2811399"/>
                    </a:moveTo>
                    <a:cubicBezTo>
                      <a:pt x="3333242" y="2795905"/>
                      <a:pt x="3349879" y="2780538"/>
                      <a:pt x="3366516" y="2765171"/>
                    </a:cubicBezTo>
                    <a:cubicBezTo>
                      <a:pt x="3380232" y="2752471"/>
                      <a:pt x="3401695" y="2753360"/>
                      <a:pt x="3414395" y="2767076"/>
                    </a:cubicBezTo>
                    <a:cubicBezTo>
                      <a:pt x="3427095" y="2780792"/>
                      <a:pt x="3426206" y="2802255"/>
                      <a:pt x="3412490" y="2814955"/>
                    </a:cubicBezTo>
                    <a:cubicBezTo>
                      <a:pt x="3395980" y="2830195"/>
                      <a:pt x="3379470" y="2845562"/>
                      <a:pt x="3362960" y="2860929"/>
                    </a:cubicBezTo>
                    <a:cubicBezTo>
                      <a:pt x="3349244" y="2873756"/>
                      <a:pt x="3327908" y="2872994"/>
                      <a:pt x="3315081" y="2859278"/>
                    </a:cubicBezTo>
                    <a:cubicBezTo>
                      <a:pt x="3302254" y="2845562"/>
                      <a:pt x="3303016" y="2824226"/>
                      <a:pt x="3316732" y="2811399"/>
                    </a:cubicBezTo>
                    <a:close/>
                    <a:moveTo>
                      <a:pt x="3416681" y="2719197"/>
                    </a:moveTo>
                    <a:cubicBezTo>
                      <a:pt x="3433445" y="2703957"/>
                      <a:pt x="3450209" y="2688717"/>
                      <a:pt x="3467100" y="2673604"/>
                    </a:cubicBezTo>
                    <a:cubicBezTo>
                      <a:pt x="3481070" y="2661158"/>
                      <a:pt x="3502406" y="2662301"/>
                      <a:pt x="3514979" y="2676144"/>
                    </a:cubicBezTo>
                    <a:cubicBezTo>
                      <a:pt x="3527552" y="2689987"/>
                      <a:pt x="3526282" y="2711450"/>
                      <a:pt x="3512439" y="2724023"/>
                    </a:cubicBezTo>
                    <a:cubicBezTo>
                      <a:pt x="3495675" y="2739009"/>
                      <a:pt x="3479038" y="2754122"/>
                      <a:pt x="3462401" y="2769362"/>
                    </a:cubicBezTo>
                    <a:cubicBezTo>
                      <a:pt x="3448558" y="2781935"/>
                      <a:pt x="3427095" y="2780919"/>
                      <a:pt x="3414522" y="2767076"/>
                    </a:cubicBezTo>
                    <a:cubicBezTo>
                      <a:pt x="3401949" y="2753233"/>
                      <a:pt x="3402965" y="2731770"/>
                      <a:pt x="3416808" y="2719197"/>
                    </a:cubicBezTo>
                    <a:close/>
                    <a:moveTo>
                      <a:pt x="3517900" y="2628392"/>
                    </a:moveTo>
                    <a:cubicBezTo>
                      <a:pt x="3534791" y="2613406"/>
                      <a:pt x="3551809" y="2598420"/>
                      <a:pt x="3568827" y="2583434"/>
                    </a:cubicBezTo>
                    <a:cubicBezTo>
                      <a:pt x="3582924" y="2571115"/>
                      <a:pt x="3604260" y="2572512"/>
                      <a:pt x="3616579" y="2586609"/>
                    </a:cubicBezTo>
                    <a:cubicBezTo>
                      <a:pt x="3628898" y="2600706"/>
                      <a:pt x="3627501" y="2622042"/>
                      <a:pt x="3613404" y="2634361"/>
                    </a:cubicBezTo>
                    <a:cubicBezTo>
                      <a:pt x="3596513" y="2649220"/>
                      <a:pt x="3579622" y="2664079"/>
                      <a:pt x="3562731" y="2678938"/>
                    </a:cubicBezTo>
                    <a:cubicBezTo>
                      <a:pt x="3548761" y="2691384"/>
                      <a:pt x="3527298" y="2690114"/>
                      <a:pt x="3514979" y="2676017"/>
                    </a:cubicBezTo>
                    <a:cubicBezTo>
                      <a:pt x="3502660" y="2661920"/>
                      <a:pt x="3503803" y="2640584"/>
                      <a:pt x="3517900" y="2628265"/>
                    </a:cubicBezTo>
                    <a:close/>
                    <a:moveTo>
                      <a:pt x="3620135" y="2538730"/>
                    </a:moveTo>
                    <a:cubicBezTo>
                      <a:pt x="3637280" y="2523871"/>
                      <a:pt x="3654425" y="2509139"/>
                      <a:pt x="3671697" y="2494407"/>
                    </a:cubicBezTo>
                    <a:cubicBezTo>
                      <a:pt x="3685921" y="2482215"/>
                      <a:pt x="3707257" y="2483993"/>
                      <a:pt x="3719449" y="2498217"/>
                    </a:cubicBezTo>
                    <a:cubicBezTo>
                      <a:pt x="3731641" y="2512441"/>
                      <a:pt x="3729863" y="2533777"/>
                      <a:pt x="3715639" y="2545969"/>
                    </a:cubicBezTo>
                    <a:cubicBezTo>
                      <a:pt x="3698494" y="2560574"/>
                      <a:pt x="3681476" y="2575179"/>
                      <a:pt x="3664458" y="2589911"/>
                    </a:cubicBezTo>
                    <a:cubicBezTo>
                      <a:pt x="3650361" y="2602103"/>
                      <a:pt x="3628898" y="2600579"/>
                      <a:pt x="3616706" y="2586482"/>
                    </a:cubicBezTo>
                    <a:cubicBezTo>
                      <a:pt x="3604514" y="2572385"/>
                      <a:pt x="3606038" y="2550922"/>
                      <a:pt x="3620135" y="2538730"/>
                    </a:cubicBezTo>
                    <a:close/>
                    <a:moveTo>
                      <a:pt x="3723513" y="2450592"/>
                    </a:moveTo>
                    <a:cubicBezTo>
                      <a:pt x="3740785" y="2435987"/>
                      <a:pt x="3758184" y="2421509"/>
                      <a:pt x="3775710" y="2407031"/>
                    </a:cubicBezTo>
                    <a:cubicBezTo>
                      <a:pt x="3790061" y="2395093"/>
                      <a:pt x="3811397" y="2396998"/>
                      <a:pt x="3823462" y="2411476"/>
                    </a:cubicBezTo>
                    <a:cubicBezTo>
                      <a:pt x="3835527" y="2425954"/>
                      <a:pt x="3833495" y="2447163"/>
                      <a:pt x="3819017" y="2459228"/>
                    </a:cubicBezTo>
                    <a:cubicBezTo>
                      <a:pt x="3801745" y="2473579"/>
                      <a:pt x="3784473" y="2488057"/>
                      <a:pt x="3767201" y="2502535"/>
                    </a:cubicBezTo>
                    <a:cubicBezTo>
                      <a:pt x="3752850" y="2514600"/>
                      <a:pt x="3731514" y="2512695"/>
                      <a:pt x="3719449" y="2498471"/>
                    </a:cubicBezTo>
                    <a:cubicBezTo>
                      <a:pt x="3707384" y="2484247"/>
                      <a:pt x="3709289" y="2462784"/>
                      <a:pt x="3723513" y="2450719"/>
                    </a:cubicBezTo>
                    <a:close/>
                    <a:moveTo>
                      <a:pt x="3828034" y="2363851"/>
                    </a:moveTo>
                    <a:cubicBezTo>
                      <a:pt x="3845560" y="2349500"/>
                      <a:pt x="3863086" y="2335149"/>
                      <a:pt x="3880739" y="2320925"/>
                    </a:cubicBezTo>
                    <a:cubicBezTo>
                      <a:pt x="3895217" y="2309114"/>
                      <a:pt x="3916553" y="2311400"/>
                      <a:pt x="3928364" y="2326005"/>
                    </a:cubicBezTo>
                    <a:cubicBezTo>
                      <a:pt x="3940175" y="2340610"/>
                      <a:pt x="3937889" y="2361819"/>
                      <a:pt x="3923284" y="2373630"/>
                    </a:cubicBezTo>
                    <a:cubicBezTo>
                      <a:pt x="3905758" y="2387727"/>
                      <a:pt x="3888359" y="2401951"/>
                      <a:pt x="3870960" y="2416302"/>
                    </a:cubicBezTo>
                    <a:cubicBezTo>
                      <a:pt x="3856482" y="2428113"/>
                      <a:pt x="3835146" y="2426081"/>
                      <a:pt x="3823335" y="2411603"/>
                    </a:cubicBezTo>
                    <a:cubicBezTo>
                      <a:pt x="3811524" y="2397125"/>
                      <a:pt x="3813556" y="2375789"/>
                      <a:pt x="3828034" y="2363978"/>
                    </a:cubicBezTo>
                    <a:close/>
                    <a:moveTo>
                      <a:pt x="3933698" y="2278507"/>
                    </a:moveTo>
                    <a:cubicBezTo>
                      <a:pt x="3951351" y="2264410"/>
                      <a:pt x="3969131" y="2250313"/>
                      <a:pt x="3986911" y="2236343"/>
                    </a:cubicBezTo>
                    <a:cubicBezTo>
                      <a:pt x="4001643" y="2224786"/>
                      <a:pt x="4022852" y="2227326"/>
                      <a:pt x="4034409" y="2241931"/>
                    </a:cubicBezTo>
                    <a:cubicBezTo>
                      <a:pt x="4045966" y="2256536"/>
                      <a:pt x="4043426" y="2277872"/>
                      <a:pt x="4028821" y="2289429"/>
                    </a:cubicBezTo>
                    <a:cubicBezTo>
                      <a:pt x="4011168" y="2303399"/>
                      <a:pt x="3993515" y="2317369"/>
                      <a:pt x="3975989" y="2331339"/>
                    </a:cubicBezTo>
                    <a:cubicBezTo>
                      <a:pt x="3961384" y="2343023"/>
                      <a:pt x="3940048" y="2340610"/>
                      <a:pt x="3928364" y="2326005"/>
                    </a:cubicBezTo>
                    <a:cubicBezTo>
                      <a:pt x="3916680" y="2311400"/>
                      <a:pt x="3919093" y="2290064"/>
                      <a:pt x="3933698" y="2278380"/>
                    </a:cubicBezTo>
                    <a:close/>
                    <a:moveTo>
                      <a:pt x="4040505" y="2194306"/>
                    </a:moveTo>
                    <a:cubicBezTo>
                      <a:pt x="4058412" y="2180463"/>
                      <a:pt x="4076319" y="2166493"/>
                      <a:pt x="4094353" y="2152777"/>
                    </a:cubicBezTo>
                    <a:cubicBezTo>
                      <a:pt x="4109212" y="2141347"/>
                      <a:pt x="4130421" y="2144141"/>
                      <a:pt x="4141851" y="2159000"/>
                    </a:cubicBezTo>
                    <a:cubicBezTo>
                      <a:pt x="4153281" y="2173859"/>
                      <a:pt x="4150487" y="2195068"/>
                      <a:pt x="4135628" y="2206498"/>
                    </a:cubicBezTo>
                    <a:cubicBezTo>
                      <a:pt x="4117721" y="2220214"/>
                      <a:pt x="4099941" y="2233930"/>
                      <a:pt x="4082161" y="2247773"/>
                    </a:cubicBezTo>
                    <a:cubicBezTo>
                      <a:pt x="4067429" y="2259203"/>
                      <a:pt x="4046093" y="2256536"/>
                      <a:pt x="4034663" y="2241804"/>
                    </a:cubicBezTo>
                    <a:cubicBezTo>
                      <a:pt x="4023233" y="2227072"/>
                      <a:pt x="4025900" y="2205736"/>
                      <a:pt x="4040632" y="2194306"/>
                    </a:cubicBezTo>
                    <a:close/>
                    <a:moveTo>
                      <a:pt x="4148455" y="2111629"/>
                    </a:moveTo>
                    <a:cubicBezTo>
                      <a:pt x="4166489" y="2097913"/>
                      <a:pt x="4184650" y="2084324"/>
                      <a:pt x="4202811" y="2070735"/>
                    </a:cubicBezTo>
                    <a:cubicBezTo>
                      <a:pt x="4217797" y="2059559"/>
                      <a:pt x="4239006" y="2062607"/>
                      <a:pt x="4250182" y="2077593"/>
                    </a:cubicBezTo>
                    <a:cubicBezTo>
                      <a:pt x="4261358" y="2092579"/>
                      <a:pt x="4258310" y="2113788"/>
                      <a:pt x="4243324" y="2124964"/>
                    </a:cubicBezTo>
                    <a:cubicBezTo>
                      <a:pt x="4225290" y="2138426"/>
                      <a:pt x="4207256" y="2152015"/>
                      <a:pt x="4189349" y="2165604"/>
                    </a:cubicBezTo>
                    <a:cubicBezTo>
                      <a:pt x="4174490" y="2176907"/>
                      <a:pt x="4153154" y="2173986"/>
                      <a:pt x="4141851" y="2159000"/>
                    </a:cubicBezTo>
                    <a:cubicBezTo>
                      <a:pt x="4130548" y="2144014"/>
                      <a:pt x="4133469" y="2122805"/>
                      <a:pt x="4148455" y="2111502"/>
                    </a:cubicBezTo>
                    <a:close/>
                    <a:moveTo>
                      <a:pt x="4257294" y="2030222"/>
                    </a:moveTo>
                    <a:cubicBezTo>
                      <a:pt x="4275582" y="2016760"/>
                      <a:pt x="4293743" y="2003425"/>
                      <a:pt x="4312158" y="1990090"/>
                    </a:cubicBezTo>
                    <a:cubicBezTo>
                      <a:pt x="4327271" y="1979041"/>
                      <a:pt x="4348480" y="1982470"/>
                      <a:pt x="4359402" y="1997583"/>
                    </a:cubicBezTo>
                    <a:cubicBezTo>
                      <a:pt x="4370324" y="2012696"/>
                      <a:pt x="4367022" y="2033905"/>
                      <a:pt x="4351909" y="2044827"/>
                    </a:cubicBezTo>
                    <a:cubicBezTo>
                      <a:pt x="4333748" y="2058035"/>
                      <a:pt x="4315587" y="2071370"/>
                      <a:pt x="4297426" y="2084705"/>
                    </a:cubicBezTo>
                    <a:cubicBezTo>
                      <a:pt x="4282313" y="2095754"/>
                      <a:pt x="4261104" y="2092579"/>
                      <a:pt x="4250055" y="2077466"/>
                    </a:cubicBezTo>
                    <a:cubicBezTo>
                      <a:pt x="4239006" y="2062353"/>
                      <a:pt x="4242181" y="2041144"/>
                      <a:pt x="4257294" y="2030095"/>
                    </a:cubicBezTo>
                    <a:close/>
                    <a:moveTo>
                      <a:pt x="4367149" y="1950212"/>
                    </a:moveTo>
                    <a:cubicBezTo>
                      <a:pt x="4385564" y="1937004"/>
                      <a:pt x="4403979" y="1923923"/>
                      <a:pt x="4422521" y="1910842"/>
                    </a:cubicBezTo>
                    <a:cubicBezTo>
                      <a:pt x="4437761" y="1900047"/>
                      <a:pt x="4458970" y="1903730"/>
                      <a:pt x="4469765" y="1918970"/>
                    </a:cubicBezTo>
                    <a:cubicBezTo>
                      <a:pt x="4480560" y="1934210"/>
                      <a:pt x="4476877" y="1955419"/>
                      <a:pt x="4461637" y="1966214"/>
                    </a:cubicBezTo>
                    <a:cubicBezTo>
                      <a:pt x="4443222" y="1979168"/>
                      <a:pt x="4424934" y="1992249"/>
                      <a:pt x="4406646" y="2005330"/>
                    </a:cubicBezTo>
                    <a:cubicBezTo>
                      <a:pt x="4391406" y="2016252"/>
                      <a:pt x="4370324" y="2012696"/>
                      <a:pt x="4359402" y="1997583"/>
                    </a:cubicBezTo>
                    <a:cubicBezTo>
                      <a:pt x="4348480" y="1982470"/>
                      <a:pt x="4352036" y="1961261"/>
                      <a:pt x="4367149" y="1950339"/>
                    </a:cubicBezTo>
                    <a:close/>
                    <a:moveTo>
                      <a:pt x="4478147" y="1871853"/>
                    </a:moveTo>
                    <a:cubicBezTo>
                      <a:pt x="4496689" y="1858899"/>
                      <a:pt x="4515358" y="1845945"/>
                      <a:pt x="4534027" y="1833118"/>
                    </a:cubicBezTo>
                    <a:cubicBezTo>
                      <a:pt x="4549394" y="1822577"/>
                      <a:pt x="4570476" y="1826387"/>
                      <a:pt x="4581144" y="1841881"/>
                    </a:cubicBezTo>
                    <a:cubicBezTo>
                      <a:pt x="4591812" y="1857375"/>
                      <a:pt x="4587875" y="1878330"/>
                      <a:pt x="4572381" y="1888998"/>
                    </a:cubicBezTo>
                    <a:cubicBezTo>
                      <a:pt x="4553839" y="1901698"/>
                      <a:pt x="4535297" y="1914525"/>
                      <a:pt x="4516882" y="1927479"/>
                    </a:cubicBezTo>
                    <a:cubicBezTo>
                      <a:pt x="4501515" y="1938147"/>
                      <a:pt x="4480433" y="1934464"/>
                      <a:pt x="4469765" y="1919097"/>
                    </a:cubicBezTo>
                    <a:cubicBezTo>
                      <a:pt x="4459097" y="1903730"/>
                      <a:pt x="4462780" y="1882648"/>
                      <a:pt x="4478147" y="1871980"/>
                    </a:cubicBezTo>
                    <a:close/>
                    <a:moveTo>
                      <a:pt x="4590161" y="1794891"/>
                    </a:moveTo>
                    <a:cubicBezTo>
                      <a:pt x="4608957" y="1782191"/>
                      <a:pt x="4627626" y="1769491"/>
                      <a:pt x="4646549" y="1756918"/>
                    </a:cubicBezTo>
                    <a:cubicBezTo>
                      <a:pt x="4662043" y="1746504"/>
                      <a:pt x="4683125" y="1750695"/>
                      <a:pt x="4693539" y="1766189"/>
                    </a:cubicBezTo>
                    <a:cubicBezTo>
                      <a:pt x="4703953" y="1781683"/>
                      <a:pt x="4699762" y="1802765"/>
                      <a:pt x="4684268" y="1813179"/>
                    </a:cubicBezTo>
                    <a:cubicBezTo>
                      <a:pt x="4665599" y="1825625"/>
                      <a:pt x="4646930" y="1838198"/>
                      <a:pt x="4628261" y="1850898"/>
                    </a:cubicBezTo>
                    <a:cubicBezTo>
                      <a:pt x="4612767" y="1861439"/>
                      <a:pt x="4591685" y="1857375"/>
                      <a:pt x="4581271" y="1841881"/>
                    </a:cubicBezTo>
                    <a:cubicBezTo>
                      <a:pt x="4570857" y="1826387"/>
                      <a:pt x="4574794" y="1805305"/>
                      <a:pt x="4590288" y="1794891"/>
                    </a:cubicBezTo>
                    <a:close/>
                    <a:moveTo>
                      <a:pt x="4703191" y="1719326"/>
                    </a:moveTo>
                    <a:cubicBezTo>
                      <a:pt x="4722114" y="1706880"/>
                      <a:pt x="4741037" y="1694434"/>
                      <a:pt x="4759960" y="1682115"/>
                    </a:cubicBezTo>
                    <a:cubicBezTo>
                      <a:pt x="4775581" y="1671955"/>
                      <a:pt x="4796663" y="1676400"/>
                      <a:pt x="4806823" y="1692021"/>
                    </a:cubicBezTo>
                    <a:cubicBezTo>
                      <a:pt x="4816983" y="1707642"/>
                      <a:pt x="4812538" y="1728724"/>
                      <a:pt x="4796917" y="1738884"/>
                    </a:cubicBezTo>
                    <a:cubicBezTo>
                      <a:pt x="4777994" y="1751203"/>
                      <a:pt x="4759198" y="1763522"/>
                      <a:pt x="4740402" y="1775841"/>
                    </a:cubicBezTo>
                    <a:cubicBezTo>
                      <a:pt x="4724781" y="1786128"/>
                      <a:pt x="4703826" y="1781810"/>
                      <a:pt x="4693539" y="1766189"/>
                    </a:cubicBezTo>
                    <a:cubicBezTo>
                      <a:pt x="4683252" y="1750568"/>
                      <a:pt x="4687570" y="1729613"/>
                      <a:pt x="4703191" y="1719326"/>
                    </a:cubicBezTo>
                    <a:close/>
                    <a:moveTo>
                      <a:pt x="4817110" y="1645285"/>
                    </a:moveTo>
                    <a:cubicBezTo>
                      <a:pt x="4836160" y="1633093"/>
                      <a:pt x="4855337" y="1620901"/>
                      <a:pt x="4874387" y="1608836"/>
                    </a:cubicBezTo>
                    <a:cubicBezTo>
                      <a:pt x="4890262" y="1598803"/>
                      <a:pt x="4911090" y="1603502"/>
                      <a:pt x="4921123" y="1619377"/>
                    </a:cubicBezTo>
                    <a:cubicBezTo>
                      <a:pt x="4931156" y="1635252"/>
                      <a:pt x="4926457" y="1656080"/>
                      <a:pt x="4910582" y="1666113"/>
                    </a:cubicBezTo>
                    <a:cubicBezTo>
                      <a:pt x="4891532" y="1678178"/>
                      <a:pt x="4872609" y="1690243"/>
                      <a:pt x="4853559" y="1702308"/>
                    </a:cubicBezTo>
                    <a:cubicBezTo>
                      <a:pt x="4837811" y="1712341"/>
                      <a:pt x="4816856" y="1707769"/>
                      <a:pt x="4806823" y="1692021"/>
                    </a:cubicBezTo>
                    <a:cubicBezTo>
                      <a:pt x="4796790" y="1676273"/>
                      <a:pt x="4801362" y="1655318"/>
                      <a:pt x="4817110" y="1645285"/>
                    </a:cubicBezTo>
                    <a:close/>
                    <a:moveTo>
                      <a:pt x="4932045" y="1572641"/>
                    </a:moveTo>
                    <a:cubicBezTo>
                      <a:pt x="4951222" y="1560703"/>
                      <a:pt x="4970526" y="1548765"/>
                      <a:pt x="4989830" y="1536827"/>
                    </a:cubicBezTo>
                    <a:cubicBezTo>
                      <a:pt x="5005832" y="1527048"/>
                      <a:pt x="5026660" y="1532001"/>
                      <a:pt x="5036439" y="1548003"/>
                    </a:cubicBezTo>
                    <a:cubicBezTo>
                      <a:pt x="5046218" y="1564005"/>
                      <a:pt x="5041265" y="1584833"/>
                      <a:pt x="5025263" y="1594612"/>
                    </a:cubicBezTo>
                    <a:cubicBezTo>
                      <a:pt x="5006086" y="1606423"/>
                      <a:pt x="4986909" y="1618234"/>
                      <a:pt x="4967859" y="1630172"/>
                    </a:cubicBezTo>
                    <a:cubicBezTo>
                      <a:pt x="4951984" y="1640078"/>
                      <a:pt x="4931156" y="1635252"/>
                      <a:pt x="4921250" y="1619377"/>
                    </a:cubicBezTo>
                    <a:cubicBezTo>
                      <a:pt x="4911344" y="1603502"/>
                      <a:pt x="4916170" y="1582674"/>
                      <a:pt x="4932045" y="1572768"/>
                    </a:cubicBezTo>
                    <a:close/>
                    <a:moveTo>
                      <a:pt x="5047869" y="1501648"/>
                    </a:moveTo>
                    <a:cubicBezTo>
                      <a:pt x="5067173" y="1489964"/>
                      <a:pt x="5086604" y="1478280"/>
                      <a:pt x="5106035" y="1466723"/>
                    </a:cubicBezTo>
                    <a:cubicBezTo>
                      <a:pt x="5122164" y="1457198"/>
                      <a:pt x="5142865" y="1462405"/>
                      <a:pt x="5152517" y="1478534"/>
                    </a:cubicBezTo>
                    <a:cubicBezTo>
                      <a:pt x="5162169" y="1494663"/>
                      <a:pt x="5156835" y="1515364"/>
                      <a:pt x="5140706" y="1525016"/>
                    </a:cubicBezTo>
                    <a:cubicBezTo>
                      <a:pt x="5121402" y="1536573"/>
                      <a:pt x="5102098" y="1548130"/>
                      <a:pt x="5082921" y="1559687"/>
                    </a:cubicBezTo>
                    <a:cubicBezTo>
                      <a:pt x="5066919" y="1569339"/>
                      <a:pt x="5046091" y="1564259"/>
                      <a:pt x="5036439" y="1548257"/>
                    </a:cubicBezTo>
                    <a:cubicBezTo>
                      <a:pt x="5026787" y="1532255"/>
                      <a:pt x="5031867" y="1511427"/>
                      <a:pt x="5047869" y="1501775"/>
                    </a:cubicBezTo>
                    <a:close/>
                    <a:moveTo>
                      <a:pt x="5164455" y="1432306"/>
                    </a:moveTo>
                    <a:cubicBezTo>
                      <a:pt x="5184013" y="1420876"/>
                      <a:pt x="5203571" y="1409446"/>
                      <a:pt x="5223129" y="1398143"/>
                    </a:cubicBezTo>
                    <a:cubicBezTo>
                      <a:pt x="5239258" y="1388745"/>
                      <a:pt x="5260086" y="1394333"/>
                      <a:pt x="5269357" y="1410462"/>
                    </a:cubicBezTo>
                    <a:cubicBezTo>
                      <a:pt x="5278628" y="1426591"/>
                      <a:pt x="5273167" y="1447419"/>
                      <a:pt x="5257038" y="1456690"/>
                    </a:cubicBezTo>
                    <a:cubicBezTo>
                      <a:pt x="5237607" y="1467993"/>
                      <a:pt x="5218176" y="1479296"/>
                      <a:pt x="5198745" y="1490726"/>
                    </a:cubicBezTo>
                    <a:cubicBezTo>
                      <a:pt x="5182616" y="1500251"/>
                      <a:pt x="5161915" y="1494790"/>
                      <a:pt x="5152390" y="1478661"/>
                    </a:cubicBezTo>
                    <a:cubicBezTo>
                      <a:pt x="5142865" y="1462532"/>
                      <a:pt x="5148326" y="1441831"/>
                      <a:pt x="5164455" y="1432306"/>
                    </a:cubicBezTo>
                    <a:close/>
                    <a:moveTo>
                      <a:pt x="5282057" y="1364234"/>
                    </a:moveTo>
                    <a:cubicBezTo>
                      <a:pt x="5301742" y="1353058"/>
                      <a:pt x="5321427" y="1341882"/>
                      <a:pt x="5341239" y="1330833"/>
                    </a:cubicBezTo>
                    <a:cubicBezTo>
                      <a:pt x="5357495" y="1321689"/>
                      <a:pt x="5378196" y="1327531"/>
                      <a:pt x="5387340" y="1343787"/>
                    </a:cubicBezTo>
                    <a:cubicBezTo>
                      <a:pt x="5396484" y="1360043"/>
                      <a:pt x="5390642" y="1380744"/>
                      <a:pt x="5374386" y="1389888"/>
                    </a:cubicBezTo>
                    <a:cubicBezTo>
                      <a:pt x="5354701" y="1400937"/>
                      <a:pt x="5335143" y="1411986"/>
                      <a:pt x="5315585" y="1423162"/>
                    </a:cubicBezTo>
                    <a:cubicBezTo>
                      <a:pt x="5299329" y="1432433"/>
                      <a:pt x="5278628" y="1426718"/>
                      <a:pt x="5269357" y="1410462"/>
                    </a:cubicBezTo>
                    <a:cubicBezTo>
                      <a:pt x="5260086" y="1394206"/>
                      <a:pt x="5265801" y="1373505"/>
                      <a:pt x="5282057" y="1364234"/>
                    </a:cubicBezTo>
                    <a:close/>
                    <a:moveTo>
                      <a:pt x="5400675" y="1297686"/>
                    </a:moveTo>
                    <a:cubicBezTo>
                      <a:pt x="5420487" y="1286764"/>
                      <a:pt x="5440426" y="1275842"/>
                      <a:pt x="5460365" y="1264920"/>
                    </a:cubicBezTo>
                    <a:cubicBezTo>
                      <a:pt x="5476748" y="1256030"/>
                      <a:pt x="5497322" y="1261999"/>
                      <a:pt x="5506339" y="1278509"/>
                    </a:cubicBezTo>
                    <a:cubicBezTo>
                      <a:pt x="5515356" y="1295019"/>
                      <a:pt x="5509260" y="1315466"/>
                      <a:pt x="5492750" y="1324483"/>
                    </a:cubicBezTo>
                    <a:cubicBezTo>
                      <a:pt x="5472938" y="1335278"/>
                      <a:pt x="5453253" y="1346073"/>
                      <a:pt x="5433441" y="1356995"/>
                    </a:cubicBezTo>
                    <a:cubicBezTo>
                      <a:pt x="5417058" y="1366012"/>
                      <a:pt x="5396484" y="1360043"/>
                      <a:pt x="5387467" y="1343787"/>
                    </a:cubicBezTo>
                    <a:cubicBezTo>
                      <a:pt x="5378450" y="1327531"/>
                      <a:pt x="5384419" y="1306830"/>
                      <a:pt x="5400675" y="1297813"/>
                    </a:cubicBezTo>
                    <a:close/>
                    <a:moveTo>
                      <a:pt x="5520055" y="1232789"/>
                    </a:moveTo>
                    <a:cubicBezTo>
                      <a:pt x="5539994" y="1222121"/>
                      <a:pt x="5559933" y="1211453"/>
                      <a:pt x="5579999" y="1200912"/>
                    </a:cubicBezTo>
                    <a:cubicBezTo>
                      <a:pt x="5596509" y="1192149"/>
                      <a:pt x="5617083" y="1198499"/>
                      <a:pt x="5625719" y="1215009"/>
                    </a:cubicBezTo>
                    <a:cubicBezTo>
                      <a:pt x="5634355" y="1231519"/>
                      <a:pt x="5628132" y="1252093"/>
                      <a:pt x="5611622" y="1260729"/>
                    </a:cubicBezTo>
                    <a:cubicBezTo>
                      <a:pt x="5591683" y="1271270"/>
                      <a:pt x="5571871" y="1281811"/>
                      <a:pt x="5552059" y="1292352"/>
                    </a:cubicBezTo>
                    <a:cubicBezTo>
                      <a:pt x="5535549" y="1301242"/>
                      <a:pt x="5515102" y="1295019"/>
                      <a:pt x="5506212" y="1278509"/>
                    </a:cubicBezTo>
                    <a:cubicBezTo>
                      <a:pt x="5497322" y="1261999"/>
                      <a:pt x="5503545" y="1241552"/>
                      <a:pt x="5520055" y="1232662"/>
                    </a:cubicBezTo>
                    <a:close/>
                    <a:moveTo>
                      <a:pt x="5640197" y="1169289"/>
                    </a:moveTo>
                    <a:cubicBezTo>
                      <a:pt x="5660263" y="1158875"/>
                      <a:pt x="5680456" y="1148461"/>
                      <a:pt x="5700649" y="1138174"/>
                    </a:cubicBezTo>
                    <a:cubicBezTo>
                      <a:pt x="5717286" y="1129665"/>
                      <a:pt x="5737733" y="1136269"/>
                      <a:pt x="5746242" y="1152906"/>
                    </a:cubicBezTo>
                    <a:cubicBezTo>
                      <a:pt x="5754751" y="1169543"/>
                      <a:pt x="5748147" y="1189990"/>
                      <a:pt x="5731510" y="1198499"/>
                    </a:cubicBezTo>
                    <a:cubicBezTo>
                      <a:pt x="5711444" y="1208786"/>
                      <a:pt x="5691505" y="1219073"/>
                      <a:pt x="5671439" y="1229360"/>
                    </a:cubicBezTo>
                    <a:cubicBezTo>
                      <a:pt x="5654802" y="1237996"/>
                      <a:pt x="5634355" y="1231519"/>
                      <a:pt x="5625719" y="1214882"/>
                    </a:cubicBezTo>
                    <a:cubicBezTo>
                      <a:pt x="5617083" y="1198245"/>
                      <a:pt x="5623560" y="1177798"/>
                      <a:pt x="5640197" y="1169162"/>
                    </a:cubicBezTo>
                    <a:close/>
                    <a:moveTo>
                      <a:pt x="5761228" y="1107313"/>
                    </a:moveTo>
                    <a:cubicBezTo>
                      <a:pt x="5781421" y="1097153"/>
                      <a:pt x="5801741" y="1086993"/>
                      <a:pt x="5822061" y="1076960"/>
                    </a:cubicBezTo>
                    <a:cubicBezTo>
                      <a:pt x="5838825" y="1068705"/>
                      <a:pt x="5859145" y="1075563"/>
                      <a:pt x="5867400" y="1092327"/>
                    </a:cubicBezTo>
                    <a:cubicBezTo>
                      <a:pt x="5875655" y="1109091"/>
                      <a:pt x="5868797" y="1129411"/>
                      <a:pt x="5852033" y="1137666"/>
                    </a:cubicBezTo>
                    <a:cubicBezTo>
                      <a:pt x="5831840" y="1147699"/>
                      <a:pt x="5811647" y="1157732"/>
                      <a:pt x="5791581" y="1167765"/>
                    </a:cubicBezTo>
                    <a:cubicBezTo>
                      <a:pt x="5774817" y="1176147"/>
                      <a:pt x="5754497" y="1169416"/>
                      <a:pt x="5746115" y="1152779"/>
                    </a:cubicBezTo>
                    <a:cubicBezTo>
                      <a:pt x="5737733" y="1136142"/>
                      <a:pt x="5744464" y="1115695"/>
                      <a:pt x="5761101" y="1107313"/>
                    </a:cubicBezTo>
                    <a:close/>
                    <a:moveTo>
                      <a:pt x="5883021" y="1046988"/>
                    </a:moveTo>
                    <a:cubicBezTo>
                      <a:pt x="5903341" y="1037082"/>
                      <a:pt x="5923788" y="1027303"/>
                      <a:pt x="5944235" y="1017524"/>
                    </a:cubicBezTo>
                    <a:cubicBezTo>
                      <a:pt x="5961126" y="1009396"/>
                      <a:pt x="5981319" y="1016635"/>
                      <a:pt x="5989447" y="1033399"/>
                    </a:cubicBezTo>
                    <a:cubicBezTo>
                      <a:pt x="5997575" y="1050163"/>
                      <a:pt x="5990336" y="1070483"/>
                      <a:pt x="5973572" y="1078611"/>
                    </a:cubicBezTo>
                    <a:cubicBezTo>
                      <a:pt x="5953252" y="1088263"/>
                      <a:pt x="5932932" y="1098042"/>
                      <a:pt x="5912739" y="1107948"/>
                    </a:cubicBezTo>
                    <a:cubicBezTo>
                      <a:pt x="5895975" y="1116076"/>
                      <a:pt x="5875655" y="1109091"/>
                      <a:pt x="5867527" y="1092327"/>
                    </a:cubicBezTo>
                    <a:cubicBezTo>
                      <a:pt x="5859399" y="1075563"/>
                      <a:pt x="5866384" y="1055243"/>
                      <a:pt x="5883148" y="1047115"/>
                    </a:cubicBezTo>
                    <a:close/>
                    <a:moveTo>
                      <a:pt x="6005703" y="988568"/>
                    </a:moveTo>
                    <a:cubicBezTo>
                      <a:pt x="6026150" y="978916"/>
                      <a:pt x="6046724" y="969391"/>
                      <a:pt x="6067171" y="959866"/>
                    </a:cubicBezTo>
                    <a:cubicBezTo>
                      <a:pt x="6084189" y="951992"/>
                      <a:pt x="6104255" y="959358"/>
                      <a:pt x="6112129" y="976376"/>
                    </a:cubicBezTo>
                    <a:cubicBezTo>
                      <a:pt x="6120003" y="993394"/>
                      <a:pt x="6112637" y="1013460"/>
                      <a:pt x="6095619" y="1021334"/>
                    </a:cubicBezTo>
                    <a:cubicBezTo>
                      <a:pt x="6075172" y="1030732"/>
                      <a:pt x="6054852" y="1040257"/>
                      <a:pt x="6034532" y="1049782"/>
                    </a:cubicBezTo>
                    <a:cubicBezTo>
                      <a:pt x="6017641" y="1057783"/>
                      <a:pt x="5997448" y="1050417"/>
                      <a:pt x="5989447" y="1033526"/>
                    </a:cubicBezTo>
                    <a:cubicBezTo>
                      <a:pt x="5981446" y="1016635"/>
                      <a:pt x="5988812" y="996442"/>
                      <a:pt x="6005703" y="988441"/>
                    </a:cubicBezTo>
                    <a:close/>
                    <a:moveTo>
                      <a:pt x="6129020" y="931418"/>
                    </a:moveTo>
                    <a:cubicBezTo>
                      <a:pt x="6149594" y="922020"/>
                      <a:pt x="6170295" y="912749"/>
                      <a:pt x="6190996" y="903478"/>
                    </a:cubicBezTo>
                    <a:cubicBezTo>
                      <a:pt x="6208014" y="895858"/>
                      <a:pt x="6228080" y="903478"/>
                      <a:pt x="6235700" y="920623"/>
                    </a:cubicBezTo>
                    <a:cubicBezTo>
                      <a:pt x="6243320" y="937768"/>
                      <a:pt x="6235700" y="957707"/>
                      <a:pt x="6218555" y="965327"/>
                    </a:cubicBezTo>
                    <a:cubicBezTo>
                      <a:pt x="6197981" y="974471"/>
                      <a:pt x="6177534" y="983742"/>
                      <a:pt x="6156960" y="993013"/>
                    </a:cubicBezTo>
                    <a:cubicBezTo>
                      <a:pt x="6139942" y="1000760"/>
                      <a:pt x="6119876" y="993267"/>
                      <a:pt x="6112129" y="976249"/>
                    </a:cubicBezTo>
                    <a:cubicBezTo>
                      <a:pt x="6104382" y="959231"/>
                      <a:pt x="6111875" y="939165"/>
                      <a:pt x="6128893" y="931418"/>
                    </a:cubicBezTo>
                    <a:close/>
                    <a:moveTo>
                      <a:pt x="6252972" y="875919"/>
                    </a:moveTo>
                    <a:cubicBezTo>
                      <a:pt x="6273673" y="866775"/>
                      <a:pt x="6294501" y="857758"/>
                      <a:pt x="6315329" y="848741"/>
                    </a:cubicBezTo>
                    <a:cubicBezTo>
                      <a:pt x="6332474" y="841375"/>
                      <a:pt x="6352413" y="849249"/>
                      <a:pt x="6359779" y="866394"/>
                    </a:cubicBezTo>
                    <a:cubicBezTo>
                      <a:pt x="6367145" y="883539"/>
                      <a:pt x="6359271" y="903478"/>
                      <a:pt x="6342126" y="910844"/>
                    </a:cubicBezTo>
                    <a:cubicBezTo>
                      <a:pt x="6321425" y="919734"/>
                      <a:pt x="6300724" y="928751"/>
                      <a:pt x="6280150" y="937768"/>
                    </a:cubicBezTo>
                    <a:cubicBezTo>
                      <a:pt x="6263005" y="945261"/>
                      <a:pt x="6243066" y="937514"/>
                      <a:pt x="6235573" y="920369"/>
                    </a:cubicBezTo>
                    <a:cubicBezTo>
                      <a:pt x="6228080" y="903224"/>
                      <a:pt x="6235827" y="883285"/>
                      <a:pt x="6252972" y="875792"/>
                    </a:cubicBezTo>
                    <a:close/>
                    <a:moveTo>
                      <a:pt x="6377940" y="821944"/>
                    </a:moveTo>
                    <a:cubicBezTo>
                      <a:pt x="6398768" y="813181"/>
                      <a:pt x="6419596" y="804418"/>
                      <a:pt x="6440551" y="795655"/>
                    </a:cubicBezTo>
                    <a:cubicBezTo>
                      <a:pt x="6457823" y="788416"/>
                      <a:pt x="6477635" y="796671"/>
                      <a:pt x="6484874" y="813943"/>
                    </a:cubicBezTo>
                    <a:cubicBezTo>
                      <a:pt x="6492113" y="831215"/>
                      <a:pt x="6483858" y="851027"/>
                      <a:pt x="6466586" y="858266"/>
                    </a:cubicBezTo>
                    <a:cubicBezTo>
                      <a:pt x="6445885" y="866902"/>
                      <a:pt x="6425057" y="875538"/>
                      <a:pt x="6404483" y="884301"/>
                    </a:cubicBezTo>
                    <a:cubicBezTo>
                      <a:pt x="6387211" y="891540"/>
                      <a:pt x="6367399" y="883539"/>
                      <a:pt x="6360033" y="866267"/>
                    </a:cubicBezTo>
                    <a:cubicBezTo>
                      <a:pt x="6352667" y="848995"/>
                      <a:pt x="6360795" y="829183"/>
                      <a:pt x="6378067" y="821817"/>
                    </a:cubicBezTo>
                    <a:close/>
                    <a:moveTo>
                      <a:pt x="6503416" y="769747"/>
                    </a:moveTo>
                    <a:cubicBezTo>
                      <a:pt x="6524371" y="761238"/>
                      <a:pt x="6545326" y="752729"/>
                      <a:pt x="6566408" y="744347"/>
                    </a:cubicBezTo>
                    <a:cubicBezTo>
                      <a:pt x="6583807" y="737362"/>
                      <a:pt x="6603492" y="745871"/>
                      <a:pt x="6610477" y="763143"/>
                    </a:cubicBezTo>
                    <a:cubicBezTo>
                      <a:pt x="6617462" y="780415"/>
                      <a:pt x="6608953" y="800227"/>
                      <a:pt x="6591681" y="807212"/>
                    </a:cubicBezTo>
                    <a:cubicBezTo>
                      <a:pt x="6570853" y="815594"/>
                      <a:pt x="6549898" y="823976"/>
                      <a:pt x="6529197" y="832485"/>
                    </a:cubicBezTo>
                    <a:cubicBezTo>
                      <a:pt x="6511925" y="839597"/>
                      <a:pt x="6492113" y="831215"/>
                      <a:pt x="6485001" y="813943"/>
                    </a:cubicBezTo>
                    <a:cubicBezTo>
                      <a:pt x="6477889" y="796671"/>
                      <a:pt x="6486271" y="776859"/>
                      <a:pt x="6503543" y="769747"/>
                    </a:cubicBezTo>
                    <a:close/>
                    <a:moveTo>
                      <a:pt x="6629654" y="719328"/>
                    </a:moveTo>
                    <a:cubicBezTo>
                      <a:pt x="6650736" y="711073"/>
                      <a:pt x="6671818" y="702818"/>
                      <a:pt x="6693027" y="694690"/>
                    </a:cubicBezTo>
                    <a:cubicBezTo>
                      <a:pt x="6710426" y="687959"/>
                      <a:pt x="6730111" y="696722"/>
                      <a:pt x="6736842" y="714121"/>
                    </a:cubicBezTo>
                    <a:cubicBezTo>
                      <a:pt x="6743573" y="731520"/>
                      <a:pt x="6734810" y="751205"/>
                      <a:pt x="6717411" y="757936"/>
                    </a:cubicBezTo>
                    <a:cubicBezTo>
                      <a:pt x="6696456" y="766064"/>
                      <a:pt x="6675374" y="774192"/>
                      <a:pt x="6654419" y="782447"/>
                    </a:cubicBezTo>
                    <a:cubicBezTo>
                      <a:pt x="6637020" y="789305"/>
                      <a:pt x="6617335" y="780669"/>
                      <a:pt x="6610477" y="763270"/>
                    </a:cubicBezTo>
                    <a:cubicBezTo>
                      <a:pt x="6603619" y="745871"/>
                      <a:pt x="6612255" y="726186"/>
                      <a:pt x="6629654" y="719328"/>
                    </a:cubicBezTo>
                    <a:close/>
                    <a:moveTo>
                      <a:pt x="6756527" y="670433"/>
                    </a:moveTo>
                    <a:cubicBezTo>
                      <a:pt x="6777736" y="662432"/>
                      <a:pt x="6798945" y="654431"/>
                      <a:pt x="6820281" y="646557"/>
                    </a:cubicBezTo>
                    <a:cubicBezTo>
                      <a:pt x="6837807" y="640080"/>
                      <a:pt x="6857365" y="648970"/>
                      <a:pt x="6863842" y="666623"/>
                    </a:cubicBezTo>
                    <a:cubicBezTo>
                      <a:pt x="6870319" y="684276"/>
                      <a:pt x="6861429" y="703707"/>
                      <a:pt x="6843776" y="710184"/>
                    </a:cubicBezTo>
                    <a:cubicBezTo>
                      <a:pt x="6822567" y="718058"/>
                      <a:pt x="6801485" y="725932"/>
                      <a:pt x="6780403" y="733806"/>
                    </a:cubicBezTo>
                    <a:cubicBezTo>
                      <a:pt x="6762877" y="740410"/>
                      <a:pt x="6743319" y="731647"/>
                      <a:pt x="6736715" y="714121"/>
                    </a:cubicBezTo>
                    <a:cubicBezTo>
                      <a:pt x="6730111" y="696595"/>
                      <a:pt x="6738874" y="677037"/>
                      <a:pt x="6756400" y="670433"/>
                    </a:cubicBezTo>
                    <a:close/>
                    <a:moveTo>
                      <a:pt x="6883908" y="623189"/>
                    </a:moveTo>
                    <a:cubicBezTo>
                      <a:pt x="6905117" y="615442"/>
                      <a:pt x="6926453" y="607822"/>
                      <a:pt x="6947789" y="600329"/>
                    </a:cubicBezTo>
                    <a:cubicBezTo>
                      <a:pt x="6965442" y="594106"/>
                      <a:pt x="6984746" y="603250"/>
                      <a:pt x="6991096" y="620903"/>
                    </a:cubicBezTo>
                    <a:cubicBezTo>
                      <a:pt x="6997446" y="638556"/>
                      <a:pt x="6988175" y="657860"/>
                      <a:pt x="6970522" y="664210"/>
                    </a:cubicBezTo>
                    <a:cubicBezTo>
                      <a:pt x="6949313" y="671703"/>
                      <a:pt x="6928231" y="679323"/>
                      <a:pt x="6907149" y="686943"/>
                    </a:cubicBezTo>
                    <a:cubicBezTo>
                      <a:pt x="6889623" y="693293"/>
                      <a:pt x="6870192" y="684276"/>
                      <a:pt x="6863715" y="666623"/>
                    </a:cubicBezTo>
                    <a:cubicBezTo>
                      <a:pt x="6857238" y="648970"/>
                      <a:pt x="6866382" y="629666"/>
                      <a:pt x="6884035" y="623189"/>
                    </a:cubicBezTo>
                    <a:close/>
                    <a:moveTo>
                      <a:pt x="7011924" y="577723"/>
                    </a:moveTo>
                    <a:cubicBezTo>
                      <a:pt x="7033260" y="570230"/>
                      <a:pt x="7054723" y="562864"/>
                      <a:pt x="7076186" y="555625"/>
                    </a:cubicBezTo>
                    <a:cubicBezTo>
                      <a:pt x="7093839" y="549656"/>
                      <a:pt x="7113143" y="559054"/>
                      <a:pt x="7119112" y="576707"/>
                    </a:cubicBezTo>
                    <a:cubicBezTo>
                      <a:pt x="7125081" y="594360"/>
                      <a:pt x="7115683" y="613664"/>
                      <a:pt x="7098030" y="619633"/>
                    </a:cubicBezTo>
                    <a:cubicBezTo>
                      <a:pt x="7076694" y="626872"/>
                      <a:pt x="7055485" y="634238"/>
                      <a:pt x="7034276" y="641604"/>
                    </a:cubicBezTo>
                    <a:cubicBezTo>
                      <a:pt x="7016623" y="647700"/>
                      <a:pt x="6997319" y="638429"/>
                      <a:pt x="6991223" y="620776"/>
                    </a:cubicBezTo>
                    <a:cubicBezTo>
                      <a:pt x="6985127" y="603123"/>
                      <a:pt x="6994398" y="583819"/>
                      <a:pt x="7012051" y="577723"/>
                    </a:cubicBezTo>
                    <a:close/>
                    <a:moveTo>
                      <a:pt x="7140702" y="533908"/>
                    </a:moveTo>
                    <a:cubicBezTo>
                      <a:pt x="7162165" y="526796"/>
                      <a:pt x="7183755" y="519684"/>
                      <a:pt x="7205345" y="512572"/>
                    </a:cubicBezTo>
                    <a:cubicBezTo>
                      <a:pt x="7223125" y="506730"/>
                      <a:pt x="7242302" y="516509"/>
                      <a:pt x="7248017" y="534289"/>
                    </a:cubicBezTo>
                    <a:cubicBezTo>
                      <a:pt x="7253732" y="552069"/>
                      <a:pt x="7244080" y="571246"/>
                      <a:pt x="7226300" y="576961"/>
                    </a:cubicBezTo>
                    <a:cubicBezTo>
                      <a:pt x="7204837" y="583946"/>
                      <a:pt x="7183501" y="591058"/>
                      <a:pt x="7162165" y="598170"/>
                    </a:cubicBezTo>
                    <a:cubicBezTo>
                      <a:pt x="7144385" y="604139"/>
                      <a:pt x="7125208" y="594487"/>
                      <a:pt x="7119366" y="576707"/>
                    </a:cubicBezTo>
                    <a:cubicBezTo>
                      <a:pt x="7113524" y="558927"/>
                      <a:pt x="7123049" y="539750"/>
                      <a:pt x="7140829" y="533908"/>
                    </a:cubicBezTo>
                    <a:close/>
                    <a:moveTo>
                      <a:pt x="7270242" y="491744"/>
                    </a:moveTo>
                    <a:cubicBezTo>
                      <a:pt x="7291832" y="484886"/>
                      <a:pt x="7313549" y="478028"/>
                      <a:pt x="7335139" y="471297"/>
                    </a:cubicBezTo>
                    <a:cubicBezTo>
                      <a:pt x="7353046" y="465709"/>
                      <a:pt x="7371969" y="475742"/>
                      <a:pt x="7377557" y="493522"/>
                    </a:cubicBezTo>
                    <a:cubicBezTo>
                      <a:pt x="7383145" y="511302"/>
                      <a:pt x="7373112" y="530352"/>
                      <a:pt x="7355332" y="535940"/>
                    </a:cubicBezTo>
                    <a:cubicBezTo>
                      <a:pt x="7333742" y="542671"/>
                      <a:pt x="7312279" y="549402"/>
                      <a:pt x="7290816" y="556260"/>
                    </a:cubicBezTo>
                    <a:cubicBezTo>
                      <a:pt x="7273036" y="561975"/>
                      <a:pt x="7253986" y="552069"/>
                      <a:pt x="7248271" y="534289"/>
                    </a:cubicBezTo>
                    <a:cubicBezTo>
                      <a:pt x="7242556" y="516509"/>
                      <a:pt x="7252462" y="497459"/>
                      <a:pt x="7270242" y="491744"/>
                    </a:cubicBezTo>
                    <a:close/>
                    <a:moveTo>
                      <a:pt x="7400036" y="451358"/>
                    </a:moveTo>
                    <a:cubicBezTo>
                      <a:pt x="7421626" y="444754"/>
                      <a:pt x="7443343" y="438277"/>
                      <a:pt x="7464933" y="431800"/>
                    </a:cubicBezTo>
                    <a:cubicBezTo>
                      <a:pt x="7482840" y="426466"/>
                      <a:pt x="7501763" y="436626"/>
                      <a:pt x="7507097" y="454660"/>
                    </a:cubicBezTo>
                    <a:cubicBezTo>
                      <a:pt x="7512431" y="472694"/>
                      <a:pt x="7502271" y="491490"/>
                      <a:pt x="7484237" y="496824"/>
                    </a:cubicBezTo>
                    <a:cubicBezTo>
                      <a:pt x="7462647" y="503174"/>
                      <a:pt x="7441184" y="509651"/>
                      <a:pt x="7419721" y="516255"/>
                    </a:cubicBezTo>
                    <a:cubicBezTo>
                      <a:pt x="7401814" y="521716"/>
                      <a:pt x="7382891" y="511556"/>
                      <a:pt x="7377430" y="493776"/>
                    </a:cubicBezTo>
                    <a:cubicBezTo>
                      <a:pt x="7371969" y="475996"/>
                      <a:pt x="7382129" y="456946"/>
                      <a:pt x="7399909" y="451485"/>
                    </a:cubicBezTo>
                    <a:close/>
                    <a:moveTo>
                      <a:pt x="7529957" y="412750"/>
                    </a:moveTo>
                    <a:cubicBezTo>
                      <a:pt x="7551674" y="406400"/>
                      <a:pt x="7573518" y="400177"/>
                      <a:pt x="7595235" y="394081"/>
                    </a:cubicBezTo>
                    <a:cubicBezTo>
                      <a:pt x="7613269" y="389001"/>
                      <a:pt x="7631938" y="399415"/>
                      <a:pt x="7637018" y="417449"/>
                    </a:cubicBezTo>
                    <a:cubicBezTo>
                      <a:pt x="7642098" y="435483"/>
                      <a:pt x="7631684" y="454152"/>
                      <a:pt x="7613650" y="459232"/>
                    </a:cubicBezTo>
                    <a:cubicBezTo>
                      <a:pt x="7591933" y="465328"/>
                      <a:pt x="7570343" y="471551"/>
                      <a:pt x="7548753" y="477774"/>
                    </a:cubicBezTo>
                    <a:cubicBezTo>
                      <a:pt x="7530846" y="482981"/>
                      <a:pt x="7512050" y="472694"/>
                      <a:pt x="7506843" y="454660"/>
                    </a:cubicBezTo>
                    <a:cubicBezTo>
                      <a:pt x="7501636" y="436626"/>
                      <a:pt x="7511923" y="417957"/>
                      <a:pt x="7529957" y="412750"/>
                    </a:cubicBezTo>
                    <a:close/>
                    <a:moveTo>
                      <a:pt x="7660767" y="375666"/>
                    </a:moveTo>
                    <a:cubicBezTo>
                      <a:pt x="7682611" y="369697"/>
                      <a:pt x="7704455" y="363728"/>
                      <a:pt x="7726426" y="357759"/>
                    </a:cubicBezTo>
                    <a:cubicBezTo>
                      <a:pt x="7744460" y="352933"/>
                      <a:pt x="7763129" y="363601"/>
                      <a:pt x="7767955" y="381635"/>
                    </a:cubicBezTo>
                    <a:cubicBezTo>
                      <a:pt x="7772781" y="399669"/>
                      <a:pt x="7762113" y="418338"/>
                      <a:pt x="7744079" y="423164"/>
                    </a:cubicBezTo>
                    <a:cubicBezTo>
                      <a:pt x="7722362" y="429006"/>
                      <a:pt x="7700518" y="434975"/>
                      <a:pt x="7678801" y="440944"/>
                    </a:cubicBezTo>
                    <a:cubicBezTo>
                      <a:pt x="7660767" y="445897"/>
                      <a:pt x="7642098" y="435356"/>
                      <a:pt x="7637145" y="417322"/>
                    </a:cubicBezTo>
                    <a:cubicBezTo>
                      <a:pt x="7632192" y="399288"/>
                      <a:pt x="7642733" y="380619"/>
                      <a:pt x="7660767" y="375666"/>
                    </a:cubicBezTo>
                    <a:close/>
                    <a:moveTo>
                      <a:pt x="7792212" y="340360"/>
                    </a:moveTo>
                    <a:cubicBezTo>
                      <a:pt x="7814183" y="334645"/>
                      <a:pt x="7836027" y="328930"/>
                      <a:pt x="7857998" y="323342"/>
                    </a:cubicBezTo>
                    <a:cubicBezTo>
                      <a:pt x="7876159" y="318770"/>
                      <a:pt x="7894574" y="329692"/>
                      <a:pt x="7899146" y="347853"/>
                    </a:cubicBezTo>
                    <a:cubicBezTo>
                      <a:pt x="7903718" y="366014"/>
                      <a:pt x="7892796" y="384429"/>
                      <a:pt x="7874635" y="389001"/>
                    </a:cubicBezTo>
                    <a:cubicBezTo>
                      <a:pt x="7852791" y="394589"/>
                      <a:pt x="7830947" y="400177"/>
                      <a:pt x="7809230" y="405892"/>
                    </a:cubicBezTo>
                    <a:cubicBezTo>
                      <a:pt x="7791196" y="410591"/>
                      <a:pt x="7772654" y="399796"/>
                      <a:pt x="7767828" y="381762"/>
                    </a:cubicBezTo>
                    <a:cubicBezTo>
                      <a:pt x="7763002" y="363728"/>
                      <a:pt x="7773924" y="345186"/>
                      <a:pt x="7791958" y="340360"/>
                    </a:cubicBezTo>
                    <a:close/>
                    <a:moveTo>
                      <a:pt x="7923530" y="306832"/>
                    </a:moveTo>
                    <a:cubicBezTo>
                      <a:pt x="7945501" y="301371"/>
                      <a:pt x="7967472" y="296037"/>
                      <a:pt x="7989443" y="290703"/>
                    </a:cubicBezTo>
                    <a:cubicBezTo>
                      <a:pt x="8007604" y="286258"/>
                      <a:pt x="8025892" y="297561"/>
                      <a:pt x="8030337" y="315722"/>
                    </a:cubicBezTo>
                    <a:cubicBezTo>
                      <a:pt x="8034782" y="333883"/>
                      <a:pt x="8023479" y="352171"/>
                      <a:pt x="8005318" y="356616"/>
                    </a:cubicBezTo>
                    <a:cubicBezTo>
                      <a:pt x="7983474" y="361823"/>
                      <a:pt x="7961630" y="367157"/>
                      <a:pt x="7939913" y="372618"/>
                    </a:cubicBezTo>
                    <a:cubicBezTo>
                      <a:pt x="7921752" y="377063"/>
                      <a:pt x="7903337" y="366014"/>
                      <a:pt x="7898892" y="347853"/>
                    </a:cubicBezTo>
                    <a:cubicBezTo>
                      <a:pt x="7894447" y="329692"/>
                      <a:pt x="7905496" y="311277"/>
                      <a:pt x="7923657" y="306832"/>
                    </a:cubicBezTo>
                    <a:close/>
                    <a:moveTo>
                      <a:pt x="8055610" y="275082"/>
                    </a:moveTo>
                    <a:cubicBezTo>
                      <a:pt x="8077708" y="269875"/>
                      <a:pt x="8099679" y="264795"/>
                      <a:pt x="8121777" y="259842"/>
                    </a:cubicBezTo>
                    <a:cubicBezTo>
                      <a:pt x="8140065" y="255651"/>
                      <a:pt x="8158099" y="267081"/>
                      <a:pt x="8162290" y="285369"/>
                    </a:cubicBezTo>
                    <a:cubicBezTo>
                      <a:pt x="8166481" y="303657"/>
                      <a:pt x="8155051" y="321691"/>
                      <a:pt x="8136763" y="325882"/>
                    </a:cubicBezTo>
                    <a:cubicBezTo>
                      <a:pt x="8114792" y="330835"/>
                      <a:pt x="8092821" y="335915"/>
                      <a:pt x="8070977" y="340995"/>
                    </a:cubicBezTo>
                    <a:cubicBezTo>
                      <a:pt x="8052816" y="345313"/>
                      <a:pt x="8034528" y="334010"/>
                      <a:pt x="8030337" y="315722"/>
                    </a:cubicBezTo>
                    <a:cubicBezTo>
                      <a:pt x="8026146" y="297434"/>
                      <a:pt x="8037322" y="279273"/>
                      <a:pt x="8055610" y="275082"/>
                    </a:cubicBezTo>
                    <a:close/>
                    <a:moveTo>
                      <a:pt x="8188198" y="244983"/>
                    </a:moveTo>
                    <a:cubicBezTo>
                      <a:pt x="8210296" y="240157"/>
                      <a:pt x="8232521" y="235331"/>
                      <a:pt x="8254746" y="230505"/>
                    </a:cubicBezTo>
                    <a:cubicBezTo>
                      <a:pt x="8273034" y="226568"/>
                      <a:pt x="8291068" y="238252"/>
                      <a:pt x="8294878" y="256540"/>
                    </a:cubicBezTo>
                    <a:cubicBezTo>
                      <a:pt x="8298688" y="274828"/>
                      <a:pt x="8287131" y="292862"/>
                      <a:pt x="8268843" y="296672"/>
                    </a:cubicBezTo>
                    <a:cubicBezTo>
                      <a:pt x="8246745" y="301371"/>
                      <a:pt x="8224774" y="306197"/>
                      <a:pt x="8202803" y="311023"/>
                    </a:cubicBezTo>
                    <a:cubicBezTo>
                      <a:pt x="8184515" y="315087"/>
                      <a:pt x="8166481" y="303530"/>
                      <a:pt x="8162417" y="285242"/>
                    </a:cubicBezTo>
                    <a:cubicBezTo>
                      <a:pt x="8158353" y="266954"/>
                      <a:pt x="8169910" y="248920"/>
                      <a:pt x="8188198" y="244856"/>
                    </a:cubicBezTo>
                    <a:close/>
                    <a:moveTo>
                      <a:pt x="8321421" y="216408"/>
                    </a:moveTo>
                    <a:cubicBezTo>
                      <a:pt x="8343519" y="211836"/>
                      <a:pt x="8365744" y="207391"/>
                      <a:pt x="8387969" y="202946"/>
                    </a:cubicBezTo>
                    <a:cubicBezTo>
                      <a:pt x="8406257" y="199263"/>
                      <a:pt x="8424164" y="211201"/>
                      <a:pt x="8427847" y="229489"/>
                    </a:cubicBezTo>
                    <a:cubicBezTo>
                      <a:pt x="8431530" y="247777"/>
                      <a:pt x="8419592" y="265684"/>
                      <a:pt x="8401304" y="269367"/>
                    </a:cubicBezTo>
                    <a:cubicBezTo>
                      <a:pt x="8379206" y="273812"/>
                      <a:pt x="8357235" y="278257"/>
                      <a:pt x="8335264" y="282829"/>
                    </a:cubicBezTo>
                    <a:cubicBezTo>
                      <a:pt x="8316976" y="286639"/>
                      <a:pt x="8299069" y="274828"/>
                      <a:pt x="8295259" y="256540"/>
                    </a:cubicBezTo>
                    <a:cubicBezTo>
                      <a:pt x="8291449" y="238252"/>
                      <a:pt x="8303260" y="220345"/>
                      <a:pt x="8321548" y="216535"/>
                    </a:cubicBezTo>
                    <a:close/>
                    <a:moveTo>
                      <a:pt x="8454517" y="189992"/>
                    </a:moveTo>
                    <a:cubicBezTo>
                      <a:pt x="8476742" y="185674"/>
                      <a:pt x="8498967" y="181483"/>
                      <a:pt x="8521192" y="177292"/>
                    </a:cubicBezTo>
                    <a:cubicBezTo>
                      <a:pt x="8539607" y="173863"/>
                      <a:pt x="8557260" y="186055"/>
                      <a:pt x="8560689" y="204343"/>
                    </a:cubicBezTo>
                    <a:cubicBezTo>
                      <a:pt x="8564118" y="222631"/>
                      <a:pt x="8551926" y="240411"/>
                      <a:pt x="8533638" y="243840"/>
                    </a:cubicBezTo>
                    <a:cubicBezTo>
                      <a:pt x="8511540" y="247904"/>
                      <a:pt x="8489442" y="252095"/>
                      <a:pt x="8467471" y="256413"/>
                    </a:cubicBezTo>
                    <a:cubicBezTo>
                      <a:pt x="8449056" y="259969"/>
                      <a:pt x="8431403" y="247904"/>
                      <a:pt x="8427847" y="229616"/>
                    </a:cubicBezTo>
                    <a:cubicBezTo>
                      <a:pt x="8424291" y="211328"/>
                      <a:pt x="8436356" y="193548"/>
                      <a:pt x="8454644" y="189992"/>
                    </a:cubicBezTo>
                    <a:close/>
                    <a:moveTo>
                      <a:pt x="8588121" y="165100"/>
                    </a:moveTo>
                    <a:cubicBezTo>
                      <a:pt x="8610473" y="161036"/>
                      <a:pt x="8632698" y="157226"/>
                      <a:pt x="8655050" y="153289"/>
                    </a:cubicBezTo>
                    <a:cubicBezTo>
                      <a:pt x="8673465" y="150114"/>
                      <a:pt x="8690991" y="162433"/>
                      <a:pt x="8694166" y="180848"/>
                    </a:cubicBezTo>
                    <a:cubicBezTo>
                      <a:pt x="8697341" y="199263"/>
                      <a:pt x="8685022" y="216789"/>
                      <a:pt x="8666607" y="219964"/>
                    </a:cubicBezTo>
                    <a:cubicBezTo>
                      <a:pt x="8644382" y="223774"/>
                      <a:pt x="8622284" y="227711"/>
                      <a:pt x="8600059" y="231648"/>
                    </a:cubicBezTo>
                    <a:cubicBezTo>
                      <a:pt x="8581644" y="234950"/>
                      <a:pt x="8563991" y="222758"/>
                      <a:pt x="8560689" y="204343"/>
                    </a:cubicBezTo>
                    <a:cubicBezTo>
                      <a:pt x="8557387" y="185928"/>
                      <a:pt x="8569579" y="168275"/>
                      <a:pt x="8587994" y="164973"/>
                    </a:cubicBezTo>
                    <a:close/>
                    <a:moveTo>
                      <a:pt x="8721979" y="141859"/>
                    </a:moveTo>
                    <a:cubicBezTo>
                      <a:pt x="8744331" y="138176"/>
                      <a:pt x="8766810" y="134493"/>
                      <a:pt x="8789162" y="130937"/>
                    </a:cubicBezTo>
                    <a:cubicBezTo>
                      <a:pt x="8807577" y="128016"/>
                      <a:pt x="8824976" y="140589"/>
                      <a:pt x="8827897" y="159004"/>
                    </a:cubicBezTo>
                    <a:cubicBezTo>
                      <a:pt x="8830818" y="177419"/>
                      <a:pt x="8818245" y="194818"/>
                      <a:pt x="8799830" y="197739"/>
                    </a:cubicBezTo>
                    <a:cubicBezTo>
                      <a:pt x="8777478" y="201295"/>
                      <a:pt x="8755253" y="204978"/>
                      <a:pt x="8733028" y="208661"/>
                    </a:cubicBezTo>
                    <a:cubicBezTo>
                      <a:pt x="8714613" y="211709"/>
                      <a:pt x="8697087" y="199263"/>
                      <a:pt x="8694039" y="180848"/>
                    </a:cubicBezTo>
                    <a:cubicBezTo>
                      <a:pt x="8690991" y="162433"/>
                      <a:pt x="8703437" y="144907"/>
                      <a:pt x="8721852" y="141859"/>
                    </a:cubicBezTo>
                    <a:close/>
                    <a:moveTo>
                      <a:pt x="8856472" y="120396"/>
                    </a:moveTo>
                    <a:cubicBezTo>
                      <a:pt x="8878824" y="116967"/>
                      <a:pt x="8901049" y="113665"/>
                      <a:pt x="8923401" y="110363"/>
                    </a:cubicBezTo>
                    <a:cubicBezTo>
                      <a:pt x="8941943" y="107696"/>
                      <a:pt x="8959088" y="120523"/>
                      <a:pt x="8961755" y="138938"/>
                    </a:cubicBezTo>
                    <a:cubicBezTo>
                      <a:pt x="8964422" y="157353"/>
                      <a:pt x="8951595" y="174625"/>
                      <a:pt x="8933180" y="177292"/>
                    </a:cubicBezTo>
                    <a:cubicBezTo>
                      <a:pt x="8910955" y="180594"/>
                      <a:pt x="8888857" y="183896"/>
                      <a:pt x="8866632" y="187198"/>
                    </a:cubicBezTo>
                    <a:cubicBezTo>
                      <a:pt x="8848090" y="189992"/>
                      <a:pt x="8830818" y="177292"/>
                      <a:pt x="8828024" y="158877"/>
                    </a:cubicBezTo>
                    <a:cubicBezTo>
                      <a:pt x="8825230" y="140462"/>
                      <a:pt x="8837930" y="123063"/>
                      <a:pt x="8856345" y="120269"/>
                    </a:cubicBezTo>
                    <a:close/>
                    <a:moveTo>
                      <a:pt x="8990330" y="100711"/>
                    </a:moveTo>
                    <a:cubicBezTo>
                      <a:pt x="9012682" y="97536"/>
                      <a:pt x="9035161" y="94488"/>
                      <a:pt x="9057513" y="91567"/>
                    </a:cubicBezTo>
                    <a:cubicBezTo>
                      <a:pt x="9076055" y="89154"/>
                      <a:pt x="9093073" y="102108"/>
                      <a:pt x="9095486" y="120650"/>
                    </a:cubicBezTo>
                    <a:cubicBezTo>
                      <a:pt x="9097899" y="139192"/>
                      <a:pt x="9084945" y="156210"/>
                      <a:pt x="9066403" y="158623"/>
                    </a:cubicBezTo>
                    <a:cubicBezTo>
                      <a:pt x="9044178" y="161544"/>
                      <a:pt x="9021826" y="164592"/>
                      <a:pt x="8999601" y="167767"/>
                    </a:cubicBezTo>
                    <a:cubicBezTo>
                      <a:pt x="8981059" y="170307"/>
                      <a:pt x="8963914" y="157480"/>
                      <a:pt x="8961374" y="138938"/>
                    </a:cubicBezTo>
                    <a:cubicBezTo>
                      <a:pt x="8958834" y="120396"/>
                      <a:pt x="8971661" y="103251"/>
                      <a:pt x="8990203" y="100711"/>
                    </a:cubicBezTo>
                    <a:close/>
                    <a:moveTo>
                      <a:pt x="9124823" y="82804"/>
                    </a:moveTo>
                    <a:cubicBezTo>
                      <a:pt x="9147302" y="80010"/>
                      <a:pt x="9169781" y="77216"/>
                      <a:pt x="9192260" y="74549"/>
                    </a:cubicBezTo>
                    <a:cubicBezTo>
                      <a:pt x="9210802" y="72390"/>
                      <a:pt x="9227693" y="85598"/>
                      <a:pt x="9229852" y="104140"/>
                    </a:cubicBezTo>
                    <a:cubicBezTo>
                      <a:pt x="9232011" y="122682"/>
                      <a:pt x="9218803" y="139573"/>
                      <a:pt x="9200261" y="141732"/>
                    </a:cubicBezTo>
                    <a:cubicBezTo>
                      <a:pt x="9177909" y="144399"/>
                      <a:pt x="9155557" y="147193"/>
                      <a:pt x="9133205" y="149987"/>
                    </a:cubicBezTo>
                    <a:cubicBezTo>
                      <a:pt x="9114663" y="152273"/>
                      <a:pt x="9097645" y="139192"/>
                      <a:pt x="9095359" y="120650"/>
                    </a:cubicBezTo>
                    <a:cubicBezTo>
                      <a:pt x="9093073" y="102108"/>
                      <a:pt x="9106154" y="85090"/>
                      <a:pt x="9124696" y="82804"/>
                    </a:cubicBezTo>
                    <a:close/>
                    <a:moveTo>
                      <a:pt x="9259824" y="66675"/>
                    </a:moveTo>
                    <a:cubicBezTo>
                      <a:pt x="9282430" y="64135"/>
                      <a:pt x="9304909" y="61595"/>
                      <a:pt x="9327642" y="59182"/>
                    </a:cubicBezTo>
                    <a:cubicBezTo>
                      <a:pt x="9346184" y="57150"/>
                      <a:pt x="9362948" y="70612"/>
                      <a:pt x="9364853" y="89281"/>
                    </a:cubicBezTo>
                    <a:cubicBezTo>
                      <a:pt x="9366758" y="107950"/>
                      <a:pt x="9353423" y="124587"/>
                      <a:pt x="9334754" y="126492"/>
                    </a:cubicBezTo>
                    <a:cubicBezTo>
                      <a:pt x="9312275" y="128905"/>
                      <a:pt x="9289796" y="131318"/>
                      <a:pt x="9267444" y="133858"/>
                    </a:cubicBezTo>
                    <a:cubicBezTo>
                      <a:pt x="9248902" y="136017"/>
                      <a:pt x="9232138" y="122555"/>
                      <a:pt x="9229979" y="104013"/>
                    </a:cubicBezTo>
                    <a:cubicBezTo>
                      <a:pt x="9227820" y="85471"/>
                      <a:pt x="9241282" y="68707"/>
                      <a:pt x="9259824" y="66548"/>
                    </a:cubicBezTo>
                    <a:close/>
                    <a:moveTo>
                      <a:pt x="9395333" y="52070"/>
                    </a:moveTo>
                    <a:cubicBezTo>
                      <a:pt x="9417812" y="49784"/>
                      <a:pt x="9440164" y="47625"/>
                      <a:pt x="9462643" y="45593"/>
                    </a:cubicBezTo>
                    <a:cubicBezTo>
                      <a:pt x="9481312" y="43815"/>
                      <a:pt x="9497822" y="57531"/>
                      <a:pt x="9499473" y="76200"/>
                    </a:cubicBezTo>
                    <a:cubicBezTo>
                      <a:pt x="9501124" y="94869"/>
                      <a:pt x="9487535" y="111379"/>
                      <a:pt x="9468866" y="113030"/>
                    </a:cubicBezTo>
                    <a:cubicBezTo>
                      <a:pt x="9446514" y="115062"/>
                      <a:pt x="9424162" y="117221"/>
                      <a:pt x="9401937" y="119507"/>
                    </a:cubicBezTo>
                    <a:cubicBezTo>
                      <a:pt x="9383268" y="121412"/>
                      <a:pt x="9366758" y="107823"/>
                      <a:pt x="9364853" y="89154"/>
                    </a:cubicBezTo>
                    <a:cubicBezTo>
                      <a:pt x="9362948" y="70485"/>
                      <a:pt x="9376537" y="53975"/>
                      <a:pt x="9395206" y="52070"/>
                    </a:cubicBezTo>
                    <a:close/>
                    <a:moveTo>
                      <a:pt x="9530080" y="39497"/>
                    </a:moveTo>
                    <a:cubicBezTo>
                      <a:pt x="9552559" y="37592"/>
                      <a:pt x="9575165" y="35687"/>
                      <a:pt x="9597644" y="33782"/>
                    </a:cubicBezTo>
                    <a:cubicBezTo>
                      <a:pt x="9616313" y="32258"/>
                      <a:pt x="9632569" y="46228"/>
                      <a:pt x="9634093" y="64770"/>
                    </a:cubicBezTo>
                    <a:cubicBezTo>
                      <a:pt x="9635617" y="83312"/>
                      <a:pt x="9621647" y="99695"/>
                      <a:pt x="9603105" y="101219"/>
                    </a:cubicBezTo>
                    <a:cubicBezTo>
                      <a:pt x="9580753" y="102997"/>
                      <a:pt x="9558274" y="104902"/>
                      <a:pt x="9535922" y="106807"/>
                    </a:cubicBezTo>
                    <a:cubicBezTo>
                      <a:pt x="9517253" y="108458"/>
                      <a:pt x="9500870" y="94615"/>
                      <a:pt x="9499219" y="75946"/>
                    </a:cubicBezTo>
                    <a:cubicBezTo>
                      <a:pt x="9497568" y="57277"/>
                      <a:pt x="9511411" y="40894"/>
                      <a:pt x="9530080" y="39243"/>
                    </a:cubicBezTo>
                    <a:close/>
                    <a:moveTo>
                      <a:pt x="9665462" y="28321"/>
                    </a:moveTo>
                    <a:cubicBezTo>
                      <a:pt x="9688068" y="26670"/>
                      <a:pt x="9710674" y="25019"/>
                      <a:pt x="9733280" y="23495"/>
                    </a:cubicBezTo>
                    <a:cubicBezTo>
                      <a:pt x="9751949" y="22225"/>
                      <a:pt x="9768078" y="36322"/>
                      <a:pt x="9769348" y="54991"/>
                    </a:cubicBezTo>
                    <a:cubicBezTo>
                      <a:pt x="9770618" y="73660"/>
                      <a:pt x="9756521" y="89789"/>
                      <a:pt x="9737852" y="91059"/>
                    </a:cubicBezTo>
                    <a:cubicBezTo>
                      <a:pt x="9715373" y="92583"/>
                      <a:pt x="9692894" y="94107"/>
                      <a:pt x="9670415" y="95758"/>
                    </a:cubicBezTo>
                    <a:cubicBezTo>
                      <a:pt x="9651746" y="97155"/>
                      <a:pt x="9635490" y="83185"/>
                      <a:pt x="9634093" y="64516"/>
                    </a:cubicBezTo>
                    <a:cubicBezTo>
                      <a:pt x="9632696" y="45847"/>
                      <a:pt x="9646666" y="29591"/>
                      <a:pt x="9665335" y="28194"/>
                    </a:cubicBezTo>
                    <a:close/>
                    <a:moveTo>
                      <a:pt x="9801098" y="19050"/>
                    </a:moveTo>
                    <a:cubicBezTo>
                      <a:pt x="9823831" y="17653"/>
                      <a:pt x="9846437" y="16383"/>
                      <a:pt x="9869170" y="15113"/>
                    </a:cubicBezTo>
                    <a:cubicBezTo>
                      <a:pt x="9887839" y="14097"/>
                      <a:pt x="9903841" y="28448"/>
                      <a:pt x="9904857" y="47117"/>
                    </a:cubicBezTo>
                    <a:cubicBezTo>
                      <a:pt x="9905873" y="65786"/>
                      <a:pt x="9891522" y="81788"/>
                      <a:pt x="9872853" y="82804"/>
                    </a:cubicBezTo>
                    <a:cubicBezTo>
                      <a:pt x="9850247" y="84074"/>
                      <a:pt x="9827768" y="85344"/>
                      <a:pt x="9805162" y="86741"/>
                    </a:cubicBezTo>
                    <a:cubicBezTo>
                      <a:pt x="9786493" y="87884"/>
                      <a:pt x="9770491" y="73660"/>
                      <a:pt x="9769348" y="54991"/>
                    </a:cubicBezTo>
                    <a:cubicBezTo>
                      <a:pt x="9768205" y="36322"/>
                      <a:pt x="9782429" y="20320"/>
                      <a:pt x="9801098" y="19177"/>
                    </a:cubicBezTo>
                    <a:close/>
                    <a:moveTo>
                      <a:pt x="9936861" y="12192"/>
                    </a:moveTo>
                    <a:cubicBezTo>
                      <a:pt x="9959340" y="11176"/>
                      <a:pt x="9981946" y="10160"/>
                      <a:pt x="10004425" y="9144"/>
                    </a:cubicBezTo>
                    <a:cubicBezTo>
                      <a:pt x="10023094" y="8382"/>
                      <a:pt x="10038842" y="22860"/>
                      <a:pt x="10039731" y="41529"/>
                    </a:cubicBezTo>
                    <a:cubicBezTo>
                      <a:pt x="10040620" y="60198"/>
                      <a:pt x="10026015" y="75946"/>
                      <a:pt x="10007346" y="76835"/>
                    </a:cubicBezTo>
                    <a:cubicBezTo>
                      <a:pt x="9984994" y="77724"/>
                      <a:pt x="9962515" y="78740"/>
                      <a:pt x="9940163" y="79883"/>
                    </a:cubicBezTo>
                    <a:cubicBezTo>
                      <a:pt x="9921494" y="80772"/>
                      <a:pt x="9905619" y="66421"/>
                      <a:pt x="9904730" y="47625"/>
                    </a:cubicBezTo>
                    <a:cubicBezTo>
                      <a:pt x="9903841" y="28829"/>
                      <a:pt x="9918192" y="13081"/>
                      <a:pt x="9936988" y="12192"/>
                    </a:cubicBezTo>
                    <a:close/>
                    <a:moveTo>
                      <a:pt x="10072116" y="6604"/>
                    </a:moveTo>
                    <a:cubicBezTo>
                      <a:pt x="10094723" y="5842"/>
                      <a:pt x="10117328" y="5080"/>
                      <a:pt x="10139935" y="4445"/>
                    </a:cubicBezTo>
                    <a:cubicBezTo>
                      <a:pt x="10158603" y="3937"/>
                      <a:pt x="10174224" y="18669"/>
                      <a:pt x="10174732" y="37338"/>
                    </a:cubicBezTo>
                    <a:cubicBezTo>
                      <a:pt x="10175240" y="56007"/>
                      <a:pt x="10160508" y="71628"/>
                      <a:pt x="10141839" y="72136"/>
                    </a:cubicBezTo>
                    <a:cubicBezTo>
                      <a:pt x="10119360" y="72771"/>
                      <a:pt x="10096881" y="73533"/>
                      <a:pt x="10074402" y="74295"/>
                    </a:cubicBezTo>
                    <a:cubicBezTo>
                      <a:pt x="10055733" y="74930"/>
                      <a:pt x="10039985" y="60325"/>
                      <a:pt x="10039350" y="41656"/>
                    </a:cubicBezTo>
                    <a:cubicBezTo>
                      <a:pt x="10038715" y="22987"/>
                      <a:pt x="10053320" y="7239"/>
                      <a:pt x="10071989" y="6604"/>
                    </a:cubicBezTo>
                    <a:close/>
                    <a:moveTo>
                      <a:pt x="10207879" y="2667"/>
                    </a:moveTo>
                    <a:cubicBezTo>
                      <a:pt x="10230486" y="2159"/>
                      <a:pt x="10253218" y="1778"/>
                      <a:pt x="10275951" y="1397"/>
                    </a:cubicBezTo>
                    <a:cubicBezTo>
                      <a:pt x="10294620" y="1143"/>
                      <a:pt x="10310114" y="16002"/>
                      <a:pt x="10310368" y="34671"/>
                    </a:cubicBezTo>
                    <a:cubicBezTo>
                      <a:pt x="10310623" y="53340"/>
                      <a:pt x="10295763" y="68834"/>
                      <a:pt x="10277094" y="69088"/>
                    </a:cubicBezTo>
                    <a:cubicBezTo>
                      <a:pt x="10254488" y="69469"/>
                      <a:pt x="10232010" y="69850"/>
                      <a:pt x="10209530" y="70358"/>
                    </a:cubicBezTo>
                    <a:cubicBezTo>
                      <a:pt x="10190861" y="70739"/>
                      <a:pt x="10175367" y="56007"/>
                      <a:pt x="10174860" y="37211"/>
                    </a:cubicBezTo>
                    <a:cubicBezTo>
                      <a:pt x="10174351" y="18415"/>
                      <a:pt x="10189083" y="3048"/>
                      <a:pt x="10207879" y="2667"/>
                    </a:cubicBezTo>
                    <a:close/>
                    <a:moveTo>
                      <a:pt x="10344023" y="508"/>
                    </a:moveTo>
                    <a:cubicBezTo>
                      <a:pt x="10366756" y="254"/>
                      <a:pt x="10389489" y="127"/>
                      <a:pt x="10412222" y="127"/>
                    </a:cubicBezTo>
                    <a:cubicBezTo>
                      <a:pt x="10430891" y="127"/>
                      <a:pt x="10446131" y="15240"/>
                      <a:pt x="10446131" y="33909"/>
                    </a:cubicBezTo>
                    <a:cubicBezTo>
                      <a:pt x="10446131" y="52578"/>
                      <a:pt x="10431018" y="67818"/>
                      <a:pt x="10412349" y="67818"/>
                    </a:cubicBezTo>
                    <a:cubicBezTo>
                      <a:pt x="10389743" y="67945"/>
                      <a:pt x="10367137" y="68072"/>
                      <a:pt x="10344531" y="68199"/>
                    </a:cubicBezTo>
                    <a:cubicBezTo>
                      <a:pt x="10325862" y="68326"/>
                      <a:pt x="10310495" y="53340"/>
                      <a:pt x="10310368" y="34671"/>
                    </a:cubicBezTo>
                    <a:cubicBezTo>
                      <a:pt x="10310241" y="16002"/>
                      <a:pt x="10325354" y="635"/>
                      <a:pt x="10344023" y="508"/>
                    </a:cubicBezTo>
                    <a:close/>
                    <a:moveTo>
                      <a:pt x="10480548" y="0"/>
                    </a:moveTo>
                    <a:cubicBezTo>
                      <a:pt x="10503281" y="127"/>
                      <a:pt x="10526014" y="254"/>
                      <a:pt x="10548747" y="381"/>
                    </a:cubicBezTo>
                    <a:cubicBezTo>
                      <a:pt x="10567416" y="508"/>
                      <a:pt x="10582402" y="15875"/>
                      <a:pt x="10582275" y="34544"/>
                    </a:cubicBezTo>
                    <a:cubicBezTo>
                      <a:pt x="10582148" y="53213"/>
                      <a:pt x="10566781" y="68199"/>
                      <a:pt x="10548112" y="68072"/>
                    </a:cubicBezTo>
                    <a:cubicBezTo>
                      <a:pt x="10525506" y="67818"/>
                      <a:pt x="10502900" y="67691"/>
                      <a:pt x="10480294" y="67691"/>
                    </a:cubicBezTo>
                    <a:cubicBezTo>
                      <a:pt x="10461625" y="67691"/>
                      <a:pt x="10446512" y="52451"/>
                      <a:pt x="10446512" y="33655"/>
                    </a:cubicBezTo>
                    <a:cubicBezTo>
                      <a:pt x="10446512" y="14859"/>
                      <a:pt x="10461879" y="0"/>
                      <a:pt x="10480548" y="0"/>
                    </a:cubicBezTo>
                    <a:close/>
                    <a:moveTo>
                      <a:pt x="10616946" y="1270"/>
                    </a:moveTo>
                    <a:cubicBezTo>
                      <a:pt x="10639679" y="1651"/>
                      <a:pt x="10662285" y="2032"/>
                      <a:pt x="10685018" y="2540"/>
                    </a:cubicBezTo>
                    <a:cubicBezTo>
                      <a:pt x="10703687" y="2921"/>
                      <a:pt x="10718546" y="18415"/>
                      <a:pt x="10718165" y="37211"/>
                    </a:cubicBezTo>
                    <a:cubicBezTo>
                      <a:pt x="10717784" y="56007"/>
                      <a:pt x="10702290" y="70739"/>
                      <a:pt x="10683494" y="70358"/>
                    </a:cubicBezTo>
                    <a:cubicBezTo>
                      <a:pt x="10661015" y="69850"/>
                      <a:pt x="10638409" y="69469"/>
                      <a:pt x="10615930" y="69088"/>
                    </a:cubicBezTo>
                    <a:cubicBezTo>
                      <a:pt x="10597261" y="68834"/>
                      <a:pt x="10582275" y="53340"/>
                      <a:pt x="10582656" y="34671"/>
                    </a:cubicBezTo>
                    <a:cubicBezTo>
                      <a:pt x="10583037" y="16002"/>
                      <a:pt x="10598277" y="1143"/>
                      <a:pt x="10616946" y="1397"/>
                    </a:cubicBezTo>
                    <a:close/>
                    <a:moveTo>
                      <a:pt x="10752836" y="4445"/>
                    </a:moveTo>
                    <a:cubicBezTo>
                      <a:pt x="10775442" y="5080"/>
                      <a:pt x="10798048" y="5842"/>
                      <a:pt x="10820653" y="6604"/>
                    </a:cubicBezTo>
                    <a:cubicBezTo>
                      <a:pt x="10839323" y="7239"/>
                      <a:pt x="10853927" y="22987"/>
                      <a:pt x="10853293" y="41656"/>
                    </a:cubicBezTo>
                    <a:cubicBezTo>
                      <a:pt x="10852658" y="60325"/>
                      <a:pt x="10836910" y="74930"/>
                      <a:pt x="10818240" y="74295"/>
                    </a:cubicBezTo>
                    <a:cubicBezTo>
                      <a:pt x="10795762" y="73533"/>
                      <a:pt x="10773283" y="72771"/>
                      <a:pt x="10750803" y="72136"/>
                    </a:cubicBezTo>
                    <a:cubicBezTo>
                      <a:pt x="10732135" y="71628"/>
                      <a:pt x="10717402" y="56007"/>
                      <a:pt x="10717911" y="37338"/>
                    </a:cubicBezTo>
                    <a:cubicBezTo>
                      <a:pt x="10718419" y="18669"/>
                      <a:pt x="10734167" y="3937"/>
                      <a:pt x="10752836" y="4445"/>
                    </a:cubicBezTo>
                    <a:close/>
                    <a:moveTo>
                      <a:pt x="10888345" y="9271"/>
                    </a:moveTo>
                    <a:cubicBezTo>
                      <a:pt x="10910951" y="10160"/>
                      <a:pt x="10933430" y="11176"/>
                      <a:pt x="10955909" y="12319"/>
                    </a:cubicBezTo>
                    <a:cubicBezTo>
                      <a:pt x="10974578" y="13208"/>
                      <a:pt x="10989056" y="29083"/>
                      <a:pt x="10988167" y="47752"/>
                    </a:cubicBezTo>
                    <a:cubicBezTo>
                      <a:pt x="10987278" y="66421"/>
                      <a:pt x="10971403" y="80899"/>
                      <a:pt x="10952734" y="80010"/>
                    </a:cubicBezTo>
                    <a:cubicBezTo>
                      <a:pt x="10930382" y="78994"/>
                      <a:pt x="10908030" y="77978"/>
                      <a:pt x="10885551" y="76962"/>
                    </a:cubicBezTo>
                    <a:cubicBezTo>
                      <a:pt x="10866882" y="76200"/>
                      <a:pt x="10852404" y="60452"/>
                      <a:pt x="10853166" y="41656"/>
                    </a:cubicBezTo>
                    <a:cubicBezTo>
                      <a:pt x="10853928" y="22860"/>
                      <a:pt x="10869676" y="8509"/>
                      <a:pt x="10888472" y="9271"/>
                    </a:cubicBezTo>
                    <a:close/>
                    <a:moveTo>
                      <a:pt x="11023981" y="15748"/>
                    </a:moveTo>
                    <a:cubicBezTo>
                      <a:pt x="11046714" y="17018"/>
                      <a:pt x="11069447" y="18288"/>
                      <a:pt x="11092053" y="19685"/>
                    </a:cubicBezTo>
                    <a:cubicBezTo>
                      <a:pt x="11110722" y="20828"/>
                      <a:pt x="11124946" y="36830"/>
                      <a:pt x="11123803" y="55499"/>
                    </a:cubicBezTo>
                    <a:cubicBezTo>
                      <a:pt x="11122660" y="74168"/>
                      <a:pt x="11106658" y="88392"/>
                      <a:pt x="11087989" y="87249"/>
                    </a:cubicBezTo>
                    <a:cubicBezTo>
                      <a:pt x="11065510" y="85852"/>
                      <a:pt x="11042904" y="84582"/>
                      <a:pt x="11020298" y="83312"/>
                    </a:cubicBezTo>
                    <a:cubicBezTo>
                      <a:pt x="11001629" y="82296"/>
                      <a:pt x="10987278" y="66294"/>
                      <a:pt x="10988294" y="47625"/>
                    </a:cubicBezTo>
                    <a:cubicBezTo>
                      <a:pt x="10989310" y="28956"/>
                      <a:pt x="11005312" y="14605"/>
                      <a:pt x="11023981" y="15621"/>
                    </a:cubicBezTo>
                    <a:close/>
                    <a:moveTo>
                      <a:pt x="11159998" y="23876"/>
                    </a:moveTo>
                    <a:cubicBezTo>
                      <a:pt x="11182604" y="25400"/>
                      <a:pt x="11205210" y="27051"/>
                      <a:pt x="11227816" y="28702"/>
                    </a:cubicBezTo>
                    <a:cubicBezTo>
                      <a:pt x="11246485" y="30099"/>
                      <a:pt x="11260455" y="46355"/>
                      <a:pt x="11259058" y="65024"/>
                    </a:cubicBezTo>
                    <a:cubicBezTo>
                      <a:pt x="11257661" y="83693"/>
                      <a:pt x="11241405" y="97663"/>
                      <a:pt x="11222736" y="96266"/>
                    </a:cubicBezTo>
                    <a:cubicBezTo>
                      <a:pt x="11200257" y="94615"/>
                      <a:pt x="11177778" y="92964"/>
                      <a:pt x="11155299" y="91440"/>
                    </a:cubicBezTo>
                    <a:cubicBezTo>
                      <a:pt x="11136630" y="90170"/>
                      <a:pt x="11122533" y="74041"/>
                      <a:pt x="11123803" y="55372"/>
                    </a:cubicBezTo>
                    <a:cubicBezTo>
                      <a:pt x="11125073" y="36703"/>
                      <a:pt x="11141202" y="22606"/>
                      <a:pt x="11159871" y="23876"/>
                    </a:cubicBezTo>
                    <a:close/>
                    <a:moveTo>
                      <a:pt x="11295507" y="33909"/>
                    </a:moveTo>
                    <a:cubicBezTo>
                      <a:pt x="11318113" y="35687"/>
                      <a:pt x="11340592" y="37592"/>
                      <a:pt x="11363071" y="39624"/>
                    </a:cubicBezTo>
                    <a:cubicBezTo>
                      <a:pt x="11381740" y="41275"/>
                      <a:pt x="11395456" y="57658"/>
                      <a:pt x="11393932" y="76327"/>
                    </a:cubicBezTo>
                    <a:cubicBezTo>
                      <a:pt x="11392408" y="94996"/>
                      <a:pt x="11375898" y="108712"/>
                      <a:pt x="11357229" y="107188"/>
                    </a:cubicBezTo>
                    <a:cubicBezTo>
                      <a:pt x="11334877" y="105283"/>
                      <a:pt x="11312525" y="103378"/>
                      <a:pt x="11290046" y="101600"/>
                    </a:cubicBezTo>
                    <a:cubicBezTo>
                      <a:pt x="11271377" y="100076"/>
                      <a:pt x="11257534" y="83820"/>
                      <a:pt x="11259058" y="65151"/>
                    </a:cubicBezTo>
                    <a:cubicBezTo>
                      <a:pt x="11260582" y="46482"/>
                      <a:pt x="11276838" y="32639"/>
                      <a:pt x="11295507" y="34163"/>
                    </a:cubicBezTo>
                    <a:close/>
                    <a:moveTo>
                      <a:pt x="11430635" y="45974"/>
                    </a:moveTo>
                    <a:cubicBezTo>
                      <a:pt x="11453114" y="48133"/>
                      <a:pt x="11475593" y="50292"/>
                      <a:pt x="11497945" y="52451"/>
                    </a:cubicBezTo>
                    <a:cubicBezTo>
                      <a:pt x="11516614" y="54356"/>
                      <a:pt x="11530076" y="70866"/>
                      <a:pt x="11528298" y="89535"/>
                    </a:cubicBezTo>
                    <a:cubicBezTo>
                      <a:pt x="11526520" y="108204"/>
                      <a:pt x="11509883" y="121666"/>
                      <a:pt x="11491214" y="119888"/>
                    </a:cubicBezTo>
                    <a:cubicBezTo>
                      <a:pt x="11468989" y="117602"/>
                      <a:pt x="11446637" y="115443"/>
                      <a:pt x="11424285" y="113411"/>
                    </a:cubicBezTo>
                    <a:cubicBezTo>
                      <a:pt x="11405616" y="111633"/>
                      <a:pt x="11392027" y="95123"/>
                      <a:pt x="11393678" y="76581"/>
                    </a:cubicBezTo>
                    <a:cubicBezTo>
                      <a:pt x="11395329" y="58039"/>
                      <a:pt x="11411966" y="44323"/>
                      <a:pt x="11430508" y="45974"/>
                    </a:cubicBezTo>
                    <a:close/>
                    <a:moveTo>
                      <a:pt x="11565636" y="59436"/>
                    </a:moveTo>
                    <a:cubicBezTo>
                      <a:pt x="11588242" y="61849"/>
                      <a:pt x="11610848" y="64389"/>
                      <a:pt x="11633327" y="66929"/>
                    </a:cubicBezTo>
                    <a:cubicBezTo>
                      <a:pt x="11651869" y="69088"/>
                      <a:pt x="11665331" y="85852"/>
                      <a:pt x="11663172" y="104394"/>
                    </a:cubicBezTo>
                    <a:cubicBezTo>
                      <a:pt x="11661013" y="122936"/>
                      <a:pt x="11644249" y="136398"/>
                      <a:pt x="11625707" y="134239"/>
                    </a:cubicBezTo>
                    <a:cubicBezTo>
                      <a:pt x="11603228" y="131699"/>
                      <a:pt x="11580876" y="129286"/>
                      <a:pt x="11558397" y="126873"/>
                    </a:cubicBezTo>
                    <a:cubicBezTo>
                      <a:pt x="11539855" y="124841"/>
                      <a:pt x="11526266" y="108204"/>
                      <a:pt x="11528298" y="89662"/>
                    </a:cubicBezTo>
                    <a:cubicBezTo>
                      <a:pt x="11530330" y="71120"/>
                      <a:pt x="11546967" y="57531"/>
                      <a:pt x="11565509" y="59563"/>
                    </a:cubicBezTo>
                    <a:close/>
                    <a:moveTo>
                      <a:pt x="11700891" y="74930"/>
                    </a:moveTo>
                    <a:cubicBezTo>
                      <a:pt x="11723370" y="77597"/>
                      <a:pt x="11745849" y="80391"/>
                      <a:pt x="11768328" y="83185"/>
                    </a:cubicBezTo>
                    <a:cubicBezTo>
                      <a:pt x="11786870" y="85471"/>
                      <a:pt x="11800078" y="102489"/>
                      <a:pt x="11797665" y="121031"/>
                    </a:cubicBezTo>
                    <a:cubicBezTo>
                      <a:pt x="11795252" y="139573"/>
                      <a:pt x="11778361" y="152781"/>
                      <a:pt x="11759819" y="150368"/>
                    </a:cubicBezTo>
                    <a:cubicBezTo>
                      <a:pt x="11737467" y="147574"/>
                      <a:pt x="11715115" y="144780"/>
                      <a:pt x="11692763" y="142113"/>
                    </a:cubicBezTo>
                    <a:cubicBezTo>
                      <a:pt x="11674221" y="139827"/>
                      <a:pt x="11660886" y="123063"/>
                      <a:pt x="11663172" y="104521"/>
                    </a:cubicBezTo>
                    <a:cubicBezTo>
                      <a:pt x="11665458" y="85979"/>
                      <a:pt x="11682222" y="72644"/>
                      <a:pt x="11700764" y="74930"/>
                    </a:cubicBezTo>
                    <a:close/>
                    <a:moveTo>
                      <a:pt x="11835638" y="91948"/>
                    </a:moveTo>
                    <a:cubicBezTo>
                      <a:pt x="11858117" y="94869"/>
                      <a:pt x="11880469" y="98044"/>
                      <a:pt x="11902821" y="101092"/>
                    </a:cubicBezTo>
                    <a:cubicBezTo>
                      <a:pt x="11921363" y="103632"/>
                      <a:pt x="11934317" y="120777"/>
                      <a:pt x="11931650" y="139319"/>
                    </a:cubicBezTo>
                    <a:cubicBezTo>
                      <a:pt x="11928983" y="157861"/>
                      <a:pt x="11911965" y="170815"/>
                      <a:pt x="11893423" y="168148"/>
                    </a:cubicBezTo>
                    <a:cubicBezTo>
                      <a:pt x="11871198" y="165100"/>
                      <a:pt x="11848973" y="162052"/>
                      <a:pt x="11826621" y="159004"/>
                    </a:cubicBezTo>
                    <a:cubicBezTo>
                      <a:pt x="11808079" y="156591"/>
                      <a:pt x="11794998" y="139446"/>
                      <a:pt x="11797538" y="120904"/>
                    </a:cubicBezTo>
                    <a:cubicBezTo>
                      <a:pt x="11800078" y="102362"/>
                      <a:pt x="11817096" y="89281"/>
                      <a:pt x="11835638" y="91821"/>
                    </a:cubicBezTo>
                    <a:close/>
                    <a:moveTo>
                      <a:pt x="11970258" y="110490"/>
                    </a:moveTo>
                    <a:cubicBezTo>
                      <a:pt x="11992610" y="113792"/>
                      <a:pt x="12014962" y="117094"/>
                      <a:pt x="12037187" y="120523"/>
                    </a:cubicBezTo>
                    <a:cubicBezTo>
                      <a:pt x="12055728" y="123317"/>
                      <a:pt x="12068428" y="140589"/>
                      <a:pt x="12065508" y="159131"/>
                    </a:cubicBezTo>
                    <a:cubicBezTo>
                      <a:pt x="12062587" y="177673"/>
                      <a:pt x="12045442" y="190373"/>
                      <a:pt x="12026900" y="187452"/>
                    </a:cubicBezTo>
                    <a:cubicBezTo>
                      <a:pt x="12004801" y="184023"/>
                      <a:pt x="11982576" y="180721"/>
                      <a:pt x="11960351" y="177546"/>
                    </a:cubicBezTo>
                    <a:cubicBezTo>
                      <a:pt x="11941810" y="174879"/>
                      <a:pt x="11928983" y="157607"/>
                      <a:pt x="11931776" y="139192"/>
                    </a:cubicBezTo>
                    <a:cubicBezTo>
                      <a:pt x="11934571" y="120777"/>
                      <a:pt x="11951715" y="107823"/>
                      <a:pt x="11970131" y="110617"/>
                    </a:cubicBezTo>
                    <a:close/>
                    <a:moveTo>
                      <a:pt x="12104497" y="131191"/>
                    </a:moveTo>
                    <a:cubicBezTo>
                      <a:pt x="12126976" y="134747"/>
                      <a:pt x="12149327" y="138430"/>
                      <a:pt x="12171680" y="142113"/>
                    </a:cubicBezTo>
                    <a:cubicBezTo>
                      <a:pt x="12190095" y="145161"/>
                      <a:pt x="12202540" y="162687"/>
                      <a:pt x="12199493" y="181102"/>
                    </a:cubicBezTo>
                    <a:cubicBezTo>
                      <a:pt x="12196445" y="199517"/>
                      <a:pt x="12178919" y="211963"/>
                      <a:pt x="12160503" y="208915"/>
                    </a:cubicBezTo>
                    <a:cubicBezTo>
                      <a:pt x="12138278" y="205232"/>
                      <a:pt x="12116053" y="201549"/>
                      <a:pt x="12093701" y="197993"/>
                    </a:cubicBezTo>
                    <a:cubicBezTo>
                      <a:pt x="12075287" y="195072"/>
                      <a:pt x="12062587" y="177673"/>
                      <a:pt x="12065635" y="159258"/>
                    </a:cubicBezTo>
                    <a:cubicBezTo>
                      <a:pt x="12068683" y="140843"/>
                      <a:pt x="12085955" y="128143"/>
                      <a:pt x="12104370" y="131191"/>
                    </a:cubicBezTo>
                    <a:close/>
                    <a:moveTo>
                      <a:pt x="12238736" y="153543"/>
                    </a:moveTo>
                    <a:cubicBezTo>
                      <a:pt x="12261088" y="157353"/>
                      <a:pt x="12283439" y="161290"/>
                      <a:pt x="12305664" y="165354"/>
                    </a:cubicBezTo>
                    <a:cubicBezTo>
                      <a:pt x="12324080" y="168656"/>
                      <a:pt x="12336272" y="186309"/>
                      <a:pt x="12332970" y="204724"/>
                    </a:cubicBezTo>
                    <a:cubicBezTo>
                      <a:pt x="12329668" y="223139"/>
                      <a:pt x="12312014" y="235331"/>
                      <a:pt x="12293600" y="232029"/>
                    </a:cubicBezTo>
                    <a:cubicBezTo>
                      <a:pt x="12271501" y="228092"/>
                      <a:pt x="12249276" y="224155"/>
                      <a:pt x="12227051" y="220345"/>
                    </a:cubicBezTo>
                    <a:cubicBezTo>
                      <a:pt x="12208637" y="217170"/>
                      <a:pt x="12196318" y="199644"/>
                      <a:pt x="12199493" y="181229"/>
                    </a:cubicBezTo>
                    <a:cubicBezTo>
                      <a:pt x="12202668" y="162814"/>
                      <a:pt x="12220194" y="150495"/>
                      <a:pt x="12238609" y="153670"/>
                    </a:cubicBezTo>
                    <a:close/>
                    <a:moveTo>
                      <a:pt x="12372339" y="177673"/>
                    </a:moveTo>
                    <a:cubicBezTo>
                      <a:pt x="12394564" y="181864"/>
                      <a:pt x="12416789" y="186055"/>
                      <a:pt x="12439014" y="190373"/>
                    </a:cubicBezTo>
                    <a:cubicBezTo>
                      <a:pt x="12457430" y="193929"/>
                      <a:pt x="12469368" y="211709"/>
                      <a:pt x="12465812" y="229997"/>
                    </a:cubicBezTo>
                    <a:cubicBezTo>
                      <a:pt x="12462256" y="248285"/>
                      <a:pt x="12444476" y="260350"/>
                      <a:pt x="12426188" y="256794"/>
                    </a:cubicBezTo>
                    <a:cubicBezTo>
                      <a:pt x="12404089" y="252476"/>
                      <a:pt x="12382119" y="248285"/>
                      <a:pt x="12360021" y="244221"/>
                    </a:cubicBezTo>
                    <a:cubicBezTo>
                      <a:pt x="12341606" y="240792"/>
                      <a:pt x="12329540" y="223139"/>
                      <a:pt x="12332970" y="204724"/>
                    </a:cubicBezTo>
                    <a:cubicBezTo>
                      <a:pt x="12336399" y="186309"/>
                      <a:pt x="12354051" y="174244"/>
                      <a:pt x="12372467" y="177673"/>
                    </a:cubicBezTo>
                    <a:close/>
                    <a:moveTo>
                      <a:pt x="12505690" y="203200"/>
                    </a:moveTo>
                    <a:cubicBezTo>
                      <a:pt x="12527915" y="207645"/>
                      <a:pt x="12550013" y="212090"/>
                      <a:pt x="12572238" y="216789"/>
                    </a:cubicBezTo>
                    <a:cubicBezTo>
                      <a:pt x="12590526" y="220599"/>
                      <a:pt x="12602337" y="238506"/>
                      <a:pt x="12598527" y="256794"/>
                    </a:cubicBezTo>
                    <a:cubicBezTo>
                      <a:pt x="12594717" y="275082"/>
                      <a:pt x="12576810" y="286893"/>
                      <a:pt x="12558522" y="283083"/>
                    </a:cubicBezTo>
                    <a:cubicBezTo>
                      <a:pt x="12536551" y="278511"/>
                      <a:pt x="12514453" y="274066"/>
                      <a:pt x="12492482" y="269621"/>
                    </a:cubicBezTo>
                    <a:cubicBezTo>
                      <a:pt x="12474194" y="265938"/>
                      <a:pt x="12462256" y="248158"/>
                      <a:pt x="12465939" y="229743"/>
                    </a:cubicBezTo>
                    <a:cubicBezTo>
                      <a:pt x="12469622" y="211328"/>
                      <a:pt x="12487402" y="199517"/>
                      <a:pt x="12505817" y="203200"/>
                    </a:cubicBezTo>
                    <a:close/>
                    <a:moveTo>
                      <a:pt x="12639040" y="230759"/>
                    </a:moveTo>
                    <a:cubicBezTo>
                      <a:pt x="12661265" y="235458"/>
                      <a:pt x="12683363" y="240284"/>
                      <a:pt x="12705588" y="245237"/>
                    </a:cubicBezTo>
                    <a:cubicBezTo>
                      <a:pt x="12723876" y="249301"/>
                      <a:pt x="12735433" y="267335"/>
                      <a:pt x="12731369" y="285623"/>
                    </a:cubicBezTo>
                    <a:cubicBezTo>
                      <a:pt x="12727305" y="303911"/>
                      <a:pt x="12709272" y="315468"/>
                      <a:pt x="12690983" y="311404"/>
                    </a:cubicBezTo>
                    <a:cubicBezTo>
                      <a:pt x="12669012" y="306578"/>
                      <a:pt x="12646914" y="301752"/>
                      <a:pt x="12624943" y="297053"/>
                    </a:cubicBezTo>
                    <a:cubicBezTo>
                      <a:pt x="12606655" y="293116"/>
                      <a:pt x="12594972" y="275209"/>
                      <a:pt x="12598908" y="256794"/>
                    </a:cubicBezTo>
                    <a:cubicBezTo>
                      <a:pt x="12602845" y="238379"/>
                      <a:pt x="12620752" y="226822"/>
                      <a:pt x="12639167" y="230759"/>
                    </a:cubicBezTo>
                    <a:close/>
                    <a:moveTo>
                      <a:pt x="12772010" y="260096"/>
                    </a:moveTo>
                    <a:cubicBezTo>
                      <a:pt x="12794107" y="265176"/>
                      <a:pt x="12816205" y="270256"/>
                      <a:pt x="12838176" y="275336"/>
                    </a:cubicBezTo>
                    <a:cubicBezTo>
                      <a:pt x="12856337" y="279654"/>
                      <a:pt x="12867640" y="297815"/>
                      <a:pt x="12863449" y="315976"/>
                    </a:cubicBezTo>
                    <a:cubicBezTo>
                      <a:pt x="12859258" y="334137"/>
                      <a:pt x="12840970" y="345440"/>
                      <a:pt x="12822810" y="341249"/>
                    </a:cubicBezTo>
                    <a:cubicBezTo>
                      <a:pt x="12800965" y="336169"/>
                      <a:pt x="12778994" y="331089"/>
                      <a:pt x="12757023" y="326009"/>
                    </a:cubicBezTo>
                    <a:cubicBezTo>
                      <a:pt x="12738736" y="321818"/>
                      <a:pt x="12727305" y="303657"/>
                      <a:pt x="12731497" y="285496"/>
                    </a:cubicBezTo>
                    <a:cubicBezTo>
                      <a:pt x="12735687" y="267335"/>
                      <a:pt x="12753848" y="255778"/>
                      <a:pt x="12772010" y="259969"/>
                    </a:cubicBezTo>
                    <a:close/>
                    <a:moveTo>
                      <a:pt x="12904216" y="290957"/>
                    </a:moveTo>
                    <a:cubicBezTo>
                      <a:pt x="12926187" y="296291"/>
                      <a:pt x="12948158" y="301625"/>
                      <a:pt x="12970129" y="307086"/>
                    </a:cubicBezTo>
                    <a:cubicBezTo>
                      <a:pt x="12988290" y="311531"/>
                      <a:pt x="12999339" y="329946"/>
                      <a:pt x="12994894" y="348107"/>
                    </a:cubicBezTo>
                    <a:cubicBezTo>
                      <a:pt x="12990449" y="366268"/>
                      <a:pt x="12972035" y="377317"/>
                      <a:pt x="12953873" y="372872"/>
                    </a:cubicBezTo>
                    <a:cubicBezTo>
                      <a:pt x="12932029" y="367411"/>
                      <a:pt x="12910312" y="362077"/>
                      <a:pt x="12888468" y="356870"/>
                    </a:cubicBezTo>
                    <a:cubicBezTo>
                      <a:pt x="12870307" y="352425"/>
                      <a:pt x="12859131" y="334137"/>
                      <a:pt x="12863449" y="315976"/>
                    </a:cubicBezTo>
                    <a:cubicBezTo>
                      <a:pt x="12867767" y="297815"/>
                      <a:pt x="12886182" y="286639"/>
                      <a:pt x="12904343" y="290957"/>
                    </a:cubicBezTo>
                    <a:close/>
                    <a:moveTo>
                      <a:pt x="13035916" y="323596"/>
                    </a:moveTo>
                    <a:cubicBezTo>
                      <a:pt x="13057887" y="329184"/>
                      <a:pt x="13079857" y="334899"/>
                      <a:pt x="13101828" y="340614"/>
                    </a:cubicBezTo>
                    <a:cubicBezTo>
                      <a:pt x="13119863" y="345313"/>
                      <a:pt x="13130785" y="363855"/>
                      <a:pt x="13125958" y="382016"/>
                    </a:cubicBezTo>
                    <a:cubicBezTo>
                      <a:pt x="13121132" y="400177"/>
                      <a:pt x="13102717" y="410972"/>
                      <a:pt x="13084556" y="406146"/>
                    </a:cubicBezTo>
                    <a:cubicBezTo>
                      <a:pt x="13062840" y="400431"/>
                      <a:pt x="13040995" y="394843"/>
                      <a:pt x="13019151" y="389255"/>
                    </a:cubicBezTo>
                    <a:cubicBezTo>
                      <a:pt x="13000990" y="384683"/>
                      <a:pt x="12990068" y="366141"/>
                      <a:pt x="12994767" y="348107"/>
                    </a:cubicBezTo>
                    <a:cubicBezTo>
                      <a:pt x="12999466" y="330073"/>
                      <a:pt x="13017881" y="319024"/>
                      <a:pt x="13035916" y="323723"/>
                    </a:cubicBezTo>
                    <a:close/>
                    <a:moveTo>
                      <a:pt x="13167615" y="358267"/>
                    </a:moveTo>
                    <a:cubicBezTo>
                      <a:pt x="13189586" y="364109"/>
                      <a:pt x="13211429" y="370078"/>
                      <a:pt x="13233273" y="376174"/>
                    </a:cubicBezTo>
                    <a:cubicBezTo>
                      <a:pt x="13251307" y="381127"/>
                      <a:pt x="13261848" y="399796"/>
                      <a:pt x="13256895" y="417830"/>
                    </a:cubicBezTo>
                    <a:cubicBezTo>
                      <a:pt x="13251942" y="435864"/>
                      <a:pt x="13233273" y="446405"/>
                      <a:pt x="13215240" y="441452"/>
                    </a:cubicBezTo>
                    <a:cubicBezTo>
                      <a:pt x="13193522" y="435483"/>
                      <a:pt x="13171805" y="429514"/>
                      <a:pt x="13149962" y="423672"/>
                    </a:cubicBezTo>
                    <a:cubicBezTo>
                      <a:pt x="13131927" y="418846"/>
                      <a:pt x="13121260" y="400177"/>
                      <a:pt x="13126086" y="382143"/>
                    </a:cubicBezTo>
                    <a:cubicBezTo>
                      <a:pt x="13130912" y="364109"/>
                      <a:pt x="13149580" y="353441"/>
                      <a:pt x="13167615" y="358267"/>
                    </a:cubicBezTo>
                    <a:close/>
                    <a:moveTo>
                      <a:pt x="13298678" y="394462"/>
                    </a:moveTo>
                    <a:cubicBezTo>
                      <a:pt x="13320522" y="400685"/>
                      <a:pt x="13342240" y="406908"/>
                      <a:pt x="13363956" y="413131"/>
                    </a:cubicBezTo>
                    <a:cubicBezTo>
                      <a:pt x="13381864" y="418338"/>
                      <a:pt x="13392277" y="437134"/>
                      <a:pt x="13387070" y="455041"/>
                    </a:cubicBezTo>
                    <a:cubicBezTo>
                      <a:pt x="13381864" y="472948"/>
                      <a:pt x="13363067" y="483362"/>
                      <a:pt x="13345161" y="478155"/>
                    </a:cubicBezTo>
                    <a:cubicBezTo>
                      <a:pt x="13323570" y="471932"/>
                      <a:pt x="13301980" y="465709"/>
                      <a:pt x="13280264" y="459486"/>
                    </a:cubicBezTo>
                    <a:cubicBezTo>
                      <a:pt x="13262229" y="454406"/>
                      <a:pt x="13251816" y="435610"/>
                      <a:pt x="13256895" y="417703"/>
                    </a:cubicBezTo>
                    <a:cubicBezTo>
                      <a:pt x="13261975" y="399796"/>
                      <a:pt x="13280771" y="389255"/>
                      <a:pt x="13298678" y="394335"/>
                    </a:cubicBezTo>
                    <a:close/>
                    <a:moveTo>
                      <a:pt x="13429107" y="432181"/>
                    </a:moveTo>
                    <a:cubicBezTo>
                      <a:pt x="13450824" y="438658"/>
                      <a:pt x="13472415" y="445135"/>
                      <a:pt x="13494004" y="451739"/>
                    </a:cubicBezTo>
                    <a:cubicBezTo>
                      <a:pt x="13511912" y="457200"/>
                      <a:pt x="13521944" y="476123"/>
                      <a:pt x="13516483" y="494030"/>
                    </a:cubicBezTo>
                    <a:cubicBezTo>
                      <a:pt x="13511022" y="511937"/>
                      <a:pt x="13492099" y="521970"/>
                      <a:pt x="13474192" y="516509"/>
                    </a:cubicBezTo>
                    <a:cubicBezTo>
                      <a:pt x="13452729" y="509905"/>
                      <a:pt x="13431267" y="503428"/>
                      <a:pt x="13409676" y="497078"/>
                    </a:cubicBezTo>
                    <a:cubicBezTo>
                      <a:pt x="13391769" y="491744"/>
                      <a:pt x="13381482" y="472948"/>
                      <a:pt x="13386817" y="454914"/>
                    </a:cubicBezTo>
                    <a:cubicBezTo>
                      <a:pt x="13392150" y="436880"/>
                      <a:pt x="13410946" y="426720"/>
                      <a:pt x="13428980" y="432054"/>
                    </a:cubicBezTo>
                    <a:close/>
                    <a:moveTo>
                      <a:pt x="13558774" y="471551"/>
                    </a:moveTo>
                    <a:cubicBezTo>
                      <a:pt x="13580492" y="478282"/>
                      <a:pt x="13602081" y="485140"/>
                      <a:pt x="13623671" y="491998"/>
                    </a:cubicBezTo>
                    <a:cubicBezTo>
                      <a:pt x="13641451" y="497713"/>
                      <a:pt x="13651357" y="516763"/>
                      <a:pt x="13645642" y="534543"/>
                    </a:cubicBezTo>
                    <a:cubicBezTo>
                      <a:pt x="13639927" y="552323"/>
                      <a:pt x="13620877" y="562229"/>
                      <a:pt x="13603097" y="556514"/>
                    </a:cubicBezTo>
                    <a:cubicBezTo>
                      <a:pt x="13581635" y="549656"/>
                      <a:pt x="13560171" y="542925"/>
                      <a:pt x="13538581" y="536194"/>
                    </a:cubicBezTo>
                    <a:cubicBezTo>
                      <a:pt x="13520674" y="530606"/>
                      <a:pt x="13510768" y="511683"/>
                      <a:pt x="13516356" y="493776"/>
                    </a:cubicBezTo>
                    <a:cubicBezTo>
                      <a:pt x="13521944" y="475869"/>
                      <a:pt x="13540867" y="465963"/>
                      <a:pt x="13558774" y="471551"/>
                    </a:cubicBezTo>
                    <a:close/>
                    <a:moveTo>
                      <a:pt x="13688442" y="512953"/>
                    </a:moveTo>
                    <a:cubicBezTo>
                      <a:pt x="13710031" y="519938"/>
                      <a:pt x="13731494" y="527050"/>
                      <a:pt x="13753085" y="534289"/>
                    </a:cubicBezTo>
                    <a:cubicBezTo>
                      <a:pt x="13770865" y="540258"/>
                      <a:pt x="13780390" y="559435"/>
                      <a:pt x="13774547" y="577088"/>
                    </a:cubicBezTo>
                    <a:cubicBezTo>
                      <a:pt x="13768705" y="594741"/>
                      <a:pt x="13749401" y="604393"/>
                      <a:pt x="13731748" y="598551"/>
                    </a:cubicBezTo>
                    <a:cubicBezTo>
                      <a:pt x="13710413" y="591439"/>
                      <a:pt x="13688949" y="584327"/>
                      <a:pt x="13667614" y="577342"/>
                    </a:cubicBezTo>
                    <a:cubicBezTo>
                      <a:pt x="13649833" y="571500"/>
                      <a:pt x="13640181" y="552450"/>
                      <a:pt x="13645896" y="534670"/>
                    </a:cubicBezTo>
                    <a:cubicBezTo>
                      <a:pt x="13651612" y="516890"/>
                      <a:pt x="13670789" y="507238"/>
                      <a:pt x="13688568" y="512953"/>
                    </a:cubicBezTo>
                    <a:close/>
                    <a:moveTo>
                      <a:pt x="13817600" y="556006"/>
                    </a:moveTo>
                    <a:cubicBezTo>
                      <a:pt x="13839064" y="563372"/>
                      <a:pt x="13860399" y="570738"/>
                      <a:pt x="13881863" y="578104"/>
                    </a:cubicBezTo>
                    <a:cubicBezTo>
                      <a:pt x="13899516" y="584200"/>
                      <a:pt x="13908914" y="603504"/>
                      <a:pt x="13902691" y="621284"/>
                    </a:cubicBezTo>
                    <a:cubicBezTo>
                      <a:pt x="13896467" y="639064"/>
                      <a:pt x="13877291" y="648335"/>
                      <a:pt x="13859511" y="642112"/>
                    </a:cubicBezTo>
                    <a:cubicBezTo>
                      <a:pt x="13838301" y="634746"/>
                      <a:pt x="13816966" y="627380"/>
                      <a:pt x="13795756" y="620141"/>
                    </a:cubicBezTo>
                    <a:cubicBezTo>
                      <a:pt x="13778103" y="614045"/>
                      <a:pt x="13768578" y="594868"/>
                      <a:pt x="13774674" y="577215"/>
                    </a:cubicBezTo>
                    <a:cubicBezTo>
                      <a:pt x="13780770" y="559562"/>
                      <a:pt x="13799947" y="550037"/>
                      <a:pt x="13817600" y="556133"/>
                    </a:cubicBezTo>
                    <a:close/>
                    <a:moveTo>
                      <a:pt x="13945870" y="600837"/>
                    </a:moveTo>
                    <a:cubicBezTo>
                      <a:pt x="13967206" y="608457"/>
                      <a:pt x="13988416" y="616077"/>
                      <a:pt x="14009751" y="623824"/>
                    </a:cubicBezTo>
                    <a:cubicBezTo>
                      <a:pt x="14027277" y="630174"/>
                      <a:pt x="14036421" y="649605"/>
                      <a:pt x="14030071" y="667258"/>
                    </a:cubicBezTo>
                    <a:cubicBezTo>
                      <a:pt x="14023721" y="684911"/>
                      <a:pt x="14004291" y="693928"/>
                      <a:pt x="13986638" y="687578"/>
                    </a:cubicBezTo>
                    <a:cubicBezTo>
                      <a:pt x="13965555" y="679958"/>
                      <a:pt x="13944346" y="672338"/>
                      <a:pt x="13923265" y="664845"/>
                    </a:cubicBezTo>
                    <a:cubicBezTo>
                      <a:pt x="13905612" y="658622"/>
                      <a:pt x="13896467" y="639191"/>
                      <a:pt x="13902691" y="621538"/>
                    </a:cubicBezTo>
                    <a:cubicBezTo>
                      <a:pt x="13908914" y="603885"/>
                      <a:pt x="13928344" y="594741"/>
                      <a:pt x="13945997" y="600964"/>
                    </a:cubicBezTo>
                    <a:close/>
                    <a:moveTo>
                      <a:pt x="14073632" y="647319"/>
                    </a:moveTo>
                    <a:cubicBezTo>
                      <a:pt x="14094968" y="655193"/>
                      <a:pt x="14116177" y="663194"/>
                      <a:pt x="14137387" y="671195"/>
                    </a:cubicBezTo>
                    <a:cubicBezTo>
                      <a:pt x="14154913" y="677799"/>
                      <a:pt x="14163675" y="697357"/>
                      <a:pt x="14157071" y="714883"/>
                    </a:cubicBezTo>
                    <a:cubicBezTo>
                      <a:pt x="14150467" y="732409"/>
                      <a:pt x="14130910" y="741172"/>
                      <a:pt x="14113383" y="734568"/>
                    </a:cubicBezTo>
                    <a:cubicBezTo>
                      <a:pt x="14092301" y="726567"/>
                      <a:pt x="14071219" y="718693"/>
                      <a:pt x="14050011" y="710819"/>
                    </a:cubicBezTo>
                    <a:cubicBezTo>
                      <a:pt x="14032485" y="704342"/>
                      <a:pt x="14023467" y="684784"/>
                      <a:pt x="14030071" y="667258"/>
                    </a:cubicBezTo>
                    <a:cubicBezTo>
                      <a:pt x="14036675" y="649732"/>
                      <a:pt x="14056106" y="640715"/>
                      <a:pt x="14073632" y="647319"/>
                    </a:cubicBezTo>
                    <a:close/>
                    <a:moveTo>
                      <a:pt x="14200887" y="695452"/>
                    </a:moveTo>
                    <a:cubicBezTo>
                      <a:pt x="14222095" y="703580"/>
                      <a:pt x="14243177" y="711835"/>
                      <a:pt x="14264260" y="720090"/>
                    </a:cubicBezTo>
                    <a:cubicBezTo>
                      <a:pt x="14281658" y="726948"/>
                      <a:pt x="14290294" y="746633"/>
                      <a:pt x="14283437" y="764032"/>
                    </a:cubicBezTo>
                    <a:cubicBezTo>
                      <a:pt x="14276578" y="781431"/>
                      <a:pt x="14256893" y="790067"/>
                      <a:pt x="14239494" y="783209"/>
                    </a:cubicBezTo>
                    <a:cubicBezTo>
                      <a:pt x="14218540" y="774954"/>
                      <a:pt x="14197585" y="766826"/>
                      <a:pt x="14176502" y="758698"/>
                    </a:cubicBezTo>
                    <a:cubicBezTo>
                      <a:pt x="14159103" y="751967"/>
                      <a:pt x="14150341" y="732409"/>
                      <a:pt x="14157071" y="714883"/>
                    </a:cubicBezTo>
                    <a:cubicBezTo>
                      <a:pt x="14163802" y="697357"/>
                      <a:pt x="14183361" y="688721"/>
                      <a:pt x="14200887" y="695452"/>
                    </a:cubicBezTo>
                    <a:close/>
                    <a:moveTo>
                      <a:pt x="14327378" y="745109"/>
                    </a:moveTo>
                    <a:cubicBezTo>
                      <a:pt x="14348333" y="753491"/>
                      <a:pt x="14369416" y="762000"/>
                      <a:pt x="14390370" y="770509"/>
                    </a:cubicBezTo>
                    <a:cubicBezTo>
                      <a:pt x="14407642" y="777621"/>
                      <a:pt x="14416024" y="797306"/>
                      <a:pt x="14408913" y="814705"/>
                    </a:cubicBezTo>
                    <a:cubicBezTo>
                      <a:pt x="14401800" y="832104"/>
                      <a:pt x="14382116" y="840359"/>
                      <a:pt x="14364717" y="833247"/>
                    </a:cubicBezTo>
                    <a:cubicBezTo>
                      <a:pt x="14343889" y="824738"/>
                      <a:pt x="14323061" y="816356"/>
                      <a:pt x="14302232" y="807974"/>
                    </a:cubicBezTo>
                    <a:cubicBezTo>
                      <a:pt x="14284833" y="800989"/>
                      <a:pt x="14276451" y="781304"/>
                      <a:pt x="14283437" y="763905"/>
                    </a:cubicBezTo>
                    <a:cubicBezTo>
                      <a:pt x="14290421" y="746506"/>
                      <a:pt x="14310106" y="738124"/>
                      <a:pt x="14327505" y="745109"/>
                    </a:cubicBezTo>
                    <a:close/>
                    <a:moveTo>
                      <a:pt x="14453236" y="796417"/>
                    </a:moveTo>
                    <a:cubicBezTo>
                      <a:pt x="14474064" y="805053"/>
                      <a:pt x="14495018" y="813816"/>
                      <a:pt x="14515846" y="822706"/>
                    </a:cubicBezTo>
                    <a:cubicBezTo>
                      <a:pt x="14533118" y="829945"/>
                      <a:pt x="14541119" y="849884"/>
                      <a:pt x="14533880" y="867156"/>
                    </a:cubicBezTo>
                    <a:cubicBezTo>
                      <a:pt x="14526642" y="884428"/>
                      <a:pt x="14506702" y="892429"/>
                      <a:pt x="14489430" y="885190"/>
                    </a:cubicBezTo>
                    <a:cubicBezTo>
                      <a:pt x="14468729" y="876427"/>
                      <a:pt x="14448028" y="867791"/>
                      <a:pt x="14427327" y="859155"/>
                    </a:cubicBezTo>
                    <a:cubicBezTo>
                      <a:pt x="14410055" y="851916"/>
                      <a:pt x="14401927" y="832104"/>
                      <a:pt x="14409040" y="814832"/>
                    </a:cubicBezTo>
                    <a:cubicBezTo>
                      <a:pt x="14416151" y="797560"/>
                      <a:pt x="14436091" y="789432"/>
                      <a:pt x="14453363" y="796544"/>
                    </a:cubicBezTo>
                    <a:close/>
                    <a:moveTo>
                      <a:pt x="14578457" y="849503"/>
                    </a:moveTo>
                    <a:cubicBezTo>
                      <a:pt x="14599286" y="858520"/>
                      <a:pt x="14620114" y="867537"/>
                      <a:pt x="14640815" y="876681"/>
                    </a:cubicBezTo>
                    <a:cubicBezTo>
                      <a:pt x="14657960" y="884174"/>
                      <a:pt x="14665706" y="904240"/>
                      <a:pt x="14658214" y="921258"/>
                    </a:cubicBezTo>
                    <a:cubicBezTo>
                      <a:pt x="14650720" y="938276"/>
                      <a:pt x="14630654" y="946150"/>
                      <a:pt x="14613637" y="938657"/>
                    </a:cubicBezTo>
                    <a:cubicBezTo>
                      <a:pt x="14593063" y="929640"/>
                      <a:pt x="14572362" y="920623"/>
                      <a:pt x="14551661" y="911733"/>
                    </a:cubicBezTo>
                    <a:cubicBezTo>
                      <a:pt x="14534516" y="904367"/>
                      <a:pt x="14526515" y="884428"/>
                      <a:pt x="14534007" y="867283"/>
                    </a:cubicBezTo>
                    <a:cubicBezTo>
                      <a:pt x="14541500" y="850138"/>
                      <a:pt x="14561313" y="842137"/>
                      <a:pt x="14578457" y="849630"/>
                    </a:cubicBezTo>
                    <a:close/>
                    <a:moveTo>
                      <a:pt x="14703044" y="904367"/>
                    </a:moveTo>
                    <a:cubicBezTo>
                      <a:pt x="14723745" y="913638"/>
                      <a:pt x="14744446" y="922909"/>
                      <a:pt x="14765020" y="932307"/>
                    </a:cubicBezTo>
                    <a:cubicBezTo>
                      <a:pt x="14782039" y="940054"/>
                      <a:pt x="14789531" y="960120"/>
                      <a:pt x="14781785" y="977138"/>
                    </a:cubicBezTo>
                    <a:cubicBezTo>
                      <a:pt x="14774038" y="994156"/>
                      <a:pt x="14753971" y="1001649"/>
                      <a:pt x="14736953" y="993902"/>
                    </a:cubicBezTo>
                    <a:cubicBezTo>
                      <a:pt x="14716506" y="984631"/>
                      <a:pt x="14695932" y="975360"/>
                      <a:pt x="14675358" y="966216"/>
                    </a:cubicBezTo>
                    <a:cubicBezTo>
                      <a:pt x="14658341" y="958596"/>
                      <a:pt x="14650593" y="938530"/>
                      <a:pt x="14658214" y="921512"/>
                    </a:cubicBezTo>
                    <a:cubicBezTo>
                      <a:pt x="14665833" y="904494"/>
                      <a:pt x="14685899" y="896747"/>
                      <a:pt x="14702917" y="904367"/>
                    </a:cubicBezTo>
                    <a:close/>
                    <a:moveTo>
                      <a:pt x="14826616" y="960628"/>
                    </a:moveTo>
                    <a:cubicBezTo>
                      <a:pt x="14847190" y="970153"/>
                      <a:pt x="14867637" y="979678"/>
                      <a:pt x="14888083" y="989330"/>
                    </a:cubicBezTo>
                    <a:cubicBezTo>
                      <a:pt x="14904974" y="997331"/>
                      <a:pt x="14912214" y="1017524"/>
                      <a:pt x="14904340" y="1034415"/>
                    </a:cubicBezTo>
                    <a:cubicBezTo>
                      <a:pt x="14896466" y="1051306"/>
                      <a:pt x="14876145" y="1058545"/>
                      <a:pt x="14859254" y="1050671"/>
                    </a:cubicBezTo>
                    <a:cubicBezTo>
                      <a:pt x="14838935" y="1041146"/>
                      <a:pt x="14818488" y="1031621"/>
                      <a:pt x="14798167" y="1022096"/>
                    </a:cubicBezTo>
                    <a:cubicBezTo>
                      <a:pt x="14781149" y="1014222"/>
                      <a:pt x="14773783" y="994156"/>
                      <a:pt x="14781657" y="977138"/>
                    </a:cubicBezTo>
                    <a:cubicBezTo>
                      <a:pt x="14789531" y="960120"/>
                      <a:pt x="14809597" y="952754"/>
                      <a:pt x="14826616" y="960628"/>
                    </a:cubicBezTo>
                    <a:close/>
                    <a:moveTo>
                      <a:pt x="14949424" y="1018413"/>
                    </a:moveTo>
                    <a:cubicBezTo>
                      <a:pt x="14969871" y="1028192"/>
                      <a:pt x="14990318" y="1038098"/>
                      <a:pt x="15010639" y="1048004"/>
                    </a:cubicBezTo>
                    <a:cubicBezTo>
                      <a:pt x="15027402" y="1056132"/>
                      <a:pt x="15034515" y="1076452"/>
                      <a:pt x="15026260" y="1093216"/>
                    </a:cubicBezTo>
                    <a:cubicBezTo>
                      <a:pt x="15018004" y="1109980"/>
                      <a:pt x="14997812" y="1117092"/>
                      <a:pt x="14981047" y="1108837"/>
                    </a:cubicBezTo>
                    <a:cubicBezTo>
                      <a:pt x="14960854" y="1098931"/>
                      <a:pt x="14940535" y="1089152"/>
                      <a:pt x="14920215" y="1079500"/>
                    </a:cubicBezTo>
                    <a:cubicBezTo>
                      <a:pt x="14903323" y="1071372"/>
                      <a:pt x="14896212" y="1051179"/>
                      <a:pt x="14904340" y="1034288"/>
                    </a:cubicBezTo>
                    <a:cubicBezTo>
                      <a:pt x="14912467" y="1017397"/>
                      <a:pt x="14932661" y="1010285"/>
                      <a:pt x="14949551" y="1018413"/>
                    </a:cubicBezTo>
                    <a:close/>
                    <a:moveTo>
                      <a:pt x="15071852" y="1077976"/>
                    </a:moveTo>
                    <a:cubicBezTo>
                      <a:pt x="15092172" y="1088009"/>
                      <a:pt x="15112492" y="1098169"/>
                      <a:pt x="15132686" y="1108329"/>
                    </a:cubicBezTo>
                    <a:cubicBezTo>
                      <a:pt x="15149449" y="1116711"/>
                      <a:pt x="15156180" y="1137031"/>
                      <a:pt x="15147671" y="1153795"/>
                    </a:cubicBezTo>
                    <a:cubicBezTo>
                      <a:pt x="15139163" y="1170559"/>
                      <a:pt x="15118969" y="1177290"/>
                      <a:pt x="15102205" y="1168781"/>
                    </a:cubicBezTo>
                    <a:cubicBezTo>
                      <a:pt x="15082140" y="1158621"/>
                      <a:pt x="15061946" y="1148588"/>
                      <a:pt x="15041753" y="1138682"/>
                    </a:cubicBezTo>
                    <a:cubicBezTo>
                      <a:pt x="15024990" y="1130427"/>
                      <a:pt x="15018131" y="1110107"/>
                      <a:pt x="15026387" y="1093343"/>
                    </a:cubicBezTo>
                    <a:cubicBezTo>
                      <a:pt x="15034642" y="1076579"/>
                      <a:pt x="15054962" y="1069721"/>
                      <a:pt x="15071725" y="1077976"/>
                    </a:cubicBezTo>
                    <a:close/>
                    <a:moveTo>
                      <a:pt x="15193138" y="1139063"/>
                    </a:moveTo>
                    <a:cubicBezTo>
                      <a:pt x="15213330" y="1149350"/>
                      <a:pt x="15233396" y="1159764"/>
                      <a:pt x="15253590" y="1170178"/>
                    </a:cubicBezTo>
                    <a:cubicBezTo>
                      <a:pt x="15270226" y="1178814"/>
                      <a:pt x="15276703" y="1199261"/>
                      <a:pt x="15268067" y="1215898"/>
                    </a:cubicBezTo>
                    <a:cubicBezTo>
                      <a:pt x="15259431" y="1232535"/>
                      <a:pt x="15238985" y="1239012"/>
                      <a:pt x="15222347" y="1230376"/>
                    </a:cubicBezTo>
                    <a:cubicBezTo>
                      <a:pt x="15202408" y="1219962"/>
                      <a:pt x="15182342" y="1209675"/>
                      <a:pt x="15162403" y="1199515"/>
                    </a:cubicBezTo>
                    <a:cubicBezTo>
                      <a:pt x="15145767" y="1191006"/>
                      <a:pt x="15139163" y="1170559"/>
                      <a:pt x="15147671" y="1153922"/>
                    </a:cubicBezTo>
                    <a:cubicBezTo>
                      <a:pt x="15156180" y="1137285"/>
                      <a:pt x="15176627" y="1130681"/>
                      <a:pt x="15193265" y="1139190"/>
                    </a:cubicBezTo>
                    <a:close/>
                    <a:moveTo>
                      <a:pt x="15313788" y="1201801"/>
                    </a:moveTo>
                    <a:cubicBezTo>
                      <a:pt x="15333853" y="1212342"/>
                      <a:pt x="15353792" y="1223010"/>
                      <a:pt x="15373731" y="1233678"/>
                    </a:cubicBezTo>
                    <a:cubicBezTo>
                      <a:pt x="15390242" y="1242568"/>
                      <a:pt x="15396465" y="1263015"/>
                      <a:pt x="15387574" y="1279525"/>
                    </a:cubicBezTo>
                    <a:cubicBezTo>
                      <a:pt x="15378685" y="1296035"/>
                      <a:pt x="15358238" y="1302258"/>
                      <a:pt x="15341727" y="1293368"/>
                    </a:cubicBezTo>
                    <a:cubicBezTo>
                      <a:pt x="15321916" y="1282700"/>
                      <a:pt x="15302103" y="1272159"/>
                      <a:pt x="15282165" y="1261745"/>
                    </a:cubicBezTo>
                    <a:cubicBezTo>
                      <a:pt x="15265654" y="1252982"/>
                      <a:pt x="15259304" y="1232535"/>
                      <a:pt x="15268067" y="1216025"/>
                    </a:cubicBezTo>
                    <a:cubicBezTo>
                      <a:pt x="15276830" y="1199515"/>
                      <a:pt x="15297277" y="1193165"/>
                      <a:pt x="15313788" y="1201928"/>
                    </a:cubicBezTo>
                    <a:close/>
                    <a:moveTo>
                      <a:pt x="15433421" y="1266063"/>
                    </a:moveTo>
                    <a:cubicBezTo>
                      <a:pt x="15453361" y="1276858"/>
                      <a:pt x="15473172" y="1287780"/>
                      <a:pt x="15493112" y="1298829"/>
                    </a:cubicBezTo>
                    <a:cubicBezTo>
                      <a:pt x="15509494" y="1307846"/>
                      <a:pt x="15515464" y="1328547"/>
                      <a:pt x="15506319" y="1344803"/>
                    </a:cubicBezTo>
                    <a:cubicBezTo>
                      <a:pt x="15497175" y="1361059"/>
                      <a:pt x="15476601" y="1367155"/>
                      <a:pt x="15460345" y="1358011"/>
                    </a:cubicBezTo>
                    <a:cubicBezTo>
                      <a:pt x="15440661" y="1347089"/>
                      <a:pt x="15420848" y="1336294"/>
                      <a:pt x="15401037" y="1325499"/>
                    </a:cubicBezTo>
                    <a:cubicBezTo>
                      <a:pt x="15384653" y="1316609"/>
                      <a:pt x="15378557" y="1296035"/>
                      <a:pt x="15387447" y="1279525"/>
                    </a:cubicBezTo>
                    <a:cubicBezTo>
                      <a:pt x="15396338" y="1263015"/>
                      <a:pt x="15416912" y="1257046"/>
                      <a:pt x="15433421" y="1265936"/>
                    </a:cubicBezTo>
                    <a:close/>
                    <a:moveTo>
                      <a:pt x="15552420" y="1331722"/>
                    </a:moveTo>
                    <a:cubicBezTo>
                      <a:pt x="15572232" y="1342771"/>
                      <a:pt x="15591917" y="1353947"/>
                      <a:pt x="15611602" y="1365250"/>
                    </a:cubicBezTo>
                    <a:cubicBezTo>
                      <a:pt x="15627858" y="1374521"/>
                      <a:pt x="15633573" y="1395222"/>
                      <a:pt x="15624302" y="1411478"/>
                    </a:cubicBezTo>
                    <a:cubicBezTo>
                      <a:pt x="15615031" y="1427734"/>
                      <a:pt x="15594330" y="1433449"/>
                      <a:pt x="15578074" y="1424178"/>
                    </a:cubicBezTo>
                    <a:cubicBezTo>
                      <a:pt x="15558517" y="1413002"/>
                      <a:pt x="15538958" y="1401953"/>
                      <a:pt x="15519273" y="1390904"/>
                    </a:cubicBezTo>
                    <a:cubicBezTo>
                      <a:pt x="15503017" y="1381760"/>
                      <a:pt x="15497175" y="1361059"/>
                      <a:pt x="15506319" y="1344803"/>
                    </a:cubicBezTo>
                    <a:cubicBezTo>
                      <a:pt x="15515464" y="1328547"/>
                      <a:pt x="15536165" y="1322705"/>
                      <a:pt x="15552420" y="1331849"/>
                    </a:cubicBezTo>
                    <a:close/>
                    <a:moveTo>
                      <a:pt x="15670530" y="1399159"/>
                    </a:moveTo>
                    <a:cubicBezTo>
                      <a:pt x="15690089" y="1410462"/>
                      <a:pt x="15709646" y="1421892"/>
                      <a:pt x="15729204" y="1433322"/>
                    </a:cubicBezTo>
                    <a:cubicBezTo>
                      <a:pt x="15745333" y="1442847"/>
                      <a:pt x="15750667" y="1463548"/>
                      <a:pt x="15741269" y="1479677"/>
                    </a:cubicBezTo>
                    <a:cubicBezTo>
                      <a:pt x="15731871" y="1495806"/>
                      <a:pt x="15711043" y="1501140"/>
                      <a:pt x="15694915" y="1491742"/>
                    </a:cubicBezTo>
                    <a:cubicBezTo>
                      <a:pt x="15675483" y="1480312"/>
                      <a:pt x="15656052" y="1469009"/>
                      <a:pt x="15636621" y="1457706"/>
                    </a:cubicBezTo>
                    <a:cubicBezTo>
                      <a:pt x="15620492" y="1448308"/>
                      <a:pt x="15614904" y="1427607"/>
                      <a:pt x="15624302" y="1411478"/>
                    </a:cubicBezTo>
                    <a:cubicBezTo>
                      <a:pt x="15633700" y="1395349"/>
                      <a:pt x="15654401" y="1389761"/>
                      <a:pt x="15670530" y="1399159"/>
                    </a:cubicBezTo>
                    <a:close/>
                    <a:moveTo>
                      <a:pt x="15787624" y="1467993"/>
                    </a:moveTo>
                    <a:cubicBezTo>
                      <a:pt x="15807055" y="1479550"/>
                      <a:pt x="15826487" y="1491234"/>
                      <a:pt x="15845791" y="1502918"/>
                    </a:cubicBezTo>
                    <a:cubicBezTo>
                      <a:pt x="15861792" y="1512570"/>
                      <a:pt x="15866872" y="1533398"/>
                      <a:pt x="15857220" y="1549400"/>
                    </a:cubicBezTo>
                    <a:cubicBezTo>
                      <a:pt x="15847568" y="1565402"/>
                      <a:pt x="15826741" y="1570482"/>
                      <a:pt x="15810739" y="1560830"/>
                    </a:cubicBezTo>
                    <a:cubicBezTo>
                      <a:pt x="15791562" y="1549146"/>
                      <a:pt x="15772257" y="1537589"/>
                      <a:pt x="15752953" y="1526159"/>
                    </a:cubicBezTo>
                    <a:cubicBezTo>
                      <a:pt x="15736951" y="1516634"/>
                      <a:pt x="15731617" y="1495806"/>
                      <a:pt x="15741269" y="1479677"/>
                    </a:cubicBezTo>
                    <a:cubicBezTo>
                      <a:pt x="15750921" y="1463548"/>
                      <a:pt x="15771622" y="1458341"/>
                      <a:pt x="15787751" y="1467993"/>
                    </a:cubicBezTo>
                    <a:close/>
                    <a:moveTo>
                      <a:pt x="15903956" y="1538351"/>
                    </a:moveTo>
                    <a:cubicBezTo>
                      <a:pt x="15923261" y="1550162"/>
                      <a:pt x="15942565" y="1562100"/>
                      <a:pt x="15961742" y="1574165"/>
                    </a:cubicBezTo>
                    <a:cubicBezTo>
                      <a:pt x="15977617" y="1584071"/>
                      <a:pt x="15982442" y="1604899"/>
                      <a:pt x="15972537" y="1620774"/>
                    </a:cubicBezTo>
                    <a:cubicBezTo>
                      <a:pt x="15962630" y="1636649"/>
                      <a:pt x="15941802" y="1641475"/>
                      <a:pt x="15925927" y="1631569"/>
                    </a:cubicBezTo>
                    <a:cubicBezTo>
                      <a:pt x="15906877" y="1619631"/>
                      <a:pt x="15887700" y="1607820"/>
                      <a:pt x="15868523" y="1596009"/>
                    </a:cubicBezTo>
                    <a:cubicBezTo>
                      <a:pt x="15852521" y="1586230"/>
                      <a:pt x="15847568" y="1565402"/>
                      <a:pt x="15857347" y="1549400"/>
                    </a:cubicBezTo>
                    <a:cubicBezTo>
                      <a:pt x="15867126" y="1533398"/>
                      <a:pt x="15887954" y="1528445"/>
                      <a:pt x="15903956" y="1538224"/>
                    </a:cubicBezTo>
                    <a:close/>
                    <a:moveTo>
                      <a:pt x="16019399" y="1610106"/>
                    </a:moveTo>
                    <a:cubicBezTo>
                      <a:pt x="16038576" y="1622171"/>
                      <a:pt x="16057626" y="1634363"/>
                      <a:pt x="16076676" y="1646555"/>
                    </a:cubicBezTo>
                    <a:cubicBezTo>
                      <a:pt x="16092424" y="1656715"/>
                      <a:pt x="16096996" y="1677543"/>
                      <a:pt x="16086964" y="1693291"/>
                    </a:cubicBezTo>
                    <a:cubicBezTo>
                      <a:pt x="16076930" y="1709039"/>
                      <a:pt x="16055975" y="1713611"/>
                      <a:pt x="16040227" y="1703578"/>
                    </a:cubicBezTo>
                    <a:cubicBezTo>
                      <a:pt x="16021304" y="1691386"/>
                      <a:pt x="16002254" y="1679321"/>
                      <a:pt x="15983331" y="1667256"/>
                    </a:cubicBezTo>
                    <a:cubicBezTo>
                      <a:pt x="15967583" y="1657223"/>
                      <a:pt x="15962757" y="1636395"/>
                      <a:pt x="15972791" y="1620520"/>
                    </a:cubicBezTo>
                    <a:cubicBezTo>
                      <a:pt x="15982823" y="1604645"/>
                      <a:pt x="16003651" y="1599946"/>
                      <a:pt x="16019526" y="1609979"/>
                    </a:cubicBezTo>
                    <a:close/>
                    <a:moveTo>
                      <a:pt x="16133953" y="1683385"/>
                    </a:moveTo>
                    <a:cubicBezTo>
                      <a:pt x="16152876" y="1695704"/>
                      <a:pt x="16171926" y="1708150"/>
                      <a:pt x="16190722" y="1720596"/>
                    </a:cubicBezTo>
                    <a:cubicBezTo>
                      <a:pt x="16206343" y="1730883"/>
                      <a:pt x="16210662" y="1751965"/>
                      <a:pt x="16200374" y="1767459"/>
                    </a:cubicBezTo>
                    <a:cubicBezTo>
                      <a:pt x="16190088" y="1782953"/>
                      <a:pt x="16169005" y="1787398"/>
                      <a:pt x="16153512" y="1777111"/>
                    </a:cubicBezTo>
                    <a:cubicBezTo>
                      <a:pt x="16134716" y="1764665"/>
                      <a:pt x="16115919" y="1752346"/>
                      <a:pt x="16097123" y="1740154"/>
                    </a:cubicBezTo>
                    <a:cubicBezTo>
                      <a:pt x="16081502" y="1729994"/>
                      <a:pt x="16077057" y="1709039"/>
                      <a:pt x="16087217" y="1693291"/>
                    </a:cubicBezTo>
                    <a:cubicBezTo>
                      <a:pt x="16097377" y="1677543"/>
                      <a:pt x="16118332" y="1673225"/>
                      <a:pt x="16134080" y="1683385"/>
                    </a:cubicBezTo>
                    <a:close/>
                    <a:moveTo>
                      <a:pt x="16247492" y="1758188"/>
                    </a:moveTo>
                    <a:cubicBezTo>
                      <a:pt x="16266288" y="1770761"/>
                      <a:pt x="16285083" y="1783461"/>
                      <a:pt x="16303879" y="1796161"/>
                    </a:cubicBezTo>
                    <a:cubicBezTo>
                      <a:pt x="16319373" y="1806702"/>
                      <a:pt x="16323438" y="1827784"/>
                      <a:pt x="16312896" y="1843151"/>
                    </a:cubicBezTo>
                    <a:cubicBezTo>
                      <a:pt x="16302355" y="1858518"/>
                      <a:pt x="16281273" y="1862709"/>
                      <a:pt x="16265906" y="1852168"/>
                    </a:cubicBezTo>
                    <a:cubicBezTo>
                      <a:pt x="16247238" y="1839595"/>
                      <a:pt x="16228695" y="1827022"/>
                      <a:pt x="16209899" y="1814449"/>
                    </a:cubicBezTo>
                    <a:cubicBezTo>
                      <a:pt x="16194405" y="1804035"/>
                      <a:pt x="16190215" y="1782953"/>
                      <a:pt x="16200628" y="1767459"/>
                    </a:cubicBezTo>
                    <a:cubicBezTo>
                      <a:pt x="16211042" y="1751965"/>
                      <a:pt x="16232124" y="1747774"/>
                      <a:pt x="16247618" y="1758188"/>
                    </a:cubicBezTo>
                    <a:close/>
                    <a:moveTo>
                      <a:pt x="16360141" y="1834515"/>
                    </a:moveTo>
                    <a:cubicBezTo>
                      <a:pt x="16378810" y="1847342"/>
                      <a:pt x="16397478" y="1860296"/>
                      <a:pt x="16416020" y="1873250"/>
                    </a:cubicBezTo>
                    <a:cubicBezTo>
                      <a:pt x="16431388" y="1883918"/>
                      <a:pt x="16435070" y="1905000"/>
                      <a:pt x="16424402" y="1920367"/>
                    </a:cubicBezTo>
                    <a:cubicBezTo>
                      <a:pt x="16413735" y="1935734"/>
                      <a:pt x="16392652" y="1939417"/>
                      <a:pt x="16377286" y="1928749"/>
                    </a:cubicBezTo>
                    <a:cubicBezTo>
                      <a:pt x="16358870" y="1915922"/>
                      <a:pt x="16340328" y="1903095"/>
                      <a:pt x="16321787" y="1890268"/>
                    </a:cubicBezTo>
                    <a:cubicBezTo>
                      <a:pt x="16306419" y="1879727"/>
                      <a:pt x="16302482" y="1858518"/>
                      <a:pt x="16313023" y="1843151"/>
                    </a:cubicBezTo>
                    <a:cubicBezTo>
                      <a:pt x="16323565" y="1827784"/>
                      <a:pt x="16344773" y="1823847"/>
                      <a:pt x="16360141" y="1834388"/>
                    </a:cubicBezTo>
                    <a:close/>
                    <a:moveTo>
                      <a:pt x="16471646" y="1912112"/>
                    </a:moveTo>
                    <a:cubicBezTo>
                      <a:pt x="16490189" y="1925193"/>
                      <a:pt x="16508603" y="1938274"/>
                      <a:pt x="16527018" y="1951482"/>
                    </a:cubicBezTo>
                    <a:cubicBezTo>
                      <a:pt x="16542258" y="1962404"/>
                      <a:pt x="16545688" y="1983486"/>
                      <a:pt x="16534766" y="1998726"/>
                    </a:cubicBezTo>
                    <a:cubicBezTo>
                      <a:pt x="16523843" y="2013966"/>
                      <a:pt x="16502762" y="2017395"/>
                      <a:pt x="16487521" y="2006473"/>
                    </a:cubicBezTo>
                    <a:cubicBezTo>
                      <a:pt x="16469233" y="1993392"/>
                      <a:pt x="16450945" y="1980311"/>
                      <a:pt x="16432530" y="1967357"/>
                    </a:cubicBezTo>
                    <a:cubicBezTo>
                      <a:pt x="16417291" y="1956562"/>
                      <a:pt x="16413607" y="1935480"/>
                      <a:pt x="16424402" y="1920113"/>
                    </a:cubicBezTo>
                    <a:cubicBezTo>
                      <a:pt x="16435197" y="1904746"/>
                      <a:pt x="16456279" y="1901190"/>
                      <a:pt x="16471646" y="1911985"/>
                    </a:cubicBezTo>
                    <a:close/>
                    <a:moveTo>
                      <a:pt x="16582010" y="1991233"/>
                    </a:moveTo>
                    <a:cubicBezTo>
                      <a:pt x="16600297" y="2004568"/>
                      <a:pt x="16618586" y="2017903"/>
                      <a:pt x="16636873" y="2031365"/>
                    </a:cubicBezTo>
                    <a:cubicBezTo>
                      <a:pt x="16651987" y="2042414"/>
                      <a:pt x="16655162" y="2063623"/>
                      <a:pt x="16643986" y="2078736"/>
                    </a:cubicBezTo>
                    <a:cubicBezTo>
                      <a:pt x="16632810" y="2093849"/>
                      <a:pt x="16611727" y="2097024"/>
                      <a:pt x="16596615" y="2085848"/>
                    </a:cubicBezTo>
                    <a:cubicBezTo>
                      <a:pt x="16578453" y="2072513"/>
                      <a:pt x="16560419" y="2059178"/>
                      <a:pt x="16542131" y="2045970"/>
                    </a:cubicBezTo>
                    <a:cubicBezTo>
                      <a:pt x="16527018" y="2034921"/>
                      <a:pt x="16523717" y="2013839"/>
                      <a:pt x="16534639" y="1998726"/>
                    </a:cubicBezTo>
                    <a:cubicBezTo>
                      <a:pt x="16545561" y="1983613"/>
                      <a:pt x="16566769" y="1980311"/>
                      <a:pt x="16581882" y="1991233"/>
                    </a:cubicBezTo>
                    <a:close/>
                    <a:moveTo>
                      <a:pt x="16691229" y="2071878"/>
                    </a:moveTo>
                    <a:cubicBezTo>
                      <a:pt x="16709391" y="2085467"/>
                      <a:pt x="16727551" y="2099056"/>
                      <a:pt x="16745586" y="2112772"/>
                    </a:cubicBezTo>
                    <a:cubicBezTo>
                      <a:pt x="16760444" y="2124075"/>
                      <a:pt x="16763492" y="2145284"/>
                      <a:pt x="16752190" y="2160270"/>
                    </a:cubicBezTo>
                    <a:cubicBezTo>
                      <a:pt x="16740887" y="2175256"/>
                      <a:pt x="16719677" y="2178177"/>
                      <a:pt x="16704692" y="2166874"/>
                    </a:cubicBezTo>
                    <a:cubicBezTo>
                      <a:pt x="16686785" y="2153285"/>
                      <a:pt x="16668750" y="2139696"/>
                      <a:pt x="16650717" y="2126234"/>
                    </a:cubicBezTo>
                    <a:cubicBezTo>
                      <a:pt x="16635730" y="2115058"/>
                      <a:pt x="16632682" y="2093849"/>
                      <a:pt x="16643858" y="2078863"/>
                    </a:cubicBezTo>
                    <a:cubicBezTo>
                      <a:pt x="16655035" y="2063877"/>
                      <a:pt x="16676243" y="2060829"/>
                      <a:pt x="16691229" y="2072005"/>
                    </a:cubicBezTo>
                    <a:close/>
                    <a:moveTo>
                      <a:pt x="16799561" y="2154047"/>
                    </a:moveTo>
                    <a:cubicBezTo>
                      <a:pt x="16817594" y="2167890"/>
                      <a:pt x="16835501" y="2181733"/>
                      <a:pt x="16853281" y="2195576"/>
                    </a:cubicBezTo>
                    <a:cubicBezTo>
                      <a:pt x="16868014" y="2207006"/>
                      <a:pt x="16870680" y="2228342"/>
                      <a:pt x="16859250" y="2243074"/>
                    </a:cubicBezTo>
                    <a:cubicBezTo>
                      <a:pt x="16847820" y="2257806"/>
                      <a:pt x="16826485" y="2260473"/>
                      <a:pt x="16811752" y="2249043"/>
                    </a:cubicBezTo>
                    <a:cubicBezTo>
                      <a:pt x="16793972" y="2235200"/>
                      <a:pt x="16776192" y="2221484"/>
                      <a:pt x="16758286" y="2207768"/>
                    </a:cubicBezTo>
                    <a:cubicBezTo>
                      <a:pt x="16743426" y="2196338"/>
                      <a:pt x="16740632" y="2175129"/>
                      <a:pt x="16752063" y="2160270"/>
                    </a:cubicBezTo>
                    <a:cubicBezTo>
                      <a:pt x="16763492" y="2145411"/>
                      <a:pt x="16784701" y="2142617"/>
                      <a:pt x="16799561" y="2154047"/>
                    </a:cubicBezTo>
                    <a:close/>
                    <a:moveTo>
                      <a:pt x="16906875" y="2237486"/>
                    </a:moveTo>
                    <a:cubicBezTo>
                      <a:pt x="16924655" y="2251456"/>
                      <a:pt x="16942436" y="2265553"/>
                      <a:pt x="16960089" y="2279777"/>
                    </a:cubicBezTo>
                    <a:cubicBezTo>
                      <a:pt x="16974693" y="2291461"/>
                      <a:pt x="16977106" y="2312797"/>
                      <a:pt x="16965422" y="2327402"/>
                    </a:cubicBezTo>
                    <a:cubicBezTo>
                      <a:pt x="16953739" y="2342007"/>
                      <a:pt x="16932402" y="2344420"/>
                      <a:pt x="16917797" y="2332736"/>
                    </a:cubicBezTo>
                    <a:cubicBezTo>
                      <a:pt x="16900271" y="2318639"/>
                      <a:pt x="16882618" y="2304669"/>
                      <a:pt x="16864966" y="2290826"/>
                    </a:cubicBezTo>
                    <a:cubicBezTo>
                      <a:pt x="16850233" y="2279269"/>
                      <a:pt x="16847693" y="2257933"/>
                      <a:pt x="16859377" y="2243201"/>
                    </a:cubicBezTo>
                    <a:cubicBezTo>
                      <a:pt x="16871062" y="2228469"/>
                      <a:pt x="16892270" y="2225929"/>
                      <a:pt x="16907002" y="2237613"/>
                    </a:cubicBezTo>
                    <a:close/>
                    <a:moveTo>
                      <a:pt x="17013174" y="2322449"/>
                    </a:moveTo>
                    <a:cubicBezTo>
                      <a:pt x="17030827" y="2336673"/>
                      <a:pt x="17048353" y="2351024"/>
                      <a:pt x="17065879" y="2365375"/>
                    </a:cubicBezTo>
                    <a:cubicBezTo>
                      <a:pt x="17080357" y="2377186"/>
                      <a:pt x="17082390" y="2398522"/>
                      <a:pt x="17070578" y="2413000"/>
                    </a:cubicBezTo>
                    <a:cubicBezTo>
                      <a:pt x="17058767" y="2427478"/>
                      <a:pt x="17037431" y="2429510"/>
                      <a:pt x="17022953" y="2417699"/>
                    </a:cubicBezTo>
                    <a:cubicBezTo>
                      <a:pt x="17005554" y="2403475"/>
                      <a:pt x="16988155" y="2389251"/>
                      <a:pt x="16970629" y="2375027"/>
                    </a:cubicBezTo>
                    <a:cubicBezTo>
                      <a:pt x="16956151" y="2363216"/>
                      <a:pt x="16953866" y="2341880"/>
                      <a:pt x="16965549" y="2327402"/>
                    </a:cubicBezTo>
                    <a:cubicBezTo>
                      <a:pt x="16977233" y="2312924"/>
                      <a:pt x="16998696" y="2310638"/>
                      <a:pt x="17013174" y="2322322"/>
                    </a:cubicBezTo>
                    <a:close/>
                    <a:moveTo>
                      <a:pt x="17118203" y="2408428"/>
                    </a:moveTo>
                    <a:cubicBezTo>
                      <a:pt x="17135602" y="2422906"/>
                      <a:pt x="17153001" y="2437384"/>
                      <a:pt x="17170273" y="2451989"/>
                    </a:cubicBezTo>
                    <a:cubicBezTo>
                      <a:pt x="17184624" y="2464054"/>
                      <a:pt x="17186402" y="2485390"/>
                      <a:pt x="17174338" y="2499741"/>
                    </a:cubicBezTo>
                    <a:cubicBezTo>
                      <a:pt x="17162272" y="2514092"/>
                      <a:pt x="17140937" y="2515870"/>
                      <a:pt x="17126586" y="2503805"/>
                    </a:cubicBezTo>
                    <a:cubicBezTo>
                      <a:pt x="17109314" y="2489327"/>
                      <a:pt x="17092042" y="2474849"/>
                      <a:pt x="17074769" y="2460498"/>
                    </a:cubicBezTo>
                    <a:cubicBezTo>
                      <a:pt x="17060418" y="2448560"/>
                      <a:pt x="17058387" y="2427224"/>
                      <a:pt x="17070324" y="2412746"/>
                    </a:cubicBezTo>
                    <a:cubicBezTo>
                      <a:pt x="17082263" y="2398268"/>
                      <a:pt x="17103598" y="2396363"/>
                      <a:pt x="17118076" y="2408301"/>
                    </a:cubicBezTo>
                    <a:close/>
                    <a:moveTo>
                      <a:pt x="17222090" y="2495804"/>
                    </a:moveTo>
                    <a:cubicBezTo>
                      <a:pt x="17239362" y="2510536"/>
                      <a:pt x="17256506" y="2525268"/>
                      <a:pt x="17273651" y="2540127"/>
                    </a:cubicBezTo>
                    <a:cubicBezTo>
                      <a:pt x="17287748" y="2552319"/>
                      <a:pt x="17289399" y="2573782"/>
                      <a:pt x="17277080" y="2587879"/>
                    </a:cubicBezTo>
                    <a:cubicBezTo>
                      <a:pt x="17264762" y="2601976"/>
                      <a:pt x="17243425" y="2603627"/>
                      <a:pt x="17229328" y="2591308"/>
                    </a:cubicBezTo>
                    <a:cubicBezTo>
                      <a:pt x="17212311" y="2576576"/>
                      <a:pt x="17195292" y="2561971"/>
                      <a:pt x="17178147" y="2547366"/>
                    </a:cubicBezTo>
                    <a:cubicBezTo>
                      <a:pt x="17163923" y="2535174"/>
                      <a:pt x="17162272" y="2513838"/>
                      <a:pt x="17174338" y="2499614"/>
                    </a:cubicBezTo>
                    <a:cubicBezTo>
                      <a:pt x="17186402" y="2485390"/>
                      <a:pt x="17207866" y="2483739"/>
                      <a:pt x="17222090" y="2495804"/>
                    </a:cubicBezTo>
                    <a:close/>
                    <a:moveTo>
                      <a:pt x="17324960" y="2584704"/>
                    </a:moveTo>
                    <a:cubicBezTo>
                      <a:pt x="17341977" y="2599563"/>
                      <a:pt x="17358995" y="2614549"/>
                      <a:pt x="17375887" y="2629662"/>
                    </a:cubicBezTo>
                    <a:cubicBezTo>
                      <a:pt x="17389856" y="2642108"/>
                      <a:pt x="17391126" y="2663444"/>
                      <a:pt x="17378680" y="2677414"/>
                    </a:cubicBezTo>
                    <a:cubicBezTo>
                      <a:pt x="17366235" y="2691384"/>
                      <a:pt x="17344898" y="2692654"/>
                      <a:pt x="17330928" y="2680208"/>
                    </a:cubicBezTo>
                    <a:cubicBezTo>
                      <a:pt x="17314038" y="2665222"/>
                      <a:pt x="17297273" y="2650363"/>
                      <a:pt x="17280255" y="2635631"/>
                    </a:cubicBezTo>
                    <a:cubicBezTo>
                      <a:pt x="17266158" y="2623312"/>
                      <a:pt x="17264762" y="2601849"/>
                      <a:pt x="17277080" y="2587879"/>
                    </a:cubicBezTo>
                    <a:cubicBezTo>
                      <a:pt x="17289399" y="2573909"/>
                      <a:pt x="17310863" y="2572385"/>
                      <a:pt x="17324832" y="2584704"/>
                    </a:cubicBezTo>
                    <a:close/>
                    <a:moveTo>
                      <a:pt x="17426432" y="2674874"/>
                    </a:moveTo>
                    <a:cubicBezTo>
                      <a:pt x="17443323" y="2689987"/>
                      <a:pt x="17460088" y="2705227"/>
                      <a:pt x="17476851" y="2720467"/>
                    </a:cubicBezTo>
                    <a:cubicBezTo>
                      <a:pt x="17490694" y="2733040"/>
                      <a:pt x="17491711" y="2754503"/>
                      <a:pt x="17479138" y="2768346"/>
                    </a:cubicBezTo>
                    <a:cubicBezTo>
                      <a:pt x="17466565" y="2782189"/>
                      <a:pt x="17445101" y="2783205"/>
                      <a:pt x="17431258" y="2770632"/>
                    </a:cubicBezTo>
                    <a:cubicBezTo>
                      <a:pt x="17414621" y="2755519"/>
                      <a:pt x="17397985" y="2740406"/>
                      <a:pt x="17381220" y="2725293"/>
                    </a:cubicBezTo>
                    <a:cubicBezTo>
                      <a:pt x="17367250" y="2712847"/>
                      <a:pt x="17366107" y="2691384"/>
                      <a:pt x="17378680" y="2677414"/>
                    </a:cubicBezTo>
                    <a:cubicBezTo>
                      <a:pt x="17391253" y="2663444"/>
                      <a:pt x="17412590" y="2662301"/>
                      <a:pt x="17426560" y="2674874"/>
                    </a:cubicBezTo>
                    <a:close/>
                    <a:moveTo>
                      <a:pt x="17527017" y="2766314"/>
                    </a:moveTo>
                    <a:cubicBezTo>
                      <a:pt x="17543653" y="2781681"/>
                      <a:pt x="17560291" y="2797048"/>
                      <a:pt x="17576800" y="2812542"/>
                    </a:cubicBezTo>
                    <a:cubicBezTo>
                      <a:pt x="17590517" y="2825369"/>
                      <a:pt x="17591151" y="2846705"/>
                      <a:pt x="17578451" y="2860421"/>
                    </a:cubicBezTo>
                    <a:cubicBezTo>
                      <a:pt x="17565751" y="2874137"/>
                      <a:pt x="17544289" y="2874772"/>
                      <a:pt x="17530572" y="2862072"/>
                    </a:cubicBezTo>
                    <a:cubicBezTo>
                      <a:pt x="17514190" y="2846705"/>
                      <a:pt x="17497679" y="2831338"/>
                      <a:pt x="17481042" y="2816098"/>
                    </a:cubicBezTo>
                    <a:cubicBezTo>
                      <a:pt x="17467326" y="2803398"/>
                      <a:pt x="17466438" y="2781935"/>
                      <a:pt x="17479138" y="2768219"/>
                    </a:cubicBezTo>
                    <a:cubicBezTo>
                      <a:pt x="17491838" y="2754503"/>
                      <a:pt x="17513300" y="2753614"/>
                      <a:pt x="17527017" y="2766314"/>
                    </a:cubicBezTo>
                    <a:close/>
                    <a:moveTo>
                      <a:pt x="17626330" y="2859151"/>
                    </a:moveTo>
                    <a:cubicBezTo>
                      <a:pt x="17642841" y="2874772"/>
                      <a:pt x="17659223" y="2890393"/>
                      <a:pt x="17675479" y="2906014"/>
                    </a:cubicBezTo>
                    <a:cubicBezTo>
                      <a:pt x="17688942" y="2918968"/>
                      <a:pt x="17689449" y="2940431"/>
                      <a:pt x="17676495" y="2953893"/>
                    </a:cubicBezTo>
                    <a:cubicBezTo>
                      <a:pt x="17663542" y="2967355"/>
                      <a:pt x="17642078" y="2967863"/>
                      <a:pt x="17628617" y="2954909"/>
                    </a:cubicBezTo>
                    <a:cubicBezTo>
                      <a:pt x="17612361" y="2939288"/>
                      <a:pt x="17596104" y="2923794"/>
                      <a:pt x="17579721" y="2908300"/>
                    </a:cubicBezTo>
                    <a:cubicBezTo>
                      <a:pt x="17566132" y="2895473"/>
                      <a:pt x="17565497" y="2874010"/>
                      <a:pt x="17578451" y="2860421"/>
                    </a:cubicBezTo>
                    <a:cubicBezTo>
                      <a:pt x="17591405" y="2846832"/>
                      <a:pt x="17612742" y="2846197"/>
                      <a:pt x="17626330" y="2859151"/>
                    </a:cubicBezTo>
                    <a:close/>
                    <a:moveTo>
                      <a:pt x="17724374" y="2953258"/>
                    </a:moveTo>
                    <a:cubicBezTo>
                      <a:pt x="17740630" y="2969006"/>
                      <a:pt x="17756760" y="2984881"/>
                      <a:pt x="17773016" y="3000756"/>
                    </a:cubicBezTo>
                    <a:cubicBezTo>
                      <a:pt x="17786350" y="3013837"/>
                      <a:pt x="17786477" y="3035300"/>
                      <a:pt x="17773396" y="3048635"/>
                    </a:cubicBezTo>
                    <a:cubicBezTo>
                      <a:pt x="17760316" y="3061970"/>
                      <a:pt x="17738852" y="3062097"/>
                      <a:pt x="17725517" y="3049016"/>
                    </a:cubicBezTo>
                    <a:cubicBezTo>
                      <a:pt x="17709516" y="3033268"/>
                      <a:pt x="17693387" y="3017520"/>
                      <a:pt x="17677257" y="3001772"/>
                    </a:cubicBezTo>
                    <a:cubicBezTo>
                      <a:pt x="17663795" y="2988691"/>
                      <a:pt x="17663542" y="2967355"/>
                      <a:pt x="17676622" y="2953893"/>
                    </a:cubicBezTo>
                    <a:cubicBezTo>
                      <a:pt x="17689703" y="2940431"/>
                      <a:pt x="17711040" y="2940177"/>
                      <a:pt x="17724501" y="2953258"/>
                    </a:cubicBezTo>
                    <a:close/>
                    <a:moveTo>
                      <a:pt x="17821402" y="3048635"/>
                    </a:moveTo>
                    <a:cubicBezTo>
                      <a:pt x="17837404" y="3064637"/>
                      <a:pt x="17853406" y="3080639"/>
                      <a:pt x="17869408" y="3096768"/>
                    </a:cubicBezTo>
                    <a:cubicBezTo>
                      <a:pt x="17882617" y="3110103"/>
                      <a:pt x="17882490" y="3131566"/>
                      <a:pt x="17869154" y="3144647"/>
                    </a:cubicBezTo>
                    <a:cubicBezTo>
                      <a:pt x="17855819" y="3157728"/>
                      <a:pt x="17834356" y="3157728"/>
                      <a:pt x="17821275" y="3144393"/>
                    </a:cubicBezTo>
                    <a:cubicBezTo>
                      <a:pt x="17805400" y="3128391"/>
                      <a:pt x="17789525" y="3112516"/>
                      <a:pt x="17773650" y="3096514"/>
                    </a:cubicBezTo>
                    <a:cubicBezTo>
                      <a:pt x="17760442" y="3083306"/>
                      <a:pt x="17760316" y="3061843"/>
                      <a:pt x="17773523" y="3048635"/>
                    </a:cubicBezTo>
                    <a:cubicBezTo>
                      <a:pt x="17786731" y="3035427"/>
                      <a:pt x="17808194" y="3035300"/>
                      <a:pt x="17821402" y="3048508"/>
                    </a:cubicBezTo>
                    <a:close/>
                    <a:moveTo>
                      <a:pt x="17917033" y="3145028"/>
                    </a:moveTo>
                    <a:cubicBezTo>
                      <a:pt x="17932908" y="3161284"/>
                      <a:pt x="17948656" y="3177413"/>
                      <a:pt x="17964404" y="3193796"/>
                    </a:cubicBezTo>
                    <a:cubicBezTo>
                      <a:pt x="17977358" y="3207258"/>
                      <a:pt x="17976977" y="3228721"/>
                      <a:pt x="17963516" y="3241675"/>
                    </a:cubicBezTo>
                    <a:cubicBezTo>
                      <a:pt x="17950053" y="3254629"/>
                      <a:pt x="17928591" y="3254248"/>
                      <a:pt x="17915637" y="3240786"/>
                    </a:cubicBezTo>
                    <a:cubicBezTo>
                      <a:pt x="17900016" y="3224530"/>
                      <a:pt x="17884394" y="3208401"/>
                      <a:pt x="17868646" y="3192399"/>
                    </a:cubicBezTo>
                    <a:cubicBezTo>
                      <a:pt x="17855566" y="3179064"/>
                      <a:pt x="17855819" y="3157601"/>
                      <a:pt x="17869154" y="3144520"/>
                    </a:cubicBezTo>
                    <a:cubicBezTo>
                      <a:pt x="17882490" y="3131439"/>
                      <a:pt x="17903952" y="3131693"/>
                      <a:pt x="17917033" y="3145028"/>
                    </a:cubicBezTo>
                    <a:close/>
                    <a:moveTo>
                      <a:pt x="18011394" y="3242818"/>
                    </a:moveTo>
                    <a:cubicBezTo>
                      <a:pt x="18027016" y="3259201"/>
                      <a:pt x="18042637" y="3275711"/>
                      <a:pt x="18058130" y="3292221"/>
                    </a:cubicBezTo>
                    <a:cubicBezTo>
                      <a:pt x="18070957" y="3305810"/>
                      <a:pt x="18070322" y="3327273"/>
                      <a:pt x="18056606" y="3340100"/>
                    </a:cubicBezTo>
                    <a:cubicBezTo>
                      <a:pt x="18042891" y="3352927"/>
                      <a:pt x="18021554" y="3352292"/>
                      <a:pt x="18008727" y="3338576"/>
                    </a:cubicBezTo>
                    <a:cubicBezTo>
                      <a:pt x="17993361" y="3322193"/>
                      <a:pt x="17977867" y="3305810"/>
                      <a:pt x="17962372" y="3289554"/>
                    </a:cubicBezTo>
                    <a:cubicBezTo>
                      <a:pt x="17949418" y="3275965"/>
                      <a:pt x="17950053" y="3254629"/>
                      <a:pt x="17963516" y="3241675"/>
                    </a:cubicBezTo>
                    <a:cubicBezTo>
                      <a:pt x="17976977" y="3228721"/>
                      <a:pt x="17998441" y="3229356"/>
                      <a:pt x="18011394" y="3242818"/>
                    </a:cubicBezTo>
                    <a:close/>
                    <a:moveTo>
                      <a:pt x="18104486" y="3341878"/>
                    </a:moveTo>
                    <a:cubicBezTo>
                      <a:pt x="18119852" y="3358515"/>
                      <a:pt x="18135219" y="3375152"/>
                      <a:pt x="18150587" y="3391789"/>
                    </a:cubicBezTo>
                    <a:cubicBezTo>
                      <a:pt x="18163160" y="3405632"/>
                      <a:pt x="18162270" y="3426968"/>
                      <a:pt x="18148427" y="3439668"/>
                    </a:cubicBezTo>
                    <a:cubicBezTo>
                      <a:pt x="18134585" y="3452368"/>
                      <a:pt x="18113248" y="3451352"/>
                      <a:pt x="18100548" y="3437509"/>
                    </a:cubicBezTo>
                    <a:cubicBezTo>
                      <a:pt x="18085308" y="3420872"/>
                      <a:pt x="18070068" y="3404362"/>
                      <a:pt x="18054828" y="3387852"/>
                    </a:cubicBezTo>
                    <a:cubicBezTo>
                      <a:pt x="18042128" y="3374136"/>
                      <a:pt x="18042891" y="3352673"/>
                      <a:pt x="18056606" y="3339973"/>
                    </a:cubicBezTo>
                    <a:cubicBezTo>
                      <a:pt x="18070322" y="3327273"/>
                      <a:pt x="18091786" y="3328035"/>
                      <a:pt x="18104486" y="3341751"/>
                    </a:cubicBezTo>
                    <a:close/>
                    <a:moveTo>
                      <a:pt x="18196306" y="3441954"/>
                    </a:moveTo>
                    <a:cubicBezTo>
                      <a:pt x="18211546" y="3458718"/>
                      <a:pt x="18226660" y="3475609"/>
                      <a:pt x="18241645" y="3492500"/>
                    </a:cubicBezTo>
                    <a:cubicBezTo>
                      <a:pt x="18254092" y="3506470"/>
                      <a:pt x="18252821" y="3527806"/>
                      <a:pt x="18238978" y="3540379"/>
                    </a:cubicBezTo>
                    <a:cubicBezTo>
                      <a:pt x="18225136" y="3552952"/>
                      <a:pt x="18203672" y="3551555"/>
                      <a:pt x="18191099" y="3537712"/>
                    </a:cubicBezTo>
                    <a:cubicBezTo>
                      <a:pt x="18176114" y="3520948"/>
                      <a:pt x="18161127" y="3504184"/>
                      <a:pt x="18146015" y="3487547"/>
                    </a:cubicBezTo>
                    <a:cubicBezTo>
                      <a:pt x="18133442" y="3473704"/>
                      <a:pt x="18134585" y="3452241"/>
                      <a:pt x="18148427" y="3439668"/>
                    </a:cubicBezTo>
                    <a:cubicBezTo>
                      <a:pt x="18162270" y="3427095"/>
                      <a:pt x="18183733" y="3428238"/>
                      <a:pt x="18196306" y="3442081"/>
                    </a:cubicBezTo>
                    <a:close/>
                    <a:moveTo>
                      <a:pt x="18286730" y="3543427"/>
                    </a:moveTo>
                    <a:cubicBezTo>
                      <a:pt x="18301717" y="3560445"/>
                      <a:pt x="18316575" y="3577463"/>
                      <a:pt x="18331435" y="3594608"/>
                    </a:cubicBezTo>
                    <a:cubicBezTo>
                      <a:pt x="18343753" y="3608705"/>
                      <a:pt x="18342229" y="3630168"/>
                      <a:pt x="18328132" y="3642360"/>
                    </a:cubicBezTo>
                    <a:cubicBezTo>
                      <a:pt x="18314036" y="3654552"/>
                      <a:pt x="18292572" y="3653155"/>
                      <a:pt x="18280380" y="3639058"/>
                    </a:cubicBezTo>
                    <a:cubicBezTo>
                      <a:pt x="18265648" y="3622040"/>
                      <a:pt x="18250790" y="3605149"/>
                      <a:pt x="18235930" y="3588258"/>
                    </a:cubicBezTo>
                    <a:cubicBezTo>
                      <a:pt x="18223612" y="3574161"/>
                      <a:pt x="18224881" y="3552825"/>
                      <a:pt x="18238978" y="3540506"/>
                    </a:cubicBezTo>
                    <a:cubicBezTo>
                      <a:pt x="18253075" y="3528187"/>
                      <a:pt x="18274412" y="3529457"/>
                      <a:pt x="18286730" y="3543554"/>
                    </a:cubicBezTo>
                    <a:close/>
                    <a:moveTo>
                      <a:pt x="18375885" y="3646043"/>
                    </a:moveTo>
                    <a:cubicBezTo>
                      <a:pt x="18390617" y="3663188"/>
                      <a:pt x="18405348" y="3680460"/>
                      <a:pt x="18419953" y="3697732"/>
                    </a:cubicBezTo>
                    <a:cubicBezTo>
                      <a:pt x="18432018" y="3711956"/>
                      <a:pt x="18430241" y="3733419"/>
                      <a:pt x="18416017" y="3745484"/>
                    </a:cubicBezTo>
                    <a:cubicBezTo>
                      <a:pt x="18401792" y="3757549"/>
                      <a:pt x="18380329" y="3755771"/>
                      <a:pt x="18368265" y="3741547"/>
                    </a:cubicBezTo>
                    <a:cubicBezTo>
                      <a:pt x="18353660" y="3724402"/>
                      <a:pt x="18339054" y="3707257"/>
                      <a:pt x="18324449" y="3690112"/>
                    </a:cubicBezTo>
                    <a:cubicBezTo>
                      <a:pt x="18312257" y="3675888"/>
                      <a:pt x="18313908" y="3654552"/>
                      <a:pt x="18328132" y="3642360"/>
                    </a:cubicBezTo>
                    <a:cubicBezTo>
                      <a:pt x="18342356" y="3630168"/>
                      <a:pt x="18363692" y="3631819"/>
                      <a:pt x="18375885" y="3646043"/>
                    </a:cubicBezTo>
                    <a:close/>
                    <a:moveTo>
                      <a:pt x="18463768" y="3749802"/>
                    </a:moveTo>
                    <a:cubicBezTo>
                      <a:pt x="18478246" y="3767201"/>
                      <a:pt x="18492724" y="3784600"/>
                      <a:pt x="18507202" y="3802126"/>
                    </a:cubicBezTo>
                    <a:cubicBezTo>
                      <a:pt x="18519141" y="3816604"/>
                      <a:pt x="18517108" y="3837940"/>
                      <a:pt x="18502630" y="3849751"/>
                    </a:cubicBezTo>
                    <a:cubicBezTo>
                      <a:pt x="18488152" y="3861562"/>
                      <a:pt x="18466817" y="3859657"/>
                      <a:pt x="18455005" y="3845179"/>
                    </a:cubicBezTo>
                    <a:cubicBezTo>
                      <a:pt x="18440654" y="3827780"/>
                      <a:pt x="18426303" y="3810508"/>
                      <a:pt x="18411825" y="3793236"/>
                    </a:cubicBezTo>
                    <a:cubicBezTo>
                      <a:pt x="18399888" y="3778885"/>
                      <a:pt x="18401792" y="3757549"/>
                      <a:pt x="18416143" y="3745484"/>
                    </a:cubicBezTo>
                    <a:cubicBezTo>
                      <a:pt x="18430494" y="3733419"/>
                      <a:pt x="18451830" y="3735451"/>
                      <a:pt x="18463895" y="3749802"/>
                    </a:cubicBezTo>
                    <a:close/>
                    <a:moveTo>
                      <a:pt x="18550382" y="3854577"/>
                    </a:moveTo>
                    <a:cubicBezTo>
                      <a:pt x="18564733" y="3872103"/>
                      <a:pt x="18578957" y="3889756"/>
                      <a:pt x="18593054" y="3907409"/>
                    </a:cubicBezTo>
                    <a:cubicBezTo>
                      <a:pt x="18604739" y="3922014"/>
                      <a:pt x="18602452" y="3943350"/>
                      <a:pt x="18587847" y="3955034"/>
                    </a:cubicBezTo>
                    <a:cubicBezTo>
                      <a:pt x="18573242" y="3966718"/>
                      <a:pt x="18551906" y="3964432"/>
                      <a:pt x="18540222" y="3949827"/>
                    </a:cubicBezTo>
                    <a:cubicBezTo>
                      <a:pt x="18526125" y="3932301"/>
                      <a:pt x="18512028" y="3914775"/>
                      <a:pt x="18497804" y="3897376"/>
                    </a:cubicBezTo>
                    <a:cubicBezTo>
                      <a:pt x="18485993" y="3882898"/>
                      <a:pt x="18488152" y="3861562"/>
                      <a:pt x="18502630" y="3849751"/>
                    </a:cubicBezTo>
                    <a:cubicBezTo>
                      <a:pt x="18517108" y="3837940"/>
                      <a:pt x="18538444" y="3840099"/>
                      <a:pt x="18550255" y="3854577"/>
                    </a:cubicBezTo>
                    <a:close/>
                    <a:moveTo>
                      <a:pt x="18635345" y="3960495"/>
                    </a:moveTo>
                    <a:cubicBezTo>
                      <a:pt x="18649442" y="3978275"/>
                      <a:pt x="18663413" y="3996055"/>
                      <a:pt x="18677382" y="4013835"/>
                    </a:cubicBezTo>
                    <a:cubicBezTo>
                      <a:pt x="18688940" y="4028567"/>
                      <a:pt x="18686272" y="4049903"/>
                      <a:pt x="18671541" y="4061333"/>
                    </a:cubicBezTo>
                    <a:cubicBezTo>
                      <a:pt x="18656808" y="4072763"/>
                      <a:pt x="18635472" y="4070223"/>
                      <a:pt x="18624042" y="4055491"/>
                    </a:cubicBezTo>
                    <a:cubicBezTo>
                      <a:pt x="18610199" y="4037711"/>
                      <a:pt x="18596229" y="4020058"/>
                      <a:pt x="18582260" y="4002405"/>
                    </a:cubicBezTo>
                    <a:cubicBezTo>
                      <a:pt x="18570575" y="3987800"/>
                      <a:pt x="18573116" y="3966464"/>
                      <a:pt x="18587720" y="3954780"/>
                    </a:cubicBezTo>
                    <a:cubicBezTo>
                      <a:pt x="18602325" y="3943096"/>
                      <a:pt x="18623662" y="3945636"/>
                      <a:pt x="18635345" y="3960241"/>
                    </a:cubicBezTo>
                    <a:close/>
                    <a:moveTo>
                      <a:pt x="18719039" y="4067302"/>
                    </a:moveTo>
                    <a:cubicBezTo>
                      <a:pt x="18732881" y="4085209"/>
                      <a:pt x="18746724" y="4103243"/>
                      <a:pt x="18760441" y="4121277"/>
                    </a:cubicBezTo>
                    <a:cubicBezTo>
                      <a:pt x="18771743" y="4136136"/>
                      <a:pt x="18768949" y="4157345"/>
                      <a:pt x="18753964" y="4168775"/>
                    </a:cubicBezTo>
                    <a:cubicBezTo>
                      <a:pt x="18738977" y="4180205"/>
                      <a:pt x="18717895" y="4177284"/>
                      <a:pt x="18706466" y="4162298"/>
                    </a:cubicBezTo>
                    <a:cubicBezTo>
                      <a:pt x="18692876" y="4144391"/>
                      <a:pt x="18679161" y="4126484"/>
                      <a:pt x="18665317" y="4108704"/>
                    </a:cubicBezTo>
                    <a:cubicBezTo>
                      <a:pt x="18653888" y="4093845"/>
                      <a:pt x="18656681" y="4072636"/>
                      <a:pt x="18671414" y="4061206"/>
                    </a:cubicBezTo>
                    <a:cubicBezTo>
                      <a:pt x="18686145" y="4049776"/>
                      <a:pt x="18707481" y="4052570"/>
                      <a:pt x="18718912" y="4067302"/>
                    </a:cubicBezTo>
                    <a:close/>
                    <a:moveTo>
                      <a:pt x="18801335" y="4175506"/>
                    </a:moveTo>
                    <a:cubicBezTo>
                      <a:pt x="18814923" y="4193667"/>
                      <a:pt x="18828513" y="4211701"/>
                      <a:pt x="18841974" y="4229989"/>
                    </a:cubicBezTo>
                    <a:cubicBezTo>
                      <a:pt x="18853150" y="4244975"/>
                      <a:pt x="18849975" y="4266184"/>
                      <a:pt x="18834990" y="4277360"/>
                    </a:cubicBezTo>
                    <a:cubicBezTo>
                      <a:pt x="18820003" y="4288536"/>
                      <a:pt x="18798794" y="4285361"/>
                      <a:pt x="18787618" y="4270375"/>
                    </a:cubicBezTo>
                    <a:cubicBezTo>
                      <a:pt x="18774156" y="4252341"/>
                      <a:pt x="18760694" y="4234307"/>
                      <a:pt x="18747232" y="4216273"/>
                    </a:cubicBezTo>
                    <a:cubicBezTo>
                      <a:pt x="18736056" y="4201287"/>
                      <a:pt x="18738977" y="4180078"/>
                      <a:pt x="18753964" y="4168902"/>
                    </a:cubicBezTo>
                    <a:cubicBezTo>
                      <a:pt x="18768949" y="4157726"/>
                      <a:pt x="18790158" y="4160647"/>
                      <a:pt x="18801335" y="4175633"/>
                    </a:cubicBezTo>
                    <a:close/>
                    <a:moveTo>
                      <a:pt x="18882233" y="4284726"/>
                    </a:moveTo>
                    <a:cubicBezTo>
                      <a:pt x="18895568" y="4303014"/>
                      <a:pt x="18908903" y="4321302"/>
                      <a:pt x="18922112" y="4339717"/>
                    </a:cubicBezTo>
                    <a:cubicBezTo>
                      <a:pt x="18933033" y="4354830"/>
                      <a:pt x="18929604" y="4376039"/>
                      <a:pt x="18914492" y="4386961"/>
                    </a:cubicBezTo>
                    <a:cubicBezTo>
                      <a:pt x="18899378" y="4397883"/>
                      <a:pt x="18878169" y="4394454"/>
                      <a:pt x="18867247" y="4379341"/>
                    </a:cubicBezTo>
                    <a:cubicBezTo>
                      <a:pt x="18854040" y="4361053"/>
                      <a:pt x="18840831" y="4342892"/>
                      <a:pt x="18827623" y="4324731"/>
                    </a:cubicBezTo>
                    <a:cubicBezTo>
                      <a:pt x="18816574" y="4309618"/>
                      <a:pt x="18819876" y="4288409"/>
                      <a:pt x="18834990" y="4277360"/>
                    </a:cubicBezTo>
                    <a:cubicBezTo>
                      <a:pt x="18850102" y="4266311"/>
                      <a:pt x="18871312" y="4269613"/>
                      <a:pt x="18882361" y="4284726"/>
                    </a:cubicBezTo>
                    <a:close/>
                    <a:moveTo>
                      <a:pt x="18961863" y="4394962"/>
                    </a:moveTo>
                    <a:cubicBezTo>
                      <a:pt x="18974943" y="4413377"/>
                      <a:pt x="18988024" y="4431919"/>
                      <a:pt x="19001105" y="4450461"/>
                    </a:cubicBezTo>
                    <a:cubicBezTo>
                      <a:pt x="19011900" y="4465828"/>
                      <a:pt x="19008217" y="4486910"/>
                      <a:pt x="18992850" y="4497578"/>
                    </a:cubicBezTo>
                    <a:cubicBezTo>
                      <a:pt x="18977483" y="4508246"/>
                      <a:pt x="18956401" y="4504690"/>
                      <a:pt x="18945733" y="4489323"/>
                    </a:cubicBezTo>
                    <a:cubicBezTo>
                      <a:pt x="18932779" y="4470908"/>
                      <a:pt x="18919825" y="4452493"/>
                      <a:pt x="18906744" y="4434205"/>
                    </a:cubicBezTo>
                    <a:cubicBezTo>
                      <a:pt x="18895949" y="4418965"/>
                      <a:pt x="18899505" y="4397883"/>
                      <a:pt x="18914745" y="4386961"/>
                    </a:cubicBezTo>
                    <a:cubicBezTo>
                      <a:pt x="18929986" y="4376039"/>
                      <a:pt x="18951067" y="4379722"/>
                      <a:pt x="18961990" y="4394962"/>
                    </a:cubicBezTo>
                    <a:close/>
                    <a:moveTo>
                      <a:pt x="19040094" y="4506214"/>
                    </a:moveTo>
                    <a:cubicBezTo>
                      <a:pt x="19053048" y="4524883"/>
                      <a:pt x="19065875" y="4543552"/>
                      <a:pt x="19078575" y="4562221"/>
                    </a:cubicBezTo>
                    <a:cubicBezTo>
                      <a:pt x="19089117" y="4577715"/>
                      <a:pt x="19085179" y="4598797"/>
                      <a:pt x="19069686" y="4609338"/>
                    </a:cubicBezTo>
                    <a:cubicBezTo>
                      <a:pt x="19054192" y="4619879"/>
                      <a:pt x="19033110" y="4615942"/>
                      <a:pt x="19022568" y="4600448"/>
                    </a:cubicBezTo>
                    <a:cubicBezTo>
                      <a:pt x="19009868" y="4581906"/>
                      <a:pt x="18997168" y="4563237"/>
                      <a:pt x="18984342" y="4544822"/>
                    </a:cubicBezTo>
                    <a:cubicBezTo>
                      <a:pt x="18973673" y="4529455"/>
                      <a:pt x="18977483" y="4508373"/>
                      <a:pt x="18992850" y="4497705"/>
                    </a:cubicBezTo>
                    <a:cubicBezTo>
                      <a:pt x="19008217" y="4487037"/>
                      <a:pt x="19029299" y="4490847"/>
                      <a:pt x="19039967" y="4506214"/>
                    </a:cubicBezTo>
                    <a:close/>
                    <a:moveTo>
                      <a:pt x="19116675" y="4618482"/>
                    </a:moveTo>
                    <a:cubicBezTo>
                      <a:pt x="19129375" y="4637278"/>
                      <a:pt x="19141948" y="4656074"/>
                      <a:pt x="19154394" y="4674870"/>
                    </a:cubicBezTo>
                    <a:cubicBezTo>
                      <a:pt x="19164681" y="4690491"/>
                      <a:pt x="19160491" y="4711446"/>
                      <a:pt x="19144869" y="4721860"/>
                    </a:cubicBezTo>
                    <a:cubicBezTo>
                      <a:pt x="19129248" y="4732274"/>
                      <a:pt x="19108293" y="4727956"/>
                      <a:pt x="19097879" y="4712335"/>
                    </a:cubicBezTo>
                    <a:cubicBezTo>
                      <a:pt x="19085433" y="4693539"/>
                      <a:pt x="19072988" y="4674870"/>
                      <a:pt x="19060415" y="4656201"/>
                    </a:cubicBezTo>
                    <a:cubicBezTo>
                      <a:pt x="19050000" y="4640707"/>
                      <a:pt x="19054065" y="4619625"/>
                      <a:pt x="19069558" y="4609211"/>
                    </a:cubicBezTo>
                    <a:cubicBezTo>
                      <a:pt x="19085052" y="4598797"/>
                      <a:pt x="19106135" y="4602861"/>
                      <a:pt x="19116548" y="4618355"/>
                    </a:cubicBezTo>
                    <a:close/>
                    <a:moveTo>
                      <a:pt x="19191732" y="4731512"/>
                    </a:moveTo>
                    <a:cubicBezTo>
                      <a:pt x="19204178" y="4750435"/>
                      <a:pt x="19216497" y="4769485"/>
                      <a:pt x="19228817" y="4788408"/>
                    </a:cubicBezTo>
                    <a:cubicBezTo>
                      <a:pt x="19238976" y="4804156"/>
                      <a:pt x="19234404" y="4825111"/>
                      <a:pt x="19218783" y="4835271"/>
                    </a:cubicBezTo>
                    <a:cubicBezTo>
                      <a:pt x="19203163" y="4845431"/>
                      <a:pt x="19182080" y="4840859"/>
                      <a:pt x="19171920" y="4825238"/>
                    </a:cubicBezTo>
                    <a:cubicBezTo>
                      <a:pt x="19159728" y="4806315"/>
                      <a:pt x="19147410" y="4787519"/>
                      <a:pt x="19135091" y="4768596"/>
                    </a:cubicBezTo>
                    <a:cubicBezTo>
                      <a:pt x="19124803" y="4752975"/>
                      <a:pt x="19129248" y="4731893"/>
                      <a:pt x="19144869" y="4721733"/>
                    </a:cubicBezTo>
                    <a:cubicBezTo>
                      <a:pt x="19160491" y="4711573"/>
                      <a:pt x="19181572" y="4715891"/>
                      <a:pt x="19191732" y="4731512"/>
                    </a:cubicBezTo>
                    <a:close/>
                    <a:moveTo>
                      <a:pt x="19265392" y="4845685"/>
                    </a:moveTo>
                    <a:cubicBezTo>
                      <a:pt x="19277585" y="4864735"/>
                      <a:pt x="19289649" y="4883912"/>
                      <a:pt x="19301715" y="4903089"/>
                    </a:cubicBezTo>
                    <a:cubicBezTo>
                      <a:pt x="19311620" y="4918964"/>
                      <a:pt x="19306921" y="4939792"/>
                      <a:pt x="19291046" y="4949825"/>
                    </a:cubicBezTo>
                    <a:cubicBezTo>
                      <a:pt x="19275171" y="4959858"/>
                      <a:pt x="19254343" y="4955032"/>
                      <a:pt x="19244311" y="4939157"/>
                    </a:cubicBezTo>
                    <a:cubicBezTo>
                      <a:pt x="19232372" y="4920107"/>
                      <a:pt x="19220307" y="4901057"/>
                      <a:pt x="19208242" y="4882007"/>
                    </a:cubicBezTo>
                    <a:cubicBezTo>
                      <a:pt x="19198210" y="4866259"/>
                      <a:pt x="19202908" y="4845304"/>
                      <a:pt x="19218656" y="4835271"/>
                    </a:cubicBezTo>
                    <a:cubicBezTo>
                      <a:pt x="19234404" y="4825238"/>
                      <a:pt x="19255360" y="4829937"/>
                      <a:pt x="19265392" y="4845685"/>
                    </a:cubicBezTo>
                    <a:close/>
                    <a:moveTo>
                      <a:pt x="19337655" y="4960874"/>
                    </a:moveTo>
                    <a:cubicBezTo>
                      <a:pt x="19349593" y="4980178"/>
                      <a:pt x="19361404" y="4999482"/>
                      <a:pt x="19373216" y="5018786"/>
                    </a:cubicBezTo>
                    <a:cubicBezTo>
                      <a:pt x="19382994" y="5034788"/>
                      <a:pt x="19377915" y="5055616"/>
                      <a:pt x="19361913" y="5065268"/>
                    </a:cubicBezTo>
                    <a:cubicBezTo>
                      <a:pt x="19345911" y="5074920"/>
                      <a:pt x="19325082" y="5069967"/>
                      <a:pt x="19315430" y="5053965"/>
                    </a:cubicBezTo>
                    <a:cubicBezTo>
                      <a:pt x="19303746" y="5034788"/>
                      <a:pt x="19291936" y="5015484"/>
                      <a:pt x="19280124" y="4996434"/>
                    </a:cubicBezTo>
                    <a:cubicBezTo>
                      <a:pt x="19270345" y="4980559"/>
                      <a:pt x="19275171" y="4959604"/>
                      <a:pt x="19291173" y="4949825"/>
                    </a:cubicBezTo>
                    <a:cubicBezTo>
                      <a:pt x="19307175" y="4940046"/>
                      <a:pt x="19328003" y="4944872"/>
                      <a:pt x="19337782" y="4960874"/>
                    </a:cubicBezTo>
                    <a:close/>
                    <a:moveTo>
                      <a:pt x="19408521" y="5076952"/>
                    </a:moveTo>
                    <a:cubicBezTo>
                      <a:pt x="19420205" y="5096383"/>
                      <a:pt x="19431763" y="5115814"/>
                      <a:pt x="19443319" y="5135245"/>
                    </a:cubicBezTo>
                    <a:cubicBezTo>
                      <a:pt x="19452844" y="5151374"/>
                      <a:pt x="19447511" y="5172075"/>
                      <a:pt x="19431381" y="5181600"/>
                    </a:cubicBezTo>
                    <a:cubicBezTo>
                      <a:pt x="19415252" y="5191125"/>
                      <a:pt x="19394551" y="5185791"/>
                      <a:pt x="19385026" y="5169662"/>
                    </a:cubicBezTo>
                    <a:cubicBezTo>
                      <a:pt x="19373596" y="5150358"/>
                      <a:pt x="19362040" y="5130927"/>
                      <a:pt x="19350482" y="5111750"/>
                    </a:cubicBezTo>
                    <a:cubicBezTo>
                      <a:pt x="19340830" y="5095748"/>
                      <a:pt x="19346038" y="5074920"/>
                      <a:pt x="19362040" y="5065268"/>
                    </a:cubicBezTo>
                    <a:cubicBezTo>
                      <a:pt x="19378042" y="5055616"/>
                      <a:pt x="19398869" y="5060823"/>
                      <a:pt x="19408521" y="5076825"/>
                    </a:cubicBezTo>
                    <a:close/>
                    <a:moveTo>
                      <a:pt x="19477610" y="5193665"/>
                    </a:moveTo>
                    <a:cubicBezTo>
                      <a:pt x="19489040" y="5213223"/>
                      <a:pt x="19500342" y="5232781"/>
                      <a:pt x="19511645" y="5252466"/>
                    </a:cubicBezTo>
                    <a:cubicBezTo>
                      <a:pt x="19520917" y="5268722"/>
                      <a:pt x="19515328" y="5289423"/>
                      <a:pt x="19499072" y="5298694"/>
                    </a:cubicBezTo>
                    <a:cubicBezTo>
                      <a:pt x="19482817" y="5307965"/>
                      <a:pt x="19462116" y="5302377"/>
                      <a:pt x="19452844" y="5286121"/>
                    </a:cubicBezTo>
                    <a:cubicBezTo>
                      <a:pt x="19441668" y="5266563"/>
                      <a:pt x="19430366" y="5247132"/>
                      <a:pt x="19419063" y="5227701"/>
                    </a:cubicBezTo>
                    <a:cubicBezTo>
                      <a:pt x="19409665" y="5211572"/>
                      <a:pt x="19415125" y="5190744"/>
                      <a:pt x="19431254" y="5181346"/>
                    </a:cubicBezTo>
                    <a:cubicBezTo>
                      <a:pt x="19447383" y="5171948"/>
                      <a:pt x="19468212" y="5177409"/>
                      <a:pt x="19477610" y="5193538"/>
                    </a:cubicBezTo>
                    <a:close/>
                    <a:moveTo>
                      <a:pt x="19545300" y="5311394"/>
                    </a:moveTo>
                    <a:cubicBezTo>
                      <a:pt x="19556476" y="5331079"/>
                      <a:pt x="19567525" y="5350891"/>
                      <a:pt x="19578574" y="5370703"/>
                    </a:cubicBezTo>
                    <a:cubicBezTo>
                      <a:pt x="19587718" y="5387086"/>
                      <a:pt x="19581749" y="5407660"/>
                      <a:pt x="19565493" y="5416804"/>
                    </a:cubicBezTo>
                    <a:cubicBezTo>
                      <a:pt x="19549238" y="5425948"/>
                      <a:pt x="19528537" y="5419979"/>
                      <a:pt x="19519392" y="5403723"/>
                    </a:cubicBezTo>
                    <a:cubicBezTo>
                      <a:pt x="19508470" y="5384038"/>
                      <a:pt x="19497421" y="5364353"/>
                      <a:pt x="19486372" y="5344795"/>
                    </a:cubicBezTo>
                    <a:cubicBezTo>
                      <a:pt x="19477228" y="5328539"/>
                      <a:pt x="19482943" y="5307838"/>
                      <a:pt x="19499199" y="5298694"/>
                    </a:cubicBezTo>
                    <a:cubicBezTo>
                      <a:pt x="19515455" y="5289550"/>
                      <a:pt x="19536156" y="5295265"/>
                      <a:pt x="19545300" y="5311521"/>
                    </a:cubicBezTo>
                    <a:close/>
                    <a:moveTo>
                      <a:pt x="19611467" y="5430393"/>
                    </a:moveTo>
                    <a:cubicBezTo>
                      <a:pt x="19622390" y="5450205"/>
                      <a:pt x="19633185" y="5470144"/>
                      <a:pt x="19643979" y="5490083"/>
                    </a:cubicBezTo>
                    <a:cubicBezTo>
                      <a:pt x="19652869" y="5506593"/>
                      <a:pt x="19646773" y="5527040"/>
                      <a:pt x="19630264" y="5535930"/>
                    </a:cubicBezTo>
                    <a:cubicBezTo>
                      <a:pt x="19613753" y="5544820"/>
                      <a:pt x="19593306" y="5538724"/>
                      <a:pt x="19584417" y="5522214"/>
                    </a:cubicBezTo>
                    <a:cubicBezTo>
                      <a:pt x="19573748" y="5502402"/>
                      <a:pt x="19562953" y="5482590"/>
                      <a:pt x="19552158" y="5462905"/>
                    </a:cubicBezTo>
                    <a:cubicBezTo>
                      <a:pt x="19543142" y="5446522"/>
                      <a:pt x="19549111" y="5425948"/>
                      <a:pt x="19565620" y="5416931"/>
                    </a:cubicBezTo>
                    <a:cubicBezTo>
                      <a:pt x="19582130" y="5407914"/>
                      <a:pt x="19602577" y="5413883"/>
                      <a:pt x="19611594" y="5430393"/>
                    </a:cubicBezTo>
                    <a:close/>
                    <a:moveTo>
                      <a:pt x="19676111" y="5549900"/>
                    </a:moveTo>
                    <a:cubicBezTo>
                      <a:pt x="19686778" y="5569839"/>
                      <a:pt x="19697319" y="5589905"/>
                      <a:pt x="19707733" y="5609971"/>
                    </a:cubicBezTo>
                    <a:cubicBezTo>
                      <a:pt x="19716369" y="5626481"/>
                      <a:pt x="19710019" y="5647055"/>
                      <a:pt x="19693382" y="5655691"/>
                    </a:cubicBezTo>
                    <a:cubicBezTo>
                      <a:pt x="19676745" y="5664327"/>
                      <a:pt x="19656298" y="5657977"/>
                      <a:pt x="19647663" y="5641340"/>
                    </a:cubicBezTo>
                    <a:cubicBezTo>
                      <a:pt x="19637248" y="5621401"/>
                      <a:pt x="19626707" y="5601462"/>
                      <a:pt x="19616167" y="5581650"/>
                    </a:cubicBezTo>
                    <a:cubicBezTo>
                      <a:pt x="19607403" y="5565140"/>
                      <a:pt x="19613626" y="5544566"/>
                      <a:pt x="19630137" y="5535803"/>
                    </a:cubicBezTo>
                    <a:cubicBezTo>
                      <a:pt x="19646646" y="5527040"/>
                      <a:pt x="19667220" y="5533263"/>
                      <a:pt x="19675983" y="5549773"/>
                    </a:cubicBezTo>
                    <a:close/>
                    <a:moveTo>
                      <a:pt x="19738975" y="5670169"/>
                    </a:moveTo>
                    <a:cubicBezTo>
                      <a:pt x="19749390" y="5690362"/>
                      <a:pt x="19759676" y="5710428"/>
                      <a:pt x="19769837" y="5730748"/>
                    </a:cubicBezTo>
                    <a:cubicBezTo>
                      <a:pt x="19778345" y="5747385"/>
                      <a:pt x="19771615" y="5767832"/>
                      <a:pt x="19754977" y="5776214"/>
                    </a:cubicBezTo>
                    <a:cubicBezTo>
                      <a:pt x="19738341" y="5784596"/>
                      <a:pt x="19717893" y="5777992"/>
                      <a:pt x="19709512" y="5761355"/>
                    </a:cubicBezTo>
                    <a:cubicBezTo>
                      <a:pt x="19699351" y="5741289"/>
                      <a:pt x="19689065" y="5721223"/>
                      <a:pt x="19678777" y="5701284"/>
                    </a:cubicBezTo>
                    <a:cubicBezTo>
                      <a:pt x="19670268" y="5684647"/>
                      <a:pt x="19676745" y="5664200"/>
                      <a:pt x="19693382" y="5655691"/>
                    </a:cubicBezTo>
                    <a:cubicBezTo>
                      <a:pt x="19710019" y="5647182"/>
                      <a:pt x="19730467" y="5653659"/>
                      <a:pt x="19738975" y="5670296"/>
                    </a:cubicBezTo>
                    <a:close/>
                    <a:moveTo>
                      <a:pt x="19800443" y="5791581"/>
                    </a:moveTo>
                    <a:cubicBezTo>
                      <a:pt x="19810603" y="5811901"/>
                      <a:pt x="19820637" y="5832221"/>
                      <a:pt x="19830542" y="5852541"/>
                    </a:cubicBezTo>
                    <a:cubicBezTo>
                      <a:pt x="19838797" y="5869305"/>
                      <a:pt x="19831813" y="5889625"/>
                      <a:pt x="19815048" y="5897880"/>
                    </a:cubicBezTo>
                    <a:cubicBezTo>
                      <a:pt x="19798285" y="5906135"/>
                      <a:pt x="19777965" y="5899150"/>
                      <a:pt x="19769710" y="5882386"/>
                    </a:cubicBezTo>
                    <a:cubicBezTo>
                      <a:pt x="19759803" y="5862193"/>
                      <a:pt x="19749770" y="5842000"/>
                      <a:pt x="19739738" y="5821807"/>
                    </a:cubicBezTo>
                    <a:cubicBezTo>
                      <a:pt x="19731355" y="5805043"/>
                      <a:pt x="19738214" y="5784723"/>
                      <a:pt x="19754977" y="5776341"/>
                    </a:cubicBezTo>
                    <a:cubicBezTo>
                      <a:pt x="19771742" y="5767959"/>
                      <a:pt x="19792062" y="5774817"/>
                      <a:pt x="19800443" y="5791581"/>
                    </a:cubicBezTo>
                    <a:close/>
                    <a:moveTo>
                      <a:pt x="19860388" y="5913755"/>
                    </a:moveTo>
                    <a:cubicBezTo>
                      <a:pt x="19870167" y="5934075"/>
                      <a:pt x="19879945" y="5954522"/>
                      <a:pt x="19889597" y="5974969"/>
                    </a:cubicBezTo>
                    <a:cubicBezTo>
                      <a:pt x="19897598" y="5991860"/>
                      <a:pt x="19890360" y="6012053"/>
                      <a:pt x="19873468" y="6020054"/>
                    </a:cubicBezTo>
                    <a:cubicBezTo>
                      <a:pt x="19856577" y="6028055"/>
                      <a:pt x="19836385" y="6020816"/>
                      <a:pt x="19828383" y="6003925"/>
                    </a:cubicBezTo>
                    <a:cubicBezTo>
                      <a:pt x="19818731" y="5983605"/>
                      <a:pt x="19809079" y="5963285"/>
                      <a:pt x="19799300" y="5943092"/>
                    </a:cubicBezTo>
                    <a:cubicBezTo>
                      <a:pt x="19791172" y="5926201"/>
                      <a:pt x="19798285" y="5906008"/>
                      <a:pt x="19815048" y="5897880"/>
                    </a:cubicBezTo>
                    <a:cubicBezTo>
                      <a:pt x="19831813" y="5889752"/>
                      <a:pt x="19852132" y="5896864"/>
                      <a:pt x="19860261" y="5913628"/>
                    </a:cubicBezTo>
                    <a:close/>
                    <a:moveTo>
                      <a:pt x="19918426" y="6036310"/>
                    </a:moveTo>
                    <a:cubicBezTo>
                      <a:pt x="19927951" y="6056884"/>
                      <a:pt x="19937476" y="6077331"/>
                      <a:pt x="19946874" y="6097905"/>
                    </a:cubicBezTo>
                    <a:cubicBezTo>
                      <a:pt x="19954621" y="6114923"/>
                      <a:pt x="19947255" y="6134989"/>
                      <a:pt x="19930238" y="6142863"/>
                    </a:cubicBezTo>
                    <a:cubicBezTo>
                      <a:pt x="19913219" y="6150737"/>
                      <a:pt x="19893153" y="6143244"/>
                      <a:pt x="19885279" y="6126226"/>
                    </a:cubicBezTo>
                    <a:cubicBezTo>
                      <a:pt x="19875881" y="6105779"/>
                      <a:pt x="19866483" y="6085332"/>
                      <a:pt x="19856958" y="6065012"/>
                    </a:cubicBezTo>
                    <a:cubicBezTo>
                      <a:pt x="19849085" y="6048121"/>
                      <a:pt x="19856450" y="6027928"/>
                      <a:pt x="19873342" y="6020054"/>
                    </a:cubicBezTo>
                    <a:cubicBezTo>
                      <a:pt x="19890232" y="6012180"/>
                      <a:pt x="19910425" y="6019546"/>
                      <a:pt x="19918299" y="6036437"/>
                    </a:cubicBezTo>
                    <a:close/>
                    <a:moveTo>
                      <a:pt x="19974942" y="6159881"/>
                    </a:moveTo>
                    <a:cubicBezTo>
                      <a:pt x="19984213" y="6180582"/>
                      <a:pt x="19993483" y="6201283"/>
                      <a:pt x="20002627" y="6221984"/>
                    </a:cubicBezTo>
                    <a:cubicBezTo>
                      <a:pt x="20010247" y="6239129"/>
                      <a:pt x="20002500" y="6259068"/>
                      <a:pt x="19985355" y="6266688"/>
                    </a:cubicBezTo>
                    <a:cubicBezTo>
                      <a:pt x="19968211" y="6274308"/>
                      <a:pt x="19948271" y="6266561"/>
                      <a:pt x="19940651" y="6249416"/>
                    </a:cubicBezTo>
                    <a:cubicBezTo>
                      <a:pt x="19931507" y="6228842"/>
                      <a:pt x="19922364" y="6208268"/>
                      <a:pt x="19913092" y="6187694"/>
                    </a:cubicBezTo>
                    <a:cubicBezTo>
                      <a:pt x="19905472" y="6170676"/>
                      <a:pt x="19912966" y="6150610"/>
                      <a:pt x="19930111" y="6142863"/>
                    </a:cubicBezTo>
                    <a:cubicBezTo>
                      <a:pt x="19947255" y="6135116"/>
                      <a:pt x="19967194" y="6142736"/>
                      <a:pt x="19974942" y="6159881"/>
                    </a:cubicBezTo>
                    <a:close/>
                    <a:moveTo>
                      <a:pt x="20029932" y="6284214"/>
                    </a:moveTo>
                    <a:cubicBezTo>
                      <a:pt x="20038949" y="6305042"/>
                      <a:pt x="20047967" y="6325870"/>
                      <a:pt x="20056856" y="6346698"/>
                    </a:cubicBezTo>
                    <a:cubicBezTo>
                      <a:pt x="20064222" y="6363843"/>
                      <a:pt x="20056221" y="6383782"/>
                      <a:pt x="20038949" y="6391148"/>
                    </a:cubicBezTo>
                    <a:cubicBezTo>
                      <a:pt x="20021677" y="6398514"/>
                      <a:pt x="20001866" y="6390513"/>
                      <a:pt x="19994499" y="6373241"/>
                    </a:cubicBezTo>
                    <a:cubicBezTo>
                      <a:pt x="19985610" y="6352540"/>
                      <a:pt x="19976719" y="6331839"/>
                      <a:pt x="19967702" y="6311138"/>
                    </a:cubicBezTo>
                    <a:cubicBezTo>
                      <a:pt x="19960210" y="6293993"/>
                      <a:pt x="19968083" y="6274054"/>
                      <a:pt x="19985228" y="6266561"/>
                    </a:cubicBezTo>
                    <a:cubicBezTo>
                      <a:pt x="20002373" y="6259068"/>
                      <a:pt x="20022313" y="6266942"/>
                      <a:pt x="20029805" y="6284087"/>
                    </a:cubicBezTo>
                    <a:close/>
                    <a:moveTo>
                      <a:pt x="20083272" y="6409182"/>
                    </a:moveTo>
                    <a:cubicBezTo>
                      <a:pt x="20092036" y="6430010"/>
                      <a:pt x="20100671" y="6450965"/>
                      <a:pt x="20109307" y="6471793"/>
                    </a:cubicBezTo>
                    <a:cubicBezTo>
                      <a:pt x="20116419" y="6489065"/>
                      <a:pt x="20108165" y="6508877"/>
                      <a:pt x="20090892" y="6515989"/>
                    </a:cubicBezTo>
                    <a:cubicBezTo>
                      <a:pt x="20073620" y="6523101"/>
                      <a:pt x="20053808" y="6514846"/>
                      <a:pt x="20046696" y="6497574"/>
                    </a:cubicBezTo>
                    <a:cubicBezTo>
                      <a:pt x="20038188" y="6476746"/>
                      <a:pt x="20029551" y="6456045"/>
                      <a:pt x="20020789" y="6435344"/>
                    </a:cubicBezTo>
                    <a:cubicBezTo>
                      <a:pt x="20013549" y="6418072"/>
                      <a:pt x="20021677" y="6398260"/>
                      <a:pt x="20038949" y="6391021"/>
                    </a:cubicBezTo>
                    <a:cubicBezTo>
                      <a:pt x="20056221" y="6383782"/>
                      <a:pt x="20076033" y="6391910"/>
                      <a:pt x="20083272" y="6409182"/>
                    </a:cubicBezTo>
                    <a:close/>
                    <a:moveTo>
                      <a:pt x="20134962" y="6534658"/>
                    </a:moveTo>
                    <a:cubicBezTo>
                      <a:pt x="20143470" y="6555613"/>
                      <a:pt x="20151852" y="6576695"/>
                      <a:pt x="20160235" y="6597777"/>
                    </a:cubicBezTo>
                    <a:cubicBezTo>
                      <a:pt x="20167092" y="6615176"/>
                      <a:pt x="20158583" y="6634861"/>
                      <a:pt x="20141185" y="6641719"/>
                    </a:cubicBezTo>
                    <a:cubicBezTo>
                      <a:pt x="20123786" y="6648577"/>
                      <a:pt x="20104100" y="6640068"/>
                      <a:pt x="20097242" y="6622669"/>
                    </a:cubicBezTo>
                    <a:cubicBezTo>
                      <a:pt x="20088988" y="6601714"/>
                      <a:pt x="20080605" y="6580886"/>
                      <a:pt x="20072223" y="6560058"/>
                    </a:cubicBezTo>
                    <a:cubicBezTo>
                      <a:pt x="20065239" y="6542659"/>
                      <a:pt x="20073620" y="6522974"/>
                      <a:pt x="20090892" y="6515989"/>
                    </a:cubicBezTo>
                    <a:cubicBezTo>
                      <a:pt x="20108165" y="6509004"/>
                      <a:pt x="20127976" y="6517386"/>
                      <a:pt x="20134962" y="6534658"/>
                    </a:cubicBezTo>
                    <a:close/>
                    <a:moveTo>
                      <a:pt x="20184999" y="6661023"/>
                    </a:moveTo>
                    <a:cubicBezTo>
                      <a:pt x="20193254" y="6682105"/>
                      <a:pt x="20201382" y="6703314"/>
                      <a:pt x="20209383" y="6724523"/>
                    </a:cubicBezTo>
                    <a:cubicBezTo>
                      <a:pt x="20215988" y="6742049"/>
                      <a:pt x="20207224" y="6761607"/>
                      <a:pt x="20189825" y="6768211"/>
                    </a:cubicBezTo>
                    <a:cubicBezTo>
                      <a:pt x="20172426" y="6774815"/>
                      <a:pt x="20152742" y="6766052"/>
                      <a:pt x="20146138" y="6748653"/>
                    </a:cubicBezTo>
                    <a:cubicBezTo>
                      <a:pt x="20138137" y="6727571"/>
                      <a:pt x="20130008" y="6706616"/>
                      <a:pt x="20121880" y="6685661"/>
                    </a:cubicBezTo>
                    <a:cubicBezTo>
                      <a:pt x="20115149" y="6668262"/>
                      <a:pt x="20123786" y="6648577"/>
                      <a:pt x="20141185" y="6641846"/>
                    </a:cubicBezTo>
                    <a:cubicBezTo>
                      <a:pt x="20158583" y="6635115"/>
                      <a:pt x="20178268" y="6643751"/>
                      <a:pt x="20184999" y="6661150"/>
                    </a:cubicBezTo>
                    <a:close/>
                    <a:moveTo>
                      <a:pt x="20233514" y="6788277"/>
                    </a:moveTo>
                    <a:cubicBezTo>
                      <a:pt x="20241515" y="6809486"/>
                      <a:pt x="20249389" y="6830822"/>
                      <a:pt x="20257136" y="6852158"/>
                    </a:cubicBezTo>
                    <a:cubicBezTo>
                      <a:pt x="20263613" y="6869684"/>
                      <a:pt x="20254595" y="6889115"/>
                      <a:pt x="20236942" y="6895592"/>
                    </a:cubicBezTo>
                    <a:cubicBezTo>
                      <a:pt x="20219290" y="6902069"/>
                      <a:pt x="20199986" y="6893052"/>
                      <a:pt x="20193508" y="6875399"/>
                    </a:cubicBezTo>
                    <a:cubicBezTo>
                      <a:pt x="20185762" y="6854190"/>
                      <a:pt x="20177888" y="6833108"/>
                      <a:pt x="20170014" y="6811899"/>
                    </a:cubicBezTo>
                    <a:cubicBezTo>
                      <a:pt x="20163410" y="6794373"/>
                      <a:pt x="20172299" y="6774815"/>
                      <a:pt x="20189825" y="6768338"/>
                    </a:cubicBezTo>
                    <a:cubicBezTo>
                      <a:pt x="20207351" y="6761861"/>
                      <a:pt x="20226910" y="6770624"/>
                      <a:pt x="20233387" y="6788150"/>
                    </a:cubicBezTo>
                    <a:close/>
                    <a:moveTo>
                      <a:pt x="20280122" y="6915785"/>
                    </a:moveTo>
                    <a:cubicBezTo>
                      <a:pt x="20287742" y="6937121"/>
                      <a:pt x="20295363" y="6958330"/>
                      <a:pt x="20302855" y="6979666"/>
                    </a:cubicBezTo>
                    <a:cubicBezTo>
                      <a:pt x="20309078" y="6997319"/>
                      <a:pt x="20299807" y="7016623"/>
                      <a:pt x="20282154" y="7022846"/>
                    </a:cubicBezTo>
                    <a:cubicBezTo>
                      <a:pt x="20264501" y="7029069"/>
                      <a:pt x="20245197" y="7019798"/>
                      <a:pt x="20238974" y="7002145"/>
                    </a:cubicBezTo>
                    <a:cubicBezTo>
                      <a:pt x="20231481" y="6980936"/>
                      <a:pt x="20223989" y="6959727"/>
                      <a:pt x="20216368" y="6938645"/>
                    </a:cubicBezTo>
                    <a:cubicBezTo>
                      <a:pt x="20210018" y="6920992"/>
                      <a:pt x="20219163" y="6901688"/>
                      <a:pt x="20236816" y="6895338"/>
                    </a:cubicBezTo>
                    <a:cubicBezTo>
                      <a:pt x="20254468" y="6888988"/>
                      <a:pt x="20273772" y="6898132"/>
                      <a:pt x="20280122" y="6915785"/>
                    </a:cubicBezTo>
                    <a:close/>
                    <a:moveTo>
                      <a:pt x="20325080" y="7043801"/>
                    </a:moveTo>
                    <a:cubicBezTo>
                      <a:pt x="20332446" y="7065264"/>
                      <a:pt x="20339686" y="7086600"/>
                      <a:pt x="20346924" y="7108063"/>
                    </a:cubicBezTo>
                    <a:cubicBezTo>
                      <a:pt x="20352893" y="7125843"/>
                      <a:pt x="20343368" y="7145020"/>
                      <a:pt x="20325589" y="7150989"/>
                    </a:cubicBezTo>
                    <a:cubicBezTo>
                      <a:pt x="20307808" y="7156958"/>
                      <a:pt x="20288631" y="7147433"/>
                      <a:pt x="20282663" y="7129653"/>
                    </a:cubicBezTo>
                    <a:cubicBezTo>
                      <a:pt x="20275423" y="7108317"/>
                      <a:pt x="20268185" y="7086981"/>
                      <a:pt x="20260945" y="7065772"/>
                    </a:cubicBezTo>
                    <a:cubicBezTo>
                      <a:pt x="20254849" y="7048119"/>
                      <a:pt x="20264247" y="7028815"/>
                      <a:pt x="20281900" y="7022719"/>
                    </a:cubicBezTo>
                    <a:cubicBezTo>
                      <a:pt x="20299553" y="7016623"/>
                      <a:pt x="20318857" y="7026021"/>
                      <a:pt x="20324953" y="7043674"/>
                    </a:cubicBezTo>
                    <a:close/>
                    <a:moveTo>
                      <a:pt x="20368388" y="7172452"/>
                    </a:moveTo>
                    <a:cubicBezTo>
                      <a:pt x="20375499" y="7194042"/>
                      <a:pt x="20382485" y="7215505"/>
                      <a:pt x="20389469" y="7237095"/>
                    </a:cubicBezTo>
                    <a:cubicBezTo>
                      <a:pt x="20395185" y="7254875"/>
                      <a:pt x="20385405" y="7273925"/>
                      <a:pt x="20367625" y="7279767"/>
                    </a:cubicBezTo>
                    <a:cubicBezTo>
                      <a:pt x="20349845" y="7285609"/>
                      <a:pt x="20330795" y="7275703"/>
                      <a:pt x="20324953" y="7257923"/>
                    </a:cubicBezTo>
                    <a:cubicBezTo>
                      <a:pt x="20318095" y="7236460"/>
                      <a:pt x="20311111" y="7214997"/>
                      <a:pt x="20303998" y="7193661"/>
                    </a:cubicBezTo>
                    <a:cubicBezTo>
                      <a:pt x="20298156" y="7175881"/>
                      <a:pt x="20307808" y="7156704"/>
                      <a:pt x="20325589" y="7150862"/>
                    </a:cubicBezTo>
                    <a:cubicBezTo>
                      <a:pt x="20343368" y="7145020"/>
                      <a:pt x="20362545" y="7154672"/>
                      <a:pt x="20368388" y="7172452"/>
                    </a:cubicBezTo>
                    <a:close/>
                    <a:moveTo>
                      <a:pt x="20410170" y="7301992"/>
                    </a:moveTo>
                    <a:cubicBezTo>
                      <a:pt x="20417028" y="7323582"/>
                      <a:pt x="20423760" y="7345172"/>
                      <a:pt x="20430364" y="7366889"/>
                    </a:cubicBezTo>
                    <a:cubicBezTo>
                      <a:pt x="20435824" y="7384796"/>
                      <a:pt x="20425792" y="7403719"/>
                      <a:pt x="20408012" y="7409180"/>
                    </a:cubicBezTo>
                    <a:cubicBezTo>
                      <a:pt x="20390231" y="7414641"/>
                      <a:pt x="20371181" y="7404608"/>
                      <a:pt x="20365720" y="7386828"/>
                    </a:cubicBezTo>
                    <a:cubicBezTo>
                      <a:pt x="20359117" y="7365365"/>
                      <a:pt x="20352386" y="7343775"/>
                      <a:pt x="20345654" y="7322312"/>
                    </a:cubicBezTo>
                    <a:cubicBezTo>
                      <a:pt x="20340067" y="7304532"/>
                      <a:pt x="20349972" y="7285482"/>
                      <a:pt x="20367752" y="7279894"/>
                    </a:cubicBezTo>
                    <a:cubicBezTo>
                      <a:pt x="20385532" y="7274306"/>
                      <a:pt x="20404582" y="7284212"/>
                      <a:pt x="20410170" y="7301992"/>
                    </a:cubicBezTo>
                    <a:close/>
                    <a:moveTo>
                      <a:pt x="20450175" y="7431786"/>
                    </a:moveTo>
                    <a:cubicBezTo>
                      <a:pt x="20456652" y="7453376"/>
                      <a:pt x="20463129" y="7475093"/>
                      <a:pt x="20469479" y="7496810"/>
                    </a:cubicBezTo>
                    <a:cubicBezTo>
                      <a:pt x="20474687" y="7514717"/>
                      <a:pt x="20464526" y="7533640"/>
                      <a:pt x="20446492" y="7538847"/>
                    </a:cubicBezTo>
                    <a:cubicBezTo>
                      <a:pt x="20428458" y="7544054"/>
                      <a:pt x="20409663" y="7533894"/>
                      <a:pt x="20404455" y="7515860"/>
                    </a:cubicBezTo>
                    <a:cubicBezTo>
                      <a:pt x="20398105" y="7494270"/>
                      <a:pt x="20391755" y="7472807"/>
                      <a:pt x="20385278" y="7451217"/>
                    </a:cubicBezTo>
                    <a:cubicBezTo>
                      <a:pt x="20379944" y="7433310"/>
                      <a:pt x="20390104" y="7414387"/>
                      <a:pt x="20408012" y="7409053"/>
                    </a:cubicBezTo>
                    <a:cubicBezTo>
                      <a:pt x="20425918" y="7403719"/>
                      <a:pt x="20444842" y="7413879"/>
                      <a:pt x="20450175" y="7431786"/>
                    </a:cubicBezTo>
                    <a:close/>
                    <a:moveTo>
                      <a:pt x="20488402" y="7562088"/>
                    </a:moveTo>
                    <a:cubicBezTo>
                      <a:pt x="20494625" y="7583805"/>
                      <a:pt x="20500848" y="7605649"/>
                      <a:pt x="20506944" y="7627493"/>
                    </a:cubicBezTo>
                    <a:cubicBezTo>
                      <a:pt x="20512024" y="7645527"/>
                      <a:pt x="20501483" y="7664196"/>
                      <a:pt x="20483449" y="7669276"/>
                    </a:cubicBezTo>
                    <a:cubicBezTo>
                      <a:pt x="20465416" y="7674356"/>
                      <a:pt x="20446746" y="7663815"/>
                      <a:pt x="20441667" y="7645781"/>
                    </a:cubicBezTo>
                    <a:cubicBezTo>
                      <a:pt x="20435570" y="7624064"/>
                      <a:pt x="20429474" y="7602474"/>
                      <a:pt x="20423251" y="7580757"/>
                    </a:cubicBezTo>
                    <a:cubicBezTo>
                      <a:pt x="20418044" y="7562723"/>
                      <a:pt x="20428458" y="7544054"/>
                      <a:pt x="20446492" y="7538847"/>
                    </a:cubicBezTo>
                    <a:cubicBezTo>
                      <a:pt x="20464526" y="7533640"/>
                      <a:pt x="20483195" y="7544054"/>
                      <a:pt x="20488402" y="7562088"/>
                    </a:cubicBezTo>
                    <a:close/>
                    <a:moveTo>
                      <a:pt x="20524978" y="7693025"/>
                    </a:moveTo>
                    <a:cubicBezTo>
                      <a:pt x="20530947" y="7714869"/>
                      <a:pt x="20536790" y="7736840"/>
                      <a:pt x="20542631" y="7758811"/>
                    </a:cubicBezTo>
                    <a:cubicBezTo>
                      <a:pt x="20547457" y="7776845"/>
                      <a:pt x="20536663" y="7795387"/>
                      <a:pt x="20518628" y="7800213"/>
                    </a:cubicBezTo>
                    <a:cubicBezTo>
                      <a:pt x="20500594" y="7805039"/>
                      <a:pt x="20482052" y="7794244"/>
                      <a:pt x="20477226" y="7776210"/>
                    </a:cubicBezTo>
                    <a:cubicBezTo>
                      <a:pt x="20471385" y="7754366"/>
                      <a:pt x="20465542" y="7732649"/>
                      <a:pt x="20459700" y="7710932"/>
                    </a:cubicBezTo>
                    <a:cubicBezTo>
                      <a:pt x="20454747" y="7692898"/>
                      <a:pt x="20465416" y="7674229"/>
                      <a:pt x="20483449" y="7669403"/>
                    </a:cubicBezTo>
                    <a:cubicBezTo>
                      <a:pt x="20501483" y="7664577"/>
                      <a:pt x="20520152" y="7675118"/>
                      <a:pt x="20524978" y="7693152"/>
                    </a:cubicBezTo>
                    <a:close/>
                    <a:moveTo>
                      <a:pt x="20559903" y="7824851"/>
                    </a:moveTo>
                    <a:cubicBezTo>
                      <a:pt x="20565492" y="7846695"/>
                      <a:pt x="20571079" y="7868666"/>
                      <a:pt x="20576667" y="7890510"/>
                    </a:cubicBezTo>
                    <a:cubicBezTo>
                      <a:pt x="20581240" y="7908671"/>
                      <a:pt x="20570191" y="7927086"/>
                      <a:pt x="20552029" y="7931658"/>
                    </a:cubicBezTo>
                    <a:cubicBezTo>
                      <a:pt x="20533868" y="7936230"/>
                      <a:pt x="20515453" y="7925181"/>
                      <a:pt x="20510881" y="7907020"/>
                    </a:cubicBezTo>
                    <a:cubicBezTo>
                      <a:pt x="20505420" y="7885176"/>
                      <a:pt x="20499832" y="7863459"/>
                      <a:pt x="20494244" y="7841742"/>
                    </a:cubicBezTo>
                    <a:cubicBezTo>
                      <a:pt x="20489545" y="7823581"/>
                      <a:pt x="20500467" y="7805166"/>
                      <a:pt x="20518501" y="7800467"/>
                    </a:cubicBezTo>
                    <a:cubicBezTo>
                      <a:pt x="20536536" y="7795768"/>
                      <a:pt x="20555077" y="7806690"/>
                      <a:pt x="20559776" y="7824724"/>
                    </a:cubicBezTo>
                    <a:close/>
                    <a:moveTo>
                      <a:pt x="20592796" y="7956296"/>
                    </a:moveTo>
                    <a:cubicBezTo>
                      <a:pt x="20598130" y="7978267"/>
                      <a:pt x="20603465" y="8000238"/>
                      <a:pt x="20608671" y="8022209"/>
                    </a:cubicBezTo>
                    <a:cubicBezTo>
                      <a:pt x="20612990" y="8040370"/>
                      <a:pt x="20601687" y="8058658"/>
                      <a:pt x="20583525" y="8062976"/>
                    </a:cubicBezTo>
                    <a:cubicBezTo>
                      <a:pt x="20565365" y="8067294"/>
                      <a:pt x="20547076" y="8055991"/>
                      <a:pt x="20542758" y="8037830"/>
                    </a:cubicBezTo>
                    <a:cubicBezTo>
                      <a:pt x="20537551" y="8015986"/>
                      <a:pt x="20532344" y="7994142"/>
                      <a:pt x="20527011" y="7972298"/>
                    </a:cubicBezTo>
                    <a:cubicBezTo>
                      <a:pt x="20522566" y="7954137"/>
                      <a:pt x="20533742" y="7935849"/>
                      <a:pt x="20551902" y="7931404"/>
                    </a:cubicBezTo>
                    <a:cubicBezTo>
                      <a:pt x="20570064" y="7926959"/>
                      <a:pt x="20588351" y="7938135"/>
                      <a:pt x="20592796" y="7956296"/>
                    </a:cubicBezTo>
                    <a:close/>
                    <a:moveTo>
                      <a:pt x="20624166" y="8088376"/>
                    </a:moveTo>
                    <a:cubicBezTo>
                      <a:pt x="20629245" y="8110474"/>
                      <a:pt x="20634325" y="8132572"/>
                      <a:pt x="20639278" y="8154670"/>
                    </a:cubicBezTo>
                    <a:cubicBezTo>
                      <a:pt x="20643342" y="8172958"/>
                      <a:pt x="20631913" y="8190992"/>
                      <a:pt x="20613624" y="8195056"/>
                    </a:cubicBezTo>
                    <a:cubicBezTo>
                      <a:pt x="20595337" y="8199120"/>
                      <a:pt x="20577302" y="8187690"/>
                      <a:pt x="20573239" y="8169402"/>
                    </a:cubicBezTo>
                    <a:cubicBezTo>
                      <a:pt x="20568286" y="8147431"/>
                      <a:pt x="20563332" y="8125460"/>
                      <a:pt x="20558252" y="8103489"/>
                    </a:cubicBezTo>
                    <a:cubicBezTo>
                      <a:pt x="20554062" y="8085201"/>
                      <a:pt x="20565365" y="8067040"/>
                      <a:pt x="20583652" y="8062849"/>
                    </a:cubicBezTo>
                    <a:cubicBezTo>
                      <a:pt x="20601941" y="8058658"/>
                      <a:pt x="20620101" y="8069961"/>
                      <a:pt x="20624292" y="8088249"/>
                    </a:cubicBezTo>
                    <a:close/>
                    <a:moveTo>
                      <a:pt x="20654011" y="8220964"/>
                    </a:moveTo>
                    <a:cubicBezTo>
                      <a:pt x="20658837" y="8243189"/>
                      <a:pt x="20663536" y="8265287"/>
                      <a:pt x="20668235" y="8287639"/>
                    </a:cubicBezTo>
                    <a:cubicBezTo>
                      <a:pt x="20672044" y="8305927"/>
                      <a:pt x="20660361" y="8323961"/>
                      <a:pt x="20642072" y="8327771"/>
                    </a:cubicBezTo>
                    <a:cubicBezTo>
                      <a:pt x="20623785" y="8331581"/>
                      <a:pt x="20605750" y="8319897"/>
                      <a:pt x="20601941" y="8301609"/>
                    </a:cubicBezTo>
                    <a:cubicBezTo>
                      <a:pt x="20597242" y="8279511"/>
                      <a:pt x="20592542" y="8257413"/>
                      <a:pt x="20587843" y="8235442"/>
                    </a:cubicBezTo>
                    <a:cubicBezTo>
                      <a:pt x="20583906" y="8217154"/>
                      <a:pt x="20595464" y="8199120"/>
                      <a:pt x="20613751" y="8195183"/>
                    </a:cubicBezTo>
                    <a:cubicBezTo>
                      <a:pt x="20632040" y="8191246"/>
                      <a:pt x="20650073" y="8202803"/>
                      <a:pt x="20654011" y="8221091"/>
                    </a:cubicBezTo>
                    <a:close/>
                    <a:moveTo>
                      <a:pt x="20681950" y="8354314"/>
                    </a:moveTo>
                    <a:cubicBezTo>
                      <a:pt x="20686395" y="8376412"/>
                      <a:pt x="20690841" y="8398510"/>
                      <a:pt x="20695158" y="8420735"/>
                    </a:cubicBezTo>
                    <a:cubicBezTo>
                      <a:pt x="20698715" y="8439150"/>
                      <a:pt x="20686776" y="8456930"/>
                      <a:pt x="20668489" y="8460486"/>
                    </a:cubicBezTo>
                    <a:cubicBezTo>
                      <a:pt x="20650200" y="8464042"/>
                      <a:pt x="20632293" y="8452104"/>
                      <a:pt x="20628738" y="8433816"/>
                    </a:cubicBezTo>
                    <a:cubicBezTo>
                      <a:pt x="20624419" y="8411845"/>
                      <a:pt x="20619974" y="8389747"/>
                      <a:pt x="20615529" y="8367776"/>
                    </a:cubicBezTo>
                    <a:cubicBezTo>
                      <a:pt x="20611846" y="8349488"/>
                      <a:pt x="20623657" y="8331581"/>
                      <a:pt x="20641945" y="8327898"/>
                    </a:cubicBezTo>
                    <a:cubicBezTo>
                      <a:pt x="20660233" y="8324215"/>
                      <a:pt x="20678141" y="8336026"/>
                      <a:pt x="20681823" y="8354314"/>
                    </a:cubicBezTo>
                    <a:close/>
                    <a:moveTo>
                      <a:pt x="20707986" y="8487283"/>
                    </a:moveTo>
                    <a:cubicBezTo>
                      <a:pt x="20712176" y="8509508"/>
                      <a:pt x="20716367" y="8531733"/>
                      <a:pt x="20720431" y="8553958"/>
                    </a:cubicBezTo>
                    <a:cubicBezTo>
                      <a:pt x="20723733" y="8572373"/>
                      <a:pt x="20711668" y="8590026"/>
                      <a:pt x="20693253" y="8593328"/>
                    </a:cubicBezTo>
                    <a:cubicBezTo>
                      <a:pt x="20674839" y="8596630"/>
                      <a:pt x="20657186" y="8584565"/>
                      <a:pt x="20653883" y="8566150"/>
                    </a:cubicBezTo>
                    <a:cubicBezTo>
                      <a:pt x="20649819" y="8544052"/>
                      <a:pt x="20645755" y="8521954"/>
                      <a:pt x="20641565" y="8499856"/>
                    </a:cubicBezTo>
                    <a:cubicBezTo>
                      <a:pt x="20638136" y="8481441"/>
                      <a:pt x="20650200" y="8463788"/>
                      <a:pt x="20668489" y="8460232"/>
                    </a:cubicBezTo>
                    <a:cubicBezTo>
                      <a:pt x="20686776" y="8456676"/>
                      <a:pt x="20704556" y="8468868"/>
                      <a:pt x="20708113" y="8487156"/>
                    </a:cubicBezTo>
                    <a:close/>
                    <a:moveTo>
                      <a:pt x="20732496" y="8620760"/>
                    </a:moveTo>
                    <a:cubicBezTo>
                      <a:pt x="20736433" y="8643112"/>
                      <a:pt x="20740243" y="8665464"/>
                      <a:pt x="20744053" y="8687816"/>
                    </a:cubicBezTo>
                    <a:cubicBezTo>
                      <a:pt x="20747228" y="8706231"/>
                      <a:pt x="20734782" y="8723757"/>
                      <a:pt x="20716367" y="8726805"/>
                    </a:cubicBezTo>
                    <a:cubicBezTo>
                      <a:pt x="20697952" y="8729853"/>
                      <a:pt x="20680426" y="8717534"/>
                      <a:pt x="20677378" y="8699119"/>
                    </a:cubicBezTo>
                    <a:cubicBezTo>
                      <a:pt x="20673568" y="8676894"/>
                      <a:pt x="20669758" y="8654669"/>
                      <a:pt x="20665821" y="8632571"/>
                    </a:cubicBezTo>
                    <a:cubicBezTo>
                      <a:pt x="20662519" y="8614156"/>
                      <a:pt x="20674839" y="8596630"/>
                      <a:pt x="20693253" y="8593328"/>
                    </a:cubicBezTo>
                    <a:cubicBezTo>
                      <a:pt x="20711668" y="8590026"/>
                      <a:pt x="20729194" y="8602345"/>
                      <a:pt x="20732496" y="8620760"/>
                    </a:cubicBezTo>
                    <a:close/>
                    <a:moveTo>
                      <a:pt x="20755229" y="8754999"/>
                    </a:moveTo>
                    <a:cubicBezTo>
                      <a:pt x="20758913" y="8777351"/>
                      <a:pt x="20762468" y="8799830"/>
                      <a:pt x="20765897" y="8822309"/>
                    </a:cubicBezTo>
                    <a:cubicBezTo>
                      <a:pt x="20768818" y="8840851"/>
                      <a:pt x="20756118" y="8858123"/>
                      <a:pt x="20737703" y="8861044"/>
                    </a:cubicBezTo>
                    <a:cubicBezTo>
                      <a:pt x="20719289" y="8863965"/>
                      <a:pt x="20701890" y="8851265"/>
                      <a:pt x="20698968" y="8832850"/>
                    </a:cubicBezTo>
                    <a:cubicBezTo>
                      <a:pt x="20695540" y="8810498"/>
                      <a:pt x="20691983" y="8788273"/>
                      <a:pt x="20688300" y="8765921"/>
                    </a:cubicBezTo>
                    <a:cubicBezTo>
                      <a:pt x="20685252" y="8747506"/>
                      <a:pt x="20697825" y="8730107"/>
                      <a:pt x="20716241" y="8727059"/>
                    </a:cubicBezTo>
                    <a:cubicBezTo>
                      <a:pt x="20734655" y="8724011"/>
                      <a:pt x="20752054" y="8736584"/>
                      <a:pt x="20755102" y="8754999"/>
                    </a:cubicBezTo>
                    <a:close/>
                    <a:moveTo>
                      <a:pt x="20776057" y="8889492"/>
                    </a:moveTo>
                    <a:cubicBezTo>
                      <a:pt x="20779360" y="8911844"/>
                      <a:pt x="20782662" y="8934196"/>
                      <a:pt x="20785837" y="8956548"/>
                    </a:cubicBezTo>
                    <a:cubicBezTo>
                      <a:pt x="20788503" y="8975090"/>
                      <a:pt x="20775549" y="8992235"/>
                      <a:pt x="20757135" y="8994902"/>
                    </a:cubicBezTo>
                    <a:cubicBezTo>
                      <a:pt x="20738719" y="8997569"/>
                      <a:pt x="20721447" y="8984615"/>
                      <a:pt x="20718780" y="8966200"/>
                    </a:cubicBezTo>
                    <a:cubicBezTo>
                      <a:pt x="20715605" y="8943975"/>
                      <a:pt x="20712430" y="8921750"/>
                      <a:pt x="20709001" y="8899652"/>
                    </a:cubicBezTo>
                    <a:cubicBezTo>
                      <a:pt x="20706207" y="8881110"/>
                      <a:pt x="20719035" y="8863965"/>
                      <a:pt x="20737449" y="8861171"/>
                    </a:cubicBezTo>
                    <a:cubicBezTo>
                      <a:pt x="20755865" y="8858377"/>
                      <a:pt x="20773137" y="8871204"/>
                      <a:pt x="20775930" y="8889619"/>
                    </a:cubicBezTo>
                    <a:close/>
                    <a:moveTo>
                      <a:pt x="20795107" y="9023858"/>
                    </a:moveTo>
                    <a:cubicBezTo>
                      <a:pt x="20798155" y="9046210"/>
                      <a:pt x="20801076" y="9068689"/>
                      <a:pt x="20803997" y="9091168"/>
                    </a:cubicBezTo>
                    <a:cubicBezTo>
                      <a:pt x="20806411" y="9109710"/>
                      <a:pt x="20793329" y="9126728"/>
                      <a:pt x="20774788" y="9129141"/>
                    </a:cubicBezTo>
                    <a:cubicBezTo>
                      <a:pt x="20756245" y="9131554"/>
                      <a:pt x="20739227" y="9118473"/>
                      <a:pt x="20736815" y="9099931"/>
                    </a:cubicBezTo>
                    <a:cubicBezTo>
                      <a:pt x="20733893" y="9077579"/>
                      <a:pt x="20730972" y="9055354"/>
                      <a:pt x="20727924" y="9033129"/>
                    </a:cubicBezTo>
                    <a:cubicBezTo>
                      <a:pt x="20725385" y="9014587"/>
                      <a:pt x="20738339" y="8997569"/>
                      <a:pt x="20756880" y="8995029"/>
                    </a:cubicBezTo>
                    <a:cubicBezTo>
                      <a:pt x="20775422" y="8992489"/>
                      <a:pt x="20792441" y="9005443"/>
                      <a:pt x="20794980" y="9023985"/>
                    </a:cubicBezTo>
                    <a:close/>
                    <a:moveTo>
                      <a:pt x="20812379" y="9158732"/>
                    </a:moveTo>
                    <a:cubicBezTo>
                      <a:pt x="20815173" y="9181211"/>
                      <a:pt x="20817841" y="9203690"/>
                      <a:pt x="20820507" y="9226296"/>
                    </a:cubicBezTo>
                    <a:cubicBezTo>
                      <a:pt x="20822667" y="9244838"/>
                      <a:pt x="20809331" y="9261729"/>
                      <a:pt x="20790790" y="9263888"/>
                    </a:cubicBezTo>
                    <a:cubicBezTo>
                      <a:pt x="20772247" y="9266047"/>
                      <a:pt x="20755356" y="9252712"/>
                      <a:pt x="20753197" y="9234170"/>
                    </a:cubicBezTo>
                    <a:cubicBezTo>
                      <a:pt x="20750657" y="9211818"/>
                      <a:pt x="20747864" y="9189339"/>
                      <a:pt x="20745196" y="9166987"/>
                    </a:cubicBezTo>
                    <a:cubicBezTo>
                      <a:pt x="20742911" y="9148445"/>
                      <a:pt x="20756118" y="9131554"/>
                      <a:pt x="20774661" y="9129268"/>
                    </a:cubicBezTo>
                    <a:cubicBezTo>
                      <a:pt x="20793202" y="9126982"/>
                      <a:pt x="20810093" y="9140190"/>
                      <a:pt x="20812379" y="9158732"/>
                    </a:cubicBezTo>
                    <a:close/>
                    <a:moveTo>
                      <a:pt x="20828127" y="9293987"/>
                    </a:moveTo>
                    <a:cubicBezTo>
                      <a:pt x="20830541" y="9316593"/>
                      <a:pt x="20832953" y="9339199"/>
                      <a:pt x="20835367" y="9361805"/>
                    </a:cubicBezTo>
                    <a:cubicBezTo>
                      <a:pt x="20837271" y="9380474"/>
                      <a:pt x="20823810" y="9396984"/>
                      <a:pt x="20805141" y="9399016"/>
                    </a:cubicBezTo>
                    <a:cubicBezTo>
                      <a:pt x="20786471" y="9401048"/>
                      <a:pt x="20769962" y="9387459"/>
                      <a:pt x="20767929" y="9368790"/>
                    </a:cubicBezTo>
                    <a:cubicBezTo>
                      <a:pt x="20765643" y="9346311"/>
                      <a:pt x="20763230" y="9323832"/>
                      <a:pt x="20760817" y="9301353"/>
                    </a:cubicBezTo>
                    <a:cubicBezTo>
                      <a:pt x="20758786" y="9282811"/>
                      <a:pt x="20772247" y="9266047"/>
                      <a:pt x="20790790" y="9264015"/>
                    </a:cubicBezTo>
                    <a:cubicBezTo>
                      <a:pt x="20809331" y="9261983"/>
                      <a:pt x="20826095" y="9275445"/>
                      <a:pt x="20828127" y="9293987"/>
                    </a:cubicBezTo>
                    <a:close/>
                    <a:moveTo>
                      <a:pt x="20842097" y="9429242"/>
                    </a:moveTo>
                    <a:cubicBezTo>
                      <a:pt x="20844256" y="9451721"/>
                      <a:pt x="20846416" y="9474200"/>
                      <a:pt x="20848447" y="9496679"/>
                    </a:cubicBezTo>
                    <a:cubicBezTo>
                      <a:pt x="20850098" y="9515348"/>
                      <a:pt x="20836382" y="9531731"/>
                      <a:pt x="20817714" y="9533382"/>
                    </a:cubicBezTo>
                    <a:cubicBezTo>
                      <a:pt x="20799044" y="9535033"/>
                      <a:pt x="20782662" y="9521317"/>
                      <a:pt x="20781011" y="9502648"/>
                    </a:cubicBezTo>
                    <a:cubicBezTo>
                      <a:pt x="20778978" y="9480296"/>
                      <a:pt x="20776946" y="9457944"/>
                      <a:pt x="20774788" y="9435592"/>
                    </a:cubicBezTo>
                    <a:cubicBezTo>
                      <a:pt x="20773010" y="9416923"/>
                      <a:pt x="20786598" y="9400413"/>
                      <a:pt x="20805267" y="9398635"/>
                    </a:cubicBezTo>
                    <a:cubicBezTo>
                      <a:pt x="20823937" y="9396857"/>
                      <a:pt x="20840446" y="9410446"/>
                      <a:pt x="20842224" y="9429115"/>
                    </a:cubicBezTo>
                    <a:close/>
                    <a:moveTo>
                      <a:pt x="20854417" y="9564116"/>
                    </a:moveTo>
                    <a:cubicBezTo>
                      <a:pt x="20856321" y="9586595"/>
                      <a:pt x="20858099" y="9609201"/>
                      <a:pt x="20859877" y="9631807"/>
                    </a:cubicBezTo>
                    <a:cubicBezTo>
                      <a:pt x="20861274" y="9650476"/>
                      <a:pt x="20847304" y="9666732"/>
                      <a:pt x="20828763" y="9668129"/>
                    </a:cubicBezTo>
                    <a:cubicBezTo>
                      <a:pt x="20810220" y="9669526"/>
                      <a:pt x="20793838" y="9655556"/>
                      <a:pt x="20792441" y="9637014"/>
                    </a:cubicBezTo>
                    <a:cubicBezTo>
                      <a:pt x="20790663" y="9614535"/>
                      <a:pt x="20788885" y="9592183"/>
                      <a:pt x="20787106" y="9569831"/>
                    </a:cubicBezTo>
                    <a:cubicBezTo>
                      <a:pt x="20785582" y="9551162"/>
                      <a:pt x="20799425" y="9534779"/>
                      <a:pt x="20818094" y="9533255"/>
                    </a:cubicBezTo>
                    <a:cubicBezTo>
                      <a:pt x="20836764" y="9531731"/>
                      <a:pt x="20853146" y="9545574"/>
                      <a:pt x="20854670" y="9564243"/>
                    </a:cubicBezTo>
                    <a:close/>
                    <a:moveTo>
                      <a:pt x="20865085" y="9699752"/>
                    </a:moveTo>
                    <a:cubicBezTo>
                      <a:pt x="20866736" y="9722358"/>
                      <a:pt x="20868260" y="9744964"/>
                      <a:pt x="20869656" y="9767697"/>
                    </a:cubicBezTo>
                    <a:cubicBezTo>
                      <a:pt x="20870799" y="9786366"/>
                      <a:pt x="20856702" y="9802495"/>
                      <a:pt x="20838033" y="9803638"/>
                    </a:cubicBezTo>
                    <a:cubicBezTo>
                      <a:pt x="20819365" y="9804781"/>
                      <a:pt x="20803236" y="9790684"/>
                      <a:pt x="20802092" y="9772015"/>
                    </a:cubicBezTo>
                    <a:cubicBezTo>
                      <a:pt x="20800695" y="9749536"/>
                      <a:pt x="20799171" y="9727057"/>
                      <a:pt x="20797520" y="9704578"/>
                    </a:cubicBezTo>
                    <a:cubicBezTo>
                      <a:pt x="20796250" y="9685909"/>
                      <a:pt x="20810220" y="9669780"/>
                      <a:pt x="20828890" y="9668383"/>
                    </a:cubicBezTo>
                    <a:cubicBezTo>
                      <a:pt x="20847558" y="9666986"/>
                      <a:pt x="20863688" y="9681083"/>
                      <a:pt x="20865085" y="9699752"/>
                    </a:cubicBezTo>
                    <a:close/>
                    <a:moveTo>
                      <a:pt x="20873847" y="9835642"/>
                    </a:moveTo>
                    <a:cubicBezTo>
                      <a:pt x="20875117" y="9858375"/>
                      <a:pt x="20876388" y="9881108"/>
                      <a:pt x="20877530" y="9903841"/>
                    </a:cubicBezTo>
                    <a:cubicBezTo>
                      <a:pt x="20878546" y="9922510"/>
                      <a:pt x="20864068" y="9938385"/>
                      <a:pt x="20845399" y="9939401"/>
                    </a:cubicBezTo>
                    <a:cubicBezTo>
                      <a:pt x="20826730" y="9940417"/>
                      <a:pt x="20810855" y="9925939"/>
                      <a:pt x="20809840" y="9907270"/>
                    </a:cubicBezTo>
                    <a:cubicBezTo>
                      <a:pt x="20808696" y="9884664"/>
                      <a:pt x="20807426" y="9862058"/>
                      <a:pt x="20806156" y="9839579"/>
                    </a:cubicBezTo>
                    <a:cubicBezTo>
                      <a:pt x="20805141" y="9820910"/>
                      <a:pt x="20819365" y="9804908"/>
                      <a:pt x="20838033" y="9803765"/>
                    </a:cubicBezTo>
                    <a:cubicBezTo>
                      <a:pt x="20856702" y="9802622"/>
                      <a:pt x="20872704" y="9816973"/>
                      <a:pt x="20873847" y="9835642"/>
                    </a:cubicBezTo>
                    <a:close/>
                    <a:moveTo>
                      <a:pt x="20880832" y="9971405"/>
                    </a:moveTo>
                    <a:cubicBezTo>
                      <a:pt x="20881848" y="9993884"/>
                      <a:pt x="20882738" y="10016490"/>
                      <a:pt x="20883626" y="10039096"/>
                    </a:cubicBezTo>
                    <a:cubicBezTo>
                      <a:pt x="20884389" y="10057765"/>
                      <a:pt x="20869783" y="10073513"/>
                      <a:pt x="20851115" y="10074275"/>
                    </a:cubicBezTo>
                    <a:cubicBezTo>
                      <a:pt x="20832445" y="10075037"/>
                      <a:pt x="20816697" y="10060432"/>
                      <a:pt x="20815936" y="10041763"/>
                    </a:cubicBezTo>
                    <a:cubicBezTo>
                      <a:pt x="20815046" y="10019284"/>
                      <a:pt x="20814157" y="9996932"/>
                      <a:pt x="20813142" y="9974580"/>
                    </a:cubicBezTo>
                    <a:cubicBezTo>
                      <a:pt x="20812252" y="9955911"/>
                      <a:pt x="20826730" y="9940036"/>
                      <a:pt x="20845526" y="9939274"/>
                    </a:cubicBezTo>
                    <a:cubicBezTo>
                      <a:pt x="20864322" y="9938512"/>
                      <a:pt x="20880070" y="9952863"/>
                      <a:pt x="20880832" y="9971659"/>
                    </a:cubicBezTo>
                    <a:close/>
                    <a:moveTo>
                      <a:pt x="20886040" y="10107041"/>
                    </a:moveTo>
                    <a:cubicBezTo>
                      <a:pt x="20886801" y="10129647"/>
                      <a:pt x="20887437" y="10152253"/>
                      <a:pt x="20887944" y="10174859"/>
                    </a:cubicBezTo>
                    <a:cubicBezTo>
                      <a:pt x="20888452" y="10193528"/>
                      <a:pt x="20873593" y="10209149"/>
                      <a:pt x="20854924" y="10209530"/>
                    </a:cubicBezTo>
                    <a:cubicBezTo>
                      <a:pt x="20836255" y="10209911"/>
                      <a:pt x="20820635" y="10195179"/>
                      <a:pt x="20820253" y="10176510"/>
                    </a:cubicBezTo>
                    <a:cubicBezTo>
                      <a:pt x="20819745" y="10154031"/>
                      <a:pt x="20818983" y="10131552"/>
                      <a:pt x="20818348" y="10109073"/>
                    </a:cubicBezTo>
                    <a:cubicBezTo>
                      <a:pt x="20817714" y="10090404"/>
                      <a:pt x="20832445" y="10074783"/>
                      <a:pt x="20851115" y="10074148"/>
                    </a:cubicBezTo>
                    <a:cubicBezTo>
                      <a:pt x="20869783" y="10073513"/>
                      <a:pt x="20885404" y="10088245"/>
                      <a:pt x="20886040" y="10106914"/>
                    </a:cubicBezTo>
                    <a:close/>
                    <a:moveTo>
                      <a:pt x="20889468" y="10242804"/>
                    </a:moveTo>
                    <a:cubicBezTo>
                      <a:pt x="20889849" y="10265537"/>
                      <a:pt x="20890230" y="10288143"/>
                      <a:pt x="20890485" y="10310876"/>
                    </a:cubicBezTo>
                    <a:cubicBezTo>
                      <a:pt x="20890739" y="10329545"/>
                      <a:pt x="20875752" y="10344912"/>
                      <a:pt x="20857083" y="10345166"/>
                    </a:cubicBezTo>
                    <a:cubicBezTo>
                      <a:pt x="20838415" y="10345420"/>
                      <a:pt x="20823047" y="10330434"/>
                      <a:pt x="20822793" y="10311765"/>
                    </a:cubicBezTo>
                    <a:cubicBezTo>
                      <a:pt x="20822540" y="10289159"/>
                      <a:pt x="20822158" y="10266680"/>
                      <a:pt x="20821777" y="10244074"/>
                    </a:cubicBezTo>
                    <a:cubicBezTo>
                      <a:pt x="20821396" y="10225405"/>
                      <a:pt x="20836255" y="10209911"/>
                      <a:pt x="20855051" y="10209530"/>
                    </a:cubicBezTo>
                    <a:cubicBezTo>
                      <a:pt x="20873847" y="10209149"/>
                      <a:pt x="20889215" y="10224008"/>
                      <a:pt x="20889595" y="10242804"/>
                    </a:cubicBezTo>
                    <a:close/>
                    <a:moveTo>
                      <a:pt x="20891373" y="10379075"/>
                    </a:moveTo>
                    <a:cubicBezTo>
                      <a:pt x="20891500" y="10401046"/>
                      <a:pt x="20891627" y="10423017"/>
                      <a:pt x="20891627" y="10445115"/>
                    </a:cubicBezTo>
                    <a:lnTo>
                      <a:pt x="20857718" y="10445115"/>
                    </a:lnTo>
                    <a:lnTo>
                      <a:pt x="20891627" y="10445115"/>
                    </a:lnTo>
                    <a:cubicBezTo>
                      <a:pt x="20891627" y="10445877"/>
                      <a:pt x="20891627" y="10446639"/>
                      <a:pt x="20891627" y="10447401"/>
                    </a:cubicBezTo>
                    <a:cubicBezTo>
                      <a:pt x="20891627" y="10466070"/>
                      <a:pt x="20876515" y="10481310"/>
                      <a:pt x="20857718" y="10481310"/>
                    </a:cubicBezTo>
                    <a:cubicBezTo>
                      <a:pt x="20838922" y="10481310"/>
                      <a:pt x="20823810" y="10466197"/>
                      <a:pt x="20823810" y="10447401"/>
                    </a:cubicBezTo>
                    <a:cubicBezTo>
                      <a:pt x="20823810" y="10446639"/>
                      <a:pt x="20823810" y="10445877"/>
                      <a:pt x="20823810" y="10445115"/>
                    </a:cubicBezTo>
                    <a:cubicBezTo>
                      <a:pt x="20823810" y="10423271"/>
                      <a:pt x="20823682" y="10401427"/>
                      <a:pt x="20823555" y="10379456"/>
                    </a:cubicBezTo>
                    <a:cubicBezTo>
                      <a:pt x="20823428" y="10360787"/>
                      <a:pt x="20838542" y="10345547"/>
                      <a:pt x="20857211" y="10345420"/>
                    </a:cubicBezTo>
                    <a:cubicBezTo>
                      <a:pt x="20875879" y="10345293"/>
                      <a:pt x="20891119" y="10360406"/>
                      <a:pt x="20891246" y="10379075"/>
                    </a:cubicBezTo>
                    <a:close/>
                    <a:moveTo>
                      <a:pt x="20891246" y="10515600"/>
                    </a:moveTo>
                    <a:cubicBezTo>
                      <a:pt x="20891119" y="10538333"/>
                      <a:pt x="20890866" y="10561066"/>
                      <a:pt x="20890612" y="10583799"/>
                    </a:cubicBezTo>
                    <a:cubicBezTo>
                      <a:pt x="20890357" y="10602468"/>
                      <a:pt x="20874991" y="10617454"/>
                      <a:pt x="20856321" y="10617200"/>
                    </a:cubicBezTo>
                    <a:cubicBezTo>
                      <a:pt x="20837652" y="10616946"/>
                      <a:pt x="20822667" y="10601579"/>
                      <a:pt x="20822920" y="10582910"/>
                    </a:cubicBezTo>
                    <a:cubicBezTo>
                      <a:pt x="20823174" y="10560304"/>
                      <a:pt x="20823428" y="10537825"/>
                      <a:pt x="20823555" y="10515219"/>
                    </a:cubicBezTo>
                    <a:cubicBezTo>
                      <a:pt x="20823682" y="10496550"/>
                      <a:pt x="20838922" y="10481437"/>
                      <a:pt x="20857592" y="10481564"/>
                    </a:cubicBezTo>
                    <a:cubicBezTo>
                      <a:pt x="20876261" y="10481691"/>
                      <a:pt x="20891373" y="10496931"/>
                      <a:pt x="20891246" y="10515600"/>
                    </a:cubicBezTo>
                    <a:close/>
                    <a:moveTo>
                      <a:pt x="20889468" y="10651871"/>
                    </a:moveTo>
                    <a:cubicBezTo>
                      <a:pt x="20889088" y="10674604"/>
                      <a:pt x="20888452" y="10697210"/>
                      <a:pt x="20887944" y="10719816"/>
                    </a:cubicBezTo>
                    <a:cubicBezTo>
                      <a:pt x="20887437" y="10738485"/>
                      <a:pt x="20871942" y="10753217"/>
                      <a:pt x="20853273" y="10752836"/>
                    </a:cubicBezTo>
                    <a:cubicBezTo>
                      <a:pt x="20834604" y="10752455"/>
                      <a:pt x="20819872" y="10736834"/>
                      <a:pt x="20820253" y="10718165"/>
                    </a:cubicBezTo>
                    <a:cubicBezTo>
                      <a:pt x="20820889" y="10695686"/>
                      <a:pt x="20821396" y="10673207"/>
                      <a:pt x="20821777" y="10650601"/>
                    </a:cubicBezTo>
                    <a:cubicBezTo>
                      <a:pt x="20822158" y="10631932"/>
                      <a:pt x="20837652" y="10617073"/>
                      <a:pt x="20856321" y="10617454"/>
                    </a:cubicBezTo>
                    <a:cubicBezTo>
                      <a:pt x="20874991" y="10617835"/>
                      <a:pt x="20889849" y="10633329"/>
                      <a:pt x="20889468" y="10651998"/>
                    </a:cubicBezTo>
                    <a:close/>
                    <a:moveTo>
                      <a:pt x="20885913" y="10787888"/>
                    </a:moveTo>
                    <a:cubicBezTo>
                      <a:pt x="20885150" y="10810494"/>
                      <a:pt x="20884389" y="10833100"/>
                      <a:pt x="20883499" y="10855579"/>
                    </a:cubicBezTo>
                    <a:cubicBezTo>
                      <a:pt x="20882738" y="10874248"/>
                      <a:pt x="20866990" y="10888853"/>
                      <a:pt x="20848320" y="10888091"/>
                    </a:cubicBezTo>
                    <a:cubicBezTo>
                      <a:pt x="20829651" y="10887329"/>
                      <a:pt x="20815046" y="10871581"/>
                      <a:pt x="20815808" y="10852912"/>
                    </a:cubicBezTo>
                    <a:cubicBezTo>
                      <a:pt x="20816697" y="10830433"/>
                      <a:pt x="20817460" y="10808081"/>
                      <a:pt x="20818221" y="10785602"/>
                    </a:cubicBezTo>
                    <a:cubicBezTo>
                      <a:pt x="20818856" y="10766933"/>
                      <a:pt x="20834477" y="10752201"/>
                      <a:pt x="20853146" y="10752836"/>
                    </a:cubicBezTo>
                    <a:cubicBezTo>
                      <a:pt x="20871816" y="10753471"/>
                      <a:pt x="20886547" y="10769092"/>
                      <a:pt x="20885913" y="10787761"/>
                    </a:cubicBezTo>
                    <a:close/>
                    <a:moveTo>
                      <a:pt x="20880705" y="10923143"/>
                    </a:moveTo>
                    <a:cubicBezTo>
                      <a:pt x="20879690" y="10945749"/>
                      <a:pt x="20878546" y="10968228"/>
                      <a:pt x="20877403" y="10990707"/>
                    </a:cubicBezTo>
                    <a:cubicBezTo>
                      <a:pt x="20876388" y="11009376"/>
                      <a:pt x="20860513" y="11023727"/>
                      <a:pt x="20841843" y="11022838"/>
                    </a:cubicBezTo>
                    <a:cubicBezTo>
                      <a:pt x="20823174" y="11021949"/>
                      <a:pt x="20808823" y="11005947"/>
                      <a:pt x="20809713" y="10987278"/>
                    </a:cubicBezTo>
                    <a:cubicBezTo>
                      <a:pt x="20810855" y="10964926"/>
                      <a:pt x="20811998" y="10942447"/>
                      <a:pt x="20813015" y="10920095"/>
                    </a:cubicBezTo>
                    <a:cubicBezTo>
                      <a:pt x="20813903" y="10901426"/>
                      <a:pt x="20829651" y="10886948"/>
                      <a:pt x="20848320" y="10887837"/>
                    </a:cubicBezTo>
                    <a:cubicBezTo>
                      <a:pt x="20866990" y="10888726"/>
                      <a:pt x="20881467" y="10904474"/>
                      <a:pt x="20880578" y="10923143"/>
                    </a:cubicBezTo>
                    <a:close/>
                    <a:moveTo>
                      <a:pt x="20873593" y="11058906"/>
                    </a:moveTo>
                    <a:cubicBezTo>
                      <a:pt x="20872323" y="11081639"/>
                      <a:pt x="20870926" y="11104245"/>
                      <a:pt x="20869402" y="11126978"/>
                    </a:cubicBezTo>
                    <a:cubicBezTo>
                      <a:pt x="20868260" y="11145647"/>
                      <a:pt x="20852130" y="11159744"/>
                      <a:pt x="20833462" y="11158601"/>
                    </a:cubicBezTo>
                    <a:cubicBezTo>
                      <a:pt x="20814792" y="11157458"/>
                      <a:pt x="20800695" y="11141329"/>
                      <a:pt x="20801839" y="11122660"/>
                    </a:cubicBezTo>
                    <a:cubicBezTo>
                      <a:pt x="20803236" y="11100181"/>
                      <a:pt x="20804632" y="11077575"/>
                      <a:pt x="20806029" y="11055096"/>
                    </a:cubicBezTo>
                    <a:cubicBezTo>
                      <a:pt x="20807172" y="11036427"/>
                      <a:pt x="20823174" y="11022203"/>
                      <a:pt x="20841843" y="11023219"/>
                    </a:cubicBezTo>
                    <a:cubicBezTo>
                      <a:pt x="20860513" y="11024235"/>
                      <a:pt x="20874737" y="11040364"/>
                      <a:pt x="20873720" y="11059033"/>
                    </a:cubicBezTo>
                    <a:close/>
                    <a:moveTo>
                      <a:pt x="20864957" y="11194923"/>
                    </a:moveTo>
                    <a:cubicBezTo>
                      <a:pt x="20863306" y="11217529"/>
                      <a:pt x="20861655" y="11240135"/>
                      <a:pt x="20859877" y="11262741"/>
                    </a:cubicBezTo>
                    <a:cubicBezTo>
                      <a:pt x="20858480" y="11281410"/>
                      <a:pt x="20842097" y="11295380"/>
                      <a:pt x="20823555" y="11293856"/>
                    </a:cubicBezTo>
                    <a:cubicBezTo>
                      <a:pt x="20805014" y="11292332"/>
                      <a:pt x="20790917" y="11276076"/>
                      <a:pt x="20792441" y="11257534"/>
                    </a:cubicBezTo>
                    <a:cubicBezTo>
                      <a:pt x="20794218" y="11235055"/>
                      <a:pt x="20795869" y="11212703"/>
                      <a:pt x="20797393" y="11190224"/>
                    </a:cubicBezTo>
                    <a:cubicBezTo>
                      <a:pt x="20798664" y="11171555"/>
                      <a:pt x="20814919" y="11157458"/>
                      <a:pt x="20833589" y="11158855"/>
                    </a:cubicBezTo>
                    <a:cubicBezTo>
                      <a:pt x="20852257" y="11160252"/>
                      <a:pt x="20866354" y="11176381"/>
                      <a:pt x="20864957" y="11195050"/>
                    </a:cubicBezTo>
                    <a:close/>
                    <a:moveTo>
                      <a:pt x="20854417" y="11330559"/>
                    </a:moveTo>
                    <a:cubicBezTo>
                      <a:pt x="20852512" y="11353038"/>
                      <a:pt x="20850606" y="11375644"/>
                      <a:pt x="20848574" y="11398123"/>
                    </a:cubicBezTo>
                    <a:cubicBezTo>
                      <a:pt x="20846923" y="11416792"/>
                      <a:pt x="20830414" y="11430508"/>
                      <a:pt x="20811744" y="11428857"/>
                    </a:cubicBezTo>
                    <a:cubicBezTo>
                      <a:pt x="20793075" y="11427206"/>
                      <a:pt x="20779360" y="11410696"/>
                      <a:pt x="20781011" y="11392027"/>
                    </a:cubicBezTo>
                    <a:cubicBezTo>
                      <a:pt x="20783042" y="11369675"/>
                      <a:pt x="20784947" y="11347323"/>
                      <a:pt x="20786852" y="11324971"/>
                    </a:cubicBezTo>
                    <a:cubicBezTo>
                      <a:pt x="20788376" y="11306302"/>
                      <a:pt x="20804760" y="11292459"/>
                      <a:pt x="20823428" y="11294110"/>
                    </a:cubicBezTo>
                    <a:cubicBezTo>
                      <a:pt x="20842097" y="11295761"/>
                      <a:pt x="20855941" y="11312017"/>
                      <a:pt x="20854290" y="11330686"/>
                    </a:cubicBezTo>
                    <a:close/>
                    <a:moveTo>
                      <a:pt x="20842097" y="11465687"/>
                    </a:moveTo>
                    <a:cubicBezTo>
                      <a:pt x="20839939" y="11488166"/>
                      <a:pt x="20837652" y="11510645"/>
                      <a:pt x="20835367" y="11533124"/>
                    </a:cubicBezTo>
                    <a:cubicBezTo>
                      <a:pt x="20833462" y="11551666"/>
                      <a:pt x="20816824" y="11565255"/>
                      <a:pt x="20798155" y="11563350"/>
                    </a:cubicBezTo>
                    <a:cubicBezTo>
                      <a:pt x="20779487" y="11561445"/>
                      <a:pt x="20766024" y="11544808"/>
                      <a:pt x="20767929" y="11526139"/>
                    </a:cubicBezTo>
                    <a:cubicBezTo>
                      <a:pt x="20770216" y="11503787"/>
                      <a:pt x="20772501" y="11481435"/>
                      <a:pt x="20774661" y="11459083"/>
                    </a:cubicBezTo>
                    <a:cubicBezTo>
                      <a:pt x="20776439" y="11440414"/>
                      <a:pt x="20793075" y="11426825"/>
                      <a:pt x="20811617" y="11428603"/>
                    </a:cubicBezTo>
                    <a:cubicBezTo>
                      <a:pt x="20830160" y="11430381"/>
                      <a:pt x="20843875" y="11447018"/>
                      <a:pt x="20842097" y="11465560"/>
                    </a:cubicBezTo>
                    <a:close/>
                    <a:moveTo>
                      <a:pt x="20828127" y="11600815"/>
                    </a:moveTo>
                    <a:cubicBezTo>
                      <a:pt x="20825588" y="11623421"/>
                      <a:pt x="20823047" y="11645900"/>
                      <a:pt x="20820507" y="11668506"/>
                    </a:cubicBezTo>
                    <a:cubicBezTo>
                      <a:pt x="20818348" y="11687048"/>
                      <a:pt x="20801585" y="11700383"/>
                      <a:pt x="20782916" y="11698224"/>
                    </a:cubicBezTo>
                    <a:cubicBezTo>
                      <a:pt x="20764246" y="11696065"/>
                      <a:pt x="20751039" y="11679301"/>
                      <a:pt x="20753197" y="11660632"/>
                    </a:cubicBezTo>
                    <a:cubicBezTo>
                      <a:pt x="20755865" y="11638280"/>
                      <a:pt x="20758404" y="11615801"/>
                      <a:pt x="20760817" y="11593449"/>
                    </a:cubicBezTo>
                    <a:cubicBezTo>
                      <a:pt x="20762849" y="11574907"/>
                      <a:pt x="20779614" y="11561445"/>
                      <a:pt x="20798155" y="11563477"/>
                    </a:cubicBezTo>
                    <a:cubicBezTo>
                      <a:pt x="20816697" y="11565509"/>
                      <a:pt x="20830160" y="11582273"/>
                      <a:pt x="20828127" y="11600815"/>
                    </a:cubicBezTo>
                    <a:close/>
                    <a:moveTo>
                      <a:pt x="20812379" y="11736070"/>
                    </a:moveTo>
                    <a:cubicBezTo>
                      <a:pt x="20809586" y="11758549"/>
                      <a:pt x="20806792" y="11781028"/>
                      <a:pt x="20803870" y="11803507"/>
                    </a:cubicBezTo>
                    <a:cubicBezTo>
                      <a:pt x="20801457" y="11822049"/>
                      <a:pt x="20784440" y="11835130"/>
                      <a:pt x="20765897" y="11832717"/>
                    </a:cubicBezTo>
                    <a:cubicBezTo>
                      <a:pt x="20747355" y="11830304"/>
                      <a:pt x="20734274" y="11813286"/>
                      <a:pt x="20736688" y="11794744"/>
                    </a:cubicBezTo>
                    <a:cubicBezTo>
                      <a:pt x="20739608" y="11772392"/>
                      <a:pt x="20742402" y="11750167"/>
                      <a:pt x="20745196" y="11727815"/>
                    </a:cubicBezTo>
                    <a:cubicBezTo>
                      <a:pt x="20747482" y="11709273"/>
                      <a:pt x="20764373" y="11696065"/>
                      <a:pt x="20782916" y="11698351"/>
                    </a:cubicBezTo>
                    <a:cubicBezTo>
                      <a:pt x="20801457" y="11700637"/>
                      <a:pt x="20814666" y="11717528"/>
                      <a:pt x="20812379" y="11736070"/>
                    </a:cubicBezTo>
                    <a:close/>
                    <a:moveTo>
                      <a:pt x="20794853" y="11870817"/>
                    </a:moveTo>
                    <a:cubicBezTo>
                      <a:pt x="20791805" y="11893169"/>
                      <a:pt x="20788630" y="11915648"/>
                      <a:pt x="20785455" y="11938000"/>
                    </a:cubicBezTo>
                    <a:cubicBezTo>
                      <a:pt x="20782789" y="11956542"/>
                      <a:pt x="20765643" y="11969369"/>
                      <a:pt x="20747101" y="11966702"/>
                    </a:cubicBezTo>
                    <a:cubicBezTo>
                      <a:pt x="20728560" y="11964035"/>
                      <a:pt x="20715732" y="11946890"/>
                      <a:pt x="20718399" y="11928348"/>
                    </a:cubicBezTo>
                    <a:cubicBezTo>
                      <a:pt x="20721574" y="11906123"/>
                      <a:pt x="20724749" y="11883898"/>
                      <a:pt x="20727670" y="11861673"/>
                    </a:cubicBezTo>
                    <a:cubicBezTo>
                      <a:pt x="20730211" y="11843131"/>
                      <a:pt x="20747228" y="11830177"/>
                      <a:pt x="20765770" y="11832717"/>
                    </a:cubicBezTo>
                    <a:cubicBezTo>
                      <a:pt x="20784313" y="11835257"/>
                      <a:pt x="20797267" y="11852275"/>
                      <a:pt x="20794726" y="11870817"/>
                    </a:cubicBezTo>
                    <a:close/>
                    <a:moveTo>
                      <a:pt x="20775549" y="12004929"/>
                    </a:moveTo>
                    <a:cubicBezTo>
                      <a:pt x="20772247" y="12027408"/>
                      <a:pt x="20768818" y="12049760"/>
                      <a:pt x="20765263" y="12072112"/>
                    </a:cubicBezTo>
                    <a:cubicBezTo>
                      <a:pt x="20762342" y="12090654"/>
                      <a:pt x="20745069" y="12103227"/>
                      <a:pt x="20726527" y="12100306"/>
                    </a:cubicBezTo>
                    <a:cubicBezTo>
                      <a:pt x="20707986" y="12097385"/>
                      <a:pt x="20695413" y="12080113"/>
                      <a:pt x="20698333" y="12061571"/>
                    </a:cubicBezTo>
                    <a:cubicBezTo>
                      <a:pt x="20701763" y="12039346"/>
                      <a:pt x="20705192" y="12017121"/>
                      <a:pt x="20708493" y="11994769"/>
                    </a:cubicBezTo>
                    <a:cubicBezTo>
                      <a:pt x="20711288" y="11976227"/>
                      <a:pt x="20728560" y="11963527"/>
                      <a:pt x="20746974" y="11966321"/>
                    </a:cubicBezTo>
                    <a:cubicBezTo>
                      <a:pt x="20765390" y="11969115"/>
                      <a:pt x="20778217" y="11986387"/>
                      <a:pt x="20775422" y="12004802"/>
                    </a:cubicBezTo>
                    <a:close/>
                    <a:moveTo>
                      <a:pt x="20754341" y="12139295"/>
                    </a:moveTo>
                    <a:cubicBezTo>
                      <a:pt x="20750657" y="12161647"/>
                      <a:pt x="20746974" y="12184126"/>
                      <a:pt x="20743165" y="12206478"/>
                    </a:cubicBezTo>
                    <a:cubicBezTo>
                      <a:pt x="20739990" y="12224893"/>
                      <a:pt x="20722591" y="12237339"/>
                      <a:pt x="20704048" y="12234164"/>
                    </a:cubicBezTo>
                    <a:cubicBezTo>
                      <a:pt x="20685506" y="12230989"/>
                      <a:pt x="20673188" y="12213590"/>
                      <a:pt x="20676363" y="12195048"/>
                    </a:cubicBezTo>
                    <a:cubicBezTo>
                      <a:pt x="20680172" y="12172823"/>
                      <a:pt x="20683855" y="12150598"/>
                      <a:pt x="20687412" y="12128373"/>
                    </a:cubicBezTo>
                    <a:cubicBezTo>
                      <a:pt x="20690460" y="12109958"/>
                      <a:pt x="20707858" y="12097385"/>
                      <a:pt x="20726273" y="12100433"/>
                    </a:cubicBezTo>
                    <a:cubicBezTo>
                      <a:pt x="20744689" y="12103481"/>
                      <a:pt x="20757262" y="12120880"/>
                      <a:pt x="20754214" y="12139295"/>
                    </a:cubicBezTo>
                    <a:close/>
                    <a:moveTo>
                      <a:pt x="20731480" y="12273407"/>
                    </a:moveTo>
                    <a:cubicBezTo>
                      <a:pt x="20727543" y="12295759"/>
                      <a:pt x="20723479" y="12317984"/>
                      <a:pt x="20719416" y="12340209"/>
                    </a:cubicBezTo>
                    <a:cubicBezTo>
                      <a:pt x="20715987" y="12358624"/>
                      <a:pt x="20698333" y="12370816"/>
                      <a:pt x="20680045" y="12367387"/>
                    </a:cubicBezTo>
                    <a:cubicBezTo>
                      <a:pt x="20661757" y="12363958"/>
                      <a:pt x="20649439" y="12346305"/>
                      <a:pt x="20652867" y="12328017"/>
                    </a:cubicBezTo>
                    <a:cubicBezTo>
                      <a:pt x="20656931" y="12305919"/>
                      <a:pt x="20660868" y="12283694"/>
                      <a:pt x="20664805" y="12261596"/>
                    </a:cubicBezTo>
                    <a:cubicBezTo>
                      <a:pt x="20668107" y="12243181"/>
                      <a:pt x="20685633" y="12230862"/>
                      <a:pt x="20704048" y="12234164"/>
                    </a:cubicBezTo>
                    <a:cubicBezTo>
                      <a:pt x="20722464" y="12237466"/>
                      <a:pt x="20734782" y="12254992"/>
                      <a:pt x="20731480" y="12273407"/>
                    </a:cubicBezTo>
                    <a:close/>
                    <a:moveTo>
                      <a:pt x="20706969" y="12407011"/>
                    </a:moveTo>
                    <a:cubicBezTo>
                      <a:pt x="20702778" y="12429236"/>
                      <a:pt x="20698461" y="12451461"/>
                      <a:pt x="20694142" y="12473559"/>
                    </a:cubicBezTo>
                    <a:cubicBezTo>
                      <a:pt x="20690587" y="12491974"/>
                      <a:pt x="20672679" y="12503912"/>
                      <a:pt x="20654392" y="12500229"/>
                    </a:cubicBezTo>
                    <a:cubicBezTo>
                      <a:pt x="20636103" y="12496546"/>
                      <a:pt x="20624039" y="12478766"/>
                      <a:pt x="20627721" y="12460478"/>
                    </a:cubicBezTo>
                    <a:cubicBezTo>
                      <a:pt x="20632040" y="12438507"/>
                      <a:pt x="20636357" y="12416409"/>
                      <a:pt x="20640548" y="12394311"/>
                    </a:cubicBezTo>
                    <a:cubicBezTo>
                      <a:pt x="20643977" y="12375896"/>
                      <a:pt x="20661757" y="12363831"/>
                      <a:pt x="20680172" y="12367387"/>
                    </a:cubicBezTo>
                    <a:cubicBezTo>
                      <a:pt x="20698588" y="12370943"/>
                      <a:pt x="20710652" y="12388596"/>
                      <a:pt x="20707096" y="12407011"/>
                    </a:cubicBezTo>
                    <a:close/>
                    <a:moveTo>
                      <a:pt x="20680935" y="12539980"/>
                    </a:moveTo>
                    <a:cubicBezTo>
                      <a:pt x="20676363" y="12562205"/>
                      <a:pt x="20671791" y="12584430"/>
                      <a:pt x="20667092" y="12606655"/>
                    </a:cubicBezTo>
                    <a:cubicBezTo>
                      <a:pt x="20663281" y="12624943"/>
                      <a:pt x="20645247" y="12636627"/>
                      <a:pt x="20626960" y="12632817"/>
                    </a:cubicBezTo>
                    <a:cubicBezTo>
                      <a:pt x="20608671" y="12629007"/>
                      <a:pt x="20596988" y="12610973"/>
                      <a:pt x="20600797" y="12592685"/>
                    </a:cubicBezTo>
                    <a:cubicBezTo>
                      <a:pt x="20605496" y="12570587"/>
                      <a:pt x="20610068" y="12548489"/>
                      <a:pt x="20614514" y="12526391"/>
                    </a:cubicBezTo>
                    <a:cubicBezTo>
                      <a:pt x="20618196" y="12508103"/>
                      <a:pt x="20636103" y="12496292"/>
                      <a:pt x="20654518" y="12499975"/>
                    </a:cubicBezTo>
                    <a:cubicBezTo>
                      <a:pt x="20672933" y="12503658"/>
                      <a:pt x="20684617" y="12521565"/>
                      <a:pt x="20680935" y="12539980"/>
                    </a:cubicBezTo>
                    <a:close/>
                    <a:moveTo>
                      <a:pt x="20652867" y="12673203"/>
                    </a:moveTo>
                    <a:cubicBezTo>
                      <a:pt x="20648042" y="12695428"/>
                      <a:pt x="20643216" y="12717526"/>
                      <a:pt x="20638263" y="12739624"/>
                    </a:cubicBezTo>
                    <a:cubicBezTo>
                      <a:pt x="20634198" y="12757912"/>
                      <a:pt x="20616038" y="12769342"/>
                      <a:pt x="20597749" y="12765278"/>
                    </a:cubicBezTo>
                    <a:cubicBezTo>
                      <a:pt x="20579462" y="12761214"/>
                      <a:pt x="20568031" y="12743053"/>
                      <a:pt x="20572095" y="12724765"/>
                    </a:cubicBezTo>
                    <a:cubicBezTo>
                      <a:pt x="20577048" y="12702794"/>
                      <a:pt x="20581874" y="12680823"/>
                      <a:pt x="20586700" y="12658725"/>
                    </a:cubicBezTo>
                    <a:cubicBezTo>
                      <a:pt x="20590638" y="12640437"/>
                      <a:pt x="20608671" y="12628880"/>
                      <a:pt x="20626960" y="12632817"/>
                    </a:cubicBezTo>
                    <a:cubicBezTo>
                      <a:pt x="20645247" y="12636754"/>
                      <a:pt x="20656804" y="12654788"/>
                      <a:pt x="20652867" y="12673076"/>
                    </a:cubicBezTo>
                    <a:close/>
                    <a:moveTo>
                      <a:pt x="20623149" y="12805791"/>
                    </a:moveTo>
                    <a:cubicBezTo>
                      <a:pt x="20618069" y="12827889"/>
                      <a:pt x="20612863" y="12849860"/>
                      <a:pt x="20607655" y="12871958"/>
                    </a:cubicBezTo>
                    <a:cubicBezTo>
                      <a:pt x="20603338" y="12890119"/>
                      <a:pt x="20585049" y="12901422"/>
                      <a:pt x="20566889" y="12897104"/>
                    </a:cubicBezTo>
                    <a:cubicBezTo>
                      <a:pt x="20548727" y="12892786"/>
                      <a:pt x="20537424" y="12874498"/>
                      <a:pt x="20541742" y="12856337"/>
                    </a:cubicBezTo>
                    <a:cubicBezTo>
                      <a:pt x="20546949" y="12834493"/>
                      <a:pt x="20552029" y="12812522"/>
                      <a:pt x="20557110" y="12790678"/>
                    </a:cubicBezTo>
                    <a:cubicBezTo>
                      <a:pt x="20561300" y="12772517"/>
                      <a:pt x="20579462" y="12761087"/>
                      <a:pt x="20597749" y="12765278"/>
                    </a:cubicBezTo>
                    <a:cubicBezTo>
                      <a:pt x="20616038" y="12769469"/>
                      <a:pt x="20627341" y="12787630"/>
                      <a:pt x="20623149" y="12805918"/>
                    </a:cubicBezTo>
                    <a:close/>
                    <a:moveTo>
                      <a:pt x="20591780" y="12937998"/>
                    </a:moveTo>
                    <a:cubicBezTo>
                      <a:pt x="20586446" y="12959969"/>
                      <a:pt x="20580986" y="12981940"/>
                      <a:pt x="20575397" y="13003784"/>
                    </a:cubicBezTo>
                    <a:cubicBezTo>
                      <a:pt x="20570825" y="13021945"/>
                      <a:pt x="20552411" y="13032867"/>
                      <a:pt x="20534249" y="13028295"/>
                    </a:cubicBezTo>
                    <a:cubicBezTo>
                      <a:pt x="20516089" y="13023723"/>
                      <a:pt x="20505167" y="13005308"/>
                      <a:pt x="20509739" y="12987147"/>
                    </a:cubicBezTo>
                    <a:cubicBezTo>
                      <a:pt x="20515199" y="12965430"/>
                      <a:pt x="20520661" y="12943586"/>
                      <a:pt x="20525994" y="12921742"/>
                    </a:cubicBezTo>
                    <a:cubicBezTo>
                      <a:pt x="20530440" y="12903581"/>
                      <a:pt x="20548727" y="12892405"/>
                      <a:pt x="20566889" y="12896850"/>
                    </a:cubicBezTo>
                    <a:cubicBezTo>
                      <a:pt x="20585049" y="12901295"/>
                      <a:pt x="20596225" y="12919583"/>
                      <a:pt x="20591780" y="12937744"/>
                    </a:cubicBezTo>
                    <a:close/>
                    <a:moveTo>
                      <a:pt x="20558633" y="13069315"/>
                    </a:moveTo>
                    <a:cubicBezTo>
                      <a:pt x="20552918" y="13091288"/>
                      <a:pt x="20547203" y="13113258"/>
                      <a:pt x="20541362" y="13135229"/>
                    </a:cubicBezTo>
                    <a:cubicBezTo>
                      <a:pt x="20536536" y="13153262"/>
                      <a:pt x="20517993" y="13164058"/>
                      <a:pt x="20499960" y="13159232"/>
                    </a:cubicBezTo>
                    <a:cubicBezTo>
                      <a:pt x="20481925" y="13154406"/>
                      <a:pt x="20471130" y="13135863"/>
                      <a:pt x="20475956" y="13117830"/>
                    </a:cubicBezTo>
                    <a:cubicBezTo>
                      <a:pt x="20481798" y="13095987"/>
                      <a:pt x="20487514" y="13074269"/>
                      <a:pt x="20493101" y="13052425"/>
                    </a:cubicBezTo>
                    <a:cubicBezTo>
                      <a:pt x="20497800" y="13034263"/>
                      <a:pt x="20516216" y="13023469"/>
                      <a:pt x="20534376" y="13028168"/>
                    </a:cubicBezTo>
                    <a:cubicBezTo>
                      <a:pt x="20552538" y="13032867"/>
                      <a:pt x="20563332" y="13051282"/>
                      <a:pt x="20558633" y="13069443"/>
                    </a:cubicBezTo>
                    <a:close/>
                    <a:moveTo>
                      <a:pt x="20523708" y="13201014"/>
                    </a:moveTo>
                    <a:cubicBezTo>
                      <a:pt x="20517740" y="13222860"/>
                      <a:pt x="20511643" y="13244703"/>
                      <a:pt x="20505547" y="13266547"/>
                    </a:cubicBezTo>
                    <a:cubicBezTo>
                      <a:pt x="20500467" y="13284581"/>
                      <a:pt x="20481798" y="13295122"/>
                      <a:pt x="20463765" y="13290042"/>
                    </a:cubicBezTo>
                    <a:cubicBezTo>
                      <a:pt x="20445730" y="13284963"/>
                      <a:pt x="20435190" y="13266293"/>
                      <a:pt x="20440269" y="13248260"/>
                    </a:cubicBezTo>
                    <a:cubicBezTo>
                      <a:pt x="20446366" y="13226542"/>
                      <a:pt x="20452335" y="13204825"/>
                      <a:pt x="20458303" y="13183108"/>
                    </a:cubicBezTo>
                    <a:cubicBezTo>
                      <a:pt x="20463256" y="13165074"/>
                      <a:pt x="20481798" y="13154406"/>
                      <a:pt x="20499832" y="13159360"/>
                    </a:cubicBezTo>
                    <a:cubicBezTo>
                      <a:pt x="20517867" y="13164313"/>
                      <a:pt x="20528535" y="13182854"/>
                      <a:pt x="20523581" y="13200887"/>
                    </a:cubicBezTo>
                    <a:close/>
                    <a:moveTo>
                      <a:pt x="20486878" y="13331825"/>
                    </a:moveTo>
                    <a:cubicBezTo>
                      <a:pt x="20480655" y="13353542"/>
                      <a:pt x="20474305" y="13375387"/>
                      <a:pt x="20467955" y="13396976"/>
                    </a:cubicBezTo>
                    <a:cubicBezTo>
                      <a:pt x="20462621" y="13414883"/>
                      <a:pt x="20443825" y="13425170"/>
                      <a:pt x="20425918" y="13419962"/>
                    </a:cubicBezTo>
                    <a:cubicBezTo>
                      <a:pt x="20408012" y="13414756"/>
                      <a:pt x="20397724" y="13395833"/>
                      <a:pt x="20402931" y="13377926"/>
                    </a:cubicBezTo>
                    <a:cubicBezTo>
                      <a:pt x="20409281" y="13356337"/>
                      <a:pt x="20415504" y="13334746"/>
                      <a:pt x="20421727" y="13313156"/>
                    </a:cubicBezTo>
                    <a:cubicBezTo>
                      <a:pt x="20426935" y="13295122"/>
                      <a:pt x="20445603" y="13284836"/>
                      <a:pt x="20463638" y="13289914"/>
                    </a:cubicBezTo>
                    <a:cubicBezTo>
                      <a:pt x="20481671" y="13294995"/>
                      <a:pt x="20491958" y="13313790"/>
                      <a:pt x="20486878" y="13331825"/>
                    </a:cubicBezTo>
                    <a:close/>
                    <a:moveTo>
                      <a:pt x="20448524" y="13462000"/>
                    </a:moveTo>
                    <a:cubicBezTo>
                      <a:pt x="20442047" y="13483589"/>
                      <a:pt x="20435443" y="13505307"/>
                      <a:pt x="20428713" y="13526897"/>
                    </a:cubicBezTo>
                    <a:cubicBezTo>
                      <a:pt x="20423251" y="13544804"/>
                      <a:pt x="20404201" y="13554838"/>
                      <a:pt x="20386421" y="13549249"/>
                    </a:cubicBezTo>
                    <a:cubicBezTo>
                      <a:pt x="20368642" y="13543662"/>
                      <a:pt x="20358481" y="13524737"/>
                      <a:pt x="20364069" y="13506958"/>
                    </a:cubicBezTo>
                    <a:cubicBezTo>
                      <a:pt x="20370673" y="13485495"/>
                      <a:pt x="20377277" y="13464032"/>
                      <a:pt x="20383754" y="13442569"/>
                    </a:cubicBezTo>
                    <a:cubicBezTo>
                      <a:pt x="20389089" y="13424663"/>
                      <a:pt x="20408012" y="13414502"/>
                      <a:pt x="20425918" y="13419962"/>
                    </a:cubicBezTo>
                    <a:cubicBezTo>
                      <a:pt x="20443825" y="13425424"/>
                      <a:pt x="20453986" y="13444220"/>
                      <a:pt x="20448524" y="13462127"/>
                    </a:cubicBezTo>
                    <a:close/>
                    <a:moveTo>
                      <a:pt x="20408519" y="13591921"/>
                    </a:moveTo>
                    <a:cubicBezTo>
                      <a:pt x="20401662" y="13613512"/>
                      <a:pt x="20394803" y="13635228"/>
                      <a:pt x="20387818" y="13656818"/>
                    </a:cubicBezTo>
                    <a:cubicBezTo>
                      <a:pt x="20382103" y="13674598"/>
                      <a:pt x="20362926" y="13684377"/>
                      <a:pt x="20345146" y="13678663"/>
                    </a:cubicBezTo>
                    <a:cubicBezTo>
                      <a:pt x="20327367" y="13672947"/>
                      <a:pt x="20317588" y="13653770"/>
                      <a:pt x="20323302" y="13635989"/>
                    </a:cubicBezTo>
                    <a:cubicBezTo>
                      <a:pt x="20330288" y="13614527"/>
                      <a:pt x="20337018" y="13593063"/>
                      <a:pt x="20343876" y="13571601"/>
                    </a:cubicBezTo>
                    <a:cubicBezTo>
                      <a:pt x="20349465" y="13553821"/>
                      <a:pt x="20368515" y="13543914"/>
                      <a:pt x="20386421" y="13549503"/>
                    </a:cubicBezTo>
                    <a:cubicBezTo>
                      <a:pt x="20404328" y="13555090"/>
                      <a:pt x="20414107" y="13574140"/>
                      <a:pt x="20408519" y="13592048"/>
                    </a:cubicBezTo>
                    <a:close/>
                    <a:moveTo>
                      <a:pt x="20366737" y="13721587"/>
                    </a:moveTo>
                    <a:cubicBezTo>
                      <a:pt x="20359624" y="13743178"/>
                      <a:pt x="20352513" y="13764640"/>
                      <a:pt x="20345273" y="13786104"/>
                    </a:cubicBezTo>
                    <a:cubicBezTo>
                      <a:pt x="20339304" y="13803885"/>
                      <a:pt x="20320127" y="13813410"/>
                      <a:pt x="20302347" y="13807312"/>
                    </a:cubicBezTo>
                    <a:cubicBezTo>
                      <a:pt x="20284567" y="13801217"/>
                      <a:pt x="20275042" y="13782167"/>
                      <a:pt x="20281139" y="13764388"/>
                    </a:cubicBezTo>
                    <a:cubicBezTo>
                      <a:pt x="20288377" y="13743051"/>
                      <a:pt x="20295490" y="13721714"/>
                      <a:pt x="20302474" y="13700379"/>
                    </a:cubicBezTo>
                    <a:cubicBezTo>
                      <a:pt x="20308317" y="13682599"/>
                      <a:pt x="20327493" y="13672947"/>
                      <a:pt x="20345273" y="13678788"/>
                    </a:cubicBezTo>
                    <a:cubicBezTo>
                      <a:pt x="20363053" y="13684631"/>
                      <a:pt x="20372705" y="13703808"/>
                      <a:pt x="20366864" y="13721587"/>
                    </a:cubicBezTo>
                    <a:close/>
                    <a:moveTo>
                      <a:pt x="20323429" y="13850365"/>
                    </a:moveTo>
                    <a:cubicBezTo>
                      <a:pt x="20316064" y="13871829"/>
                      <a:pt x="20308570" y="13893164"/>
                      <a:pt x="20301077" y="13914501"/>
                    </a:cubicBezTo>
                    <a:cubicBezTo>
                      <a:pt x="20294854" y="13932154"/>
                      <a:pt x="20275550" y="13941425"/>
                      <a:pt x="20257897" y="13935202"/>
                    </a:cubicBezTo>
                    <a:cubicBezTo>
                      <a:pt x="20240244" y="13928979"/>
                      <a:pt x="20230973" y="13909675"/>
                      <a:pt x="20237196" y="13892022"/>
                    </a:cubicBezTo>
                    <a:cubicBezTo>
                      <a:pt x="20244690" y="13870812"/>
                      <a:pt x="20252055" y="13849604"/>
                      <a:pt x="20259421" y="13828268"/>
                    </a:cubicBezTo>
                    <a:cubicBezTo>
                      <a:pt x="20265517" y="13810614"/>
                      <a:pt x="20284821" y="13801217"/>
                      <a:pt x="20302474" y="13807312"/>
                    </a:cubicBezTo>
                    <a:cubicBezTo>
                      <a:pt x="20320127" y="13813410"/>
                      <a:pt x="20329525" y="13832712"/>
                      <a:pt x="20323429" y="13850365"/>
                    </a:cubicBezTo>
                    <a:close/>
                    <a:moveTo>
                      <a:pt x="20278344" y="13978382"/>
                    </a:moveTo>
                    <a:cubicBezTo>
                      <a:pt x="20270724" y="13999718"/>
                      <a:pt x="20262977" y="14020927"/>
                      <a:pt x="20255230" y="14042137"/>
                    </a:cubicBezTo>
                    <a:cubicBezTo>
                      <a:pt x="20248753" y="14059663"/>
                      <a:pt x="20229322" y="14068679"/>
                      <a:pt x="20211796" y="14062329"/>
                    </a:cubicBezTo>
                    <a:cubicBezTo>
                      <a:pt x="20194270" y="14055979"/>
                      <a:pt x="20185253" y="14036421"/>
                      <a:pt x="20191603" y="14018895"/>
                    </a:cubicBezTo>
                    <a:cubicBezTo>
                      <a:pt x="20199350" y="13997812"/>
                      <a:pt x="20206970" y="13976731"/>
                      <a:pt x="20214591" y="13955522"/>
                    </a:cubicBezTo>
                    <a:cubicBezTo>
                      <a:pt x="20220941" y="13937869"/>
                      <a:pt x="20240371" y="13928725"/>
                      <a:pt x="20257897" y="13935075"/>
                    </a:cubicBezTo>
                    <a:cubicBezTo>
                      <a:pt x="20275423" y="13941425"/>
                      <a:pt x="20284694" y="13960856"/>
                      <a:pt x="20278344" y="13978382"/>
                    </a:cubicBezTo>
                    <a:close/>
                    <a:moveTo>
                      <a:pt x="20231481" y="14106017"/>
                    </a:moveTo>
                    <a:cubicBezTo>
                      <a:pt x="20223480" y="14127226"/>
                      <a:pt x="20215479" y="14148436"/>
                      <a:pt x="20207478" y="14169644"/>
                    </a:cubicBezTo>
                    <a:cubicBezTo>
                      <a:pt x="20200747" y="14187170"/>
                      <a:pt x="20181190" y="14195933"/>
                      <a:pt x="20163791" y="14189202"/>
                    </a:cubicBezTo>
                    <a:cubicBezTo>
                      <a:pt x="20146392" y="14182471"/>
                      <a:pt x="20137501" y="14162912"/>
                      <a:pt x="20144232" y="14145513"/>
                    </a:cubicBezTo>
                    <a:cubicBezTo>
                      <a:pt x="20152233" y="14124432"/>
                      <a:pt x="20160235" y="14103350"/>
                      <a:pt x="20168108" y="14082268"/>
                    </a:cubicBezTo>
                    <a:cubicBezTo>
                      <a:pt x="20174713" y="14064742"/>
                      <a:pt x="20194143" y="14055852"/>
                      <a:pt x="20211669" y="14062456"/>
                    </a:cubicBezTo>
                    <a:cubicBezTo>
                      <a:pt x="20229195" y="14069061"/>
                      <a:pt x="20238086" y="14088490"/>
                      <a:pt x="20231481" y="14106017"/>
                    </a:cubicBezTo>
                    <a:close/>
                    <a:moveTo>
                      <a:pt x="20182967" y="14233144"/>
                    </a:moveTo>
                    <a:cubicBezTo>
                      <a:pt x="20174713" y="14254226"/>
                      <a:pt x="20166457" y="14275308"/>
                      <a:pt x="20158075" y="14296389"/>
                    </a:cubicBezTo>
                    <a:cubicBezTo>
                      <a:pt x="20151217" y="14313788"/>
                      <a:pt x="20131532" y="14322298"/>
                      <a:pt x="20114133" y="14315312"/>
                    </a:cubicBezTo>
                    <a:cubicBezTo>
                      <a:pt x="20096735" y="14308328"/>
                      <a:pt x="20088225" y="14288770"/>
                      <a:pt x="20095211" y="14271371"/>
                    </a:cubicBezTo>
                    <a:cubicBezTo>
                      <a:pt x="20103466" y="14250415"/>
                      <a:pt x="20111720" y="14229462"/>
                      <a:pt x="20119848" y="14208506"/>
                    </a:cubicBezTo>
                    <a:cubicBezTo>
                      <a:pt x="20126579" y="14191107"/>
                      <a:pt x="20146265" y="14182471"/>
                      <a:pt x="20163664" y="14189202"/>
                    </a:cubicBezTo>
                    <a:cubicBezTo>
                      <a:pt x="20181063" y="14195933"/>
                      <a:pt x="20189698" y="14215618"/>
                      <a:pt x="20182967" y="14233017"/>
                    </a:cubicBezTo>
                    <a:close/>
                    <a:moveTo>
                      <a:pt x="20132802" y="14359255"/>
                    </a:moveTo>
                    <a:cubicBezTo>
                      <a:pt x="20124293" y="14380211"/>
                      <a:pt x="20115785" y="14401164"/>
                      <a:pt x="20107148" y="14422120"/>
                    </a:cubicBezTo>
                    <a:cubicBezTo>
                      <a:pt x="20100037" y="14439392"/>
                      <a:pt x="20080224" y="14447647"/>
                      <a:pt x="20062952" y="14440536"/>
                    </a:cubicBezTo>
                    <a:cubicBezTo>
                      <a:pt x="20045680" y="14433423"/>
                      <a:pt x="20037425" y="14413612"/>
                      <a:pt x="20044538" y="14396338"/>
                    </a:cubicBezTo>
                    <a:cubicBezTo>
                      <a:pt x="20053046" y="14375512"/>
                      <a:pt x="20061555" y="14354811"/>
                      <a:pt x="20070065" y="14333855"/>
                    </a:cubicBezTo>
                    <a:cubicBezTo>
                      <a:pt x="20077049" y="14316456"/>
                      <a:pt x="20096862" y="14308201"/>
                      <a:pt x="20114133" y="14315187"/>
                    </a:cubicBezTo>
                    <a:cubicBezTo>
                      <a:pt x="20131405" y="14322171"/>
                      <a:pt x="20139788" y="14341983"/>
                      <a:pt x="20132802" y="14359255"/>
                    </a:cubicBezTo>
                    <a:close/>
                    <a:moveTo>
                      <a:pt x="20081114" y="14484731"/>
                    </a:moveTo>
                    <a:cubicBezTo>
                      <a:pt x="20072350" y="14505687"/>
                      <a:pt x="20063461" y="14526513"/>
                      <a:pt x="20054570" y="14547342"/>
                    </a:cubicBezTo>
                    <a:cubicBezTo>
                      <a:pt x="20047204" y="14564488"/>
                      <a:pt x="20027266" y="14572487"/>
                      <a:pt x="20010120" y="14565122"/>
                    </a:cubicBezTo>
                    <a:cubicBezTo>
                      <a:pt x="19992975" y="14557756"/>
                      <a:pt x="19984974" y="14537817"/>
                      <a:pt x="19992341" y="14520672"/>
                    </a:cubicBezTo>
                    <a:cubicBezTo>
                      <a:pt x="20001230" y="14499971"/>
                      <a:pt x="20009993" y="14479270"/>
                      <a:pt x="20018629" y="14458442"/>
                    </a:cubicBezTo>
                    <a:cubicBezTo>
                      <a:pt x="20025868" y="14441170"/>
                      <a:pt x="20045680" y="14433042"/>
                      <a:pt x="20062952" y="14440281"/>
                    </a:cubicBezTo>
                    <a:cubicBezTo>
                      <a:pt x="20080224" y="14447520"/>
                      <a:pt x="20088352" y="14467332"/>
                      <a:pt x="20081114" y="14484604"/>
                    </a:cubicBezTo>
                    <a:close/>
                    <a:moveTo>
                      <a:pt x="20027646" y="14609699"/>
                    </a:moveTo>
                    <a:cubicBezTo>
                      <a:pt x="20018629" y="14630527"/>
                      <a:pt x="20009486" y="14651228"/>
                      <a:pt x="20000342" y="14671929"/>
                    </a:cubicBezTo>
                    <a:cubicBezTo>
                      <a:pt x="19992721" y="14689074"/>
                      <a:pt x="19972782" y="14696694"/>
                      <a:pt x="19955638" y="14689201"/>
                    </a:cubicBezTo>
                    <a:cubicBezTo>
                      <a:pt x="19938492" y="14681708"/>
                      <a:pt x="19930872" y="14661642"/>
                      <a:pt x="19938366" y="14644497"/>
                    </a:cubicBezTo>
                    <a:cubicBezTo>
                      <a:pt x="19947510" y="14623923"/>
                      <a:pt x="19956526" y="14603349"/>
                      <a:pt x="19965543" y="14582648"/>
                    </a:cubicBezTo>
                    <a:cubicBezTo>
                      <a:pt x="19973037" y="14565503"/>
                      <a:pt x="19992975" y="14557629"/>
                      <a:pt x="20010120" y="14565122"/>
                    </a:cubicBezTo>
                    <a:cubicBezTo>
                      <a:pt x="20027266" y="14572614"/>
                      <a:pt x="20035140" y="14592554"/>
                      <a:pt x="20027646" y="14609699"/>
                    </a:cubicBezTo>
                    <a:close/>
                    <a:moveTo>
                      <a:pt x="19972528" y="14734032"/>
                    </a:moveTo>
                    <a:cubicBezTo>
                      <a:pt x="19963257" y="14754733"/>
                      <a:pt x="19953860" y="14775307"/>
                      <a:pt x="19944462" y="14795881"/>
                    </a:cubicBezTo>
                    <a:cubicBezTo>
                      <a:pt x="19936715" y="14812899"/>
                      <a:pt x="19916521" y="14820392"/>
                      <a:pt x="19899503" y="14812518"/>
                    </a:cubicBezTo>
                    <a:cubicBezTo>
                      <a:pt x="19882486" y="14804644"/>
                      <a:pt x="19874992" y="14784578"/>
                      <a:pt x="19882867" y="14767561"/>
                    </a:cubicBezTo>
                    <a:cubicBezTo>
                      <a:pt x="19892265" y="14747112"/>
                      <a:pt x="19901536" y="14726665"/>
                      <a:pt x="19910806" y="14706092"/>
                    </a:cubicBezTo>
                    <a:cubicBezTo>
                      <a:pt x="19918553" y="14689074"/>
                      <a:pt x="19938492" y="14681454"/>
                      <a:pt x="19955638" y="14689201"/>
                    </a:cubicBezTo>
                    <a:cubicBezTo>
                      <a:pt x="19972782" y="14696948"/>
                      <a:pt x="19980275" y="14716888"/>
                      <a:pt x="19972528" y="14734032"/>
                    </a:cubicBezTo>
                    <a:close/>
                    <a:moveTo>
                      <a:pt x="19915887" y="14857476"/>
                    </a:moveTo>
                    <a:cubicBezTo>
                      <a:pt x="19906362" y="14877923"/>
                      <a:pt x="19896710" y="14898497"/>
                      <a:pt x="19886930" y="14918944"/>
                    </a:cubicBezTo>
                    <a:cubicBezTo>
                      <a:pt x="19878929" y="14935836"/>
                      <a:pt x="19858737" y="14943074"/>
                      <a:pt x="19841845" y="14935073"/>
                    </a:cubicBezTo>
                    <a:cubicBezTo>
                      <a:pt x="19824954" y="14927072"/>
                      <a:pt x="19817716" y="14906879"/>
                      <a:pt x="19825717" y="14889987"/>
                    </a:cubicBezTo>
                    <a:cubicBezTo>
                      <a:pt x="19835368" y="14869668"/>
                      <a:pt x="19844893" y="14849348"/>
                      <a:pt x="19854418" y="14829028"/>
                    </a:cubicBezTo>
                    <a:cubicBezTo>
                      <a:pt x="19862292" y="14812138"/>
                      <a:pt x="19882486" y="14804771"/>
                      <a:pt x="19899376" y="14812645"/>
                    </a:cubicBezTo>
                    <a:cubicBezTo>
                      <a:pt x="19916267" y="14820519"/>
                      <a:pt x="19923633" y="14840713"/>
                      <a:pt x="19915760" y="14857603"/>
                    </a:cubicBezTo>
                    <a:close/>
                    <a:moveTo>
                      <a:pt x="19857593" y="14980286"/>
                    </a:moveTo>
                    <a:cubicBezTo>
                      <a:pt x="19847688" y="15000732"/>
                      <a:pt x="19837781" y="15021052"/>
                      <a:pt x="19827748" y="15041499"/>
                    </a:cubicBezTo>
                    <a:cubicBezTo>
                      <a:pt x="19819493" y="15058262"/>
                      <a:pt x="19799173" y="15065248"/>
                      <a:pt x="19782410" y="15056993"/>
                    </a:cubicBezTo>
                    <a:cubicBezTo>
                      <a:pt x="19765645" y="15048737"/>
                      <a:pt x="19758661" y="15028418"/>
                      <a:pt x="19766916" y="15011654"/>
                    </a:cubicBezTo>
                    <a:cubicBezTo>
                      <a:pt x="19776821" y="14991462"/>
                      <a:pt x="19786727" y="14971140"/>
                      <a:pt x="19796506" y="14950821"/>
                    </a:cubicBezTo>
                    <a:cubicBezTo>
                      <a:pt x="19804635" y="14933930"/>
                      <a:pt x="19824827" y="14926945"/>
                      <a:pt x="19841718" y="14935073"/>
                    </a:cubicBezTo>
                    <a:cubicBezTo>
                      <a:pt x="19858610" y="14943201"/>
                      <a:pt x="19865594" y="14963394"/>
                      <a:pt x="19857467" y="14980286"/>
                    </a:cubicBezTo>
                    <a:close/>
                    <a:moveTo>
                      <a:pt x="19797522" y="15102460"/>
                    </a:moveTo>
                    <a:cubicBezTo>
                      <a:pt x="19787363" y="15122779"/>
                      <a:pt x="19777202" y="15142972"/>
                      <a:pt x="19766916" y="15163164"/>
                    </a:cubicBezTo>
                    <a:cubicBezTo>
                      <a:pt x="19758406" y="15179802"/>
                      <a:pt x="19738087" y="15186533"/>
                      <a:pt x="19721449" y="15178024"/>
                    </a:cubicBezTo>
                    <a:cubicBezTo>
                      <a:pt x="19704813" y="15169514"/>
                      <a:pt x="19698081" y="15149195"/>
                      <a:pt x="19706591" y="15132558"/>
                    </a:cubicBezTo>
                    <a:cubicBezTo>
                      <a:pt x="19716750" y="15112492"/>
                      <a:pt x="19726911" y="15092426"/>
                      <a:pt x="19736943" y="15072233"/>
                    </a:cubicBezTo>
                    <a:cubicBezTo>
                      <a:pt x="19745325" y="15055469"/>
                      <a:pt x="19765645" y="15048737"/>
                      <a:pt x="19782410" y="15056993"/>
                    </a:cubicBezTo>
                    <a:cubicBezTo>
                      <a:pt x="19799173" y="15065248"/>
                      <a:pt x="19805904" y="15085695"/>
                      <a:pt x="19797649" y="15102460"/>
                    </a:cubicBezTo>
                    <a:close/>
                    <a:moveTo>
                      <a:pt x="19736181" y="15223744"/>
                    </a:moveTo>
                    <a:cubicBezTo>
                      <a:pt x="19725767" y="15243938"/>
                      <a:pt x="19715353" y="15264003"/>
                      <a:pt x="19704813" y="15284069"/>
                    </a:cubicBezTo>
                    <a:cubicBezTo>
                      <a:pt x="19696176" y="15300579"/>
                      <a:pt x="19675729" y="15307056"/>
                      <a:pt x="19659092" y="15298420"/>
                    </a:cubicBezTo>
                    <a:cubicBezTo>
                      <a:pt x="19642455" y="15289785"/>
                      <a:pt x="19636105" y="15269338"/>
                      <a:pt x="19644742" y="15252700"/>
                    </a:cubicBezTo>
                    <a:cubicBezTo>
                      <a:pt x="19655155" y="15232762"/>
                      <a:pt x="19665569" y="15212822"/>
                      <a:pt x="19675856" y="15192756"/>
                    </a:cubicBezTo>
                    <a:cubicBezTo>
                      <a:pt x="19684366" y="15176119"/>
                      <a:pt x="19704813" y="15169642"/>
                      <a:pt x="19721449" y="15178151"/>
                    </a:cubicBezTo>
                    <a:cubicBezTo>
                      <a:pt x="19738087" y="15186661"/>
                      <a:pt x="19744564" y="15207107"/>
                      <a:pt x="19736054" y="15223744"/>
                    </a:cubicBezTo>
                    <a:close/>
                    <a:moveTo>
                      <a:pt x="19673063" y="15344012"/>
                    </a:moveTo>
                    <a:cubicBezTo>
                      <a:pt x="19662394" y="15363952"/>
                      <a:pt x="19651726" y="15383890"/>
                      <a:pt x="19640931" y="15403830"/>
                    </a:cubicBezTo>
                    <a:cubicBezTo>
                      <a:pt x="19632042" y="15420339"/>
                      <a:pt x="19611467" y="15426437"/>
                      <a:pt x="19595085" y="15417546"/>
                    </a:cubicBezTo>
                    <a:cubicBezTo>
                      <a:pt x="19578701" y="15408656"/>
                      <a:pt x="19572478" y="15388082"/>
                      <a:pt x="19581368" y="15371699"/>
                    </a:cubicBezTo>
                    <a:cubicBezTo>
                      <a:pt x="19592037" y="15351888"/>
                      <a:pt x="19602704" y="15332075"/>
                      <a:pt x="19613245" y="15312262"/>
                    </a:cubicBezTo>
                    <a:cubicBezTo>
                      <a:pt x="19622008" y="15295753"/>
                      <a:pt x="19642582" y="15289530"/>
                      <a:pt x="19659092" y="15298293"/>
                    </a:cubicBezTo>
                    <a:cubicBezTo>
                      <a:pt x="19675602" y="15307056"/>
                      <a:pt x="19681825" y="15327630"/>
                      <a:pt x="19673063" y="15344139"/>
                    </a:cubicBezTo>
                    <a:close/>
                    <a:moveTo>
                      <a:pt x="19608419" y="15463647"/>
                    </a:moveTo>
                    <a:cubicBezTo>
                      <a:pt x="19597497" y="15483587"/>
                      <a:pt x="19586575" y="15503398"/>
                      <a:pt x="19575526" y="15523211"/>
                    </a:cubicBezTo>
                    <a:cubicBezTo>
                      <a:pt x="19566382" y="15539593"/>
                      <a:pt x="19545808" y="15545436"/>
                      <a:pt x="19529425" y="15536290"/>
                    </a:cubicBezTo>
                    <a:cubicBezTo>
                      <a:pt x="19513042" y="15527147"/>
                      <a:pt x="19507200" y="15506573"/>
                      <a:pt x="19516344" y="15490189"/>
                    </a:cubicBezTo>
                    <a:cubicBezTo>
                      <a:pt x="19527267" y="15470505"/>
                      <a:pt x="19538189" y="15450820"/>
                      <a:pt x="19549111" y="15431008"/>
                    </a:cubicBezTo>
                    <a:cubicBezTo>
                      <a:pt x="19558127" y="15414625"/>
                      <a:pt x="19578701" y="15408656"/>
                      <a:pt x="19595085" y="15417673"/>
                    </a:cubicBezTo>
                    <a:cubicBezTo>
                      <a:pt x="19611467" y="15426689"/>
                      <a:pt x="19617437" y="15447263"/>
                      <a:pt x="19608419" y="15463647"/>
                    </a:cubicBezTo>
                    <a:close/>
                    <a:moveTo>
                      <a:pt x="19542252" y="15582392"/>
                    </a:moveTo>
                    <a:cubicBezTo>
                      <a:pt x="19531076" y="15602077"/>
                      <a:pt x="19519900" y="15621763"/>
                      <a:pt x="19508597" y="15641447"/>
                    </a:cubicBezTo>
                    <a:cubicBezTo>
                      <a:pt x="19499326" y="15657703"/>
                      <a:pt x="19478625" y="15663290"/>
                      <a:pt x="19462369" y="15653893"/>
                    </a:cubicBezTo>
                    <a:cubicBezTo>
                      <a:pt x="19446114" y="15644495"/>
                      <a:pt x="19440525" y="15623921"/>
                      <a:pt x="19449923" y="15607664"/>
                    </a:cubicBezTo>
                    <a:cubicBezTo>
                      <a:pt x="19461099" y="15588107"/>
                      <a:pt x="19472275" y="15568549"/>
                      <a:pt x="19483324" y="15548990"/>
                    </a:cubicBezTo>
                    <a:cubicBezTo>
                      <a:pt x="19492595" y="15532736"/>
                      <a:pt x="19513169" y="15527020"/>
                      <a:pt x="19529425" y="15536163"/>
                    </a:cubicBezTo>
                    <a:cubicBezTo>
                      <a:pt x="19545681" y="15545308"/>
                      <a:pt x="19551396" y="15566010"/>
                      <a:pt x="19542252" y="15582264"/>
                    </a:cubicBezTo>
                    <a:close/>
                    <a:moveTo>
                      <a:pt x="19474562" y="15700121"/>
                    </a:moveTo>
                    <a:cubicBezTo>
                      <a:pt x="19463131" y="15719679"/>
                      <a:pt x="19451701" y="15739238"/>
                      <a:pt x="19440144" y="15758668"/>
                    </a:cubicBezTo>
                    <a:cubicBezTo>
                      <a:pt x="19430619" y="15774797"/>
                      <a:pt x="19409792" y="15780131"/>
                      <a:pt x="19393790" y="15770606"/>
                    </a:cubicBezTo>
                    <a:cubicBezTo>
                      <a:pt x="19377788" y="15761081"/>
                      <a:pt x="19372326" y="15740253"/>
                      <a:pt x="19381851" y="15724251"/>
                    </a:cubicBezTo>
                    <a:cubicBezTo>
                      <a:pt x="19393281" y="15704947"/>
                      <a:pt x="19404712" y="15685515"/>
                      <a:pt x="19416015" y="15666086"/>
                    </a:cubicBezTo>
                    <a:cubicBezTo>
                      <a:pt x="19425413" y="15649956"/>
                      <a:pt x="19446114" y="15644495"/>
                      <a:pt x="19462369" y="15653893"/>
                    </a:cubicBezTo>
                    <a:cubicBezTo>
                      <a:pt x="19478625" y="15663290"/>
                      <a:pt x="19483960" y="15683992"/>
                      <a:pt x="19474562" y="15700248"/>
                    </a:cubicBezTo>
                    <a:close/>
                    <a:moveTo>
                      <a:pt x="19405346" y="15817087"/>
                    </a:moveTo>
                    <a:cubicBezTo>
                      <a:pt x="19393663" y="15836519"/>
                      <a:pt x="19381978" y="15855823"/>
                      <a:pt x="19370167" y="15875127"/>
                    </a:cubicBezTo>
                    <a:cubicBezTo>
                      <a:pt x="19360389" y="15891129"/>
                      <a:pt x="19339561" y="15896210"/>
                      <a:pt x="19323558" y="15886430"/>
                    </a:cubicBezTo>
                    <a:cubicBezTo>
                      <a:pt x="19307556" y="15876651"/>
                      <a:pt x="19302476" y="15855823"/>
                      <a:pt x="19312255" y="15839821"/>
                    </a:cubicBezTo>
                    <a:cubicBezTo>
                      <a:pt x="19323940" y="15820644"/>
                      <a:pt x="19335623" y="15801339"/>
                      <a:pt x="19347180" y="15782162"/>
                    </a:cubicBezTo>
                    <a:cubicBezTo>
                      <a:pt x="19356832" y="15766162"/>
                      <a:pt x="19377661" y="15760954"/>
                      <a:pt x="19393663" y="15770606"/>
                    </a:cubicBezTo>
                    <a:cubicBezTo>
                      <a:pt x="19409665" y="15780258"/>
                      <a:pt x="19414871" y="15801087"/>
                      <a:pt x="19405219" y="15817087"/>
                    </a:cubicBezTo>
                    <a:close/>
                    <a:moveTo>
                      <a:pt x="19334480" y="15933165"/>
                    </a:moveTo>
                    <a:cubicBezTo>
                      <a:pt x="19322542" y="15952470"/>
                      <a:pt x="19310604" y="15971647"/>
                      <a:pt x="19298540" y="15990824"/>
                    </a:cubicBezTo>
                    <a:cubicBezTo>
                      <a:pt x="19288633" y="16006699"/>
                      <a:pt x="19267678" y="16011398"/>
                      <a:pt x="19251803" y="16001492"/>
                    </a:cubicBezTo>
                    <a:cubicBezTo>
                      <a:pt x="19235928" y="15991587"/>
                      <a:pt x="19231229" y="15970631"/>
                      <a:pt x="19241136" y="15954756"/>
                    </a:cubicBezTo>
                    <a:cubicBezTo>
                      <a:pt x="19253073" y="15935706"/>
                      <a:pt x="19265012" y="15916529"/>
                      <a:pt x="19276822" y="15897479"/>
                    </a:cubicBezTo>
                    <a:cubicBezTo>
                      <a:pt x="19286601" y="15881604"/>
                      <a:pt x="19307556" y="15876651"/>
                      <a:pt x="19323431" y="15886557"/>
                    </a:cubicBezTo>
                    <a:cubicBezTo>
                      <a:pt x="19339306" y="15896462"/>
                      <a:pt x="19344260" y="15917290"/>
                      <a:pt x="19334353" y="15933165"/>
                    </a:cubicBezTo>
                    <a:close/>
                    <a:moveTo>
                      <a:pt x="19262091" y="16048355"/>
                    </a:moveTo>
                    <a:cubicBezTo>
                      <a:pt x="19249898" y="16067405"/>
                      <a:pt x="19237706" y="16086582"/>
                      <a:pt x="19225388" y="16105505"/>
                    </a:cubicBezTo>
                    <a:cubicBezTo>
                      <a:pt x="19215227" y="16121253"/>
                      <a:pt x="19194272" y="16125698"/>
                      <a:pt x="19178524" y="16115537"/>
                    </a:cubicBezTo>
                    <a:cubicBezTo>
                      <a:pt x="19162776" y="16105378"/>
                      <a:pt x="19158331" y="16084423"/>
                      <a:pt x="19168492" y="16068675"/>
                    </a:cubicBezTo>
                    <a:cubicBezTo>
                      <a:pt x="19180683" y="16049752"/>
                      <a:pt x="19192875" y="16030829"/>
                      <a:pt x="19204941" y="16011906"/>
                    </a:cubicBezTo>
                    <a:cubicBezTo>
                      <a:pt x="19214973" y="15996158"/>
                      <a:pt x="19235928" y="15991460"/>
                      <a:pt x="19251676" y="16001492"/>
                    </a:cubicBezTo>
                    <a:cubicBezTo>
                      <a:pt x="19267424" y="16011525"/>
                      <a:pt x="19272123" y="16032480"/>
                      <a:pt x="19262091" y="16048228"/>
                    </a:cubicBezTo>
                    <a:close/>
                    <a:moveTo>
                      <a:pt x="19188303" y="16162401"/>
                    </a:moveTo>
                    <a:cubicBezTo>
                      <a:pt x="19175857" y="16181324"/>
                      <a:pt x="19163412" y="16200247"/>
                      <a:pt x="19150839" y="16219043"/>
                    </a:cubicBezTo>
                    <a:cubicBezTo>
                      <a:pt x="19140424" y="16234663"/>
                      <a:pt x="19119469" y="16238855"/>
                      <a:pt x="19103848" y="16228440"/>
                    </a:cubicBezTo>
                    <a:cubicBezTo>
                      <a:pt x="19088227" y="16218027"/>
                      <a:pt x="19084037" y="16197072"/>
                      <a:pt x="19094450" y="16181451"/>
                    </a:cubicBezTo>
                    <a:cubicBezTo>
                      <a:pt x="19106896" y="16162782"/>
                      <a:pt x="19119342" y="16143987"/>
                      <a:pt x="19131662" y="16125189"/>
                    </a:cubicBezTo>
                    <a:cubicBezTo>
                      <a:pt x="19141948" y="16109569"/>
                      <a:pt x="19162903" y="16105124"/>
                      <a:pt x="19178524" y="16115412"/>
                    </a:cubicBezTo>
                    <a:cubicBezTo>
                      <a:pt x="19194145" y="16125698"/>
                      <a:pt x="19198591" y="16146653"/>
                      <a:pt x="19188303" y="16162274"/>
                    </a:cubicBezTo>
                    <a:close/>
                    <a:moveTo>
                      <a:pt x="19113119" y="16275431"/>
                    </a:moveTo>
                    <a:cubicBezTo>
                      <a:pt x="19100419" y="16294227"/>
                      <a:pt x="19087719" y="16313023"/>
                      <a:pt x="19074892" y="16331692"/>
                    </a:cubicBezTo>
                    <a:cubicBezTo>
                      <a:pt x="19064351" y="16347187"/>
                      <a:pt x="19043269" y="16351123"/>
                      <a:pt x="19027775" y="16340582"/>
                    </a:cubicBezTo>
                    <a:cubicBezTo>
                      <a:pt x="19012281" y="16330040"/>
                      <a:pt x="19008344" y="16308960"/>
                      <a:pt x="19018886" y="16293464"/>
                    </a:cubicBezTo>
                    <a:cubicBezTo>
                      <a:pt x="19031586" y="16274923"/>
                      <a:pt x="19044286" y="16256254"/>
                      <a:pt x="19056858" y="16237586"/>
                    </a:cubicBezTo>
                    <a:cubicBezTo>
                      <a:pt x="19067272" y="16222090"/>
                      <a:pt x="19088354" y="16218027"/>
                      <a:pt x="19103848" y="16228440"/>
                    </a:cubicBezTo>
                    <a:cubicBezTo>
                      <a:pt x="19119342" y="16238855"/>
                      <a:pt x="19123406" y="16259938"/>
                      <a:pt x="19112992" y="16275431"/>
                    </a:cubicBezTo>
                    <a:close/>
                    <a:moveTo>
                      <a:pt x="19036285" y="16387699"/>
                    </a:moveTo>
                    <a:cubicBezTo>
                      <a:pt x="19023330" y="16406368"/>
                      <a:pt x="19010376" y="16424911"/>
                      <a:pt x="18997422" y="16443452"/>
                    </a:cubicBezTo>
                    <a:cubicBezTo>
                      <a:pt x="18986627" y="16458819"/>
                      <a:pt x="18965545" y="16462502"/>
                      <a:pt x="18950178" y="16451707"/>
                    </a:cubicBezTo>
                    <a:cubicBezTo>
                      <a:pt x="18934812" y="16440913"/>
                      <a:pt x="18931128" y="16419830"/>
                      <a:pt x="18941923" y="16404462"/>
                    </a:cubicBezTo>
                    <a:cubicBezTo>
                      <a:pt x="18954877" y="16386048"/>
                      <a:pt x="18967704" y="16367633"/>
                      <a:pt x="18980531" y="16349090"/>
                    </a:cubicBezTo>
                    <a:cubicBezTo>
                      <a:pt x="18991199" y="16333724"/>
                      <a:pt x="19012281" y="16329913"/>
                      <a:pt x="19027648" y="16340582"/>
                    </a:cubicBezTo>
                    <a:cubicBezTo>
                      <a:pt x="19043016" y="16351250"/>
                      <a:pt x="19046825" y="16372332"/>
                      <a:pt x="19036157" y="16387699"/>
                    </a:cubicBezTo>
                    <a:close/>
                    <a:moveTo>
                      <a:pt x="18958052" y="16498951"/>
                    </a:moveTo>
                    <a:cubicBezTo>
                      <a:pt x="18944971" y="16517365"/>
                      <a:pt x="18931764" y="16535781"/>
                      <a:pt x="18918428" y="16554196"/>
                    </a:cubicBezTo>
                    <a:cubicBezTo>
                      <a:pt x="18907506" y="16569310"/>
                      <a:pt x="18886297" y="16572737"/>
                      <a:pt x="18871185" y="16561815"/>
                    </a:cubicBezTo>
                    <a:cubicBezTo>
                      <a:pt x="18856071" y="16550894"/>
                      <a:pt x="18852642" y="16529686"/>
                      <a:pt x="18863565" y="16514572"/>
                    </a:cubicBezTo>
                    <a:cubicBezTo>
                      <a:pt x="18876772" y="16496285"/>
                      <a:pt x="18889853" y="16477996"/>
                      <a:pt x="18902935" y="16459708"/>
                    </a:cubicBezTo>
                    <a:cubicBezTo>
                      <a:pt x="18913729" y="16444468"/>
                      <a:pt x="18934939" y="16440913"/>
                      <a:pt x="18950178" y="16451835"/>
                    </a:cubicBezTo>
                    <a:cubicBezTo>
                      <a:pt x="18965418" y="16462756"/>
                      <a:pt x="18968974" y="16483837"/>
                      <a:pt x="18958052" y="16499078"/>
                    </a:cubicBezTo>
                    <a:close/>
                    <a:moveTo>
                      <a:pt x="18878550" y="16609188"/>
                    </a:moveTo>
                    <a:cubicBezTo>
                      <a:pt x="18865216" y="16627475"/>
                      <a:pt x="18851753" y="16645637"/>
                      <a:pt x="18838292" y="16663797"/>
                    </a:cubicBezTo>
                    <a:cubicBezTo>
                      <a:pt x="18827116" y="16678783"/>
                      <a:pt x="18805906" y="16681958"/>
                      <a:pt x="18790920" y="16670782"/>
                    </a:cubicBezTo>
                    <a:cubicBezTo>
                      <a:pt x="18775935" y="16659606"/>
                      <a:pt x="18772760" y="16638397"/>
                      <a:pt x="18783936" y="16623412"/>
                    </a:cubicBezTo>
                    <a:cubicBezTo>
                      <a:pt x="18797397" y="16605377"/>
                      <a:pt x="18810732" y="16587215"/>
                      <a:pt x="18823941" y="16569055"/>
                    </a:cubicBezTo>
                    <a:cubicBezTo>
                      <a:pt x="18834990" y="16553942"/>
                      <a:pt x="18856198" y="16550639"/>
                      <a:pt x="18871312" y="16561688"/>
                    </a:cubicBezTo>
                    <a:cubicBezTo>
                      <a:pt x="18886424" y="16572737"/>
                      <a:pt x="18889726" y="16593947"/>
                      <a:pt x="18878677" y="16609061"/>
                    </a:cubicBezTo>
                    <a:close/>
                    <a:moveTo>
                      <a:pt x="18797651" y="16718153"/>
                    </a:moveTo>
                    <a:cubicBezTo>
                      <a:pt x="18784063" y="16736313"/>
                      <a:pt x="18770346" y="16754348"/>
                      <a:pt x="18756630" y="16772382"/>
                    </a:cubicBezTo>
                    <a:cubicBezTo>
                      <a:pt x="18745327" y="16787240"/>
                      <a:pt x="18723992" y="16790163"/>
                      <a:pt x="18709132" y="16778732"/>
                    </a:cubicBezTo>
                    <a:cubicBezTo>
                      <a:pt x="18694273" y="16767302"/>
                      <a:pt x="18691352" y="16746093"/>
                      <a:pt x="18702782" y="16731235"/>
                    </a:cubicBezTo>
                    <a:cubicBezTo>
                      <a:pt x="18716371" y="16713327"/>
                      <a:pt x="18730088" y="16695420"/>
                      <a:pt x="18743549" y="16677387"/>
                    </a:cubicBezTo>
                    <a:cubicBezTo>
                      <a:pt x="18754852" y="16662400"/>
                      <a:pt x="18776062" y="16659479"/>
                      <a:pt x="18790920" y="16670655"/>
                    </a:cubicBezTo>
                    <a:cubicBezTo>
                      <a:pt x="18805779" y="16681831"/>
                      <a:pt x="18808827" y="16703167"/>
                      <a:pt x="18797651" y="16718026"/>
                    </a:cubicBezTo>
                    <a:close/>
                    <a:moveTo>
                      <a:pt x="18715228" y="16826103"/>
                    </a:moveTo>
                    <a:cubicBezTo>
                      <a:pt x="18701386" y="16844011"/>
                      <a:pt x="18687416" y="16861917"/>
                      <a:pt x="18673445" y="16879697"/>
                    </a:cubicBezTo>
                    <a:cubicBezTo>
                      <a:pt x="18661889" y="16894429"/>
                      <a:pt x="18640679" y="16896969"/>
                      <a:pt x="18625947" y="16885538"/>
                    </a:cubicBezTo>
                    <a:cubicBezTo>
                      <a:pt x="18611216" y="16874110"/>
                      <a:pt x="18608675" y="16852773"/>
                      <a:pt x="18620105" y="16838040"/>
                    </a:cubicBezTo>
                    <a:cubicBezTo>
                      <a:pt x="18633948" y="16820262"/>
                      <a:pt x="18647792" y="16802608"/>
                      <a:pt x="18661507" y="16784701"/>
                    </a:cubicBezTo>
                    <a:cubicBezTo>
                      <a:pt x="18672938" y="16769842"/>
                      <a:pt x="18694273" y="16767175"/>
                      <a:pt x="18709005" y="16778605"/>
                    </a:cubicBezTo>
                    <a:cubicBezTo>
                      <a:pt x="18723738" y="16790036"/>
                      <a:pt x="18726531" y="16811371"/>
                      <a:pt x="18715101" y="16826103"/>
                    </a:cubicBezTo>
                    <a:close/>
                    <a:moveTo>
                      <a:pt x="18631281" y="16933163"/>
                    </a:moveTo>
                    <a:cubicBezTo>
                      <a:pt x="18617185" y="16950944"/>
                      <a:pt x="18603088" y="16968597"/>
                      <a:pt x="18588864" y="16986250"/>
                    </a:cubicBezTo>
                    <a:cubicBezTo>
                      <a:pt x="18577179" y="17000855"/>
                      <a:pt x="18555843" y="17003140"/>
                      <a:pt x="18541239" y="16991457"/>
                    </a:cubicBezTo>
                    <a:cubicBezTo>
                      <a:pt x="18526633" y="16979773"/>
                      <a:pt x="18524347" y="16958438"/>
                      <a:pt x="18536031" y="16943832"/>
                    </a:cubicBezTo>
                    <a:cubicBezTo>
                      <a:pt x="18550128" y="16926306"/>
                      <a:pt x="18564225" y="16908780"/>
                      <a:pt x="18578195" y="16891127"/>
                    </a:cubicBezTo>
                    <a:cubicBezTo>
                      <a:pt x="18589879" y="16876522"/>
                      <a:pt x="18611089" y="16873982"/>
                      <a:pt x="18625820" y="16885665"/>
                    </a:cubicBezTo>
                    <a:cubicBezTo>
                      <a:pt x="18640552" y="16897350"/>
                      <a:pt x="18642966" y="16918560"/>
                      <a:pt x="18631281" y="16933290"/>
                    </a:cubicBezTo>
                    <a:close/>
                    <a:moveTo>
                      <a:pt x="18546192" y="17039210"/>
                    </a:moveTo>
                    <a:cubicBezTo>
                      <a:pt x="18531841" y="17056736"/>
                      <a:pt x="18517490" y="17074262"/>
                      <a:pt x="18503139" y="17091788"/>
                    </a:cubicBezTo>
                    <a:cubicBezTo>
                      <a:pt x="18491200" y="17106264"/>
                      <a:pt x="18469865" y="17108297"/>
                      <a:pt x="18455514" y="17096360"/>
                    </a:cubicBezTo>
                    <a:cubicBezTo>
                      <a:pt x="18441163" y="17084421"/>
                      <a:pt x="18439003" y="17063086"/>
                      <a:pt x="18450942" y="17048735"/>
                    </a:cubicBezTo>
                    <a:cubicBezTo>
                      <a:pt x="18465292" y="17031336"/>
                      <a:pt x="18479517" y="17013937"/>
                      <a:pt x="18493741" y="16996538"/>
                    </a:cubicBezTo>
                    <a:cubicBezTo>
                      <a:pt x="18505551" y="16982060"/>
                      <a:pt x="18526888" y="16979900"/>
                      <a:pt x="18541366" y="16991712"/>
                    </a:cubicBezTo>
                    <a:cubicBezTo>
                      <a:pt x="18555843" y="17003522"/>
                      <a:pt x="18558002" y="17024858"/>
                      <a:pt x="18546192" y="17039337"/>
                    </a:cubicBezTo>
                    <a:close/>
                    <a:moveTo>
                      <a:pt x="18459704" y="17144112"/>
                    </a:moveTo>
                    <a:cubicBezTo>
                      <a:pt x="18445226" y="17161511"/>
                      <a:pt x="18430621" y="17178782"/>
                      <a:pt x="18415890" y="17196054"/>
                    </a:cubicBezTo>
                    <a:cubicBezTo>
                      <a:pt x="18403824" y="17210278"/>
                      <a:pt x="18382362" y="17212056"/>
                      <a:pt x="18368138" y="17199990"/>
                    </a:cubicBezTo>
                    <a:cubicBezTo>
                      <a:pt x="18353914" y="17187926"/>
                      <a:pt x="18352136" y="17166462"/>
                      <a:pt x="18364200" y="17152238"/>
                    </a:cubicBezTo>
                    <a:cubicBezTo>
                      <a:pt x="18378805" y="17135094"/>
                      <a:pt x="18393283" y="17117822"/>
                      <a:pt x="18407762" y="17100550"/>
                    </a:cubicBezTo>
                    <a:cubicBezTo>
                      <a:pt x="18419826" y="17086199"/>
                      <a:pt x="18441163" y="17084294"/>
                      <a:pt x="18455514" y="17096360"/>
                    </a:cubicBezTo>
                    <a:cubicBezTo>
                      <a:pt x="18469865" y="17108424"/>
                      <a:pt x="18471769" y="17129761"/>
                      <a:pt x="18459704" y="17144112"/>
                    </a:cubicBezTo>
                    <a:close/>
                    <a:moveTo>
                      <a:pt x="18371820" y="17247743"/>
                    </a:moveTo>
                    <a:cubicBezTo>
                      <a:pt x="18357089" y="17264887"/>
                      <a:pt x="18342229" y="17282033"/>
                      <a:pt x="18327370" y="17299178"/>
                    </a:cubicBezTo>
                    <a:cubicBezTo>
                      <a:pt x="18315051" y="17313275"/>
                      <a:pt x="18293716" y="17314799"/>
                      <a:pt x="18279618" y="17302480"/>
                    </a:cubicBezTo>
                    <a:cubicBezTo>
                      <a:pt x="18265521" y="17290162"/>
                      <a:pt x="18263997" y="17268825"/>
                      <a:pt x="18276317" y="17254728"/>
                    </a:cubicBezTo>
                    <a:cubicBezTo>
                      <a:pt x="18291048" y="17237711"/>
                      <a:pt x="18305780" y="17220692"/>
                      <a:pt x="18320513" y="17203674"/>
                    </a:cubicBezTo>
                    <a:cubicBezTo>
                      <a:pt x="18332704" y="17189450"/>
                      <a:pt x="18354041" y="17187926"/>
                      <a:pt x="18368265" y="17199990"/>
                    </a:cubicBezTo>
                    <a:cubicBezTo>
                      <a:pt x="18382489" y="17212056"/>
                      <a:pt x="18384013" y="17233519"/>
                      <a:pt x="18371947" y="17247743"/>
                    </a:cubicBezTo>
                    <a:close/>
                    <a:moveTo>
                      <a:pt x="18282793" y="17350232"/>
                    </a:moveTo>
                    <a:cubicBezTo>
                      <a:pt x="18267807" y="17367250"/>
                      <a:pt x="18252821" y="17384140"/>
                      <a:pt x="18237708" y="17401032"/>
                    </a:cubicBezTo>
                    <a:cubicBezTo>
                      <a:pt x="18225263" y="17415002"/>
                      <a:pt x="18203799" y="17416145"/>
                      <a:pt x="18189829" y="17403699"/>
                    </a:cubicBezTo>
                    <a:cubicBezTo>
                      <a:pt x="18175860" y="17391253"/>
                      <a:pt x="18174717" y="17369789"/>
                      <a:pt x="18187163" y="17355820"/>
                    </a:cubicBezTo>
                    <a:cubicBezTo>
                      <a:pt x="18202148" y="17339056"/>
                      <a:pt x="18217135" y="17322164"/>
                      <a:pt x="18231993" y="17305274"/>
                    </a:cubicBezTo>
                    <a:cubicBezTo>
                      <a:pt x="18244313" y="17291304"/>
                      <a:pt x="18265775" y="17289907"/>
                      <a:pt x="18279745" y="17302226"/>
                    </a:cubicBezTo>
                    <a:cubicBezTo>
                      <a:pt x="18293716" y="17314545"/>
                      <a:pt x="18295113" y="17336008"/>
                      <a:pt x="18282793" y="17349978"/>
                    </a:cubicBezTo>
                    <a:close/>
                    <a:moveTo>
                      <a:pt x="18192242" y="17451324"/>
                    </a:moveTo>
                    <a:cubicBezTo>
                      <a:pt x="18177002" y="17468087"/>
                      <a:pt x="18161763" y="17484852"/>
                      <a:pt x="18146522" y="17501615"/>
                    </a:cubicBezTo>
                    <a:cubicBezTo>
                      <a:pt x="18133822" y="17515460"/>
                      <a:pt x="18112487" y="17516348"/>
                      <a:pt x="18098643" y="17503648"/>
                    </a:cubicBezTo>
                    <a:cubicBezTo>
                      <a:pt x="18084800" y="17490948"/>
                      <a:pt x="18083912" y="17469613"/>
                      <a:pt x="18096612" y="17455769"/>
                    </a:cubicBezTo>
                    <a:cubicBezTo>
                      <a:pt x="18111851" y="17439132"/>
                      <a:pt x="18126965" y="17422495"/>
                      <a:pt x="18142077" y="17405858"/>
                    </a:cubicBezTo>
                    <a:cubicBezTo>
                      <a:pt x="18154650" y="17392014"/>
                      <a:pt x="18175987" y="17390872"/>
                      <a:pt x="18189956" y="17403445"/>
                    </a:cubicBezTo>
                    <a:cubicBezTo>
                      <a:pt x="18203926" y="17416018"/>
                      <a:pt x="18204942" y="17437354"/>
                      <a:pt x="18192369" y="17451324"/>
                    </a:cubicBezTo>
                    <a:close/>
                    <a:moveTo>
                      <a:pt x="18100548" y="17551527"/>
                    </a:moveTo>
                    <a:cubicBezTo>
                      <a:pt x="18085181" y="17568163"/>
                      <a:pt x="18069688" y="17584674"/>
                      <a:pt x="18054193" y="17601185"/>
                    </a:cubicBezTo>
                    <a:cubicBezTo>
                      <a:pt x="18041367" y="17614773"/>
                      <a:pt x="18019903" y="17615408"/>
                      <a:pt x="18006315" y="17602581"/>
                    </a:cubicBezTo>
                    <a:cubicBezTo>
                      <a:pt x="17992725" y="17589754"/>
                      <a:pt x="17992091" y="17568290"/>
                      <a:pt x="18004917" y="17554702"/>
                    </a:cubicBezTo>
                    <a:cubicBezTo>
                      <a:pt x="18020285" y="17538319"/>
                      <a:pt x="18035651" y="17521810"/>
                      <a:pt x="18051018" y="17505426"/>
                    </a:cubicBezTo>
                    <a:cubicBezTo>
                      <a:pt x="18063718" y="17491711"/>
                      <a:pt x="18085181" y="17490948"/>
                      <a:pt x="18098897" y="17503648"/>
                    </a:cubicBezTo>
                    <a:cubicBezTo>
                      <a:pt x="18112614" y="17516348"/>
                      <a:pt x="18113375" y="17537812"/>
                      <a:pt x="18100675" y="17551527"/>
                    </a:cubicBezTo>
                    <a:close/>
                    <a:moveTo>
                      <a:pt x="18007585" y="17650461"/>
                    </a:moveTo>
                    <a:cubicBezTo>
                      <a:pt x="17991964" y="17666843"/>
                      <a:pt x="17976216" y="17683226"/>
                      <a:pt x="17960594" y="17699482"/>
                    </a:cubicBezTo>
                    <a:cubicBezTo>
                      <a:pt x="17947641" y="17712944"/>
                      <a:pt x="17926177" y="17713325"/>
                      <a:pt x="17912716" y="17700371"/>
                    </a:cubicBezTo>
                    <a:cubicBezTo>
                      <a:pt x="17899253" y="17687417"/>
                      <a:pt x="17898872" y="17665954"/>
                      <a:pt x="17911826" y="17652492"/>
                    </a:cubicBezTo>
                    <a:cubicBezTo>
                      <a:pt x="17927447" y="17636362"/>
                      <a:pt x="17943068" y="17620107"/>
                      <a:pt x="17958563" y="17603724"/>
                    </a:cubicBezTo>
                    <a:cubicBezTo>
                      <a:pt x="17971517" y="17590136"/>
                      <a:pt x="17992852" y="17589627"/>
                      <a:pt x="18006442" y="17602581"/>
                    </a:cubicBezTo>
                    <a:cubicBezTo>
                      <a:pt x="18020030" y="17615536"/>
                      <a:pt x="18020539" y="17636871"/>
                      <a:pt x="18007585" y="17650461"/>
                    </a:cubicBezTo>
                    <a:close/>
                    <a:moveTo>
                      <a:pt x="17913223" y="17748250"/>
                    </a:moveTo>
                    <a:cubicBezTo>
                      <a:pt x="17897348" y="17764379"/>
                      <a:pt x="17881473" y="17780636"/>
                      <a:pt x="17865598" y="17796638"/>
                    </a:cubicBezTo>
                    <a:cubicBezTo>
                      <a:pt x="17852391" y="17809972"/>
                      <a:pt x="17830927" y="17809972"/>
                      <a:pt x="17817719" y="17796890"/>
                    </a:cubicBezTo>
                    <a:cubicBezTo>
                      <a:pt x="17804512" y="17783811"/>
                      <a:pt x="17804385" y="17762220"/>
                      <a:pt x="17817466" y="17749013"/>
                    </a:cubicBezTo>
                    <a:cubicBezTo>
                      <a:pt x="17833341" y="17733011"/>
                      <a:pt x="17849089" y="17717008"/>
                      <a:pt x="17864837" y="17700879"/>
                    </a:cubicBezTo>
                    <a:cubicBezTo>
                      <a:pt x="17877917" y="17687544"/>
                      <a:pt x="17899380" y="17687289"/>
                      <a:pt x="17912716" y="17700371"/>
                    </a:cubicBezTo>
                    <a:cubicBezTo>
                      <a:pt x="17926050" y="17713452"/>
                      <a:pt x="17926304" y="17734914"/>
                      <a:pt x="17913223" y="17748250"/>
                    </a:cubicBezTo>
                    <a:close/>
                    <a:moveTo>
                      <a:pt x="17817592" y="17844770"/>
                    </a:moveTo>
                    <a:cubicBezTo>
                      <a:pt x="17801591" y="17860772"/>
                      <a:pt x="17785462" y="17876647"/>
                      <a:pt x="17769332" y="17892522"/>
                    </a:cubicBezTo>
                    <a:cubicBezTo>
                      <a:pt x="17755997" y="17905603"/>
                      <a:pt x="17734535" y="17905476"/>
                      <a:pt x="17721453" y="17892140"/>
                    </a:cubicBezTo>
                    <a:cubicBezTo>
                      <a:pt x="17708372" y="17878806"/>
                      <a:pt x="17708499" y="17857343"/>
                      <a:pt x="17721835" y="17844263"/>
                    </a:cubicBezTo>
                    <a:cubicBezTo>
                      <a:pt x="17737837" y="17828513"/>
                      <a:pt x="17753839" y="17812638"/>
                      <a:pt x="17769841" y="17796763"/>
                    </a:cubicBezTo>
                    <a:cubicBezTo>
                      <a:pt x="17783048" y="17783556"/>
                      <a:pt x="17804512" y="17783556"/>
                      <a:pt x="17817719" y="17796890"/>
                    </a:cubicBezTo>
                    <a:cubicBezTo>
                      <a:pt x="17830927" y="17810226"/>
                      <a:pt x="17830927" y="17831563"/>
                      <a:pt x="17817592" y="17844770"/>
                    </a:cubicBezTo>
                    <a:close/>
                    <a:moveTo>
                      <a:pt x="17720692" y="17940020"/>
                    </a:moveTo>
                    <a:cubicBezTo>
                      <a:pt x="17704436" y="17955768"/>
                      <a:pt x="17688179" y="17971515"/>
                      <a:pt x="17671796" y="17987138"/>
                    </a:cubicBezTo>
                    <a:cubicBezTo>
                      <a:pt x="17658335" y="18000090"/>
                      <a:pt x="17636871" y="17999583"/>
                      <a:pt x="17623917" y="17986121"/>
                    </a:cubicBezTo>
                    <a:cubicBezTo>
                      <a:pt x="17610964" y="17972660"/>
                      <a:pt x="17611471" y="17951196"/>
                      <a:pt x="17624933" y="17938242"/>
                    </a:cubicBezTo>
                    <a:cubicBezTo>
                      <a:pt x="17641190" y="17922621"/>
                      <a:pt x="17657318" y="17907000"/>
                      <a:pt x="17673574" y="17891379"/>
                    </a:cubicBezTo>
                    <a:cubicBezTo>
                      <a:pt x="17687037" y="17878298"/>
                      <a:pt x="17708372" y="17878679"/>
                      <a:pt x="17721453" y="17892140"/>
                    </a:cubicBezTo>
                    <a:cubicBezTo>
                      <a:pt x="17734535" y="17905603"/>
                      <a:pt x="17734153" y="17926938"/>
                      <a:pt x="17720692" y="17940020"/>
                    </a:cubicBezTo>
                    <a:close/>
                    <a:moveTo>
                      <a:pt x="17622520" y="18034000"/>
                    </a:moveTo>
                    <a:cubicBezTo>
                      <a:pt x="17606011" y="18049621"/>
                      <a:pt x="17589500" y="18065114"/>
                      <a:pt x="17572991" y="18080482"/>
                    </a:cubicBezTo>
                    <a:cubicBezTo>
                      <a:pt x="17559274" y="18093310"/>
                      <a:pt x="17537939" y="18092547"/>
                      <a:pt x="17525112" y="18078831"/>
                    </a:cubicBezTo>
                    <a:cubicBezTo>
                      <a:pt x="17512285" y="18065114"/>
                      <a:pt x="17513046" y="18043779"/>
                      <a:pt x="17526763" y="18030952"/>
                    </a:cubicBezTo>
                    <a:cubicBezTo>
                      <a:pt x="17543272" y="18015586"/>
                      <a:pt x="17559655" y="18000218"/>
                      <a:pt x="17575912" y="17984724"/>
                    </a:cubicBezTo>
                    <a:cubicBezTo>
                      <a:pt x="17589500" y="17971897"/>
                      <a:pt x="17610964" y="17972405"/>
                      <a:pt x="17623791" y="17985994"/>
                    </a:cubicBezTo>
                    <a:cubicBezTo>
                      <a:pt x="17636617" y="17999583"/>
                      <a:pt x="17636110" y="18021046"/>
                      <a:pt x="17622520" y="18033873"/>
                    </a:cubicBezTo>
                    <a:close/>
                    <a:moveTo>
                      <a:pt x="17523206" y="18126583"/>
                    </a:moveTo>
                    <a:cubicBezTo>
                      <a:pt x="17506569" y="18141950"/>
                      <a:pt x="17489805" y="18157189"/>
                      <a:pt x="17473042" y="18172430"/>
                    </a:cubicBezTo>
                    <a:cubicBezTo>
                      <a:pt x="17459198" y="18185003"/>
                      <a:pt x="17437736" y="18183988"/>
                      <a:pt x="17425163" y="18170144"/>
                    </a:cubicBezTo>
                    <a:cubicBezTo>
                      <a:pt x="17412590" y="18156301"/>
                      <a:pt x="17413605" y="18134837"/>
                      <a:pt x="17427448" y="18122264"/>
                    </a:cubicBezTo>
                    <a:cubicBezTo>
                      <a:pt x="17444086" y="18107152"/>
                      <a:pt x="17460722" y="18091913"/>
                      <a:pt x="17477232" y="18076672"/>
                    </a:cubicBezTo>
                    <a:cubicBezTo>
                      <a:pt x="17490948" y="18063972"/>
                      <a:pt x="17512412" y="18064862"/>
                      <a:pt x="17525112" y="18078577"/>
                    </a:cubicBezTo>
                    <a:cubicBezTo>
                      <a:pt x="17537812" y="18092293"/>
                      <a:pt x="17536922" y="18113756"/>
                      <a:pt x="17523206" y="18126456"/>
                    </a:cubicBezTo>
                    <a:close/>
                    <a:moveTo>
                      <a:pt x="17422749" y="18217896"/>
                    </a:moveTo>
                    <a:cubicBezTo>
                      <a:pt x="17405858" y="18233010"/>
                      <a:pt x="17388967" y="18248122"/>
                      <a:pt x="17372076" y="18263108"/>
                    </a:cubicBezTo>
                    <a:cubicBezTo>
                      <a:pt x="17358106" y="18275554"/>
                      <a:pt x="17336643" y="18274285"/>
                      <a:pt x="17324324" y="18260188"/>
                    </a:cubicBezTo>
                    <a:cubicBezTo>
                      <a:pt x="17312005" y="18246089"/>
                      <a:pt x="17313148" y="18224754"/>
                      <a:pt x="17327245" y="18212436"/>
                    </a:cubicBezTo>
                    <a:cubicBezTo>
                      <a:pt x="17344137" y="18197449"/>
                      <a:pt x="17360900" y="18182589"/>
                      <a:pt x="17377665" y="18167477"/>
                    </a:cubicBezTo>
                    <a:cubicBezTo>
                      <a:pt x="17391635" y="18155031"/>
                      <a:pt x="17412970" y="18156174"/>
                      <a:pt x="17425543" y="18170017"/>
                    </a:cubicBezTo>
                    <a:cubicBezTo>
                      <a:pt x="17438117" y="18183861"/>
                      <a:pt x="17436846" y="18205323"/>
                      <a:pt x="17423003" y="18217896"/>
                    </a:cubicBezTo>
                    <a:close/>
                    <a:moveTo>
                      <a:pt x="17321276" y="18308065"/>
                    </a:moveTo>
                    <a:cubicBezTo>
                      <a:pt x="17304258" y="18322925"/>
                      <a:pt x="17287114" y="18337785"/>
                      <a:pt x="17269968" y="18352643"/>
                    </a:cubicBezTo>
                    <a:cubicBezTo>
                      <a:pt x="17255871" y="18364836"/>
                      <a:pt x="17234408" y="18363312"/>
                      <a:pt x="17222217" y="18349088"/>
                    </a:cubicBezTo>
                    <a:cubicBezTo>
                      <a:pt x="17210024" y="18334862"/>
                      <a:pt x="17211548" y="18313527"/>
                      <a:pt x="17225772" y="18301336"/>
                    </a:cubicBezTo>
                    <a:cubicBezTo>
                      <a:pt x="17242791" y="18286603"/>
                      <a:pt x="17259808" y="18271871"/>
                      <a:pt x="17276699" y="18257013"/>
                    </a:cubicBezTo>
                    <a:cubicBezTo>
                      <a:pt x="17290796" y="18244693"/>
                      <a:pt x="17312132" y="18246089"/>
                      <a:pt x="17324451" y="18260188"/>
                    </a:cubicBezTo>
                    <a:cubicBezTo>
                      <a:pt x="17336770" y="18274285"/>
                      <a:pt x="17335373" y="18295620"/>
                      <a:pt x="17321276" y="18307938"/>
                    </a:cubicBezTo>
                    <a:close/>
                    <a:moveTo>
                      <a:pt x="17218406" y="18396713"/>
                    </a:moveTo>
                    <a:cubicBezTo>
                      <a:pt x="17201135" y="18411444"/>
                      <a:pt x="17183863" y="18426049"/>
                      <a:pt x="17166591" y="18440654"/>
                    </a:cubicBezTo>
                    <a:cubicBezTo>
                      <a:pt x="17152240" y="18452719"/>
                      <a:pt x="17130903" y="18450813"/>
                      <a:pt x="17118839" y="18436589"/>
                    </a:cubicBezTo>
                    <a:cubicBezTo>
                      <a:pt x="17106773" y="18422365"/>
                      <a:pt x="17108678" y="18400903"/>
                      <a:pt x="17122902" y="18388837"/>
                    </a:cubicBezTo>
                    <a:cubicBezTo>
                      <a:pt x="17140174" y="18374361"/>
                      <a:pt x="17157319" y="18359755"/>
                      <a:pt x="17174465" y="18345150"/>
                    </a:cubicBezTo>
                    <a:cubicBezTo>
                      <a:pt x="17188689" y="18332958"/>
                      <a:pt x="17210024" y="18334737"/>
                      <a:pt x="17222217" y="18348961"/>
                    </a:cubicBezTo>
                    <a:cubicBezTo>
                      <a:pt x="17234408" y="18363185"/>
                      <a:pt x="17232630" y="18384520"/>
                      <a:pt x="17218406" y="18396713"/>
                    </a:cubicBezTo>
                    <a:close/>
                    <a:moveTo>
                      <a:pt x="17114393" y="18484214"/>
                    </a:moveTo>
                    <a:cubicBezTo>
                      <a:pt x="17096994" y="18498693"/>
                      <a:pt x="17079468" y="18513044"/>
                      <a:pt x="17061942" y="18527395"/>
                    </a:cubicBezTo>
                    <a:cubicBezTo>
                      <a:pt x="17047465" y="18539206"/>
                      <a:pt x="17026128" y="18537174"/>
                      <a:pt x="17014317" y="18522696"/>
                    </a:cubicBezTo>
                    <a:cubicBezTo>
                      <a:pt x="17002506" y="18508218"/>
                      <a:pt x="17004539" y="18486882"/>
                      <a:pt x="17019017" y="18475071"/>
                    </a:cubicBezTo>
                    <a:cubicBezTo>
                      <a:pt x="17036416" y="18460847"/>
                      <a:pt x="17053815" y="18446496"/>
                      <a:pt x="17071087" y="18432145"/>
                    </a:cubicBezTo>
                    <a:cubicBezTo>
                      <a:pt x="17085438" y="18420207"/>
                      <a:pt x="17106773" y="18422238"/>
                      <a:pt x="17118839" y="18436589"/>
                    </a:cubicBezTo>
                    <a:cubicBezTo>
                      <a:pt x="17130903" y="18450940"/>
                      <a:pt x="17128744" y="18472277"/>
                      <a:pt x="17114393" y="18484342"/>
                    </a:cubicBezTo>
                    <a:close/>
                    <a:moveTo>
                      <a:pt x="17009238" y="18570448"/>
                    </a:moveTo>
                    <a:cubicBezTo>
                      <a:pt x="16991585" y="18584672"/>
                      <a:pt x="16973931" y="18598896"/>
                      <a:pt x="16956278" y="18612993"/>
                    </a:cubicBezTo>
                    <a:cubicBezTo>
                      <a:pt x="16941673" y="18624677"/>
                      <a:pt x="16920338" y="18622263"/>
                      <a:pt x="16908653" y="18607660"/>
                    </a:cubicBezTo>
                    <a:cubicBezTo>
                      <a:pt x="16896969" y="18593054"/>
                      <a:pt x="16899382" y="18571718"/>
                      <a:pt x="16913988" y="18560035"/>
                    </a:cubicBezTo>
                    <a:cubicBezTo>
                      <a:pt x="16931514" y="18545938"/>
                      <a:pt x="16949167" y="18531967"/>
                      <a:pt x="16966566" y="18517743"/>
                    </a:cubicBezTo>
                    <a:cubicBezTo>
                      <a:pt x="16981170" y="18505932"/>
                      <a:pt x="17002379" y="18508218"/>
                      <a:pt x="17014191" y="18522823"/>
                    </a:cubicBezTo>
                    <a:cubicBezTo>
                      <a:pt x="17026001" y="18537428"/>
                      <a:pt x="17023716" y="18558638"/>
                      <a:pt x="17009111" y="18570448"/>
                    </a:cubicBezTo>
                    <a:close/>
                    <a:moveTo>
                      <a:pt x="16902939" y="18655157"/>
                    </a:moveTo>
                    <a:cubicBezTo>
                      <a:pt x="16885158" y="18669127"/>
                      <a:pt x="16867251" y="18683097"/>
                      <a:pt x="16849471" y="18697067"/>
                    </a:cubicBezTo>
                    <a:cubicBezTo>
                      <a:pt x="16834740" y="18708497"/>
                      <a:pt x="16813403" y="18705830"/>
                      <a:pt x="16801973" y="18691098"/>
                    </a:cubicBezTo>
                    <a:cubicBezTo>
                      <a:pt x="16790543" y="18676365"/>
                      <a:pt x="16793211" y="18655030"/>
                      <a:pt x="16807942" y="18643600"/>
                    </a:cubicBezTo>
                    <a:cubicBezTo>
                      <a:pt x="16825722" y="18629757"/>
                      <a:pt x="16843502" y="18615913"/>
                      <a:pt x="16861155" y="18601944"/>
                    </a:cubicBezTo>
                    <a:cubicBezTo>
                      <a:pt x="16875888" y="18590388"/>
                      <a:pt x="16897096" y="18592927"/>
                      <a:pt x="16908653" y="18607660"/>
                    </a:cubicBezTo>
                    <a:cubicBezTo>
                      <a:pt x="16920211" y="18622390"/>
                      <a:pt x="16917670" y="18643600"/>
                      <a:pt x="16902939" y="18655157"/>
                    </a:cubicBezTo>
                    <a:close/>
                    <a:moveTo>
                      <a:pt x="16795623" y="18738596"/>
                    </a:moveTo>
                    <a:cubicBezTo>
                      <a:pt x="16777590" y="18752438"/>
                      <a:pt x="16759555" y="18766155"/>
                      <a:pt x="16741521" y="18779744"/>
                    </a:cubicBezTo>
                    <a:cubicBezTo>
                      <a:pt x="16726663" y="18791047"/>
                      <a:pt x="16705326" y="18788126"/>
                      <a:pt x="16694023" y="18773139"/>
                    </a:cubicBezTo>
                    <a:cubicBezTo>
                      <a:pt x="16682720" y="18758154"/>
                      <a:pt x="16685642" y="18736945"/>
                      <a:pt x="16700627" y="18725642"/>
                    </a:cubicBezTo>
                    <a:cubicBezTo>
                      <a:pt x="16718535" y="18712053"/>
                      <a:pt x="16736442" y="18698463"/>
                      <a:pt x="16754348" y="18684748"/>
                    </a:cubicBezTo>
                    <a:cubicBezTo>
                      <a:pt x="16769207" y="18673318"/>
                      <a:pt x="16790417" y="18676113"/>
                      <a:pt x="16801846" y="18690971"/>
                    </a:cubicBezTo>
                    <a:cubicBezTo>
                      <a:pt x="16813276" y="18705830"/>
                      <a:pt x="16810482" y="18727038"/>
                      <a:pt x="16795623" y="18738469"/>
                    </a:cubicBezTo>
                    <a:close/>
                    <a:moveTo>
                      <a:pt x="16687166" y="18820512"/>
                    </a:moveTo>
                    <a:cubicBezTo>
                      <a:pt x="16669004" y="18834100"/>
                      <a:pt x="16650843" y="18847563"/>
                      <a:pt x="16632555" y="18860897"/>
                    </a:cubicBezTo>
                    <a:cubicBezTo>
                      <a:pt x="16617442" y="18871946"/>
                      <a:pt x="16596233" y="18868771"/>
                      <a:pt x="16585185" y="18853658"/>
                    </a:cubicBezTo>
                    <a:cubicBezTo>
                      <a:pt x="16574136" y="18838545"/>
                      <a:pt x="16577311" y="18817337"/>
                      <a:pt x="16592423" y="18806288"/>
                    </a:cubicBezTo>
                    <a:cubicBezTo>
                      <a:pt x="16610585" y="18792952"/>
                      <a:pt x="16628618" y="18779617"/>
                      <a:pt x="16646652" y="18766155"/>
                    </a:cubicBezTo>
                    <a:cubicBezTo>
                      <a:pt x="16661639" y="18754979"/>
                      <a:pt x="16682847" y="18758027"/>
                      <a:pt x="16694023" y="18773012"/>
                    </a:cubicBezTo>
                    <a:cubicBezTo>
                      <a:pt x="16705199" y="18787999"/>
                      <a:pt x="16702151" y="18809208"/>
                      <a:pt x="16687166" y="18820385"/>
                    </a:cubicBezTo>
                    <a:close/>
                    <a:moveTo>
                      <a:pt x="16577818" y="18900902"/>
                    </a:moveTo>
                    <a:cubicBezTo>
                      <a:pt x="16559530" y="18914238"/>
                      <a:pt x="16541116" y="18927445"/>
                      <a:pt x="16522700" y="18940653"/>
                    </a:cubicBezTo>
                    <a:cubicBezTo>
                      <a:pt x="16507461" y="18951575"/>
                      <a:pt x="16486378" y="18948019"/>
                      <a:pt x="16475456" y="18932906"/>
                    </a:cubicBezTo>
                    <a:cubicBezTo>
                      <a:pt x="16464535" y="18917793"/>
                      <a:pt x="16468091" y="18896585"/>
                      <a:pt x="16483203" y="18885663"/>
                    </a:cubicBezTo>
                    <a:cubicBezTo>
                      <a:pt x="16501492" y="18872581"/>
                      <a:pt x="16519779" y="18859373"/>
                      <a:pt x="16537941" y="18846164"/>
                    </a:cubicBezTo>
                    <a:cubicBezTo>
                      <a:pt x="16553053" y="18835115"/>
                      <a:pt x="16574263" y="18838545"/>
                      <a:pt x="16585185" y="18853658"/>
                    </a:cubicBezTo>
                    <a:cubicBezTo>
                      <a:pt x="16596106" y="18868771"/>
                      <a:pt x="16592804" y="18889980"/>
                      <a:pt x="16577692" y="18900902"/>
                    </a:cubicBezTo>
                    <a:close/>
                    <a:moveTo>
                      <a:pt x="16467201" y="18980023"/>
                    </a:moveTo>
                    <a:cubicBezTo>
                      <a:pt x="16448660" y="18993104"/>
                      <a:pt x="16430117" y="19006058"/>
                      <a:pt x="16411575" y="19019013"/>
                    </a:cubicBezTo>
                    <a:cubicBezTo>
                      <a:pt x="16396208" y="19029680"/>
                      <a:pt x="16375126" y="19025997"/>
                      <a:pt x="16364458" y="19010630"/>
                    </a:cubicBezTo>
                    <a:cubicBezTo>
                      <a:pt x="16353791" y="18995262"/>
                      <a:pt x="16357473" y="18974181"/>
                      <a:pt x="16372841" y="18963512"/>
                    </a:cubicBezTo>
                    <a:cubicBezTo>
                      <a:pt x="16391255" y="18950687"/>
                      <a:pt x="16409670" y="18937732"/>
                      <a:pt x="16428086" y="18924778"/>
                    </a:cubicBezTo>
                    <a:cubicBezTo>
                      <a:pt x="16443325" y="18913983"/>
                      <a:pt x="16464535" y="18917665"/>
                      <a:pt x="16475329" y="18932906"/>
                    </a:cubicBezTo>
                    <a:cubicBezTo>
                      <a:pt x="16486124" y="18948146"/>
                      <a:pt x="16482442" y="18969355"/>
                      <a:pt x="16467201" y="18980150"/>
                    </a:cubicBezTo>
                    <a:close/>
                    <a:moveTo>
                      <a:pt x="16355695" y="19057874"/>
                    </a:moveTo>
                    <a:cubicBezTo>
                      <a:pt x="16337026" y="19070701"/>
                      <a:pt x="16318357" y="19083528"/>
                      <a:pt x="16299562" y="19096228"/>
                    </a:cubicBezTo>
                    <a:cubicBezTo>
                      <a:pt x="16284067" y="19106769"/>
                      <a:pt x="16262986" y="19102705"/>
                      <a:pt x="16252571" y="19087212"/>
                    </a:cubicBezTo>
                    <a:cubicBezTo>
                      <a:pt x="16242157" y="19071717"/>
                      <a:pt x="16246094" y="19050636"/>
                      <a:pt x="16261589" y="19040221"/>
                    </a:cubicBezTo>
                    <a:cubicBezTo>
                      <a:pt x="16280257" y="19027521"/>
                      <a:pt x="16298799" y="19014948"/>
                      <a:pt x="16317342" y="19002121"/>
                    </a:cubicBezTo>
                    <a:cubicBezTo>
                      <a:pt x="16332708" y="18991580"/>
                      <a:pt x="16353791" y="18995389"/>
                      <a:pt x="16364458" y="19010885"/>
                    </a:cubicBezTo>
                    <a:cubicBezTo>
                      <a:pt x="16375126" y="19026378"/>
                      <a:pt x="16371190" y="19047333"/>
                      <a:pt x="16355695" y="19058001"/>
                    </a:cubicBezTo>
                    <a:close/>
                    <a:moveTo>
                      <a:pt x="16243173" y="19134328"/>
                    </a:moveTo>
                    <a:cubicBezTo>
                      <a:pt x="16224377" y="19146901"/>
                      <a:pt x="16205454" y="19159474"/>
                      <a:pt x="16186658" y="19171920"/>
                    </a:cubicBezTo>
                    <a:cubicBezTo>
                      <a:pt x="16171038" y="19182207"/>
                      <a:pt x="16150082" y="19177888"/>
                      <a:pt x="16139795" y="19162268"/>
                    </a:cubicBezTo>
                    <a:cubicBezTo>
                      <a:pt x="16129508" y="19146647"/>
                      <a:pt x="16133826" y="19125692"/>
                      <a:pt x="16149447" y="19115405"/>
                    </a:cubicBezTo>
                    <a:cubicBezTo>
                      <a:pt x="16168243" y="19103087"/>
                      <a:pt x="16186913" y="19090639"/>
                      <a:pt x="16205708" y="19078067"/>
                    </a:cubicBezTo>
                    <a:cubicBezTo>
                      <a:pt x="16221202" y="19067653"/>
                      <a:pt x="16242285" y="19071844"/>
                      <a:pt x="16252698" y="19087337"/>
                    </a:cubicBezTo>
                    <a:cubicBezTo>
                      <a:pt x="16263113" y="19102832"/>
                      <a:pt x="16258921" y="19123913"/>
                      <a:pt x="16243427" y="19134328"/>
                    </a:cubicBezTo>
                    <a:close/>
                    <a:moveTo>
                      <a:pt x="16130017" y="19209131"/>
                    </a:moveTo>
                    <a:cubicBezTo>
                      <a:pt x="16110967" y="19221450"/>
                      <a:pt x="16092043" y="19233769"/>
                      <a:pt x="16072867" y="19245962"/>
                    </a:cubicBezTo>
                    <a:cubicBezTo>
                      <a:pt x="16057118" y="19255994"/>
                      <a:pt x="16036164" y="19251422"/>
                      <a:pt x="16026130" y="19235674"/>
                    </a:cubicBezTo>
                    <a:cubicBezTo>
                      <a:pt x="16016097" y="19219926"/>
                      <a:pt x="16020669" y="19198971"/>
                      <a:pt x="16036417" y="19188937"/>
                    </a:cubicBezTo>
                    <a:cubicBezTo>
                      <a:pt x="16055341" y="19176746"/>
                      <a:pt x="16074264" y="19164554"/>
                      <a:pt x="16093187" y="19152363"/>
                    </a:cubicBezTo>
                    <a:cubicBezTo>
                      <a:pt x="16108807" y="19142202"/>
                      <a:pt x="16129890" y="19146647"/>
                      <a:pt x="16140049" y="19162268"/>
                    </a:cubicBezTo>
                    <a:cubicBezTo>
                      <a:pt x="16150210" y="19177888"/>
                      <a:pt x="16145765" y="19198971"/>
                      <a:pt x="16130143" y="19209131"/>
                    </a:cubicBezTo>
                    <a:close/>
                    <a:moveTo>
                      <a:pt x="16015717" y="19282411"/>
                    </a:moveTo>
                    <a:cubicBezTo>
                      <a:pt x="15996540" y="19294475"/>
                      <a:pt x="15977363" y="19306539"/>
                      <a:pt x="15958058" y="19318478"/>
                    </a:cubicBezTo>
                    <a:cubicBezTo>
                      <a:pt x="15942183" y="19328385"/>
                      <a:pt x="15921355" y="19323558"/>
                      <a:pt x="15911449" y="19307683"/>
                    </a:cubicBezTo>
                    <a:cubicBezTo>
                      <a:pt x="15901543" y="19291808"/>
                      <a:pt x="15906369" y="19270980"/>
                      <a:pt x="15922244" y="19261074"/>
                    </a:cubicBezTo>
                    <a:cubicBezTo>
                      <a:pt x="15941421" y="19249137"/>
                      <a:pt x="15960471" y="19237198"/>
                      <a:pt x="15979521" y="19225133"/>
                    </a:cubicBezTo>
                    <a:cubicBezTo>
                      <a:pt x="15995396" y="19215100"/>
                      <a:pt x="16016224" y="19219926"/>
                      <a:pt x="16026257" y="19235674"/>
                    </a:cubicBezTo>
                    <a:cubicBezTo>
                      <a:pt x="16036291" y="19251422"/>
                      <a:pt x="16031465" y="19272377"/>
                      <a:pt x="16015717" y="19282411"/>
                    </a:cubicBezTo>
                    <a:close/>
                    <a:moveTo>
                      <a:pt x="15900273" y="19354292"/>
                    </a:moveTo>
                    <a:cubicBezTo>
                      <a:pt x="15880969" y="19366103"/>
                      <a:pt x="15861666" y="19377913"/>
                      <a:pt x="15842235" y="19389598"/>
                    </a:cubicBezTo>
                    <a:cubicBezTo>
                      <a:pt x="15826232" y="19399250"/>
                      <a:pt x="15805404" y="19394170"/>
                      <a:pt x="15795752" y="19378168"/>
                    </a:cubicBezTo>
                    <a:cubicBezTo>
                      <a:pt x="15786100" y="19362165"/>
                      <a:pt x="15791180" y="19341337"/>
                      <a:pt x="15807182" y="19331687"/>
                    </a:cubicBezTo>
                    <a:cubicBezTo>
                      <a:pt x="15826487" y="19320002"/>
                      <a:pt x="15845664" y="19308318"/>
                      <a:pt x="15864841" y="19296507"/>
                    </a:cubicBezTo>
                    <a:cubicBezTo>
                      <a:pt x="15880842" y="19286728"/>
                      <a:pt x="15901670" y="19291681"/>
                      <a:pt x="15911449" y="19307683"/>
                    </a:cubicBezTo>
                    <a:cubicBezTo>
                      <a:pt x="15921228" y="19323686"/>
                      <a:pt x="15916275" y="19344512"/>
                      <a:pt x="15900273" y="19354292"/>
                    </a:cubicBezTo>
                    <a:close/>
                    <a:moveTo>
                      <a:pt x="15784068" y="19424523"/>
                    </a:moveTo>
                    <a:cubicBezTo>
                      <a:pt x="15764638" y="19436080"/>
                      <a:pt x="15745079" y="19447638"/>
                      <a:pt x="15725648" y="19459067"/>
                    </a:cubicBezTo>
                    <a:cubicBezTo>
                      <a:pt x="15709519" y="19468592"/>
                      <a:pt x="15688818" y="19463131"/>
                      <a:pt x="15679293" y="19447002"/>
                    </a:cubicBezTo>
                    <a:cubicBezTo>
                      <a:pt x="15669768" y="19430873"/>
                      <a:pt x="15675229" y="19410172"/>
                      <a:pt x="15691358" y="19400647"/>
                    </a:cubicBezTo>
                    <a:cubicBezTo>
                      <a:pt x="15710790" y="19389217"/>
                      <a:pt x="15730093" y="19377788"/>
                      <a:pt x="15749397" y="19366357"/>
                    </a:cubicBezTo>
                    <a:cubicBezTo>
                      <a:pt x="15765526" y="19356832"/>
                      <a:pt x="15786227" y="19362038"/>
                      <a:pt x="15795879" y="19378168"/>
                    </a:cubicBezTo>
                    <a:cubicBezTo>
                      <a:pt x="15805531" y="19394297"/>
                      <a:pt x="15800197" y="19414998"/>
                      <a:pt x="15784068" y="19424650"/>
                    </a:cubicBezTo>
                    <a:close/>
                    <a:moveTo>
                      <a:pt x="15666974" y="19493357"/>
                    </a:moveTo>
                    <a:cubicBezTo>
                      <a:pt x="15647417" y="19504661"/>
                      <a:pt x="15627731" y="19515962"/>
                      <a:pt x="15608046" y="19527138"/>
                    </a:cubicBezTo>
                    <a:cubicBezTo>
                      <a:pt x="15591791" y="19536411"/>
                      <a:pt x="15571090" y="19530695"/>
                      <a:pt x="15561818" y="19514438"/>
                    </a:cubicBezTo>
                    <a:cubicBezTo>
                      <a:pt x="15552547" y="19498183"/>
                      <a:pt x="15558263" y="19477482"/>
                      <a:pt x="15574518" y="19468212"/>
                    </a:cubicBezTo>
                    <a:cubicBezTo>
                      <a:pt x="15594076" y="19457036"/>
                      <a:pt x="15613635" y="19445860"/>
                      <a:pt x="15633066" y="19434556"/>
                    </a:cubicBezTo>
                    <a:cubicBezTo>
                      <a:pt x="15649194" y="19425158"/>
                      <a:pt x="15670022" y="19430746"/>
                      <a:pt x="15679293" y="19446875"/>
                    </a:cubicBezTo>
                    <a:cubicBezTo>
                      <a:pt x="15688565" y="19463004"/>
                      <a:pt x="15683103" y="19483832"/>
                      <a:pt x="15666974" y="19493103"/>
                    </a:cubicBezTo>
                    <a:close/>
                    <a:moveTo>
                      <a:pt x="15548865" y="19560412"/>
                    </a:moveTo>
                    <a:cubicBezTo>
                      <a:pt x="15529052" y="19571463"/>
                      <a:pt x="15509241" y="19582512"/>
                      <a:pt x="15489428" y="19593433"/>
                    </a:cubicBezTo>
                    <a:cubicBezTo>
                      <a:pt x="15473045" y="19602450"/>
                      <a:pt x="15452471" y="19596481"/>
                      <a:pt x="15443454" y="19580225"/>
                    </a:cubicBezTo>
                    <a:cubicBezTo>
                      <a:pt x="15434438" y="19563969"/>
                      <a:pt x="15440406" y="19543268"/>
                      <a:pt x="15456663" y="19534251"/>
                    </a:cubicBezTo>
                    <a:cubicBezTo>
                      <a:pt x="15476347" y="19523329"/>
                      <a:pt x="15496032" y="19512407"/>
                      <a:pt x="15515717" y="19501358"/>
                    </a:cubicBezTo>
                    <a:cubicBezTo>
                      <a:pt x="15531973" y="19492213"/>
                      <a:pt x="15552674" y="19498056"/>
                      <a:pt x="15561818" y="19514313"/>
                    </a:cubicBezTo>
                    <a:cubicBezTo>
                      <a:pt x="15570963" y="19530568"/>
                      <a:pt x="15565120" y="19551269"/>
                      <a:pt x="15548865" y="19560412"/>
                    </a:cubicBezTo>
                    <a:close/>
                    <a:moveTo>
                      <a:pt x="15429739" y="19626199"/>
                    </a:moveTo>
                    <a:cubicBezTo>
                      <a:pt x="15409926" y="19636994"/>
                      <a:pt x="15389988" y="19647788"/>
                      <a:pt x="15370048" y="19658457"/>
                    </a:cubicBezTo>
                    <a:cubicBezTo>
                      <a:pt x="15353539" y="19667347"/>
                      <a:pt x="15333092" y="19661124"/>
                      <a:pt x="15324201" y="19644613"/>
                    </a:cubicBezTo>
                    <a:cubicBezTo>
                      <a:pt x="15315312" y="19628104"/>
                      <a:pt x="15321535" y="19607657"/>
                      <a:pt x="15338044" y="19598767"/>
                    </a:cubicBezTo>
                    <a:cubicBezTo>
                      <a:pt x="15357856" y="19588099"/>
                      <a:pt x="15377668" y="19577431"/>
                      <a:pt x="15397353" y="19566762"/>
                    </a:cubicBezTo>
                    <a:cubicBezTo>
                      <a:pt x="15413737" y="19557873"/>
                      <a:pt x="15434311" y="19563842"/>
                      <a:pt x="15443327" y="19580352"/>
                    </a:cubicBezTo>
                    <a:cubicBezTo>
                      <a:pt x="15452344" y="19596863"/>
                      <a:pt x="15446248" y="19617310"/>
                      <a:pt x="15429739" y="19626326"/>
                    </a:cubicBezTo>
                    <a:close/>
                    <a:moveTo>
                      <a:pt x="15310104" y="19690462"/>
                    </a:moveTo>
                    <a:cubicBezTo>
                      <a:pt x="15290039" y="19701002"/>
                      <a:pt x="15269972" y="19711543"/>
                      <a:pt x="15249906" y="19721957"/>
                    </a:cubicBezTo>
                    <a:cubicBezTo>
                      <a:pt x="15233269" y="19730593"/>
                      <a:pt x="15212822" y="19724115"/>
                      <a:pt x="15204187" y="19707479"/>
                    </a:cubicBezTo>
                    <a:cubicBezTo>
                      <a:pt x="15195550" y="19690842"/>
                      <a:pt x="15202027" y="19670395"/>
                      <a:pt x="15218665" y="19661760"/>
                    </a:cubicBezTo>
                    <a:cubicBezTo>
                      <a:pt x="15238603" y="19651345"/>
                      <a:pt x="15258542" y="19640931"/>
                      <a:pt x="15278481" y="19630517"/>
                    </a:cubicBezTo>
                    <a:cubicBezTo>
                      <a:pt x="15294992" y="19621754"/>
                      <a:pt x="15315566" y="19628104"/>
                      <a:pt x="15324201" y="19644740"/>
                    </a:cubicBezTo>
                    <a:cubicBezTo>
                      <a:pt x="15332838" y="19661378"/>
                      <a:pt x="15326615" y="19681825"/>
                      <a:pt x="15309977" y="19690462"/>
                    </a:cubicBezTo>
                    <a:close/>
                    <a:moveTo>
                      <a:pt x="15189327" y="19753072"/>
                    </a:moveTo>
                    <a:cubicBezTo>
                      <a:pt x="15169135" y="19763360"/>
                      <a:pt x="15148942" y="19773646"/>
                      <a:pt x="15128748" y="19783806"/>
                    </a:cubicBezTo>
                    <a:cubicBezTo>
                      <a:pt x="15111985" y="19792187"/>
                      <a:pt x="15091665" y="19785457"/>
                      <a:pt x="15083282" y="19768693"/>
                    </a:cubicBezTo>
                    <a:cubicBezTo>
                      <a:pt x="15074900" y="19751929"/>
                      <a:pt x="15081631" y="19731610"/>
                      <a:pt x="15098395" y="19723227"/>
                    </a:cubicBezTo>
                    <a:cubicBezTo>
                      <a:pt x="15118462" y="19713067"/>
                      <a:pt x="15138654" y="19702907"/>
                      <a:pt x="15158593" y="19692747"/>
                    </a:cubicBezTo>
                    <a:cubicBezTo>
                      <a:pt x="15175230" y="19684237"/>
                      <a:pt x="15195677" y="19690842"/>
                      <a:pt x="15204187" y="19707479"/>
                    </a:cubicBezTo>
                    <a:cubicBezTo>
                      <a:pt x="15212695" y="19724115"/>
                      <a:pt x="15206092" y="19744562"/>
                      <a:pt x="15189454" y="19753072"/>
                    </a:cubicBezTo>
                    <a:close/>
                    <a:moveTo>
                      <a:pt x="15067916" y="19814160"/>
                    </a:moveTo>
                    <a:cubicBezTo>
                      <a:pt x="15047595" y="19824192"/>
                      <a:pt x="15027275" y="19834225"/>
                      <a:pt x="15006828" y="19844131"/>
                    </a:cubicBezTo>
                    <a:cubicBezTo>
                      <a:pt x="14990065" y="19852260"/>
                      <a:pt x="14969744" y="19845274"/>
                      <a:pt x="14961617" y="19828511"/>
                    </a:cubicBezTo>
                    <a:cubicBezTo>
                      <a:pt x="14953489" y="19811746"/>
                      <a:pt x="14960473" y="19791426"/>
                      <a:pt x="14977238" y="19783298"/>
                    </a:cubicBezTo>
                    <a:cubicBezTo>
                      <a:pt x="14997557" y="19773392"/>
                      <a:pt x="15017750" y="19763487"/>
                      <a:pt x="15037943" y="19753580"/>
                    </a:cubicBezTo>
                    <a:cubicBezTo>
                      <a:pt x="15054707" y="19745325"/>
                      <a:pt x="15075027" y="19752183"/>
                      <a:pt x="15083282" y="19768947"/>
                    </a:cubicBezTo>
                    <a:cubicBezTo>
                      <a:pt x="15091538" y="19785712"/>
                      <a:pt x="15084679" y="19806031"/>
                      <a:pt x="15067916" y="19814287"/>
                    </a:cubicBezTo>
                    <a:close/>
                    <a:moveTo>
                      <a:pt x="14945615" y="19873722"/>
                    </a:moveTo>
                    <a:cubicBezTo>
                      <a:pt x="14925167" y="19883501"/>
                      <a:pt x="14904720" y="19893153"/>
                      <a:pt x="14884273" y="19902805"/>
                    </a:cubicBezTo>
                    <a:cubicBezTo>
                      <a:pt x="14867382" y="19910806"/>
                      <a:pt x="14847190" y="19903439"/>
                      <a:pt x="14839189" y="19886549"/>
                    </a:cubicBezTo>
                    <a:cubicBezTo>
                      <a:pt x="14831188" y="19869658"/>
                      <a:pt x="14838553" y="19849464"/>
                      <a:pt x="14855444" y="19841463"/>
                    </a:cubicBezTo>
                    <a:cubicBezTo>
                      <a:pt x="14875765" y="19831938"/>
                      <a:pt x="14896085" y="19822288"/>
                      <a:pt x="14916404" y="19812636"/>
                    </a:cubicBezTo>
                    <a:cubicBezTo>
                      <a:pt x="14933295" y="19804507"/>
                      <a:pt x="14953489" y="19811746"/>
                      <a:pt x="14961617" y="19828638"/>
                    </a:cubicBezTo>
                    <a:cubicBezTo>
                      <a:pt x="14969744" y="19845528"/>
                      <a:pt x="14962505" y="19865721"/>
                      <a:pt x="14945615" y="19873849"/>
                    </a:cubicBezTo>
                    <a:close/>
                    <a:moveTo>
                      <a:pt x="14822805" y="19931635"/>
                    </a:moveTo>
                    <a:cubicBezTo>
                      <a:pt x="14802231" y="19941160"/>
                      <a:pt x="14781657" y="19950557"/>
                      <a:pt x="14761083" y="19959955"/>
                    </a:cubicBezTo>
                    <a:cubicBezTo>
                      <a:pt x="14744066" y="19967702"/>
                      <a:pt x="14723999" y="19960210"/>
                      <a:pt x="14716252" y="19943063"/>
                    </a:cubicBezTo>
                    <a:cubicBezTo>
                      <a:pt x="14708505" y="19925919"/>
                      <a:pt x="14715998" y="19905980"/>
                      <a:pt x="14733143" y="19898233"/>
                    </a:cubicBezTo>
                    <a:cubicBezTo>
                      <a:pt x="14753591" y="19888963"/>
                      <a:pt x="14774038" y="19879563"/>
                      <a:pt x="14794485" y="19870165"/>
                    </a:cubicBezTo>
                    <a:cubicBezTo>
                      <a:pt x="14811502" y="19862292"/>
                      <a:pt x="14831568" y="19869786"/>
                      <a:pt x="14839442" y="19886676"/>
                    </a:cubicBezTo>
                    <a:cubicBezTo>
                      <a:pt x="14847317" y="19903567"/>
                      <a:pt x="14839823" y="19923761"/>
                      <a:pt x="14822932" y="19931635"/>
                    </a:cubicBezTo>
                    <a:close/>
                    <a:moveTo>
                      <a:pt x="14699235" y="19987768"/>
                    </a:moveTo>
                    <a:cubicBezTo>
                      <a:pt x="14678533" y="19997038"/>
                      <a:pt x="14657832" y="20006183"/>
                      <a:pt x="14637004" y="20015327"/>
                    </a:cubicBezTo>
                    <a:cubicBezTo>
                      <a:pt x="14619860" y="20022820"/>
                      <a:pt x="14599920" y="20015073"/>
                      <a:pt x="14592427" y="19997928"/>
                    </a:cubicBezTo>
                    <a:cubicBezTo>
                      <a:pt x="14584935" y="19980783"/>
                      <a:pt x="14592681" y="19960844"/>
                      <a:pt x="14609826" y="19953351"/>
                    </a:cubicBezTo>
                    <a:cubicBezTo>
                      <a:pt x="14630400" y="19944335"/>
                      <a:pt x="14651101" y="19935189"/>
                      <a:pt x="14671548" y="19926046"/>
                    </a:cubicBezTo>
                    <a:cubicBezTo>
                      <a:pt x="14688567" y="19918426"/>
                      <a:pt x="14708632" y="19926046"/>
                      <a:pt x="14716252" y="19943190"/>
                    </a:cubicBezTo>
                    <a:cubicBezTo>
                      <a:pt x="14723872" y="19960337"/>
                      <a:pt x="14716252" y="19980275"/>
                      <a:pt x="14699107" y="19987895"/>
                    </a:cubicBezTo>
                    <a:close/>
                    <a:moveTo>
                      <a:pt x="14574520" y="20042505"/>
                    </a:moveTo>
                    <a:cubicBezTo>
                      <a:pt x="14553692" y="20051522"/>
                      <a:pt x="14532865" y="20060413"/>
                      <a:pt x="14511910" y="20069175"/>
                    </a:cubicBezTo>
                    <a:cubicBezTo>
                      <a:pt x="14494638" y="20076413"/>
                      <a:pt x="14474825" y="20068412"/>
                      <a:pt x="14467587" y="20051140"/>
                    </a:cubicBezTo>
                    <a:cubicBezTo>
                      <a:pt x="14460347" y="20033869"/>
                      <a:pt x="14468348" y="20014057"/>
                      <a:pt x="14485620" y="20006818"/>
                    </a:cubicBezTo>
                    <a:cubicBezTo>
                      <a:pt x="14506448" y="19998055"/>
                      <a:pt x="14527149" y="19989164"/>
                      <a:pt x="14547850" y="19980275"/>
                    </a:cubicBezTo>
                    <a:cubicBezTo>
                      <a:pt x="14564995" y="19972910"/>
                      <a:pt x="14584935" y="19980783"/>
                      <a:pt x="14592300" y="19997928"/>
                    </a:cubicBezTo>
                    <a:cubicBezTo>
                      <a:pt x="14599667" y="20015073"/>
                      <a:pt x="14591792" y="20035013"/>
                      <a:pt x="14574647" y="20042378"/>
                    </a:cubicBezTo>
                    <a:close/>
                    <a:moveTo>
                      <a:pt x="14449552" y="20095338"/>
                    </a:moveTo>
                    <a:cubicBezTo>
                      <a:pt x="14428724" y="20103973"/>
                      <a:pt x="14407769" y="20112610"/>
                      <a:pt x="14386815" y="20121118"/>
                    </a:cubicBezTo>
                    <a:cubicBezTo>
                      <a:pt x="14369542" y="20128230"/>
                      <a:pt x="14349730" y="20119848"/>
                      <a:pt x="14342618" y="20102576"/>
                    </a:cubicBezTo>
                    <a:cubicBezTo>
                      <a:pt x="14335506" y="20085304"/>
                      <a:pt x="14343889" y="20065492"/>
                      <a:pt x="14361161" y="20058380"/>
                    </a:cubicBezTo>
                    <a:cubicBezTo>
                      <a:pt x="14381989" y="20049871"/>
                      <a:pt x="14402817" y="20041363"/>
                      <a:pt x="14423517" y="20032726"/>
                    </a:cubicBezTo>
                    <a:cubicBezTo>
                      <a:pt x="14440790" y="20025613"/>
                      <a:pt x="14460601" y="20033742"/>
                      <a:pt x="14467841" y="20051013"/>
                    </a:cubicBezTo>
                    <a:cubicBezTo>
                      <a:pt x="14475079" y="20068287"/>
                      <a:pt x="14466824" y="20088098"/>
                      <a:pt x="14449552" y="20095338"/>
                    </a:cubicBezTo>
                    <a:close/>
                    <a:moveTo>
                      <a:pt x="14323822" y="20146645"/>
                    </a:moveTo>
                    <a:cubicBezTo>
                      <a:pt x="14302741" y="20155027"/>
                      <a:pt x="14281786" y="20163410"/>
                      <a:pt x="14260703" y="20171663"/>
                    </a:cubicBezTo>
                    <a:cubicBezTo>
                      <a:pt x="14243304" y="20178522"/>
                      <a:pt x="14223619" y="20169887"/>
                      <a:pt x="14216762" y="20152488"/>
                    </a:cubicBezTo>
                    <a:cubicBezTo>
                      <a:pt x="14209903" y="20135087"/>
                      <a:pt x="14218540" y="20115403"/>
                      <a:pt x="14235939" y="20108545"/>
                    </a:cubicBezTo>
                    <a:cubicBezTo>
                      <a:pt x="14256893" y="20100289"/>
                      <a:pt x="14277848" y="20092036"/>
                      <a:pt x="14298676" y="20083653"/>
                    </a:cubicBezTo>
                    <a:cubicBezTo>
                      <a:pt x="14316075" y="20076668"/>
                      <a:pt x="14335761" y="20085177"/>
                      <a:pt x="14342745" y="20102576"/>
                    </a:cubicBezTo>
                    <a:cubicBezTo>
                      <a:pt x="14349730" y="20119975"/>
                      <a:pt x="14341221" y="20139661"/>
                      <a:pt x="14323822" y="20146645"/>
                    </a:cubicBezTo>
                    <a:close/>
                    <a:moveTo>
                      <a:pt x="14197330" y="20196302"/>
                    </a:moveTo>
                    <a:cubicBezTo>
                      <a:pt x="14176121" y="20204430"/>
                      <a:pt x="14155040" y="20212558"/>
                      <a:pt x="14133703" y="20220560"/>
                    </a:cubicBezTo>
                    <a:cubicBezTo>
                      <a:pt x="14116177" y="20227162"/>
                      <a:pt x="14096619" y="20218273"/>
                      <a:pt x="14090016" y="20200874"/>
                    </a:cubicBezTo>
                    <a:cubicBezTo>
                      <a:pt x="14083412" y="20183475"/>
                      <a:pt x="14092301" y="20163789"/>
                      <a:pt x="14109700" y="20157187"/>
                    </a:cubicBezTo>
                    <a:cubicBezTo>
                      <a:pt x="14130782" y="20149186"/>
                      <a:pt x="14151865" y="20141185"/>
                      <a:pt x="14172819" y="20133056"/>
                    </a:cubicBezTo>
                    <a:cubicBezTo>
                      <a:pt x="14190218" y="20126325"/>
                      <a:pt x="14209903" y="20135087"/>
                      <a:pt x="14216635" y="20152488"/>
                    </a:cubicBezTo>
                    <a:cubicBezTo>
                      <a:pt x="14223366" y="20169887"/>
                      <a:pt x="14214602" y="20189571"/>
                      <a:pt x="14197203" y="20196302"/>
                    </a:cubicBezTo>
                    <a:close/>
                    <a:moveTo>
                      <a:pt x="14069822" y="20244308"/>
                    </a:moveTo>
                    <a:cubicBezTo>
                      <a:pt x="14048614" y="20252182"/>
                      <a:pt x="14027277" y="20259929"/>
                      <a:pt x="14006068" y="20267676"/>
                    </a:cubicBezTo>
                    <a:cubicBezTo>
                      <a:pt x="13988542" y="20274026"/>
                      <a:pt x="13969112" y="20265010"/>
                      <a:pt x="13962635" y="20247356"/>
                    </a:cubicBezTo>
                    <a:cubicBezTo>
                      <a:pt x="13956157" y="20229703"/>
                      <a:pt x="13965301" y="20210399"/>
                      <a:pt x="13982954" y="20203922"/>
                    </a:cubicBezTo>
                    <a:cubicBezTo>
                      <a:pt x="14004164" y="20196302"/>
                      <a:pt x="14025245" y="20188555"/>
                      <a:pt x="14046327" y="20180681"/>
                    </a:cubicBezTo>
                    <a:cubicBezTo>
                      <a:pt x="14063853" y="20174204"/>
                      <a:pt x="14083412" y="20183094"/>
                      <a:pt x="14089889" y="20200747"/>
                    </a:cubicBezTo>
                    <a:cubicBezTo>
                      <a:pt x="14096366" y="20218400"/>
                      <a:pt x="14087475" y="20237831"/>
                      <a:pt x="14069822" y="20244308"/>
                    </a:cubicBezTo>
                    <a:close/>
                    <a:moveTo>
                      <a:pt x="13942188" y="20290537"/>
                    </a:moveTo>
                    <a:cubicBezTo>
                      <a:pt x="13920851" y="20298156"/>
                      <a:pt x="13899516" y="20305649"/>
                      <a:pt x="13878179" y="20313014"/>
                    </a:cubicBezTo>
                    <a:cubicBezTo>
                      <a:pt x="13860526" y="20319112"/>
                      <a:pt x="13841222" y="20309839"/>
                      <a:pt x="13835126" y="20292188"/>
                    </a:cubicBezTo>
                    <a:cubicBezTo>
                      <a:pt x="13829030" y="20274535"/>
                      <a:pt x="13838301" y="20255230"/>
                      <a:pt x="13855954" y="20249135"/>
                    </a:cubicBezTo>
                    <a:cubicBezTo>
                      <a:pt x="13877164" y="20241768"/>
                      <a:pt x="13898372" y="20234275"/>
                      <a:pt x="13919581" y="20226782"/>
                    </a:cubicBezTo>
                    <a:cubicBezTo>
                      <a:pt x="13937235" y="20220560"/>
                      <a:pt x="13956539" y="20229703"/>
                      <a:pt x="13962889" y="20247356"/>
                    </a:cubicBezTo>
                    <a:cubicBezTo>
                      <a:pt x="13969239" y="20265010"/>
                      <a:pt x="13959967" y="20284312"/>
                      <a:pt x="13942315" y="20290662"/>
                    </a:cubicBezTo>
                    <a:close/>
                    <a:moveTo>
                      <a:pt x="13814044" y="20335239"/>
                    </a:moveTo>
                    <a:cubicBezTo>
                      <a:pt x="13792581" y="20342479"/>
                      <a:pt x="13771118" y="20349718"/>
                      <a:pt x="13749655" y="20356957"/>
                    </a:cubicBezTo>
                    <a:cubicBezTo>
                      <a:pt x="13731875" y="20362926"/>
                      <a:pt x="13712698" y="20353274"/>
                      <a:pt x="13706856" y="20335494"/>
                    </a:cubicBezTo>
                    <a:cubicBezTo>
                      <a:pt x="13701015" y="20317713"/>
                      <a:pt x="13710540" y="20298538"/>
                      <a:pt x="13728319" y="20292695"/>
                    </a:cubicBezTo>
                    <a:cubicBezTo>
                      <a:pt x="13749655" y="20285583"/>
                      <a:pt x="13770992" y="20278344"/>
                      <a:pt x="13792327" y="20271105"/>
                    </a:cubicBezTo>
                    <a:cubicBezTo>
                      <a:pt x="13809980" y="20265137"/>
                      <a:pt x="13829285" y="20274535"/>
                      <a:pt x="13835253" y="20292313"/>
                    </a:cubicBezTo>
                    <a:cubicBezTo>
                      <a:pt x="13841222" y="20310094"/>
                      <a:pt x="13831824" y="20329271"/>
                      <a:pt x="13814044" y="20335239"/>
                    </a:cubicBezTo>
                    <a:close/>
                    <a:moveTo>
                      <a:pt x="13685013" y="20378165"/>
                    </a:moveTo>
                    <a:cubicBezTo>
                      <a:pt x="13663422" y="20385151"/>
                      <a:pt x="13641832" y="20392137"/>
                      <a:pt x="13620242" y="20398994"/>
                    </a:cubicBezTo>
                    <a:cubicBezTo>
                      <a:pt x="13602463" y="20404710"/>
                      <a:pt x="13583413" y="20394803"/>
                      <a:pt x="13577697" y="20377023"/>
                    </a:cubicBezTo>
                    <a:cubicBezTo>
                      <a:pt x="13571982" y="20359243"/>
                      <a:pt x="13581889" y="20340193"/>
                      <a:pt x="13599668" y="20334478"/>
                    </a:cubicBezTo>
                    <a:cubicBezTo>
                      <a:pt x="13621131" y="20327620"/>
                      <a:pt x="13642594" y="20320763"/>
                      <a:pt x="13664057" y="20313777"/>
                    </a:cubicBezTo>
                    <a:cubicBezTo>
                      <a:pt x="13681838" y="20307936"/>
                      <a:pt x="13701015" y="20317713"/>
                      <a:pt x="13706729" y="20335494"/>
                    </a:cubicBezTo>
                    <a:cubicBezTo>
                      <a:pt x="13712444" y="20353274"/>
                      <a:pt x="13702792" y="20372451"/>
                      <a:pt x="13685013" y="20378165"/>
                    </a:cubicBezTo>
                    <a:close/>
                    <a:moveTo>
                      <a:pt x="13555218" y="20419440"/>
                    </a:moveTo>
                    <a:cubicBezTo>
                      <a:pt x="13533628" y="20426172"/>
                      <a:pt x="13512039" y="20432776"/>
                      <a:pt x="13490448" y="20439380"/>
                    </a:cubicBezTo>
                    <a:cubicBezTo>
                      <a:pt x="13472542" y="20444840"/>
                      <a:pt x="13453618" y="20434681"/>
                      <a:pt x="13448157" y="20416774"/>
                    </a:cubicBezTo>
                    <a:cubicBezTo>
                      <a:pt x="13442696" y="20398867"/>
                      <a:pt x="13452856" y="20379944"/>
                      <a:pt x="13470764" y="20374483"/>
                    </a:cubicBezTo>
                    <a:cubicBezTo>
                      <a:pt x="13492226" y="20368006"/>
                      <a:pt x="13513690" y="20361402"/>
                      <a:pt x="13535152" y="20354671"/>
                    </a:cubicBezTo>
                    <a:cubicBezTo>
                      <a:pt x="13553060" y="20349083"/>
                      <a:pt x="13571982" y="20359115"/>
                      <a:pt x="13577570" y="20376896"/>
                    </a:cubicBezTo>
                    <a:cubicBezTo>
                      <a:pt x="13583158" y="20394676"/>
                      <a:pt x="13573125" y="20413726"/>
                      <a:pt x="13555345" y="20419313"/>
                    </a:cubicBezTo>
                    <a:close/>
                    <a:moveTo>
                      <a:pt x="13425551" y="20458812"/>
                    </a:moveTo>
                    <a:cubicBezTo>
                      <a:pt x="13403835" y="20465287"/>
                      <a:pt x="13382117" y="20471637"/>
                      <a:pt x="13360400" y="20477987"/>
                    </a:cubicBezTo>
                    <a:cubicBezTo>
                      <a:pt x="13342493" y="20483195"/>
                      <a:pt x="13323697" y="20472908"/>
                      <a:pt x="13318491" y="20454874"/>
                    </a:cubicBezTo>
                    <a:cubicBezTo>
                      <a:pt x="13313283" y="20436839"/>
                      <a:pt x="13323570" y="20418171"/>
                      <a:pt x="13341604" y="20412963"/>
                    </a:cubicBezTo>
                    <a:cubicBezTo>
                      <a:pt x="13363194" y="20406740"/>
                      <a:pt x="13384785" y="20400390"/>
                      <a:pt x="13406374" y="20393913"/>
                    </a:cubicBezTo>
                    <a:cubicBezTo>
                      <a:pt x="13424281" y="20388580"/>
                      <a:pt x="13443204" y="20398867"/>
                      <a:pt x="13448539" y="20416774"/>
                    </a:cubicBezTo>
                    <a:cubicBezTo>
                      <a:pt x="13453872" y="20434681"/>
                      <a:pt x="13443586" y="20453604"/>
                      <a:pt x="13425678" y="20458937"/>
                    </a:cubicBezTo>
                    <a:close/>
                    <a:moveTo>
                      <a:pt x="13295249" y="20496785"/>
                    </a:moveTo>
                    <a:cubicBezTo>
                      <a:pt x="13273405" y="20503007"/>
                      <a:pt x="13251562" y="20509103"/>
                      <a:pt x="13229717" y="20515072"/>
                    </a:cubicBezTo>
                    <a:cubicBezTo>
                      <a:pt x="13211683" y="20520025"/>
                      <a:pt x="13193015" y="20509485"/>
                      <a:pt x="13188062" y="20491450"/>
                    </a:cubicBezTo>
                    <a:cubicBezTo>
                      <a:pt x="13183108" y="20473415"/>
                      <a:pt x="13193649" y="20454747"/>
                      <a:pt x="13211683" y="20449794"/>
                    </a:cubicBezTo>
                    <a:cubicBezTo>
                      <a:pt x="13233400" y="20443825"/>
                      <a:pt x="13255117" y="20437729"/>
                      <a:pt x="13276707" y="20431633"/>
                    </a:cubicBezTo>
                    <a:cubicBezTo>
                      <a:pt x="13294742" y="20426553"/>
                      <a:pt x="13313411" y="20436967"/>
                      <a:pt x="13318491" y="20455001"/>
                    </a:cubicBezTo>
                    <a:cubicBezTo>
                      <a:pt x="13323570" y="20473036"/>
                      <a:pt x="13313156" y="20491704"/>
                      <a:pt x="13295122" y="20496785"/>
                    </a:cubicBezTo>
                    <a:close/>
                    <a:moveTo>
                      <a:pt x="13163931" y="20532979"/>
                    </a:moveTo>
                    <a:cubicBezTo>
                      <a:pt x="13141961" y="20538821"/>
                      <a:pt x="13120117" y="20544662"/>
                      <a:pt x="13098145" y="20550378"/>
                    </a:cubicBezTo>
                    <a:cubicBezTo>
                      <a:pt x="13080112" y="20555077"/>
                      <a:pt x="13061569" y="20544282"/>
                      <a:pt x="13056870" y="20526248"/>
                    </a:cubicBezTo>
                    <a:cubicBezTo>
                      <a:pt x="13052171" y="20508213"/>
                      <a:pt x="13062967" y="20489672"/>
                      <a:pt x="13081000" y="20484973"/>
                    </a:cubicBezTo>
                    <a:cubicBezTo>
                      <a:pt x="13102844" y="20479258"/>
                      <a:pt x="13124689" y="20473543"/>
                      <a:pt x="13146405" y="20467574"/>
                    </a:cubicBezTo>
                    <a:cubicBezTo>
                      <a:pt x="13164440" y="20462748"/>
                      <a:pt x="13183108" y="20473415"/>
                      <a:pt x="13187935" y="20491450"/>
                    </a:cubicBezTo>
                    <a:cubicBezTo>
                      <a:pt x="13192761" y="20509485"/>
                      <a:pt x="13182092" y="20528153"/>
                      <a:pt x="13164058" y="20532979"/>
                    </a:cubicBezTo>
                    <a:close/>
                    <a:moveTo>
                      <a:pt x="13032360" y="20567396"/>
                    </a:moveTo>
                    <a:cubicBezTo>
                      <a:pt x="13010516" y="20572985"/>
                      <a:pt x="12988544" y="20578445"/>
                      <a:pt x="12966573" y="20583906"/>
                    </a:cubicBezTo>
                    <a:cubicBezTo>
                      <a:pt x="12948412" y="20588351"/>
                      <a:pt x="12929998" y="20577302"/>
                      <a:pt x="12925552" y="20559140"/>
                    </a:cubicBezTo>
                    <a:cubicBezTo>
                      <a:pt x="12921107" y="20540980"/>
                      <a:pt x="12932156" y="20522564"/>
                      <a:pt x="12950317" y="20518120"/>
                    </a:cubicBezTo>
                    <a:cubicBezTo>
                      <a:pt x="12972161" y="20512660"/>
                      <a:pt x="12993878" y="20507198"/>
                      <a:pt x="13015595" y="20501738"/>
                    </a:cubicBezTo>
                    <a:cubicBezTo>
                      <a:pt x="13033756" y="20497164"/>
                      <a:pt x="13052171" y="20508088"/>
                      <a:pt x="13056743" y="20526248"/>
                    </a:cubicBezTo>
                    <a:cubicBezTo>
                      <a:pt x="13061316" y="20544410"/>
                      <a:pt x="13050393" y="20562824"/>
                      <a:pt x="13032232" y="20567396"/>
                    </a:cubicBezTo>
                    <a:close/>
                    <a:moveTo>
                      <a:pt x="12900661" y="20600036"/>
                    </a:moveTo>
                    <a:cubicBezTo>
                      <a:pt x="12878689" y="20605369"/>
                      <a:pt x="12856591" y="20610576"/>
                      <a:pt x="12834620" y="20615656"/>
                    </a:cubicBezTo>
                    <a:cubicBezTo>
                      <a:pt x="12816460" y="20619974"/>
                      <a:pt x="12798172" y="20608544"/>
                      <a:pt x="12793980" y="20590383"/>
                    </a:cubicBezTo>
                    <a:cubicBezTo>
                      <a:pt x="12789789" y="20572222"/>
                      <a:pt x="12801092" y="20553935"/>
                      <a:pt x="12819253" y="20549743"/>
                    </a:cubicBezTo>
                    <a:cubicBezTo>
                      <a:pt x="12841098" y="20544662"/>
                      <a:pt x="12863068" y="20539456"/>
                      <a:pt x="12884912" y="20534122"/>
                    </a:cubicBezTo>
                    <a:cubicBezTo>
                      <a:pt x="12903073" y="20529804"/>
                      <a:pt x="12921361" y="20540980"/>
                      <a:pt x="12925806" y="20559140"/>
                    </a:cubicBezTo>
                    <a:cubicBezTo>
                      <a:pt x="12930251" y="20577302"/>
                      <a:pt x="12918948" y="20595589"/>
                      <a:pt x="12900787" y="20600036"/>
                    </a:cubicBezTo>
                    <a:close/>
                    <a:moveTo>
                      <a:pt x="12768453" y="20631023"/>
                    </a:moveTo>
                    <a:cubicBezTo>
                      <a:pt x="12746355" y="20636103"/>
                      <a:pt x="12724257" y="20640929"/>
                      <a:pt x="12702032" y="20645882"/>
                    </a:cubicBezTo>
                    <a:cubicBezTo>
                      <a:pt x="12683744" y="20649946"/>
                      <a:pt x="12665710" y="20638388"/>
                      <a:pt x="12661647" y="20620101"/>
                    </a:cubicBezTo>
                    <a:cubicBezTo>
                      <a:pt x="12657582" y="20601812"/>
                      <a:pt x="12669139" y="20583779"/>
                      <a:pt x="12687427" y="20579714"/>
                    </a:cubicBezTo>
                    <a:cubicBezTo>
                      <a:pt x="12709398" y="20574888"/>
                      <a:pt x="12731369" y="20569937"/>
                      <a:pt x="12753340" y="20564983"/>
                    </a:cubicBezTo>
                    <a:cubicBezTo>
                      <a:pt x="12771628" y="20560792"/>
                      <a:pt x="12789662" y="20572222"/>
                      <a:pt x="12793853" y="20590511"/>
                    </a:cubicBezTo>
                    <a:cubicBezTo>
                      <a:pt x="12798044" y="20608798"/>
                      <a:pt x="12786614" y="20626832"/>
                      <a:pt x="12768326" y="20631023"/>
                    </a:cubicBezTo>
                    <a:close/>
                    <a:moveTo>
                      <a:pt x="12635357" y="20660233"/>
                    </a:moveTo>
                    <a:cubicBezTo>
                      <a:pt x="12613132" y="20664932"/>
                      <a:pt x="12590907" y="20669631"/>
                      <a:pt x="12568682" y="20674203"/>
                    </a:cubicBezTo>
                    <a:cubicBezTo>
                      <a:pt x="12550394" y="20678012"/>
                      <a:pt x="12532487" y="20666202"/>
                      <a:pt x="12528677" y="20647913"/>
                    </a:cubicBezTo>
                    <a:cubicBezTo>
                      <a:pt x="12524867" y="20629626"/>
                      <a:pt x="12536678" y="20611719"/>
                      <a:pt x="12554966" y="20607910"/>
                    </a:cubicBezTo>
                    <a:cubicBezTo>
                      <a:pt x="12577064" y="20603338"/>
                      <a:pt x="12599162" y="20598764"/>
                      <a:pt x="12621260" y="20594065"/>
                    </a:cubicBezTo>
                    <a:cubicBezTo>
                      <a:pt x="12639548" y="20590129"/>
                      <a:pt x="12657582" y="20601812"/>
                      <a:pt x="12661392" y="20620101"/>
                    </a:cubicBezTo>
                    <a:cubicBezTo>
                      <a:pt x="12665202" y="20638388"/>
                      <a:pt x="12653645" y="20656423"/>
                      <a:pt x="12635357" y="20660233"/>
                    </a:cubicBezTo>
                    <a:close/>
                    <a:moveTo>
                      <a:pt x="12502135" y="20687664"/>
                    </a:moveTo>
                    <a:cubicBezTo>
                      <a:pt x="12480036" y="20692111"/>
                      <a:pt x="12457811" y="20696428"/>
                      <a:pt x="12435586" y="20700746"/>
                    </a:cubicBezTo>
                    <a:cubicBezTo>
                      <a:pt x="12417172" y="20704302"/>
                      <a:pt x="12399518" y="20692238"/>
                      <a:pt x="12395962" y="20673949"/>
                    </a:cubicBezTo>
                    <a:cubicBezTo>
                      <a:pt x="12392406" y="20655662"/>
                      <a:pt x="12404472" y="20637881"/>
                      <a:pt x="12422760" y="20634325"/>
                    </a:cubicBezTo>
                    <a:cubicBezTo>
                      <a:pt x="12444857" y="20630135"/>
                      <a:pt x="12466828" y="20625688"/>
                      <a:pt x="12488799" y="20621371"/>
                    </a:cubicBezTo>
                    <a:cubicBezTo>
                      <a:pt x="12507087" y="20617687"/>
                      <a:pt x="12524994" y="20629626"/>
                      <a:pt x="12528677" y="20647913"/>
                    </a:cubicBezTo>
                    <a:cubicBezTo>
                      <a:pt x="12532360" y="20666202"/>
                      <a:pt x="12520422" y="20684110"/>
                      <a:pt x="12502135" y="20687792"/>
                    </a:cubicBezTo>
                    <a:close/>
                    <a:moveTo>
                      <a:pt x="12369038" y="20713446"/>
                    </a:moveTo>
                    <a:cubicBezTo>
                      <a:pt x="12346813" y="20717638"/>
                      <a:pt x="12324588" y="20721701"/>
                      <a:pt x="12302236" y="20725637"/>
                    </a:cubicBezTo>
                    <a:cubicBezTo>
                      <a:pt x="12283822" y="20728939"/>
                      <a:pt x="12266168" y="20716748"/>
                      <a:pt x="12262866" y="20698333"/>
                    </a:cubicBezTo>
                    <a:cubicBezTo>
                      <a:pt x="12259564" y="20679918"/>
                      <a:pt x="12271756" y="20662264"/>
                      <a:pt x="12290172" y="20658962"/>
                    </a:cubicBezTo>
                    <a:cubicBezTo>
                      <a:pt x="12312269" y="20655026"/>
                      <a:pt x="12334494" y="20650963"/>
                      <a:pt x="12356592" y="20646898"/>
                    </a:cubicBezTo>
                    <a:cubicBezTo>
                      <a:pt x="12375007" y="20643469"/>
                      <a:pt x="12392660" y="20655662"/>
                      <a:pt x="12396089" y="20673949"/>
                    </a:cubicBezTo>
                    <a:cubicBezTo>
                      <a:pt x="12399518" y="20692238"/>
                      <a:pt x="12387326" y="20710017"/>
                      <a:pt x="12369038" y="20713446"/>
                    </a:cubicBezTo>
                    <a:close/>
                    <a:moveTo>
                      <a:pt x="12235307" y="20737449"/>
                    </a:moveTo>
                    <a:cubicBezTo>
                      <a:pt x="12212955" y="20741260"/>
                      <a:pt x="12190603" y="20745069"/>
                      <a:pt x="12168251" y="20748752"/>
                    </a:cubicBezTo>
                    <a:cubicBezTo>
                      <a:pt x="12149836" y="20751800"/>
                      <a:pt x="12132310" y="20739354"/>
                      <a:pt x="12129262" y="20720938"/>
                    </a:cubicBezTo>
                    <a:cubicBezTo>
                      <a:pt x="12126214" y="20702524"/>
                      <a:pt x="12138660" y="20684998"/>
                      <a:pt x="12157075" y="20681950"/>
                    </a:cubicBezTo>
                    <a:cubicBezTo>
                      <a:pt x="12179300" y="20678267"/>
                      <a:pt x="12201525" y="20674457"/>
                      <a:pt x="12223750" y="20670647"/>
                    </a:cubicBezTo>
                    <a:cubicBezTo>
                      <a:pt x="12242165" y="20667472"/>
                      <a:pt x="12259691" y="20679790"/>
                      <a:pt x="12262866" y="20698206"/>
                    </a:cubicBezTo>
                    <a:cubicBezTo>
                      <a:pt x="12266041" y="20716621"/>
                      <a:pt x="12253722" y="20734147"/>
                      <a:pt x="12235307" y="20737322"/>
                    </a:cubicBezTo>
                    <a:close/>
                    <a:moveTo>
                      <a:pt x="12100941" y="20759547"/>
                    </a:moveTo>
                    <a:cubicBezTo>
                      <a:pt x="12078462" y="20763103"/>
                      <a:pt x="12056110" y="20766660"/>
                      <a:pt x="12033631" y="20770087"/>
                    </a:cubicBezTo>
                    <a:cubicBezTo>
                      <a:pt x="12015089" y="20772882"/>
                      <a:pt x="11997817" y="20760182"/>
                      <a:pt x="11995023" y="20741767"/>
                    </a:cubicBezTo>
                    <a:cubicBezTo>
                      <a:pt x="11992229" y="20723352"/>
                      <a:pt x="12004929" y="20705953"/>
                      <a:pt x="12023344" y="20703160"/>
                    </a:cubicBezTo>
                    <a:cubicBezTo>
                      <a:pt x="12045697" y="20699730"/>
                      <a:pt x="12067922" y="20696301"/>
                      <a:pt x="12090273" y="20692745"/>
                    </a:cubicBezTo>
                    <a:cubicBezTo>
                      <a:pt x="12108688" y="20689824"/>
                      <a:pt x="12126087" y="20702397"/>
                      <a:pt x="12129008" y="20720813"/>
                    </a:cubicBezTo>
                    <a:cubicBezTo>
                      <a:pt x="12131929" y="20739227"/>
                      <a:pt x="12119356" y="20756626"/>
                      <a:pt x="12100941" y="20759547"/>
                    </a:cubicBezTo>
                    <a:close/>
                    <a:moveTo>
                      <a:pt x="11966575" y="20779994"/>
                    </a:moveTo>
                    <a:cubicBezTo>
                      <a:pt x="11944223" y="20783296"/>
                      <a:pt x="11921872" y="20786471"/>
                      <a:pt x="11899519" y="20789519"/>
                    </a:cubicBezTo>
                    <a:cubicBezTo>
                      <a:pt x="11880977" y="20792060"/>
                      <a:pt x="11863832" y="20779232"/>
                      <a:pt x="11861292" y="20760689"/>
                    </a:cubicBezTo>
                    <a:cubicBezTo>
                      <a:pt x="11858752" y="20742148"/>
                      <a:pt x="11871579" y="20725003"/>
                      <a:pt x="11890122" y="20722462"/>
                    </a:cubicBezTo>
                    <a:cubicBezTo>
                      <a:pt x="11912347" y="20719414"/>
                      <a:pt x="11934572" y="20716239"/>
                      <a:pt x="11956797" y="20712937"/>
                    </a:cubicBezTo>
                    <a:cubicBezTo>
                      <a:pt x="11975338" y="20710271"/>
                      <a:pt x="11992483" y="20723098"/>
                      <a:pt x="11995150" y="20741512"/>
                    </a:cubicBezTo>
                    <a:cubicBezTo>
                      <a:pt x="11997817" y="20759928"/>
                      <a:pt x="11984990" y="20777200"/>
                      <a:pt x="11966575" y="20779867"/>
                    </a:cubicBezTo>
                    <a:close/>
                    <a:moveTo>
                      <a:pt x="11832210" y="20798537"/>
                    </a:moveTo>
                    <a:cubicBezTo>
                      <a:pt x="11809730" y="20801457"/>
                      <a:pt x="11787378" y="20804378"/>
                      <a:pt x="11764899" y="20807299"/>
                    </a:cubicBezTo>
                    <a:cubicBezTo>
                      <a:pt x="11746357" y="20809586"/>
                      <a:pt x="11729466" y="20796504"/>
                      <a:pt x="11727053" y="20777963"/>
                    </a:cubicBezTo>
                    <a:cubicBezTo>
                      <a:pt x="11724640" y="20759420"/>
                      <a:pt x="11737848" y="20742529"/>
                      <a:pt x="11756390" y="20740115"/>
                    </a:cubicBezTo>
                    <a:cubicBezTo>
                      <a:pt x="11778742" y="20737322"/>
                      <a:pt x="11800967" y="20734401"/>
                      <a:pt x="11823319" y="20731480"/>
                    </a:cubicBezTo>
                    <a:cubicBezTo>
                      <a:pt x="11841861" y="20729067"/>
                      <a:pt x="11858879" y="20742021"/>
                      <a:pt x="11861292" y="20760562"/>
                    </a:cubicBezTo>
                    <a:cubicBezTo>
                      <a:pt x="11863705" y="20779105"/>
                      <a:pt x="11850751" y="20796123"/>
                      <a:pt x="11832210" y="20798537"/>
                    </a:cubicBezTo>
                    <a:close/>
                    <a:moveTo>
                      <a:pt x="11697335" y="20815554"/>
                    </a:moveTo>
                    <a:cubicBezTo>
                      <a:pt x="11674856" y="20818221"/>
                      <a:pt x="11652250" y="20820887"/>
                      <a:pt x="11629644" y="20823428"/>
                    </a:cubicBezTo>
                    <a:cubicBezTo>
                      <a:pt x="11611102" y="20825588"/>
                      <a:pt x="11594338" y="20812125"/>
                      <a:pt x="11592179" y="20793583"/>
                    </a:cubicBezTo>
                    <a:cubicBezTo>
                      <a:pt x="11590020" y="20775040"/>
                      <a:pt x="11603482" y="20758277"/>
                      <a:pt x="11622024" y="20756118"/>
                    </a:cubicBezTo>
                    <a:cubicBezTo>
                      <a:pt x="11644503" y="20753578"/>
                      <a:pt x="11666855" y="20751037"/>
                      <a:pt x="11689207" y="20748371"/>
                    </a:cubicBezTo>
                    <a:cubicBezTo>
                      <a:pt x="11707749" y="20746213"/>
                      <a:pt x="11724640" y="20759420"/>
                      <a:pt x="11726799" y="20777963"/>
                    </a:cubicBezTo>
                    <a:cubicBezTo>
                      <a:pt x="11728958" y="20796504"/>
                      <a:pt x="11715750" y="20813395"/>
                      <a:pt x="11697208" y="20815554"/>
                    </a:cubicBezTo>
                    <a:close/>
                    <a:moveTo>
                      <a:pt x="11561826" y="20830794"/>
                    </a:moveTo>
                    <a:cubicBezTo>
                      <a:pt x="11539220" y="20833207"/>
                      <a:pt x="11516741" y="20835493"/>
                      <a:pt x="11494135" y="20837779"/>
                    </a:cubicBezTo>
                    <a:cubicBezTo>
                      <a:pt x="11475466" y="20839685"/>
                      <a:pt x="11458956" y="20826095"/>
                      <a:pt x="11457051" y="20807426"/>
                    </a:cubicBezTo>
                    <a:cubicBezTo>
                      <a:pt x="11455147" y="20788757"/>
                      <a:pt x="11468735" y="20772247"/>
                      <a:pt x="11487404" y="20770342"/>
                    </a:cubicBezTo>
                    <a:cubicBezTo>
                      <a:pt x="11509883" y="20768056"/>
                      <a:pt x="11532235" y="20765770"/>
                      <a:pt x="11554714" y="20763357"/>
                    </a:cubicBezTo>
                    <a:cubicBezTo>
                      <a:pt x="11573256" y="20761325"/>
                      <a:pt x="11590020" y="20774913"/>
                      <a:pt x="11591925" y="20793456"/>
                    </a:cubicBezTo>
                    <a:cubicBezTo>
                      <a:pt x="11593830" y="20811998"/>
                      <a:pt x="11580368" y="20828763"/>
                      <a:pt x="11561826" y="20830667"/>
                    </a:cubicBezTo>
                    <a:close/>
                    <a:moveTo>
                      <a:pt x="11426698" y="20844129"/>
                    </a:moveTo>
                    <a:cubicBezTo>
                      <a:pt x="11404219" y="20846162"/>
                      <a:pt x="11381740" y="20848193"/>
                      <a:pt x="11359261" y="20850225"/>
                    </a:cubicBezTo>
                    <a:cubicBezTo>
                      <a:pt x="11340592" y="20851876"/>
                      <a:pt x="11324210" y="20838033"/>
                      <a:pt x="11322558" y="20819363"/>
                    </a:cubicBezTo>
                    <a:cubicBezTo>
                      <a:pt x="11320907" y="20800695"/>
                      <a:pt x="11334750" y="20784313"/>
                      <a:pt x="11353419" y="20782662"/>
                    </a:cubicBezTo>
                    <a:cubicBezTo>
                      <a:pt x="11375772" y="20780756"/>
                      <a:pt x="11398123" y="20778724"/>
                      <a:pt x="11420475" y="20776692"/>
                    </a:cubicBezTo>
                    <a:cubicBezTo>
                      <a:pt x="11439144" y="20774913"/>
                      <a:pt x="11455654" y="20788630"/>
                      <a:pt x="11457305" y="20807299"/>
                    </a:cubicBezTo>
                    <a:cubicBezTo>
                      <a:pt x="11458956" y="20825968"/>
                      <a:pt x="11445367" y="20842478"/>
                      <a:pt x="11426698" y="20844129"/>
                    </a:cubicBezTo>
                    <a:close/>
                    <a:moveTo>
                      <a:pt x="11291570" y="20855812"/>
                    </a:moveTo>
                    <a:cubicBezTo>
                      <a:pt x="11268964" y="20857590"/>
                      <a:pt x="11246485" y="20859369"/>
                      <a:pt x="11223879" y="20861020"/>
                    </a:cubicBezTo>
                    <a:cubicBezTo>
                      <a:pt x="11205210" y="20862417"/>
                      <a:pt x="11188954" y="20848447"/>
                      <a:pt x="11187557" y="20829778"/>
                    </a:cubicBezTo>
                    <a:cubicBezTo>
                      <a:pt x="11186160" y="20811110"/>
                      <a:pt x="11200130" y="20794853"/>
                      <a:pt x="11218799" y="20793456"/>
                    </a:cubicBezTo>
                    <a:cubicBezTo>
                      <a:pt x="11241278" y="20791805"/>
                      <a:pt x="11263630" y="20790027"/>
                      <a:pt x="11286110" y="20788249"/>
                    </a:cubicBezTo>
                    <a:cubicBezTo>
                      <a:pt x="11304778" y="20786725"/>
                      <a:pt x="11321035" y="20800695"/>
                      <a:pt x="11322558" y="20819363"/>
                    </a:cubicBezTo>
                    <a:cubicBezTo>
                      <a:pt x="11324082" y="20838033"/>
                      <a:pt x="11310112" y="20854288"/>
                      <a:pt x="11291443" y="20855812"/>
                    </a:cubicBezTo>
                    <a:close/>
                    <a:moveTo>
                      <a:pt x="11155807" y="20865846"/>
                    </a:moveTo>
                    <a:cubicBezTo>
                      <a:pt x="11133201" y="20867370"/>
                      <a:pt x="11110468" y="20868767"/>
                      <a:pt x="11087862" y="20870163"/>
                    </a:cubicBezTo>
                    <a:cubicBezTo>
                      <a:pt x="11069193" y="20871307"/>
                      <a:pt x="11053191" y="20857083"/>
                      <a:pt x="11052048" y="20838413"/>
                    </a:cubicBezTo>
                    <a:cubicBezTo>
                      <a:pt x="11050905" y="20819745"/>
                      <a:pt x="11065129" y="20803743"/>
                      <a:pt x="11083798" y="20802600"/>
                    </a:cubicBezTo>
                    <a:cubicBezTo>
                      <a:pt x="11106277" y="20801203"/>
                      <a:pt x="11128883" y="20799806"/>
                      <a:pt x="11151362" y="20798282"/>
                    </a:cubicBezTo>
                    <a:cubicBezTo>
                      <a:pt x="11170031" y="20797013"/>
                      <a:pt x="11186160" y="20811110"/>
                      <a:pt x="11187430" y="20829778"/>
                    </a:cubicBezTo>
                    <a:cubicBezTo>
                      <a:pt x="11188700" y="20848447"/>
                      <a:pt x="11174603" y="20864576"/>
                      <a:pt x="11155935" y="20865846"/>
                    </a:cubicBezTo>
                    <a:close/>
                    <a:moveTo>
                      <a:pt x="11019917" y="20874101"/>
                    </a:moveTo>
                    <a:cubicBezTo>
                      <a:pt x="10997311" y="20875371"/>
                      <a:pt x="10974705" y="20876513"/>
                      <a:pt x="10952099" y="20877530"/>
                    </a:cubicBezTo>
                    <a:cubicBezTo>
                      <a:pt x="10933430" y="20878419"/>
                      <a:pt x="10917555" y="20863940"/>
                      <a:pt x="10916666" y="20845272"/>
                    </a:cubicBezTo>
                    <a:cubicBezTo>
                      <a:pt x="10915777" y="20826603"/>
                      <a:pt x="10930255" y="20810728"/>
                      <a:pt x="10948924" y="20809838"/>
                    </a:cubicBezTo>
                    <a:cubicBezTo>
                      <a:pt x="10971403" y="20808823"/>
                      <a:pt x="10993882" y="20807680"/>
                      <a:pt x="11016361" y="20806411"/>
                    </a:cubicBezTo>
                    <a:cubicBezTo>
                      <a:pt x="11035030" y="20805394"/>
                      <a:pt x="11051032" y="20819745"/>
                      <a:pt x="11052048" y="20838413"/>
                    </a:cubicBezTo>
                    <a:cubicBezTo>
                      <a:pt x="11053064" y="20857083"/>
                      <a:pt x="11038713" y="20873086"/>
                      <a:pt x="11020044" y="20874101"/>
                    </a:cubicBezTo>
                    <a:close/>
                    <a:moveTo>
                      <a:pt x="10884535" y="20880578"/>
                    </a:moveTo>
                    <a:cubicBezTo>
                      <a:pt x="10861929" y="20881467"/>
                      <a:pt x="10839450" y="20882356"/>
                      <a:pt x="10816844" y="20883118"/>
                    </a:cubicBezTo>
                    <a:cubicBezTo>
                      <a:pt x="10798175" y="20883753"/>
                      <a:pt x="10782427" y="20869148"/>
                      <a:pt x="10781792" y="20850479"/>
                    </a:cubicBezTo>
                    <a:cubicBezTo>
                      <a:pt x="10781157" y="20831811"/>
                      <a:pt x="10795762" y="20816063"/>
                      <a:pt x="10814431" y="20815427"/>
                    </a:cubicBezTo>
                    <a:cubicBezTo>
                      <a:pt x="10836910" y="20814664"/>
                      <a:pt x="10859262" y="20813776"/>
                      <a:pt x="10881741" y="20812888"/>
                    </a:cubicBezTo>
                    <a:cubicBezTo>
                      <a:pt x="10900410" y="20812125"/>
                      <a:pt x="10916158" y="20826603"/>
                      <a:pt x="10916920" y="20845272"/>
                    </a:cubicBezTo>
                    <a:cubicBezTo>
                      <a:pt x="10917682" y="20863940"/>
                      <a:pt x="10903204" y="20879688"/>
                      <a:pt x="10884535" y="20880451"/>
                    </a:cubicBezTo>
                    <a:close/>
                    <a:moveTo>
                      <a:pt x="10749026" y="20885150"/>
                    </a:moveTo>
                    <a:cubicBezTo>
                      <a:pt x="10726420" y="20885786"/>
                      <a:pt x="10703814" y="20886420"/>
                      <a:pt x="10681081" y="20886928"/>
                    </a:cubicBezTo>
                    <a:cubicBezTo>
                      <a:pt x="10662412" y="20887310"/>
                      <a:pt x="10646918" y="20872577"/>
                      <a:pt x="10646537" y="20853781"/>
                    </a:cubicBezTo>
                    <a:cubicBezTo>
                      <a:pt x="10646156" y="20834986"/>
                      <a:pt x="10660888" y="20819618"/>
                      <a:pt x="10679685" y="20819238"/>
                    </a:cubicBezTo>
                    <a:cubicBezTo>
                      <a:pt x="10702163" y="20818729"/>
                      <a:pt x="10724642" y="20818221"/>
                      <a:pt x="10747122" y="20817587"/>
                    </a:cubicBezTo>
                    <a:cubicBezTo>
                      <a:pt x="10765790" y="20817078"/>
                      <a:pt x="10781411" y="20831811"/>
                      <a:pt x="10781919" y="20850479"/>
                    </a:cubicBezTo>
                    <a:cubicBezTo>
                      <a:pt x="10782427" y="20869148"/>
                      <a:pt x="10767695" y="20884769"/>
                      <a:pt x="10749026" y="20885277"/>
                    </a:cubicBezTo>
                    <a:close/>
                    <a:moveTo>
                      <a:pt x="10613010" y="20888325"/>
                    </a:moveTo>
                    <a:cubicBezTo>
                      <a:pt x="10590276" y="20888706"/>
                      <a:pt x="10567543" y="20888961"/>
                      <a:pt x="10544810" y="20889213"/>
                    </a:cubicBezTo>
                    <a:cubicBezTo>
                      <a:pt x="10526141" y="20889340"/>
                      <a:pt x="10510774" y="20874355"/>
                      <a:pt x="10510647" y="20855687"/>
                    </a:cubicBezTo>
                    <a:cubicBezTo>
                      <a:pt x="10510520" y="20837017"/>
                      <a:pt x="10525506" y="20821650"/>
                      <a:pt x="10544175" y="20821523"/>
                    </a:cubicBezTo>
                    <a:cubicBezTo>
                      <a:pt x="10566781" y="20821269"/>
                      <a:pt x="10589387" y="20821014"/>
                      <a:pt x="10611866" y="20820635"/>
                    </a:cubicBezTo>
                    <a:cubicBezTo>
                      <a:pt x="10630535" y="20820380"/>
                      <a:pt x="10646029" y="20835238"/>
                      <a:pt x="10646283" y="20853908"/>
                    </a:cubicBezTo>
                    <a:cubicBezTo>
                      <a:pt x="10646537" y="20872577"/>
                      <a:pt x="10631678" y="20888071"/>
                      <a:pt x="10613010" y="20888325"/>
                    </a:cubicBezTo>
                    <a:close/>
                    <a:moveTo>
                      <a:pt x="10476611" y="20889595"/>
                    </a:moveTo>
                    <a:cubicBezTo>
                      <a:pt x="10466324" y="20889595"/>
                      <a:pt x="10456164" y="20889595"/>
                      <a:pt x="10445877" y="20889595"/>
                    </a:cubicBezTo>
                    <a:lnTo>
                      <a:pt x="10445877" y="20855687"/>
                    </a:lnTo>
                    <a:lnTo>
                      <a:pt x="10445877" y="20889595"/>
                    </a:lnTo>
                    <a:cubicBezTo>
                      <a:pt x="10433304" y="20889595"/>
                      <a:pt x="10420858" y="20889595"/>
                      <a:pt x="10408285" y="20889468"/>
                    </a:cubicBezTo>
                    <a:cubicBezTo>
                      <a:pt x="10389616" y="20889340"/>
                      <a:pt x="10374503" y="20874228"/>
                      <a:pt x="10374503" y="20855432"/>
                    </a:cubicBezTo>
                    <a:cubicBezTo>
                      <a:pt x="10374503" y="20836637"/>
                      <a:pt x="10389743" y="20821650"/>
                      <a:pt x="10408539" y="20821650"/>
                    </a:cubicBezTo>
                    <a:cubicBezTo>
                      <a:pt x="10420985" y="20821650"/>
                      <a:pt x="10433431" y="20821777"/>
                      <a:pt x="10445877" y="20821777"/>
                    </a:cubicBezTo>
                    <a:cubicBezTo>
                      <a:pt x="10456037" y="20821777"/>
                      <a:pt x="10466197" y="20821777"/>
                      <a:pt x="10476485" y="20821777"/>
                    </a:cubicBezTo>
                    <a:cubicBezTo>
                      <a:pt x="10495153" y="20821777"/>
                      <a:pt x="10510393" y="20836889"/>
                      <a:pt x="10510393" y="20855560"/>
                    </a:cubicBezTo>
                    <a:cubicBezTo>
                      <a:pt x="10510393" y="20874228"/>
                      <a:pt x="10495280" y="20889468"/>
                      <a:pt x="10476611" y="20889468"/>
                    </a:cubicBezTo>
                    <a:close/>
                    <a:moveTo>
                      <a:pt x="10340086" y="20888961"/>
                    </a:moveTo>
                    <a:cubicBezTo>
                      <a:pt x="10317353" y="20888706"/>
                      <a:pt x="10294620" y="20888452"/>
                      <a:pt x="10272014" y="20888071"/>
                    </a:cubicBezTo>
                    <a:cubicBezTo>
                      <a:pt x="10253345" y="20887817"/>
                      <a:pt x="10238360" y="20872323"/>
                      <a:pt x="10238740" y="20853654"/>
                    </a:cubicBezTo>
                    <a:cubicBezTo>
                      <a:pt x="10239122" y="20834986"/>
                      <a:pt x="10254488" y="20819999"/>
                      <a:pt x="10273157" y="20820380"/>
                    </a:cubicBezTo>
                    <a:cubicBezTo>
                      <a:pt x="10295763" y="20820762"/>
                      <a:pt x="10318242" y="20821014"/>
                      <a:pt x="10340848" y="20821269"/>
                    </a:cubicBezTo>
                    <a:cubicBezTo>
                      <a:pt x="10359517" y="20821396"/>
                      <a:pt x="10374503" y="20836762"/>
                      <a:pt x="10374376" y="20855432"/>
                    </a:cubicBezTo>
                    <a:cubicBezTo>
                      <a:pt x="10374249" y="20874101"/>
                      <a:pt x="10358882" y="20889088"/>
                      <a:pt x="10340213" y="20888961"/>
                    </a:cubicBezTo>
                    <a:close/>
                    <a:moveTo>
                      <a:pt x="10204069" y="20886801"/>
                    </a:moveTo>
                    <a:cubicBezTo>
                      <a:pt x="10181463" y="20886293"/>
                      <a:pt x="10158730" y="20885658"/>
                      <a:pt x="10136124" y="20885023"/>
                    </a:cubicBezTo>
                    <a:cubicBezTo>
                      <a:pt x="10117455" y="20884514"/>
                      <a:pt x="10102723" y="20868894"/>
                      <a:pt x="10103231" y="20850225"/>
                    </a:cubicBezTo>
                    <a:cubicBezTo>
                      <a:pt x="10103739" y="20831556"/>
                      <a:pt x="10119360" y="20816824"/>
                      <a:pt x="10138029" y="20817332"/>
                    </a:cubicBezTo>
                    <a:cubicBezTo>
                      <a:pt x="10160508" y="20817967"/>
                      <a:pt x="10182987" y="20818602"/>
                      <a:pt x="10205466" y="20819111"/>
                    </a:cubicBezTo>
                    <a:cubicBezTo>
                      <a:pt x="10224135" y="20819490"/>
                      <a:pt x="10238994" y="20834986"/>
                      <a:pt x="10238613" y="20853781"/>
                    </a:cubicBezTo>
                    <a:cubicBezTo>
                      <a:pt x="10238232" y="20872577"/>
                      <a:pt x="10222738" y="20887310"/>
                      <a:pt x="10203942" y="20886928"/>
                    </a:cubicBezTo>
                    <a:close/>
                    <a:moveTo>
                      <a:pt x="10068179" y="20882990"/>
                    </a:moveTo>
                    <a:cubicBezTo>
                      <a:pt x="10045573" y="20882229"/>
                      <a:pt x="10022967" y="20881339"/>
                      <a:pt x="10000488" y="20880324"/>
                    </a:cubicBezTo>
                    <a:cubicBezTo>
                      <a:pt x="9981819" y="20879563"/>
                      <a:pt x="9967341" y="20863813"/>
                      <a:pt x="9968103" y="20845018"/>
                    </a:cubicBezTo>
                    <a:cubicBezTo>
                      <a:pt x="9968865" y="20826222"/>
                      <a:pt x="9984613" y="20811871"/>
                      <a:pt x="10003410" y="20812633"/>
                    </a:cubicBezTo>
                    <a:cubicBezTo>
                      <a:pt x="10025761" y="20813522"/>
                      <a:pt x="10048240" y="20814412"/>
                      <a:pt x="10070719" y="20815300"/>
                    </a:cubicBezTo>
                    <a:cubicBezTo>
                      <a:pt x="10089388" y="20815936"/>
                      <a:pt x="10103993" y="20831683"/>
                      <a:pt x="10103358" y="20850352"/>
                    </a:cubicBezTo>
                    <a:cubicBezTo>
                      <a:pt x="10102723" y="20869021"/>
                      <a:pt x="10086975" y="20883626"/>
                      <a:pt x="10068306" y="20882990"/>
                    </a:cubicBezTo>
                    <a:close/>
                    <a:moveTo>
                      <a:pt x="9933051" y="20877276"/>
                    </a:moveTo>
                    <a:cubicBezTo>
                      <a:pt x="9910445" y="20876133"/>
                      <a:pt x="9887712" y="20874989"/>
                      <a:pt x="9865106" y="20873720"/>
                    </a:cubicBezTo>
                    <a:cubicBezTo>
                      <a:pt x="9846437" y="20872704"/>
                      <a:pt x="9832086" y="20856702"/>
                      <a:pt x="9833102" y="20838033"/>
                    </a:cubicBezTo>
                    <a:cubicBezTo>
                      <a:pt x="9834118" y="20819363"/>
                      <a:pt x="9850120" y="20805012"/>
                      <a:pt x="9868789" y="20806029"/>
                    </a:cubicBezTo>
                    <a:cubicBezTo>
                      <a:pt x="9891268" y="20807299"/>
                      <a:pt x="9913747" y="20808442"/>
                      <a:pt x="9936226" y="20809458"/>
                    </a:cubicBezTo>
                    <a:cubicBezTo>
                      <a:pt x="9954895" y="20810347"/>
                      <a:pt x="9969373" y="20826222"/>
                      <a:pt x="9968357" y="20844890"/>
                    </a:cubicBezTo>
                    <a:cubicBezTo>
                      <a:pt x="9967341" y="20863561"/>
                      <a:pt x="9951593" y="20878037"/>
                      <a:pt x="9932924" y="20877022"/>
                    </a:cubicBezTo>
                    <a:close/>
                    <a:moveTo>
                      <a:pt x="9796907" y="20869529"/>
                    </a:moveTo>
                    <a:cubicBezTo>
                      <a:pt x="9774174" y="20868132"/>
                      <a:pt x="9751568" y="20866736"/>
                      <a:pt x="9728962" y="20865085"/>
                    </a:cubicBezTo>
                    <a:cubicBezTo>
                      <a:pt x="9710293" y="20863813"/>
                      <a:pt x="9696197" y="20847686"/>
                      <a:pt x="9697466" y="20829015"/>
                    </a:cubicBezTo>
                    <a:cubicBezTo>
                      <a:pt x="9698736" y="20810347"/>
                      <a:pt x="9714865" y="20796250"/>
                      <a:pt x="9733535" y="20797520"/>
                    </a:cubicBezTo>
                    <a:cubicBezTo>
                      <a:pt x="9756013" y="20799044"/>
                      <a:pt x="9778492" y="20800440"/>
                      <a:pt x="9801098" y="20801837"/>
                    </a:cubicBezTo>
                    <a:cubicBezTo>
                      <a:pt x="9819767" y="20802981"/>
                      <a:pt x="9833991" y="20818983"/>
                      <a:pt x="9832848" y="20837652"/>
                    </a:cubicBezTo>
                    <a:cubicBezTo>
                      <a:pt x="9831705" y="20856321"/>
                      <a:pt x="9815703" y="20870545"/>
                      <a:pt x="9797035" y="20869402"/>
                    </a:cubicBezTo>
                    <a:close/>
                    <a:moveTo>
                      <a:pt x="9661272" y="20860258"/>
                    </a:moveTo>
                    <a:cubicBezTo>
                      <a:pt x="9638665" y="20858607"/>
                      <a:pt x="9616060" y="20856829"/>
                      <a:pt x="9593580" y="20855051"/>
                    </a:cubicBezTo>
                    <a:cubicBezTo>
                      <a:pt x="9574911" y="20853527"/>
                      <a:pt x="9561068" y="20837271"/>
                      <a:pt x="9562592" y="20818602"/>
                    </a:cubicBezTo>
                    <a:cubicBezTo>
                      <a:pt x="9564116" y="20799933"/>
                      <a:pt x="9580373" y="20786089"/>
                      <a:pt x="9599041" y="20787613"/>
                    </a:cubicBezTo>
                    <a:cubicBezTo>
                      <a:pt x="9621393" y="20789392"/>
                      <a:pt x="9643873" y="20791170"/>
                      <a:pt x="9666351" y="20792821"/>
                    </a:cubicBezTo>
                    <a:cubicBezTo>
                      <a:pt x="9685020" y="20794218"/>
                      <a:pt x="9698990" y="20810474"/>
                      <a:pt x="9697593" y="20829143"/>
                    </a:cubicBezTo>
                    <a:cubicBezTo>
                      <a:pt x="9696197" y="20847813"/>
                      <a:pt x="9679940" y="20861782"/>
                      <a:pt x="9661272" y="20860386"/>
                    </a:cubicBezTo>
                    <a:close/>
                    <a:moveTo>
                      <a:pt x="9525889" y="20849462"/>
                    </a:moveTo>
                    <a:cubicBezTo>
                      <a:pt x="9503410" y="20847558"/>
                      <a:pt x="9480931" y="20845399"/>
                      <a:pt x="9458452" y="20843367"/>
                    </a:cubicBezTo>
                    <a:cubicBezTo>
                      <a:pt x="9439783" y="20841588"/>
                      <a:pt x="9426194" y="20825079"/>
                      <a:pt x="9427845" y="20806538"/>
                    </a:cubicBezTo>
                    <a:cubicBezTo>
                      <a:pt x="9429497" y="20787995"/>
                      <a:pt x="9446133" y="20774279"/>
                      <a:pt x="9464675" y="20775930"/>
                    </a:cubicBezTo>
                    <a:cubicBezTo>
                      <a:pt x="9487027" y="20777963"/>
                      <a:pt x="9509379" y="20779994"/>
                      <a:pt x="9531731" y="20782026"/>
                    </a:cubicBezTo>
                    <a:cubicBezTo>
                      <a:pt x="9550400" y="20783677"/>
                      <a:pt x="9564116" y="20800061"/>
                      <a:pt x="9562465" y="20818729"/>
                    </a:cubicBezTo>
                    <a:cubicBezTo>
                      <a:pt x="9560814" y="20837398"/>
                      <a:pt x="9544431" y="20851113"/>
                      <a:pt x="9525762" y="20849462"/>
                    </a:cubicBezTo>
                    <a:close/>
                    <a:moveTo>
                      <a:pt x="9390888" y="20836762"/>
                    </a:moveTo>
                    <a:cubicBezTo>
                      <a:pt x="9368282" y="20834477"/>
                      <a:pt x="9345676" y="20832190"/>
                      <a:pt x="9323198" y="20829778"/>
                    </a:cubicBezTo>
                    <a:cubicBezTo>
                      <a:pt x="9304655" y="20827746"/>
                      <a:pt x="9291193" y="20811110"/>
                      <a:pt x="9293098" y="20792567"/>
                    </a:cubicBezTo>
                    <a:cubicBezTo>
                      <a:pt x="9295003" y="20774025"/>
                      <a:pt x="9311767" y="20760562"/>
                      <a:pt x="9330310" y="20762468"/>
                    </a:cubicBezTo>
                    <a:cubicBezTo>
                      <a:pt x="9352788" y="20764881"/>
                      <a:pt x="9375140" y="20767167"/>
                      <a:pt x="9397619" y="20769453"/>
                    </a:cubicBezTo>
                    <a:cubicBezTo>
                      <a:pt x="9416288" y="20771358"/>
                      <a:pt x="9429750" y="20787868"/>
                      <a:pt x="9427973" y="20806538"/>
                    </a:cubicBezTo>
                    <a:cubicBezTo>
                      <a:pt x="9426194" y="20825206"/>
                      <a:pt x="9409557" y="20838668"/>
                      <a:pt x="9390888" y="20836889"/>
                    </a:cubicBezTo>
                    <a:close/>
                    <a:moveTo>
                      <a:pt x="9255379" y="20822413"/>
                    </a:moveTo>
                    <a:cubicBezTo>
                      <a:pt x="9232773" y="20819872"/>
                      <a:pt x="9210294" y="20817205"/>
                      <a:pt x="9187815" y="20814537"/>
                    </a:cubicBezTo>
                    <a:cubicBezTo>
                      <a:pt x="9169273" y="20812252"/>
                      <a:pt x="9155938" y="20795487"/>
                      <a:pt x="9158224" y="20776819"/>
                    </a:cubicBezTo>
                    <a:cubicBezTo>
                      <a:pt x="9160510" y="20758150"/>
                      <a:pt x="9177274" y="20744942"/>
                      <a:pt x="9195943" y="20747228"/>
                    </a:cubicBezTo>
                    <a:cubicBezTo>
                      <a:pt x="9218295" y="20749895"/>
                      <a:pt x="9240648" y="20752563"/>
                      <a:pt x="9263126" y="20755102"/>
                    </a:cubicBezTo>
                    <a:cubicBezTo>
                      <a:pt x="9281668" y="20757262"/>
                      <a:pt x="9295130" y="20774025"/>
                      <a:pt x="9292972" y="20792567"/>
                    </a:cubicBezTo>
                    <a:cubicBezTo>
                      <a:pt x="9290812" y="20811110"/>
                      <a:pt x="9274048" y="20824571"/>
                      <a:pt x="9255506" y="20822413"/>
                    </a:cubicBezTo>
                    <a:close/>
                    <a:moveTo>
                      <a:pt x="9120378" y="20806156"/>
                    </a:moveTo>
                    <a:cubicBezTo>
                      <a:pt x="9097899" y="20803363"/>
                      <a:pt x="9075420" y="20800440"/>
                      <a:pt x="9053068" y="20797393"/>
                    </a:cubicBezTo>
                    <a:cubicBezTo>
                      <a:pt x="9034526" y="20794980"/>
                      <a:pt x="9021445" y="20777836"/>
                      <a:pt x="9023985" y="20759293"/>
                    </a:cubicBezTo>
                    <a:cubicBezTo>
                      <a:pt x="9026525" y="20740751"/>
                      <a:pt x="9043543" y="20727670"/>
                      <a:pt x="9062085" y="20730211"/>
                    </a:cubicBezTo>
                    <a:cubicBezTo>
                      <a:pt x="9084310" y="20733131"/>
                      <a:pt x="9106662" y="20736052"/>
                      <a:pt x="9129014" y="20738846"/>
                    </a:cubicBezTo>
                    <a:cubicBezTo>
                      <a:pt x="9147556" y="20741260"/>
                      <a:pt x="9160764" y="20758150"/>
                      <a:pt x="9158351" y="20776692"/>
                    </a:cubicBezTo>
                    <a:cubicBezTo>
                      <a:pt x="9155938" y="20795235"/>
                      <a:pt x="9139048" y="20808442"/>
                      <a:pt x="9120505" y="20806029"/>
                    </a:cubicBezTo>
                    <a:close/>
                    <a:moveTo>
                      <a:pt x="8985885" y="20788122"/>
                    </a:moveTo>
                    <a:cubicBezTo>
                      <a:pt x="8963533" y="20784947"/>
                      <a:pt x="8941181" y="20781772"/>
                      <a:pt x="8918829" y="20778470"/>
                    </a:cubicBezTo>
                    <a:cubicBezTo>
                      <a:pt x="8900287" y="20775803"/>
                      <a:pt x="8887460" y="20758531"/>
                      <a:pt x="8890254" y="20739988"/>
                    </a:cubicBezTo>
                    <a:cubicBezTo>
                      <a:pt x="8893048" y="20721447"/>
                      <a:pt x="8910193" y="20708620"/>
                      <a:pt x="8928735" y="20711413"/>
                    </a:cubicBezTo>
                    <a:cubicBezTo>
                      <a:pt x="8950960" y="20714715"/>
                      <a:pt x="8973185" y="20717890"/>
                      <a:pt x="8995410" y="20720938"/>
                    </a:cubicBezTo>
                    <a:cubicBezTo>
                      <a:pt x="9013952" y="20723479"/>
                      <a:pt x="9026906" y="20740624"/>
                      <a:pt x="9024239" y="20759165"/>
                    </a:cubicBezTo>
                    <a:cubicBezTo>
                      <a:pt x="9021573" y="20777708"/>
                      <a:pt x="9004554" y="20790663"/>
                      <a:pt x="8986012" y="20787995"/>
                    </a:cubicBezTo>
                    <a:close/>
                    <a:moveTo>
                      <a:pt x="8851900" y="20768311"/>
                    </a:moveTo>
                    <a:cubicBezTo>
                      <a:pt x="8829422" y="20764881"/>
                      <a:pt x="8806942" y="20761325"/>
                      <a:pt x="8784590" y="20757769"/>
                    </a:cubicBezTo>
                    <a:cubicBezTo>
                      <a:pt x="8766175" y="20754848"/>
                      <a:pt x="8753602" y="20737449"/>
                      <a:pt x="8756523" y="20719035"/>
                    </a:cubicBezTo>
                    <a:cubicBezTo>
                      <a:pt x="8759444" y="20700619"/>
                      <a:pt x="8776843" y="20688046"/>
                      <a:pt x="8795258" y="20690967"/>
                    </a:cubicBezTo>
                    <a:cubicBezTo>
                      <a:pt x="8817483" y="20694523"/>
                      <a:pt x="8839835" y="20698079"/>
                      <a:pt x="8862187" y="20701381"/>
                    </a:cubicBezTo>
                    <a:cubicBezTo>
                      <a:pt x="8880729" y="20704175"/>
                      <a:pt x="8893429" y="20721447"/>
                      <a:pt x="8890508" y="20739988"/>
                    </a:cubicBezTo>
                    <a:cubicBezTo>
                      <a:pt x="8887587" y="20758531"/>
                      <a:pt x="8870442" y="20771231"/>
                      <a:pt x="8851900" y="20768311"/>
                    </a:cubicBezTo>
                    <a:close/>
                    <a:moveTo>
                      <a:pt x="8717280" y="20746847"/>
                    </a:moveTo>
                    <a:cubicBezTo>
                      <a:pt x="8694928" y="20743163"/>
                      <a:pt x="8672576" y="20739354"/>
                      <a:pt x="8650224" y="20735417"/>
                    </a:cubicBezTo>
                    <a:cubicBezTo>
                      <a:pt x="8631810" y="20732242"/>
                      <a:pt x="8619490" y="20714715"/>
                      <a:pt x="8622665" y="20696301"/>
                    </a:cubicBezTo>
                    <a:cubicBezTo>
                      <a:pt x="8625840" y="20677887"/>
                      <a:pt x="8643366" y="20665567"/>
                      <a:pt x="8661781" y="20668742"/>
                    </a:cubicBezTo>
                    <a:cubicBezTo>
                      <a:pt x="8684006" y="20672552"/>
                      <a:pt x="8706231" y="20676363"/>
                      <a:pt x="8728456" y="20680045"/>
                    </a:cubicBezTo>
                    <a:cubicBezTo>
                      <a:pt x="8746872" y="20683093"/>
                      <a:pt x="8759317" y="20700619"/>
                      <a:pt x="8756269" y="20719035"/>
                    </a:cubicBezTo>
                    <a:cubicBezTo>
                      <a:pt x="8753222" y="20737449"/>
                      <a:pt x="8735695" y="20749895"/>
                      <a:pt x="8717280" y="20746847"/>
                    </a:cubicBezTo>
                    <a:close/>
                    <a:moveTo>
                      <a:pt x="8583295" y="20723606"/>
                    </a:moveTo>
                    <a:cubicBezTo>
                      <a:pt x="8561070" y="20719542"/>
                      <a:pt x="8538718" y="20715478"/>
                      <a:pt x="8516493" y="20711413"/>
                    </a:cubicBezTo>
                    <a:cubicBezTo>
                      <a:pt x="8498078" y="20707986"/>
                      <a:pt x="8486013" y="20690332"/>
                      <a:pt x="8489442" y="20671917"/>
                    </a:cubicBezTo>
                    <a:cubicBezTo>
                      <a:pt x="8492872" y="20653502"/>
                      <a:pt x="8510524" y="20641438"/>
                      <a:pt x="8528939" y="20644865"/>
                    </a:cubicBezTo>
                    <a:cubicBezTo>
                      <a:pt x="8551037" y="20648930"/>
                      <a:pt x="8573135" y="20652994"/>
                      <a:pt x="8595233" y="20657058"/>
                    </a:cubicBezTo>
                    <a:cubicBezTo>
                      <a:pt x="8613648" y="20660361"/>
                      <a:pt x="8625840" y="20678012"/>
                      <a:pt x="8622538" y="20696428"/>
                    </a:cubicBezTo>
                    <a:cubicBezTo>
                      <a:pt x="8619236" y="20714843"/>
                      <a:pt x="8601583" y="20727036"/>
                      <a:pt x="8583168" y="20723733"/>
                    </a:cubicBezTo>
                    <a:close/>
                    <a:moveTo>
                      <a:pt x="8449691" y="20698840"/>
                    </a:moveTo>
                    <a:cubicBezTo>
                      <a:pt x="8427466" y="20694523"/>
                      <a:pt x="8405368" y="20690205"/>
                      <a:pt x="8383143" y="20685761"/>
                    </a:cubicBezTo>
                    <a:cubicBezTo>
                      <a:pt x="8364855" y="20682077"/>
                      <a:pt x="8352917" y="20664297"/>
                      <a:pt x="8356600" y="20645882"/>
                    </a:cubicBezTo>
                    <a:cubicBezTo>
                      <a:pt x="8360283" y="20627467"/>
                      <a:pt x="8378063" y="20615656"/>
                      <a:pt x="8396478" y="20619338"/>
                    </a:cubicBezTo>
                    <a:cubicBezTo>
                      <a:pt x="8418449" y="20623785"/>
                      <a:pt x="8440547" y="20628102"/>
                      <a:pt x="8462518" y="20632293"/>
                    </a:cubicBezTo>
                    <a:cubicBezTo>
                      <a:pt x="8480933" y="20635849"/>
                      <a:pt x="8492872" y="20653629"/>
                      <a:pt x="8489315" y="20671917"/>
                    </a:cubicBezTo>
                    <a:cubicBezTo>
                      <a:pt x="8485759" y="20690205"/>
                      <a:pt x="8467979" y="20702270"/>
                      <a:pt x="8449691" y="20698713"/>
                    </a:cubicBezTo>
                    <a:close/>
                    <a:moveTo>
                      <a:pt x="8316722" y="20672044"/>
                    </a:moveTo>
                    <a:cubicBezTo>
                      <a:pt x="8294497" y="20667472"/>
                      <a:pt x="8272272" y="20662773"/>
                      <a:pt x="8250047" y="20657947"/>
                    </a:cubicBezTo>
                    <a:cubicBezTo>
                      <a:pt x="8231759" y="20654011"/>
                      <a:pt x="8220075" y="20635976"/>
                      <a:pt x="8224012" y="20617687"/>
                    </a:cubicBezTo>
                    <a:cubicBezTo>
                      <a:pt x="8227949" y="20599400"/>
                      <a:pt x="8245983" y="20587715"/>
                      <a:pt x="8264272" y="20591653"/>
                    </a:cubicBezTo>
                    <a:cubicBezTo>
                      <a:pt x="8286369" y="20596352"/>
                      <a:pt x="8308467" y="20601051"/>
                      <a:pt x="8330565" y="20605623"/>
                    </a:cubicBezTo>
                    <a:cubicBezTo>
                      <a:pt x="8348853" y="20609433"/>
                      <a:pt x="8360664" y="20627339"/>
                      <a:pt x="8356854" y="20645628"/>
                    </a:cubicBezTo>
                    <a:cubicBezTo>
                      <a:pt x="8353044" y="20663915"/>
                      <a:pt x="8335137" y="20675727"/>
                      <a:pt x="8316849" y="20671917"/>
                    </a:cubicBezTo>
                    <a:close/>
                    <a:moveTo>
                      <a:pt x="8183626" y="20643469"/>
                    </a:moveTo>
                    <a:cubicBezTo>
                      <a:pt x="8161528" y="20638515"/>
                      <a:pt x="8139303" y="20633562"/>
                      <a:pt x="8117205" y="20628611"/>
                    </a:cubicBezTo>
                    <a:cubicBezTo>
                      <a:pt x="8098917" y="20624419"/>
                      <a:pt x="8087487" y="20606258"/>
                      <a:pt x="8091678" y="20588097"/>
                    </a:cubicBezTo>
                    <a:cubicBezTo>
                      <a:pt x="8095869" y="20569937"/>
                      <a:pt x="8114030" y="20558379"/>
                      <a:pt x="8132191" y="20562570"/>
                    </a:cubicBezTo>
                    <a:cubicBezTo>
                      <a:pt x="8154162" y="20567523"/>
                      <a:pt x="8176133" y="20572476"/>
                      <a:pt x="8198104" y="20577302"/>
                    </a:cubicBezTo>
                    <a:cubicBezTo>
                      <a:pt x="8216392" y="20581365"/>
                      <a:pt x="8227949" y="20599400"/>
                      <a:pt x="8223885" y="20617687"/>
                    </a:cubicBezTo>
                    <a:cubicBezTo>
                      <a:pt x="8219822" y="20635976"/>
                      <a:pt x="8201787" y="20647533"/>
                      <a:pt x="8183499" y="20643469"/>
                    </a:cubicBezTo>
                    <a:close/>
                    <a:moveTo>
                      <a:pt x="8050911" y="20613243"/>
                    </a:moveTo>
                    <a:cubicBezTo>
                      <a:pt x="8028813" y="20608037"/>
                      <a:pt x="8006842" y="20602829"/>
                      <a:pt x="7984872" y="20597495"/>
                    </a:cubicBezTo>
                    <a:cubicBezTo>
                      <a:pt x="7966710" y="20593050"/>
                      <a:pt x="7955535" y="20574763"/>
                      <a:pt x="7959852" y="20556601"/>
                    </a:cubicBezTo>
                    <a:cubicBezTo>
                      <a:pt x="7964170" y="20538439"/>
                      <a:pt x="7982585" y="20527263"/>
                      <a:pt x="8000747" y="20531582"/>
                    </a:cubicBezTo>
                    <a:cubicBezTo>
                      <a:pt x="8022590" y="20536915"/>
                      <a:pt x="8044435" y="20542123"/>
                      <a:pt x="8066405" y="20547203"/>
                    </a:cubicBezTo>
                    <a:cubicBezTo>
                      <a:pt x="8084566" y="20551521"/>
                      <a:pt x="8095869" y="20569682"/>
                      <a:pt x="8091678" y="20587970"/>
                    </a:cubicBezTo>
                    <a:cubicBezTo>
                      <a:pt x="8087487" y="20606258"/>
                      <a:pt x="8069199" y="20617435"/>
                      <a:pt x="8050911" y="20613243"/>
                    </a:cubicBezTo>
                    <a:close/>
                    <a:moveTo>
                      <a:pt x="7918958" y="20581365"/>
                    </a:moveTo>
                    <a:cubicBezTo>
                      <a:pt x="7896987" y="20575905"/>
                      <a:pt x="7875143" y="20570444"/>
                      <a:pt x="7853299" y="20564856"/>
                    </a:cubicBezTo>
                    <a:cubicBezTo>
                      <a:pt x="7835138" y="20560285"/>
                      <a:pt x="7824216" y="20541742"/>
                      <a:pt x="7828915" y="20523708"/>
                    </a:cubicBezTo>
                    <a:cubicBezTo>
                      <a:pt x="7833614" y="20505674"/>
                      <a:pt x="7852029" y="20494625"/>
                      <a:pt x="7870063" y="20499324"/>
                    </a:cubicBezTo>
                    <a:cubicBezTo>
                      <a:pt x="7891780" y="20504913"/>
                      <a:pt x="7913497" y="20510373"/>
                      <a:pt x="7935341" y="20515835"/>
                    </a:cubicBezTo>
                    <a:cubicBezTo>
                      <a:pt x="7953502" y="20520406"/>
                      <a:pt x="7964551" y="20538694"/>
                      <a:pt x="7960106" y="20556855"/>
                    </a:cubicBezTo>
                    <a:cubicBezTo>
                      <a:pt x="7955661" y="20575015"/>
                      <a:pt x="7937247" y="20586064"/>
                      <a:pt x="7919085" y="20581620"/>
                    </a:cubicBezTo>
                    <a:close/>
                    <a:moveTo>
                      <a:pt x="7787513" y="20547964"/>
                    </a:moveTo>
                    <a:cubicBezTo>
                      <a:pt x="7765542" y="20542250"/>
                      <a:pt x="7743572" y="20536408"/>
                      <a:pt x="7721727" y="20530438"/>
                    </a:cubicBezTo>
                    <a:cubicBezTo>
                      <a:pt x="7703693" y="20525612"/>
                      <a:pt x="7693025" y="20506944"/>
                      <a:pt x="7697851" y="20488911"/>
                    </a:cubicBezTo>
                    <a:cubicBezTo>
                      <a:pt x="7702677" y="20470876"/>
                      <a:pt x="7721347" y="20460208"/>
                      <a:pt x="7739380" y="20465035"/>
                    </a:cubicBezTo>
                    <a:cubicBezTo>
                      <a:pt x="7761097" y="20470876"/>
                      <a:pt x="7782941" y="20476718"/>
                      <a:pt x="7804785" y="20482433"/>
                    </a:cubicBezTo>
                    <a:cubicBezTo>
                      <a:pt x="7822819" y="20487132"/>
                      <a:pt x="7833741" y="20505674"/>
                      <a:pt x="7828915" y="20523836"/>
                    </a:cubicBezTo>
                    <a:cubicBezTo>
                      <a:pt x="7824089" y="20541996"/>
                      <a:pt x="7805674" y="20552790"/>
                      <a:pt x="7787513" y="20547964"/>
                    </a:cubicBezTo>
                    <a:close/>
                    <a:moveTo>
                      <a:pt x="7656068" y="20512532"/>
                    </a:moveTo>
                    <a:cubicBezTo>
                      <a:pt x="7634224" y="20506437"/>
                      <a:pt x="7612380" y="20500339"/>
                      <a:pt x="7590663" y="20494244"/>
                    </a:cubicBezTo>
                    <a:cubicBezTo>
                      <a:pt x="7572629" y="20489163"/>
                      <a:pt x="7562215" y="20470368"/>
                      <a:pt x="7567295" y="20452462"/>
                    </a:cubicBezTo>
                    <a:cubicBezTo>
                      <a:pt x="7572375" y="20434554"/>
                      <a:pt x="7591172" y="20424012"/>
                      <a:pt x="7609078" y="20429093"/>
                    </a:cubicBezTo>
                    <a:cubicBezTo>
                      <a:pt x="7630668" y="20435188"/>
                      <a:pt x="7652385" y="20441286"/>
                      <a:pt x="7674102" y="20447254"/>
                    </a:cubicBezTo>
                    <a:cubicBezTo>
                      <a:pt x="7692136" y="20452207"/>
                      <a:pt x="7702677" y="20470876"/>
                      <a:pt x="7697724" y="20488911"/>
                    </a:cubicBezTo>
                    <a:cubicBezTo>
                      <a:pt x="7692772" y="20506944"/>
                      <a:pt x="7674102" y="20517486"/>
                      <a:pt x="7656068" y="20512532"/>
                    </a:cubicBezTo>
                    <a:close/>
                    <a:moveTo>
                      <a:pt x="7525258" y="20475448"/>
                    </a:moveTo>
                    <a:cubicBezTo>
                      <a:pt x="7503541" y="20469098"/>
                      <a:pt x="7481824" y="20462748"/>
                      <a:pt x="7460107" y="20456271"/>
                    </a:cubicBezTo>
                    <a:cubicBezTo>
                      <a:pt x="7442200" y="20450938"/>
                      <a:pt x="7431913" y="20432013"/>
                      <a:pt x="7437374" y="20414107"/>
                    </a:cubicBezTo>
                    <a:cubicBezTo>
                      <a:pt x="7442835" y="20396200"/>
                      <a:pt x="7461631" y="20385912"/>
                      <a:pt x="7479538" y="20391374"/>
                    </a:cubicBezTo>
                    <a:cubicBezTo>
                      <a:pt x="7501128" y="20397724"/>
                      <a:pt x="7522591" y="20404074"/>
                      <a:pt x="7544181" y="20410424"/>
                    </a:cubicBezTo>
                    <a:cubicBezTo>
                      <a:pt x="7562088" y="20415631"/>
                      <a:pt x="7572502" y="20434427"/>
                      <a:pt x="7567295" y="20452335"/>
                    </a:cubicBezTo>
                    <a:cubicBezTo>
                      <a:pt x="7562088" y="20470240"/>
                      <a:pt x="7543292" y="20480655"/>
                      <a:pt x="7525385" y="20475448"/>
                    </a:cubicBezTo>
                    <a:close/>
                    <a:moveTo>
                      <a:pt x="7395337" y="20436712"/>
                    </a:moveTo>
                    <a:cubicBezTo>
                      <a:pt x="7373747" y="20430110"/>
                      <a:pt x="7352157" y="20423505"/>
                      <a:pt x="7330567" y="20416774"/>
                    </a:cubicBezTo>
                    <a:cubicBezTo>
                      <a:pt x="7312660" y="20411187"/>
                      <a:pt x="7302754" y="20392262"/>
                      <a:pt x="7308342" y="20374356"/>
                    </a:cubicBezTo>
                    <a:cubicBezTo>
                      <a:pt x="7313930" y="20356449"/>
                      <a:pt x="7332853" y="20346543"/>
                      <a:pt x="7350760" y="20352131"/>
                    </a:cubicBezTo>
                    <a:cubicBezTo>
                      <a:pt x="7372223" y="20358863"/>
                      <a:pt x="7393686" y="20365465"/>
                      <a:pt x="7415149" y="20371943"/>
                    </a:cubicBezTo>
                    <a:cubicBezTo>
                      <a:pt x="7433056" y="20377404"/>
                      <a:pt x="7443089" y="20396327"/>
                      <a:pt x="7437628" y="20414235"/>
                    </a:cubicBezTo>
                    <a:cubicBezTo>
                      <a:pt x="7432167" y="20432140"/>
                      <a:pt x="7413244" y="20442174"/>
                      <a:pt x="7395337" y="20436712"/>
                    </a:cubicBezTo>
                    <a:close/>
                    <a:moveTo>
                      <a:pt x="7265543" y="20396200"/>
                    </a:moveTo>
                    <a:cubicBezTo>
                      <a:pt x="7243953" y="20389342"/>
                      <a:pt x="7222363" y="20382357"/>
                      <a:pt x="7200773" y="20375245"/>
                    </a:cubicBezTo>
                    <a:cubicBezTo>
                      <a:pt x="7182993" y="20369403"/>
                      <a:pt x="7173341" y="20350353"/>
                      <a:pt x="7179056" y="20332573"/>
                    </a:cubicBezTo>
                    <a:cubicBezTo>
                      <a:pt x="7184772" y="20314793"/>
                      <a:pt x="7203948" y="20305140"/>
                      <a:pt x="7221728" y="20310856"/>
                    </a:cubicBezTo>
                    <a:cubicBezTo>
                      <a:pt x="7243191" y="20317840"/>
                      <a:pt x="7264527" y="20324826"/>
                      <a:pt x="7286117" y="20331685"/>
                    </a:cubicBezTo>
                    <a:cubicBezTo>
                      <a:pt x="7303897" y="20337399"/>
                      <a:pt x="7313803" y="20356449"/>
                      <a:pt x="7308088" y="20374229"/>
                    </a:cubicBezTo>
                    <a:cubicBezTo>
                      <a:pt x="7302373" y="20392010"/>
                      <a:pt x="7283323" y="20401914"/>
                      <a:pt x="7265543" y="20396200"/>
                    </a:cubicBezTo>
                    <a:close/>
                    <a:moveTo>
                      <a:pt x="7136257" y="20353910"/>
                    </a:moveTo>
                    <a:cubicBezTo>
                      <a:pt x="7114794" y="20346670"/>
                      <a:pt x="7093331" y="20339431"/>
                      <a:pt x="7071868" y="20332192"/>
                    </a:cubicBezTo>
                    <a:cubicBezTo>
                      <a:pt x="7054215" y="20326096"/>
                      <a:pt x="7044690" y="20306919"/>
                      <a:pt x="7050786" y="20289265"/>
                    </a:cubicBezTo>
                    <a:cubicBezTo>
                      <a:pt x="7056882" y="20271612"/>
                      <a:pt x="7076059" y="20262087"/>
                      <a:pt x="7093712" y="20268185"/>
                    </a:cubicBezTo>
                    <a:cubicBezTo>
                      <a:pt x="7115048" y="20275423"/>
                      <a:pt x="7136384" y="20282663"/>
                      <a:pt x="7157720" y="20289774"/>
                    </a:cubicBezTo>
                    <a:cubicBezTo>
                      <a:pt x="7175500" y="20295743"/>
                      <a:pt x="7185025" y="20314920"/>
                      <a:pt x="7179183" y="20332573"/>
                    </a:cubicBezTo>
                    <a:cubicBezTo>
                      <a:pt x="7173341" y="20350226"/>
                      <a:pt x="7154037" y="20359878"/>
                      <a:pt x="7136385" y="20354037"/>
                    </a:cubicBezTo>
                    <a:close/>
                    <a:moveTo>
                      <a:pt x="7007733" y="20310221"/>
                    </a:moveTo>
                    <a:cubicBezTo>
                      <a:pt x="6986397" y="20302728"/>
                      <a:pt x="6965061" y="20295236"/>
                      <a:pt x="6943725" y="20287742"/>
                    </a:cubicBezTo>
                    <a:cubicBezTo>
                      <a:pt x="6926072" y="20281519"/>
                      <a:pt x="6916928" y="20262087"/>
                      <a:pt x="6923151" y="20244436"/>
                    </a:cubicBezTo>
                    <a:cubicBezTo>
                      <a:pt x="6929374" y="20226782"/>
                      <a:pt x="6948805" y="20217637"/>
                      <a:pt x="6966458" y="20223862"/>
                    </a:cubicBezTo>
                    <a:cubicBezTo>
                      <a:pt x="6987667" y="20231354"/>
                      <a:pt x="7008876" y="20238847"/>
                      <a:pt x="7030085" y="20246212"/>
                    </a:cubicBezTo>
                    <a:cubicBezTo>
                      <a:pt x="7047738" y="20252310"/>
                      <a:pt x="7057136" y="20271612"/>
                      <a:pt x="7050913" y="20289393"/>
                    </a:cubicBezTo>
                    <a:cubicBezTo>
                      <a:pt x="7044690" y="20307173"/>
                      <a:pt x="7025513" y="20316444"/>
                      <a:pt x="7007733" y="20310221"/>
                    </a:cubicBezTo>
                    <a:close/>
                    <a:moveTo>
                      <a:pt x="6879844" y="20264755"/>
                    </a:moveTo>
                    <a:cubicBezTo>
                      <a:pt x="6858508" y="20257008"/>
                      <a:pt x="6837299" y="20249262"/>
                      <a:pt x="6816090" y="20241388"/>
                    </a:cubicBezTo>
                    <a:cubicBezTo>
                      <a:pt x="6798564" y="20234911"/>
                      <a:pt x="6789547" y="20215352"/>
                      <a:pt x="6796151" y="20197826"/>
                    </a:cubicBezTo>
                    <a:cubicBezTo>
                      <a:pt x="6802755" y="20180300"/>
                      <a:pt x="6822186" y="20171283"/>
                      <a:pt x="6839712" y="20177888"/>
                    </a:cubicBezTo>
                    <a:cubicBezTo>
                      <a:pt x="6860794" y="20185762"/>
                      <a:pt x="6882003" y="20193508"/>
                      <a:pt x="6903085" y="20201128"/>
                    </a:cubicBezTo>
                    <a:cubicBezTo>
                      <a:pt x="6920611" y="20207478"/>
                      <a:pt x="6929755" y="20226910"/>
                      <a:pt x="6923405" y="20244563"/>
                    </a:cubicBezTo>
                    <a:cubicBezTo>
                      <a:pt x="6917055" y="20262214"/>
                      <a:pt x="6897624" y="20271232"/>
                      <a:pt x="6879972" y="20264882"/>
                    </a:cubicBezTo>
                    <a:close/>
                    <a:moveTo>
                      <a:pt x="6752463" y="20217637"/>
                    </a:moveTo>
                    <a:cubicBezTo>
                      <a:pt x="6731254" y="20209638"/>
                      <a:pt x="6710045" y="20201510"/>
                      <a:pt x="6688963" y="20193381"/>
                    </a:cubicBezTo>
                    <a:cubicBezTo>
                      <a:pt x="6671564" y="20186650"/>
                      <a:pt x="6662801" y="20167092"/>
                      <a:pt x="6669532" y="20149565"/>
                    </a:cubicBezTo>
                    <a:cubicBezTo>
                      <a:pt x="6676263" y="20132039"/>
                      <a:pt x="6695822" y="20123404"/>
                      <a:pt x="6713347" y="20130136"/>
                    </a:cubicBezTo>
                    <a:cubicBezTo>
                      <a:pt x="6734302" y="20138262"/>
                      <a:pt x="6755385" y="20146263"/>
                      <a:pt x="6776466" y="20154264"/>
                    </a:cubicBezTo>
                    <a:cubicBezTo>
                      <a:pt x="6793992" y="20160869"/>
                      <a:pt x="6802755" y="20180427"/>
                      <a:pt x="6796151" y="20197953"/>
                    </a:cubicBezTo>
                    <a:cubicBezTo>
                      <a:pt x="6789547" y="20215479"/>
                      <a:pt x="6769989" y="20224242"/>
                      <a:pt x="6752463" y="20217637"/>
                    </a:cubicBezTo>
                    <a:close/>
                    <a:moveTo>
                      <a:pt x="6625590" y="20168743"/>
                    </a:moveTo>
                    <a:cubicBezTo>
                      <a:pt x="6604508" y="20160487"/>
                      <a:pt x="6583426" y="20152106"/>
                      <a:pt x="6562472" y="20143724"/>
                    </a:cubicBezTo>
                    <a:cubicBezTo>
                      <a:pt x="6545072" y="20136738"/>
                      <a:pt x="6536690" y="20117054"/>
                      <a:pt x="6543675" y="20099655"/>
                    </a:cubicBezTo>
                    <a:cubicBezTo>
                      <a:pt x="6550660" y="20082256"/>
                      <a:pt x="6570345" y="20073874"/>
                      <a:pt x="6587744" y="20080860"/>
                    </a:cubicBezTo>
                    <a:cubicBezTo>
                      <a:pt x="6608572" y="20089240"/>
                      <a:pt x="6629527" y="20097496"/>
                      <a:pt x="6650482" y="20105751"/>
                    </a:cubicBezTo>
                    <a:cubicBezTo>
                      <a:pt x="6667881" y="20112610"/>
                      <a:pt x="6676390" y="20132294"/>
                      <a:pt x="6669660" y="20149693"/>
                    </a:cubicBezTo>
                    <a:cubicBezTo>
                      <a:pt x="6662928" y="20167092"/>
                      <a:pt x="6643116" y="20175601"/>
                      <a:pt x="6625717" y="20168870"/>
                    </a:cubicBezTo>
                    <a:close/>
                    <a:moveTo>
                      <a:pt x="6499606" y="20118324"/>
                    </a:moveTo>
                    <a:cubicBezTo>
                      <a:pt x="6478651" y="20109814"/>
                      <a:pt x="6457696" y="20101179"/>
                      <a:pt x="6436868" y="20092415"/>
                    </a:cubicBezTo>
                    <a:cubicBezTo>
                      <a:pt x="6419596" y="20085177"/>
                      <a:pt x="6411468" y="20065364"/>
                      <a:pt x="6418580" y="20048093"/>
                    </a:cubicBezTo>
                    <a:cubicBezTo>
                      <a:pt x="6425692" y="20030821"/>
                      <a:pt x="6445631" y="20022693"/>
                      <a:pt x="6462903" y="20029805"/>
                    </a:cubicBezTo>
                    <a:cubicBezTo>
                      <a:pt x="6483604" y="20038440"/>
                      <a:pt x="6504432" y="20046950"/>
                      <a:pt x="6525260" y="20055460"/>
                    </a:cubicBezTo>
                    <a:cubicBezTo>
                      <a:pt x="6542532" y="20062571"/>
                      <a:pt x="6550914" y="20082256"/>
                      <a:pt x="6543802" y="20099655"/>
                    </a:cubicBezTo>
                    <a:cubicBezTo>
                      <a:pt x="6536690" y="20117054"/>
                      <a:pt x="6517005" y="20125310"/>
                      <a:pt x="6499606" y="20118197"/>
                    </a:cubicBezTo>
                    <a:close/>
                    <a:moveTo>
                      <a:pt x="6374257" y="20066127"/>
                    </a:moveTo>
                    <a:cubicBezTo>
                      <a:pt x="6353302" y="20057238"/>
                      <a:pt x="6332474" y="20048347"/>
                      <a:pt x="6311646" y="20039330"/>
                    </a:cubicBezTo>
                    <a:cubicBezTo>
                      <a:pt x="6294501" y="20031963"/>
                      <a:pt x="6286500" y="20012025"/>
                      <a:pt x="6293993" y="19994880"/>
                    </a:cubicBezTo>
                    <a:cubicBezTo>
                      <a:pt x="6301486" y="19977736"/>
                      <a:pt x="6321298" y="19969735"/>
                      <a:pt x="6338443" y="19977227"/>
                    </a:cubicBezTo>
                    <a:cubicBezTo>
                      <a:pt x="6359144" y="19986117"/>
                      <a:pt x="6379845" y="19995007"/>
                      <a:pt x="6400673" y="20003770"/>
                    </a:cubicBezTo>
                    <a:cubicBezTo>
                      <a:pt x="6417945" y="20011010"/>
                      <a:pt x="6425946" y="20030948"/>
                      <a:pt x="6418580" y="20048220"/>
                    </a:cubicBezTo>
                    <a:cubicBezTo>
                      <a:pt x="6411214" y="20065492"/>
                      <a:pt x="6391402" y="20073493"/>
                      <a:pt x="6374130" y="20066127"/>
                    </a:cubicBezTo>
                    <a:close/>
                    <a:moveTo>
                      <a:pt x="6249162" y="20012152"/>
                    </a:moveTo>
                    <a:cubicBezTo>
                      <a:pt x="6228461" y="20003008"/>
                      <a:pt x="6207633" y="19993863"/>
                      <a:pt x="6187059" y="19984593"/>
                    </a:cubicBezTo>
                    <a:cubicBezTo>
                      <a:pt x="6170041" y="19976973"/>
                      <a:pt x="6162294" y="19956907"/>
                      <a:pt x="6169914" y="19939888"/>
                    </a:cubicBezTo>
                    <a:cubicBezTo>
                      <a:pt x="6177534" y="19922871"/>
                      <a:pt x="6197600" y="19915124"/>
                      <a:pt x="6214618" y="19922744"/>
                    </a:cubicBezTo>
                    <a:cubicBezTo>
                      <a:pt x="6235192" y="19931887"/>
                      <a:pt x="6255766" y="19941032"/>
                      <a:pt x="6276340" y="19950176"/>
                    </a:cubicBezTo>
                    <a:cubicBezTo>
                      <a:pt x="6293485" y="19957669"/>
                      <a:pt x="6301232" y="19977736"/>
                      <a:pt x="6293739" y="19994753"/>
                    </a:cubicBezTo>
                    <a:cubicBezTo>
                      <a:pt x="6286246" y="20011771"/>
                      <a:pt x="6266180" y="20019645"/>
                      <a:pt x="6249162" y="20012152"/>
                    </a:cubicBezTo>
                    <a:close/>
                    <a:moveTo>
                      <a:pt x="6125083" y="19956653"/>
                    </a:moveTo>
                    <a:cubicBezTo>
                      <a:pt x="6104509" y="19947255"/>
                      <a:pt x="6083935" y="19937857"/>
                      <a:pt x="6063361" y="19928332"/>
                    </a:cubicBezTo>
                    <a:cubicBezTo>
                      <a:pt x="6046343" y="19920458"/>
                      <a:pt x="6038977" y="19900392"/>
                      <a:pt x="6046851" y="19883374"/>
                    </a:cubicBezTo>
                    <a:cubicBezTo>
                      <a:pt x="6054725" y="19866356"/>
                      <a:pt x="6074791" y="19858989"/>
                      <a:pt x="6091809" y="19866863"/>
                    </a:cubicBezTo>
                    <a:cubicBezTo>
                      <a:pt x="6112256" y="19876263"/>
                      <a:pt x="6132703" y="19885661"/>
                      <a:pt x="6153150" y="19895058"/>
                    </a:cubicBezTo>
                    <a:cubicBezTo>
                      <a:pt x="6170168" y="19902805"/>
                      <a:pt x="6177661" y="19922871"/>
                      <a:pt x="6169914" y="19939888"/>
                    </a:cubicBezTo>
                    <a:cubicBezTo>
                      <a:pt x="6162167" y="19956907"/>
                      <a:pt x="6142101" y="19964400"/>
                      <a:pt x="6125083" y="19956653"/>
                    </a:cubicBezTo>
                    <a:close/>
                    <a:moveTo>
                      <a:pt x="6001893" y="19899630"/>
                    </a:moveTo>
                    <a:cubicBezTo>
                      <a:pt x="5981446" y="19889978"/>
                      <a:pt x="5960999" y="19880326"/>
                      <a:pt x="5940552" y="19870547"/>
                    </a:cubicBezTo>
                    <a:cubicBezTo>
                      <a:pt x="5923661" y="19862419"/>
                      <a:pt x="5916549" y="19842226"/>
                      <a:pt x="5924677" y="19825336"/>
                    </a:cubicBezTo>
                    <a:cubicBezTo>
                      <a:pt x="5932805" y="19808444"/>
                      <a:pt x="5952998" y="19801332"/>
                      <a:pt x="5969889" y="19809461"/>
                    </a:cubicBezTo>
                    <a:cubicBezTo>
                      <a:pt x="5990209" y="19819113"/>
                      <a:pt x="6010402" y="19828763"/>
                      <a:pt x="6030849" y="19838415"/>
                    </a:cubicBezTo>
                    <a:cubicBezTo>
                      <a:pt x="6047740" y="19846417"/>
                      <a:pt x="6054979" y="19866611"/>
                      <a:pt x="6047105" y="19883501"/>
                    </a:cubicBezTo>
                    <a:cubicBezTo>
                      <a:pt x="6039231" y="19900392"/>
                      <a:pt x="6018911" y="19907631"/>
                      <a:pt x="6002020" y="19899757"/>
                    </a:cubicBezTo>
                    <a:close/>
                    <a:moveTo>
                      <a:pt x="5879465" y="19841083"/>
                    </a:moveTo>
                    <a:cubicBezTo>
                      <a:pt x="5859018" y="19831177"/>
                      <a:pt x="5838698" y="19821144"/>
                      <a:pt x="5818378" y="19811112"/>
                    </a:cubicBezTo>
                    <a:cubicBezTo>
                      <a:pt x="5801614" y="19802856"/>
                      <a:pt x="5794756" y="19782537"/>
                      <a:pt x="5803011" y="19765772"/>
                    </a:cubicBezTo>
                    <a:cubicBezTo>
                      <a:pt x="5811266" y="19749008"/>
                      <a:pt x="5831586" y="19742150"/>
                      <a:pt x="5848350" y="19750405"/>
                    </a:cubicBezTo>
                    <a:cubicBezTo>
                      <a:pt x="5868543" y="19760437"/>
                      <a:pt x="5888736" y="19770344"/>
                      <a:pt x="5909056" y="19780250"/>
                    </a:cubicBezTo>
                    <a:cubicBezTo>
                      <a:pt x="5925820" y="19788378"/>
                      <a:pt x="5932805" y="19808698"/>
                      <a:pt x="5924677" y="19825463"/>
                    </a:cubicBezTo>
                    <a:cubicBezTo>
                      <a:pt x="5916549" y="19842226"/>
                      <a:pt x="5896229" y="19849212"/>
                      <a:pt x="5879465" y="19841083"/>
                    </a:cubicBezTo>
                    <a:close/>
                    <a:moveTo>
                      <a:pt x="5757545" y="19780758"/>
                    </a:moveTo>
                    <a:cubicBezTo>
                      <a:pt x="5737352" y="19770598"/>
                      <a:pt x="5717159" y="19760312"/>
                      <a:pt x="5696966" y="19750024"/>
                    </a:cubicBezTo>
                    <a:cubicBezTo>
                      <a:pt x="5680329" y="19741514"/>
                      <a:pt x="5673725" y="19721068"/>
                      <a:pt x="5682234" y="19704431"/>
                    </a:cubicBezTo>
                    <a:cubicBezTo>
                      <a:pt x="5690743" y="19687794"/>
                      <a:pt x="5711190" y="19681189"/>
                      <a:pt x="5727827" y="19689699"/>
                    </a:cubicBezTo>
                    <a:cubicBezTo>
                      <a:pt x="5747893" y="19699987"/>
                      <a:pt x="5767959" y="19710146"/>
                      <a:pt x="5788025" y="19720306"/>
                    </a:cubicBezTo>
                    <a:cubicBezTo>
                      <a:pt x="5804789" y="19728687"/>
                      <a:pt x="5811520" y="19749136"/>
                      <a:pt x="5803011" y="19765772"/>
                    </a:cubicBezTo>
                    <a:cubicBezTo>
                      <a:pt x="5794502" y="19782410"/>
                      <a:pt x="5774182" y="19789267"/>
                      <a:pt x="5757545" y="19780758"/>
                    </a:cubicBezTo>
                    <a:close/>
                    <a:moveTo>
                      <a:pt x="5636514" y="19718910"/>
                    </a:moveTo>
                    <a:cubicBezTo>
                      <a:pt x="5616448" y="19708495"/>
                      <a:pt x="5596382" y="19697954"/>
                      <a:pt x="5576316" y="19687412"/>
                    </a:cubicBezTo>
                    <a:cubicBezTo>
                      <a:pt x="5559806" y="19678650"/>
                      <a:pt x="5553456" y="19658203"/>
                      <a:pt x="5562219" y="19641693"/>
                    </a:cubicBezTo>
                    <a:cubicBezTo>
                      <a:pt x="5570982" y="19625183"/>
                      <a:pt x="5591429" y="19618833"/>
                      <a:pt x="5607939" y="19627596"/>
                    </a:cubicBezTo>
                    <a:cubicBezTo>
                      <a:pt x="5627878" y="19638138"/>
                      <a:pt x="5647690" y="19648551"/>
                      <a:pt x="5667756" y="19658964"/>
                    </a:cubicBezTo>
                    <a:cubicBezTo>
                      <a:pt x="5684393" y="19667601"/>
                      <a:pt x="5690870" y="19688048"/>
                      <a:pt x="5682234" y="19704686"/>
                    </a:cubicBezTo>
                    <a:cubicBezTo>
                      <a:pt x="5673598" y="19721322"/>
                      <a:pt x="5653151" y="19727799"/>
                      <a:pt x="5636514" y="19719162"/>
                    </a:cubicBezTo>
                    <a:close/>
                    <a:moveTo>
                      <a:pt x="5516372" y="19655789"/>
                    </a:moveTo>
                    <a:cubicBezTo>
                      <a:pt x="5496433" y="19645122"/>
                      <a:pt x="5476494" y="19634327"/>
                      <a:pt x="5456682" y="19623532"/>
                    </a:cubicBezTo>
                    <a:cubicBezTo>
                      <a:pt x="5440299" y="19614642"/>
                      <a:pt x="5434203" y="19594068"/>
                      <a:pt x="5443093" y="19577558"/>
                    </a:cubicBezTo>
                    <a:cubicBezTo>
                      <a:pt x="5451983" y="19561048"/>
                      <a:pt x="5472557" y="19555079"/>
                      <a:pt x="5489067" y="19563969"/>
                    </a:cubicBezTo>
                    <a:cubicBezTo>
                      <a:pt x="5508752" y="19574763"/>
                      <a:pt x="5528564" y="19585432"/>
                      <a:pt x="5548376" y="19596100"/>
                    </a:cubicBezTo>
                    <a:cubicBezTo>
                      <a:pt x="5564886" y="19604989"/>
                      <a:pt x="5571109" y="19625438"/>
                      <a:pt x="5562219" y="19641947"/>
                    </a:cubicBezTo>
                    <a:cubicBezTo>
                      <a:pt x="5553329" y="19658457"/>
                      <a:pt x="5532882" y="19664680"/>
                      <a:pt x="5516372" y="19655789"/>
                    </a:cubicBezTo>
                    <a:close/>
                    <a:moveTo>
                      <a:pt x="5396992" y="19590765"/>
                    </a:moveTo>
                    <a:cubicBezTo>
                      <a:pt x="5377180" y="19579844"/>
                      <a:pt x="5357368" y="19568795"/>
                      <a:pt x="5337556" y="19557619"/>
                    </a:cubicBezTo>
                    <a:cubicBezTo>
                      <a:pt x="5321300" y="19548475"/>
                      <a:pt x="5315458" y="19527774"/>
                      <a:pt x="5324602" y="19511518"/>
                    </a:cubicBezTo>
                    <a:cubicBezTo>
                      <a:pt x="5333746" y="19495263"/>
                      <a:pt x="5354447" y="19489420"/>
                      <a:pt x="5370703" y="19498563"/>
                    </a:cubicBezTo>
                    <a:cubicBezTo>
                      <a:pt x="5390388" y="19509612"/>
                      <a:pt x="5409946" y="19520536"/>
                      <a:pt x="5429758" y="19531457"/>
                    </a:cubicBezTo>
                    <a:cubicBezTo>
                      <a:pt x="5446141" y="19540474"/>
                      <a:pt x="5452110" y="19561175"/>
                      <a:pt x="5442966" y="19577431"/>
                    </a:cubicBezTo>
                    <a:cubicBezTo>
                      <a:pt x="5433822" y="19593688"/>
                      <a:pt x="5413248" y="19599783"/>
                      <a:pt x="5396992" y="19590638"/>
                    </a:cubicBezTo>
                    <a:close/>
                    <a:moveTo>
                      <a:pt x="5278501" y="19524090"/>
                    </a:moveTo>
                    <a:cubicBezTo>
                      <a:pt x="5258816" y="19512914"/>
                      <a:pt x="5239131" y="19501613"/>
                      <a:pt x="5219573" y="19490182"/>
                    </a:cubicBezTo>
                    <a:cubicBezTo>
                      <a:pt x="5203444" y="19480785"/>
                      <a:pt x="5197856" y="19460083"/>
                      <a:pt x="5207254" y="19443954"/>
                    </a:cubicBezTo>
                    <a:cubicBezTo>
                      <a:pt x="5216652" y="19427825"/>
                      <a:pt x="5237353" y="19422238"/>
                      <a:pt x="5253482" y="19431636"/>
                    </a:cubicBezTo>
                    <a:cubicBezTo>
                      <a:pt x="5272913" y="19442937"/>
                      <a:pt x="5292471" y="19454113"/>
                      <a:pt x="5312029" y="19465289"/>
                    </a:cubicBezTo>
                    <a:cubicBezTo>
                      <a:pt x="5328285" y="19474562"/>
                      <a:pt x="5333873" y="19495263"/>
                      <a:pt x="5324729" y="19511518"/>
                    </a:cubicBezTo>
                    <a:cubicBezTo>
                      <a:pt x="5315585" y="19527774"/>
                      <a:pt x="5294757" y="19533363"/>
                      <a:pt x="5278501" y="19524218"/>
                    </a:cubicBezTo>
                    <a:close/>
                    <a:moveTo>
                      <a:pt x="5160899" y="19456146"/>
                    </a:moveTo>
                    <a:cubicBezTo>
                      <a:pt x="5141341" y="19444715"/>
                      <a:pt x="5121910" y="19433160"/>
                      <a:pt x="5102479" y="19421602"/>
                    </a:cubicBezTo>
                    <a:cubicBezTo>
                      <a:pt x="5086477" y="19412077"/>
                      <a:pt x="5081143" y="19391249"/>
                      <a:pt x="5090795" y="19375120"/>
                    </a:cubicBezTo>
                    <a:cubicBezTo>
                      <a:pt x="5100447" y="19358990"/>
                      <a:pt x="5121148" y="19353785"/>
                      <a:pt x="5137277" y="19363437"/>
                    </a:cubicBezTo>
                    <a:cubicBezTo>
                      <a:pt x="5156581" y="19374993"/>
                      <a:pt x="5175885" y="19386423"/>
                      <a:pt x="5195316" y="19397853"/>
                    </a:cubicBezTo>
                    <a:cubicBezTo>
                      <a:pt x="5211445" y="19407378"/>
                      <a:pt x="5216779" y="19428079"/>
                      <a:pt x="5207381" y="19444208"/>
                    </a:cubicBezTo>
                    <a:cubicBezTo>
                      <a:pt x="5197983" y="19460338"/>
                      <a:pt x="5177155" y="19465671"/>
                      <a:pt x="5161026" y="19456273"/>
                    </a:cubicBezTo>
                    <a:close/>
                    <a:moveTo>
                      <a:pt x="5044440" y="19386677"/>
                    </a:moveTo>
                    <a:cubicBezTo>
                      <a:pt x="5025009" y="19374993"/>
                      <a:pt x="5005705" y="19363182"/>
                      <a:pt x="4986401" y="19351244"/>
                    </a:cubicBezTo>
                    <a:cubicBezTo>
                      <a:pt x="4970526" y="19341464"/>
                      <a:pt x="4965446" y="19320638"/>
                      <a:pt x="4975225" y="19304636"/>
                    </a:cubicBezTo>
                    <a:cubicBezTo>
                      <a:pt x="4985004" y="19288633"/>
                      <a:pt x="5005832" y="19283680"/>
                      <a:pt x="5021834" y="19293460"/>
                    </a:cubicBezTo>
                    <a:cubicBezTo>
                      <a:pt x="5041011" y="19305270"/>
                      <a:pt x="5060188" y="19316954"/>
                      <a:pt x="5079492" y="19328637"/>
                    </a:cubicBezTo>
                    <a:cubicBezTo>
                      <a:pt x="5095494" y="19338289"/>
                      <a:pt x="5100574" y="19359118"/>
                      <a:pt x="5090922" y="19375120"/>
                    </a:cubicBezTo>
                    <a:cubicBezTo>
                      <a:pt x="5081270" y="19391122"/>
                      <a:pt x="5060442" y="19396202"/>
                      <a:pt x="5044440" y="19386550"/>
                    </a:cubicBezTo>
                    <a:close/>
                    <a:moveTo>
                      <a:pt x="4928616" y="19315430"/>
                    </a:moveTo>
                    <a:cubicBezTo>
                      <a:pt x="4909439" y="19303492"/>
                      <a:pt x="4890135" y="19291427"/>
                      <a:pt x="4871085" y="19279236"/>
                    </a:cubicBezTo>
                    <a:cubicBezTo>
                      <a:pt x="4855337" y="19269202"/>
                      <a:pt x="4850511" y="19248374"/>
                      <a:pt x="4860544" y="19232499"/>
                    </a:cubicBezTo>
                    <a:cubicBezTo>
                      <a:pt x="4870577" y="19216624"/>
                      <a:pt x="4891405" y="19211925"/>
                      <a:pt x="4907280" y="19221958"/>
                    </a:cubicBezTo>
                    <a:cubicBezTo>
                      <a:pt x="4926330" y="19234023"/>
                      <a:pt x="4945380" y="19245962"/>
                      <a:pt x="4964430" y="19257899"/>
                    </a:cubicBezTo>
                    <a:cubicBezTo>
                      <a:pt x="4980305" y="19267805"/>
                      <a:pt x="4985131" y="19288633"/>
                      <a:pt x="4975225" y="19304508"/>
                    </a:cubicBezTo>
                    <a:cubicBezTo>
                      <a:pt x="4965319" y="19320383"/>
                      <a:pt x="4944491" y="19325210"/>
                      <a:pt x="4928616" y="19315303"/>
                    </a:cubicBezTo>
                    <a:close/>
                    <a:moveTo>
                      <a:pt x="4813681" y="19242660"/>
                    </a:moveTo>
                    <a:cubicBezTo>
                      <a:pt x="4794631" y="19230467"/>
                      <a:pt x="4775581" y="19218148"/>
                      <a:pt x="4756658" y="19205829"/>
                    </a:cubicBezTo>
                    <a:cubicBezTo>
                      <a:pt x="4741037" y="19195669"/>
                      <a:pt x="4736592" y="19174588"/>
                      <a:pt x="4746752" y="19158965"/>
                    </a:cubicBezTo>
                    <a:cubicBezTo>
                      <a:pt x="4756912" y="19143345"/>
                      <a:pt x="4777994" y="19138900"/>
                      <a:pt x="4793615" y="19149061"/>
                    </a:cubicBezTo>
                    <a:cubicBezTo>
                      <a:pt x="4812411" y="19161379"/>
                      <a:pt x="4831334" y="19173571"/>
                      <a:pt x="4850257" y="19185637"/>
                    </a:cubicBezTo>
                    <a:cubicBezTo>
                      <a:pt x="4866005" y="19195796"/>
                      <a:pt x="4870577" y="19216624"/>
                      <a:pt x="4860417" y="19232372"/>
                    </a:cubicBezTo>
                    <a:cubicBezTo>
                      <a:pt x="4850257" y="19248120"/>
                      <a:pt x="4829429" y="19252692"/>
                      <a:pt x="4813681" y="19242532"/>
                    </a:cubicBezTo>
                    <a:close/>
                    <a:moveTo>
                      <a:pt x="4699762" y="19168363"/>
                    </a:moveTo>
                    <a:cubicBezTo>
                      <a:pt x="4680839" y="19155918"/>
                      <a:pt x="4662043" y="19143345"/>
                      <a:pt x="4643247" y="19130772"/>
                    </a:cubicBezTo>
                    <a:cubicBezTo>
                      <a:pt x="4627753" y="19120358"/>
                      <a:pt x="4623562" y="19099276"/>
                      <a:pt x="4633976" y="19083782"/>
                    </a:cubicBezTo>
                    <a:cubicBezTo>
                      <a:pt x="4644390" y="19068287"/>
                      <a:pt x="4665472" y="19064097"/>
                      <a:pt x="4680966" y="19074512"/>
                    </a:cubicBezTo>
                    <a:cubicBezTo>
                      <a:pt x="4699635" y="19086957"/>
                      <a:pt x="4718431" y="19099530"/>
                      <a:pt x="4737100" y="19111849"/>
                    </a:cubicBezTo>
                    <a:cubicBezTo>
                      <a:pt x="4752721" y="19122137"/>
                      <a:pt x="4757039" y="19143218"/>
                      <a:pt x="4746752" y="19158713"/>
                    </a:cubicBezTo>
                    <a:cubicBezTo>
                      <a:pt x="4736465" y="19174206"/>
                      <a:pt x="4715383" y="19178651"/>
                      <a:pt x="4699889" y="19168363"/>
                    </a:cubicBezTo>
                    <a:close/>
                    <a:moveTo>
                      <a:pt x="4586986" y="19092799"/>
                    </a:moveTo>
                    <a:cubicBezTo>
                      <a:pt x="4568190" y="19080099"/>
                      <a:pt x="4549521" y="19067272"/>
                      <a:pt x="4530852" y="19054445"/>
                    </a:cubicBezTo>
                    <a:cubicBezTo>
                      <a:pt x="4515485" y="19043777"/>
                      <a:pt x="4511548" y="19022695"/>
                      <a:pt x="4522216" y="19007328"/>
                    </a:cubicBezTo>
                    <a:cubicBezTo>
                      <a:pt x="4532884" y="18991962"/>
                      <a:pt x="4553966" y="18988024"/>
                      <a:pt x="4569333" y="18998692"/>
                    </a:cubicBezTo>
                    <a:cubicBezTo>
                      <a:pt x="4587875" y="19011519"/>
                      <a:pt x="4606417" y="19024219"/>
                      <a:pt x="4625086" y="19036792"/>
                    </a:cubicBezTo>
                    <a:cubicBezTo>
                      <a:pt x="4640580" y="19047333"/>
                      <a:pt x="4644644" y="19068414"/>
                      <a:pt x="4634103" y="19083782"/>
                    </a:cubicBezTo>
                    <a:cubicBezTo>
                      <a:pt x="4623562" y="19099149"/>
                      <a:pt x="4602480" y="19103339"/>
                      <a:pt x="4587113" y="19092799"/>
                    </a:cubicBezTo>
                    <a:close/>
                    <a:moveTo>
                      <a:pt x="4475099" y="19015711"/>
                    </a:moveTo>
                    <a:cubicBezTo>
                      <a:pt x="4456557" y="19002756"/>
                      <a:pt x="4438015" y="18989675"/>
                      <a:pt x="4419473" y="18976594"/>
                    </a:cubicBezTo>
                    <a:cubicBezTo>
                      <a:pt x="4404233" y="18965799"/>
                      <a:pt x="4400550" y="18944589"/>
                      <a:pt x="4411345" y="18929350"/>
                    </a:cubicBezTo>
                    <a:cubicBezTo>
                      <a:pt x="4422140" y="18914111"/>
                      <a:pt x="4443349" y="18910427"/>
                      <a:pt x="4458589" y="18921222"/>
                    </a:cubicBezTo>
                    <a:cubicBezTo>
                      <a:pt x="4477004" y="18934176"/>
                      <a:pt x="4495419" y="18947130"/>
                      <a:pt x="4513834" y="18960085"/>
                    </a:cubicBezTo>
                    <a:cubicBezTo>
                      <a:pt x="4529201" y="18970752"/>
                      <a:pt x="4532884" y="18991962"/>
                      <a:pt x="4522216" y="19007201"/>
                    </a:cubicBezTo>
                    <a:cubicBezTo>
                      <a:pt x="4511548" y="19022440"/>
                      <a:pt x="4490339" y="19026251"/>
                      <a:pt x="4475099" y="19015583"/>
                    </a:cubicBezTo>
                    <a:close/>
                    <a:moveTo>
                      <a:pt x="4364101" y="18937097"/>
                    </a:moveTo>
                    <a:cubicBezTo>
                      <a:pt x="4345686" y="18923890"/>
                      <a:pt x="4327398" y="18910681"/>
                      <a:pt x="4308983" y="18897346"/>
                    </a:cubicBezTo>
                    <a:cubicBezTo>
                      <a:pt x="4293870" y="18886297"/>
                      <a:pt x="4290568" y="18865214"/>
                      <a:pt x="4301490" y="18849975"/>
                    </a:cubicBezTo>
                    <a:cubicBezTo>
                      <a:pt x="4312412" y="18834736"/>
                      <a:pt x="4333621" y="18831561"/>
                      <a:pt x="4348861" y="18842482"/>
                    </a:cubicBezTo>
                    <a:cubicBezTo>
                      <a:pt x="4367022" y="18855689"/>
                      <a:pt x="4385310" y="18868898"/>
                      <a:pt x="4403598" y="18881979"/>
                    </a:cubicBezTo>
                    <a:cubicBezTo>
                      <a:pt x="4418838" y="18892901"/>
                      <a:pt x="4422267" y="18913983"/>
                      <a:pt x="4411345" y="18929223"/>
                    </a:cubicBezTo>
                    <a:cubicBezTo>
                      <a:pt x="4400423" y="18944464"/>
                      <a:pt x="4379341" y="18947892"/>
                      <a:pt x="4364101" y="18936970"/>
                    </a:cubicBezTo>
                    <a:close/>
                    <a:moveTo>
                      <a:pt x="4254246" y="18857088"/>
                    </a:moveTo>
                    <a:cubicBezTo>
                      <a:pt x="4236085" y="18843625"/>
                      <a:pt x="4217797" y="18830164"/>
                      <a:pt x="4199763" y="18816574"/>
                    </a:cubicBezTo>
                    <a:cubicBezTo>
                      <a:pt x="4184777" y="18805398"/>
                      <a:pt x="4181729" y="18784190"/>
                      <a:pt x="4192905" y="18769203"/>
                    </a:cubicBezTo>
                    <a:cubicBezTo>
                      <a:pt x="4204081" y="18754217"/>
                      <a:pt x="4225290" y="18751169"/>
                      <a:pt x="4240276" y="18762345"/>
                    </a:cubicBezTo>
                    <a:cubicBezTo>
                      <a:pt x="4258310" y="18775807"/>
                      <a:pt x="4276344" y="18789269"/>
                      <a:pt x="4294505" y="18802604"/>
                    </a:cubicBezTo>
                    <a:cubicBezTo>
                      <a:pt x="4309618" y="18813653"/>
                      <a:pt x="4312793" y="18834863"/>
                      <a:pt x="4301617" y="18849975"/>
                    </a:cubicBezTo>
                    <a:cubicBezTo>
                      <a:pt x="4290441" y="18865089"/>
                      <a:pt x="4269359" y="18868264"/>
                      <a:pt x="4254246" y="18857088"/>
                    </a:cubicBezTo>
                    <a:close/>
                    <a:moveTo>
                      <a:pt x="4145407" y="18775680"/>
                    </a:moveTo>
                    <a:cubicBezTo>
                      <a:pt x="4127373" y="18761965"/>
                      <a:pt x="4109339" y="18748248"/>
                      <a:pt x="4091305" y="18734405"/>
                    </a:cubicBezTo>
                    <a:cubicBezTo>
                      <a:pt x="4076446" y="18722975"/>
                      <a:pt x="4073652" y="18701765"/>
                      <a:pt x="4085082" y="18686907"/>
                    </a:cubicBezTo>
                    <a:cubicBezTo>
                      <a:pt x="4096512" y="18672048"/>
                      <a:pt x="4117721" y="18669254"/>
                      <a:pt x="4132580" y="18680685"/>
                    </a:cubicBezTo>
                    <a:cubicBezTo>
                      <a:pt x="4150487" y="18694400"/>
                      <a:pt x="4168394" y="18707990"/>
                      <a:pt x="4186301" y="18721578"/>
                    </a:cubicBezTo>
                    <a:cubicBezTo>
                      <a:pt x="4201160" y="18732881"/>
                      <a:pt x="4204081" y="18754089"/>
                      <a:pt x="4192905" y="18769076"/>
                    </a:cubicBezTo>
                    <a:cubicBezTo>
                      <a:pt x="4181729" y="18784063"/>
                      <a:pt x="4160393" y="18786856"/>
                      <a:pt x="4145407" y="18775680"/>
                    </a:cubicBezTo>
                    <a:close/>
                    <a:moveTo>
                      <a:pt x="4037584" y="18692876"/>
                    </a:moveTo>
                    <a:cubicBezTo>
                      <a:pt x="4019677" y="18678906"/>
                      <a:pt x="4001897" y="18664937"/>
                      <a:pt x="3984117" y="18650965"/>
                    </a:cubicBezTo>
                    <a:cubicBezTo>
                      <a:pt x="3969385" y="18639410"/>
                      <a:pt x="3966972" y="18618073"/>
                      <a:pt x="3978529" y="18603340"/>
                    </a:cubicBezTo>
                    <a:cubicBezTo>
                      <a:pt x="3990086" y="18588610"/>
                      <a:pt x="4011422" y="18586196"/>
                      <a:pt x="4026154" y="18597753"/>
                    </a:cubicBezTo>
                    <a:cubicBezTo>
                      <a:pt x="4043807" y="18611723"/>
                      <a:pt x="4061587" y="18625565"/>
                      <a:pt x="4079367" y="18639410"/>
                    </a:cubicBezTo>
                    <a:cubicBezTo>
                      <a:pt x="4094099" y="18650840"/>
                      <a:pt x="4096766" y="18672175"/>
                      <a:pt x="4085336" y="18686907"/>
                    </a:cubicBezTo>
                    <a:cubicBezTo>
                      <a:pt x="4073906" y="18701640"/>
                      <a:pt x="4052570" y="18704306"/>
                      <a:pt x="4037838" y="18692876"/>
                    </a:cubicBezTo>
                    <a:close/>
                    <a:moveTo>
                      <a:pt x="3931158" y="18608675"/>
                    </a:moveTo>
                    <a:cubicBezTo>
                      <a:pt x="3913505" y="18594578"/>
                      <a:pt x="3895852" y="18580354"/>
                      <a:pt x="3878199" y="18566130"/>
                    </a:cubicBezTo>
                    <a:cubicBezTo>
                      <a:pt x="3863721" y="18554319"/>
                      <a:pt x="3861435" y="18532983"/>
                      <a:pt x="3873246" y="18518505"/>
                    </a:cubicBezTo>
                    <a:cubicBezTo>
                      <a:pt x="3885057" y="18504027"/>
                      <a:pt x="3906393" y="18501740"/>
                      <a:pt x="3920871" y="18513552"/>
                    </a:cubicBezTo>
                    <a:cubicBezTo>
                      <a:pt x="3938397" y="18527649"/>
                      <a:pt x="3955923" y="18541873"/>
                      <a:pt x="3973449" y="18555843"/>
                    </a:cubicBezTo>
                    <a:cubicBezTo>
                      <a:pt x="3988054" y="18567527"/>
                      <a:pt x="3990467" y="18588864"/>
                      <a:pt x="3978783" y="18603468"/>
                    </a:cubicBezTo>
                    <a:cubicBezTo>
                      <a:pt x="3967099" y="18618073"/>
                      <a:pt x="3945763" y="18620487"/>
                      <a:pt x="3931158" y="18608802"/>
                    </a:cubicBezTo>
                    <a:close/>
                    <a:moveTo>
                      <a:pt x="3825621" y="18523331"/>
                    </a:moveTo>
                    <a:cubicBezTo>
                      <a:pt x="3808095" y="18508980"/>
                      <a:pt x="3790696" y="18494502"/>
                      <a:pt x="3773170" y="18480024"/>
                    </a:cubicBezTo>
                    <a:cubicBezTo>
                      <a:pt x="3758819" y="18468087"/>
                      <a:pt x="3756787" y="18446750"/>
                      <a:pt x="3768725" y="18432272"/>
                    </a:cubicBezTo>
                    <a:cubicBezTo>
                      <a:pt x="3780663" y="18417794"/>
                      <a:pt x="3801999" y="18415890"/>
                      <a:pt x="3816477" y="18427827"/>
                    </a:cubicBezTo>
                    <a:cubicBezTo>
                      <a:pt x="3833749" y="18442178"/>
                      <a:pt x="3851148" y="18456529"/>
                      <a:pt x="3868547" y="18470880"/>
                    </a:cubicBezTo>
                    <a:cubicBezTo>
                      <a:pt x="3883025" y="18482690"/>
                      <a:pt x="3885057" y="18504027"/>
                      <a:pt x="3873246" y="18518505"/>
                    </a:cubicBezTo>
                    <a:cubicBezTo>
                      <a:pt x="3861435" y="18532983"/>
                      <a:pt x="3840099" y="18535014"/>
                      <a:pt x="3825621" y="18523204"/>
                    </a:cubicBezTo>
                    <a:close/>
                    <a:moveTo>
                      <a:pt x="3721100" y="18436337"/>
                    </a:moveTo>
                    <a:cubicBezTo>
                      <a:pt x="3703828" y="18421731"/>
                      <a:pt x="3686556" y="18407126"/>
                      <a:pt x="3669284" y="18392394"/>
                    </a:cubicBezTo>
                    <a:cubicBezTo>
                      <a:pt x="3655060" y="18380202"/>
                      <a:pt x="3653409" y="18358865"/>
                      <a:pt x="3665474" y="18344642"/>
                    </a:cubicBezTo>
                    <a:cubicBezTo>
                      <a:pt x="3677539" y="18330418"/>
                      <a:pt x="3699002" y="18328767"/>
                      <a:pt x="3713226" y="18340832"/>
                    </a:cubicBezTo>
                    <a:cubicBezTo>
                      <a:pt x="3730371" y="18355438"/>
                      <a:pt x="3747516" y="18370042"/>
                      <a:pt x="3764788" y="18384520"/>
                    </a:cubicBezTo>
                    <a:cubicBezTo>
                      <a:pt x="3779139" y="18396586"/>
                      <a:pt x="3780917" y="18417921"/>
                      <a:pt x="3768852" y="18432272"/>
                    </a:cubicBezTo>
                    <a:cubicBezTo>
                      <a:pt x="3756787" y="18446623"/>
                      <a:pt x="3735451" y="18448401"/>
                      <a:pt x="3721100" y="18436337"/>
                    </a:cubicBezTo>
                    <a:close/>
                    <a:moveTo>
                      <a:pt x="3617722" y="18348071"/>
                    </a:moveTo>
                    <a:cubicBezTo>
                      <a:pt x="3600577" y="18333213"/>
                      <a:pt x="3583559" y="18318353"/>
                      <a:pt x="3566414" y="18303494"/>
                    </a:cubicBezTo>
                    <a:cubicBezTo>
                      <a:pt x="3552317" y="18291175"/>
                      <a:pt x="3550920" y="18269713"/>
                      <a:pt x="3563239" y="18255742"/>
                    </a:cubicBezTo>
                    <a:cubicBezTo>
                      <a:pt x="3575558" y="18241772"/>
                      <a:pt x="3597021" y="18240248"/>
                      <a:pt x="3610991" y="18252567"/>
                    </a:cubicBezTo>
                    <a:cubicBezTo>
                      <a:pt x="3627882" y="18267426"/>
                      <a:pt x="3644900" y="18282158"/>
                      <a:pt x="3661918" y="18296889"/>
                    </a:cubicBezTo>
                    <a:cubicBezTo>
                      <a:pt x="3676015" y="18309082"/>
                      <a:pt x="3677666" y="18330545"/>
                      <a:pt x="3665347" y="18344642"/>
                    </a:cubicBezTo>
                    <a:cubicBezTo>
                      <a:pt x="3653028" y="18358740"/>
                      <a:pt x="3631692" y="18360389"/>
                      <a:pt x="3617595" y="18348071"/>
                    </a:cubicBezTo>
                    <a:close/>
                    <a:moveTo>
                      <a:pt x="3515360" y="18258537"/>
                    </a:moveTo>
                    <a:cubicBezTo>
                      <a:pt x="3498469" y="18243550"/>
                      <a:pt x="3481578" y="18228438"/>
                      <a:pt x="3464687" y="18213324"/>
                    </a:cubicBezTo>
                    <a:cubicBezTo>
                      <a:pt x="3450717" y="18200878"/>
                      <a:pt x="3449701" y="18179414"/>
                      <a:pt x="3462147" y="18165445"/>
                    </a:cubicBezTo>
                    <a:cubicBezTo>
                      <a:pt x="3474593" y="18151475"/>
                      <a:pt x="3496056" y="18150460"/>
                      <a:pt x="3510026" y="18162905"/>
                    </a:cubicBezTo>
                    <a:cubicBezTo>
                      <a:pt x="3526790" y="18177890"/>
                      <a:pt x="3543554" y="18193004"/>
                      <a:pt x="3560318" y="18207864"/>
                    </a:cubicBezTo>
                    <a:cubicBezTo>
                      <a:pt x="3574288" y="18220310"/>
                      <a:pt x="3575558" y="18241645"/>
                      <a:pt x="3563112" y="18255614"/>
                    </a:cubicBezTo>
                    <a:cubicBezTo>
                      <a:pt x="3550666" y="18269586"/>
                      <a:pt x="3529330" y="18270855"/>
                      <a:pt x="3515360" y="18258410"/>
                    </a:cubicBezTo>
                    <a:close/>
                    <a:moveTo>
                      <a:pt x="3414268" y="18167604"/>
                    </a:moveTo>
                    <a:cubicBezTo>
                      <a:pt x="3397504" y="18152363"/>
                      <a:pt x="3380867" y="18136997"/>
                      <a:pt x="3364230" y="18121630"/>
                    </a:cubicBezTo>
                    <a:cubicBezTo>
                      <a:pt x="3350514" y="18108930"/>
                      <a:pt x="3349625" y="18087467"/>
                      <a:pt x="3362325" y="18073751"/>
                    </a:cubicBezTo>
                    <a:cubicBezTo>
                      <a:pt x="3375025" y="18060036"/>
                      <a:pt x="3396488" y="18059146"/>
                      <a:pt x="3410204" y="18071846"/>
                    </a:cubicBezTo>
                    <a:cubicBezTo>
                      <a:pt x="3426714" y="18087087"/>
                      <a:pt x="3443351" y="18102326"/>
                      <a:pt x="3459988" y="18117440"/>
                    </a:cubicBezTo>
                    <a:cubicBezTo>
                      <a:pt x="3473831" y="18130013"/>
                      <a:pt x="3474847" y="18151475"/>
                      <a:pt x="3462274" y="18165318"/>
                    </a:cubicBezTo>
                    <a:cubicBezTo>
                      <a:pt x="3449701" y="18179162"/>
                      <a:pt x="3428238" y="18180177"/>
                      <a:pt x="3414395" y="18167604"/>
                    </a:cubicBezTo>
                    <a:close/>
                    <a:moveTo>
                      <a:pt x="3314573" y="18075402"/>
                    </a:moveTo>
                    <a:cubicBezTo>
                      <a:pt x="3298063" y="18059908"/>
                      <a:pt x="3281553" y="18044413"/>
                      <a:pt x="3265043" y="18028793"/>
                    </a:cubicBezTo>
                    <a:cubicBezTo>
                      <a:pt x="3251454" y="18015965"/>
                      <a:pt x="3250946" y="17994503"/>
                      <a:pt x="3263773" y="17980913"/>
                    </a:cubicBezTo>
                    <a:cubicBezTo>
                      <a:pt x="3276600" y="17967325"/>
                      <a:pt x="3298063" y="17966817"/>
                      <a:pt x="3311652" y="17979644"/>
                    </a:cubicBezTo>
                    <a:cubicBezTo>
                      <a:pt x="3328035" y="17995137"/>
                      <a:pt x="3344418" y="18010505"/>
                      <a:pt x="3360801" y="18025872"/>
                    </a:cubicBezTo>
                    <a:cubicBezTo>
                      <a:pt x="3374517" y="18038699"/>
                      <a:pt x="3375152" y="18060036"/>
                      <a:pt x="3362452" y="18073751"/>
                    </a:cubicBezTo>
                    <a:cubicBezTo>
                      <a:pt x="3349752" y="18087467"/>
                      <a:pt x="3328289" y="18088102"/>
                      <a:pt x="3314573" y="18075402"/>
                    </a:cubicBezTo>
                    <a:close/>
                    <a:moveTo>
                      <a:pt x="3215894" y="17981930"/>
                    </a:moveTo>
                    <a:cubicBezTo>
                      <a:pt x="3199511" y="17966310"/>
                      <a:pt x="3183255" y="17950562"/>
                      <a:pt x="3166999" y="17934687"/>
                    </a:cubicBezTo>
                    <a:cubicBezTo>
                      <a:pt x="3153537" y="17921605"/>
                      <a:pt x="3153283" y="17900269"/>
                      <a:pt x="3166364" y="17886807"/>
                    </a:cubicBezTo>
                    <a:cubicBezTo>
                      <a:pt x="3179445" y="17873345"/>
                      <a:pt x="3200781" y="17873090"/>
                      <a:pt x="3214243" y="17886172"/>
                    </a:cubicBezTo>
                    <a:cubicBezTo>
                      <a:pt x="3230372" y="17901920"/>
                      <a:pt x="3246628" y="17917540"/>
                      <a:pt x="3262757" y="17933036"/>
                    </a:cubicBezTo>
                    <a:cubicBezTo>
                      <a:pt x="3276219" y="17945988"/>
                      <a:pt x="3276727" y="17967452"/>
                      <a:pt x="3263773" y="17980913"/>
                    </a:cubicBezTo>
                    <a:cubicBezTo>
                      <a:pt x="3250819" y="17994376"/>
                      <a:pt x="3229356" y="17994885"/>
                      <a:pt x="3215894" y="17981930"/>
                    </a:cubicBezTo>
                    <a:close/>
                    <a:moveTo>
                      <a:pt x="3118485" y="17887187"/>
                    </a:moveTo>
                    <a:cubicBezTo>
                      <a:pt x="3102356" y="17871312"/>
                      <a:pt x="3086227" y="17855312"/>
                      <a:pt x="3070225" y="17839310"/>
                    </a:cubicBezTo>
                    <a:cubicBezTo>
                      <a:pt x="3057017" y="17826101"/>
                      <a:pt x="3057017" y="17804637"/>
                      <a:pt x="3070225" y="17791430"/>
                    </a:cubicBezTo>
                    <a:cubicBezTo>
                      <a:pt x="3083433" y="17778222"/>
                      <a:pt x="3104896" y="17778222"/>
                      <a:pt x="3118104" y="17791430"/>
                    </a:cubicBezTo>
                    <a:cubicBezTo>
                      <a:pt x="3133979" y="17807305"/>
                      <a:pt x="3149981" y="17823180"/>
                      <a:pt x="3166110" y="17838928"/>
                    </a:cubicBezTo>
                    <a:cubicBezTo>
                      <a:pt x="3179445" y="17852010"/>
                      <a:pt x="3179572" y="17873472"/>
                      <a:pt x="3166491" y="17886807"/>
                    </a:cubicBezTo>
                    <a:cubicBezTo>
                      <a:pt x="3153410" y="17900142"/>
                      <a:pt x="3131947" y="17900269"/>
                      <a:pt x="3118612" y="17887187"/>
                    </a:cubicBezTo>
                    <a:close/>
                    <a:moveTo>
                      <a:pt x="3022346" y="17791176"/>
                    </a:moveTo>
                    <a:cubicBezTo>
                      <a:pt x="3006471" y="17775047"/>
                      <a:pt x="2990596" y="17758918"/>
                      <a:pt x="2974721" y="17742663"/>
                    </a:cubicBezTo>
                    <a:cubicBezTo>
                      <a:pt x="2961640" y="17729327"/>
                      <a:pt x="2961894" y="17707863"/>
                      <a:pt x="2975229" y="17694783"/>
                    </a:cubicBezTo>
                    <a:cubicBezTo>
                      <a:pt x="2988564" y="17681702"/>
                      <a:pt x="3010027" y="17681956"/>
                      <a:pt x="3023108" y="17695290"/>
                    </a:cubicBezTo>
                    <a:cubicBezTo>
                      <a:pt x="3038856" y="17711420"/>
                      <a:pt x="3054604" y="17727422"/>
                      <a:pt x="3070479" y="17743424"/>
                    </a:cubicBezTo>
                    <a:cubicBezTo>
                      <a:pt x="3083687" y="17756760"/>
                      <a:pt x="3083560" y="17778222"/>
                      <a:pt x="3070225" y="17791303"/>
                    </a:cubicBezTo>
                    <a:cubicBezTo>
                      <a:pt x="3056890" y="17804385"/>
                      <a:pt x="3035427" y="17804385"/>
                      <a:pt x="3022346" y="17791049"/>
                    </a:cubicBezTo>
                    <a:close/>
                    <a:moveTo>
                      <a:pt x="2927350" y="17693894"/>
                    </a:moveTo>
                    <a:cubicBezTo>
                      <a:pt x="2911602" y="17677637"/>
                      <a:pt x="2895981" y="17661255"/>
                      <a:pt x="2880360" y="17644872"/>
                    </a:cubicBezTo>
                    <a:cubicBezTo>
                      <a:pt x="2867406" y="17631283"/>
                      <a:pt x="2868041" y="17609947"/>
                      <a:pt x="2881503" y="17596993"/>
                    </a:cubicBezTo>
                    <a:cubicBezTo>
                      <a:pt x="2894965" y="17584038"/>
                      <a:pt x="2916428" y="17584674"/>
                      <a:pt x="2929382" y="17598137"/>
                    </a:cubicBezTo>
                    <a:cubicBezTo>
                      <a:pt x="2944876" y="17614392"/>
                      <a:pt x="2960497" y="17630648"/>
                      <a:pt x="2976118" y="17646904"/>
                    </a:cubicBezTo>
                    <a:cubicBezTo>
                      <a:pt x="2989072" y="17660365"/>
                      <a:pt x="2988691" y="17681829"/>
                      <a:pt x="2975229" y="17694783"/>
                    </a:cubicBezTo>
                    <a:cubicBezTo>
                      <a:pt x="2961767" y="17707738"/>
                      <a:pt x="2940304" y="17707356"/>
                      <a:pt x="2927350" y="17693894"/>
                    </a:cubicBezTo>
                    <a:close/>
                    <a:moveTo>
                      <a:pt x="2833624" y="17595469"/>
                    </a:moveTo>
                    <a:cubicBezTo>
                      <a:pt x="2818130" y="17578960"/>
                      <a:pt x="2802636" y="17562449"/>
                      <a:pt x="2787269" y="17545813"/>
                    </a:cubicBezTo>
                    <a:cubicBezTo>
                      <a:pt x="2774569" y="17532096"/>
                      <a:pt x="2775331" y="17510633"/>
                      <a:pt x="2789047" y="17497933"/>
                    </a:cubicBezTo>
                    <a:cubicBezTo>
                      <a:pt x="2802763" y="17485233"/>
                      <a:pt x="2824226" y="17485995"/>
                      <a:pt x="2836926" y="17499712"/>
                    </a:cubicBezTo>
                    <a:cubicBezTo>
                      <a:pt x="2852293" y="17516221"/>
                      <a:pt x="2867533" y="17532604"/>
                      <a:pt x="2883027" y="17549113"/>
                    </a:cubicBezTo>
                    <a:cubicBezTo>
                      <a:pt x="2895854" y="17562703"/>
                      <a:pt x="2895219" y="17584165"/>
                      <a:pt x="2881503" y="17596993"/>
                    </a:cubicBezTo>
                    <a:cubicBezTo>
                      <a:pt x="2867787" y="17609820"/>
                      <a:pt x="2846451" y="17609186"/>
                      <a:pt x="2833624" y="17595469"/>
                    </a:cubicBezTo>
                    <a:close/>
                    <a:moveTo>
                      <a:pt x="2741168" y="17495774"/>
                    </a:moveTo>
                    <a:cubicBezTo>
                      <a:pt x="2725928" y="17479011"/>
                      <a:pt x="2710688" y="17462373"/>
                      <a:pt x="2695448" y="17445482"/>
                    </a:cubicBezTo>
                    <a:cubicBezTo>
                      <a:pt x="2682875" y="17431638"/>
                      <a:pt x="2684018" y="17410176"/>
                      <a:pt x="2697861" y="17397603"/>
                    </a:cubicBezTo>
                    <a:cubicBezTo>
                      <a:pt x="2711704" y="17385030"/>
                      <a:pt x="2733167" y="17386173"/>
                      <a:pt x="2745740" y="17400015"/>
                    </a:cubicBezTo>
                    <a:cubicBezTo>
                      <a:pt x="2760853" y="17416653"/>
                      <a:pt x="2775966" y="17433417"/>
                      <a:pt x="2791206" y="17449927"/>
                    </a:cubicBezTo>
                    <a:cubicBezTo>
                      <a:pt x="2803779" y="17463770"/>
                      <a:pt x="2802890" y="17485106"/>
                      <a:pt x="2789047" y="17497806"/>
                    </a:cubicBezTo>
                    <a:cubicBezTo>
                      <a:pt x="2775204" y="17510506"/>
                      <a:pt x="2753868" y="17509489"/>
                      <a:pt x="2741168" y="17495647"/>
                    </a:cubicBezTo>
                    <a:close/>
                    <a:moveTo>
                      <a:pt x="2650109" y="17394810"/>
                    </a:moveTo>
                    <a:cubicBezTo>
                      <a:pt x="2634996" y="17377918"/>
                      <a:pt x="2620010" y="17360900"/>
                      <a:pt x="2605024" y="17344010"/>
                    </a:cubicBezTo>
                    <a:cubicBezTo>
                      <a:pt x="2592705" y="17329913"/>
                      <a:pt x="2593975" y="17308576"/>
                      <a:pt x="2608072" y="17296257"/>
                    </a:cubicBezTo>
                    <a:cubicBezTo>
                      <a:pt x="2622169" y="17283937"/>
                      <a:pt x="2643505" y="17285208"/>
                      <a:pt x="2655824" y="17299305"/>
                    </a:cubicBezTo>
                    <a:cubicBezTo>
                      <a:pt x="2670683" y="17316196"/>
                      <a:pt x="2685669" y="17333088"/>
                      <a:pt x="2700655" y="17349851"/>
                    </a:cubicBezTo>
                    <a:cubicBezTo>
                      <a:pt x="2713101" y="17363821"/>
                      <a:pt x="2711831" y="17385157"/>
                      <a:pt x="2697988" y="17397730"/>
                    </a:cubicBezTo>
                    <a:cubicBezTo>
                      <a:pt x="2684145" y="17410303"/>
                      <a:pt x="2662682" y="17408906"/>
                      <a:pt x="2650109" y="17395062"/>
                    </a:cubicBezTo>
                    <a:close/>
                    <a:moveTo>
                      <a:pt x="2560320" y="17293082"/>
                    </a:moveTo>
                    <a:cubicBezTo>
                      <a:pt x="2545461" y="17275938"/>
                      <a:pt x="2530602" y="17258792"/>
                      <a:pt x="2515870" y="17241647"/>
                    </a:cubicBezTo>
                    <a:cubicBezTo>
                      <a:pt x="2503678" y="17227423"/>
                      <a:pt x="2505329" y="17206088"/>
                      <a:pt x="2519553" y="17193895"/>
                    </a:cubicBezTo>
                    <a:cubicBezTo>
                      <a:pt x="2533777" y="17181703"/>
                      <a:pt x="2555113" y="17183354"/>
                      <a:pt x="2567305" y="17197578"/>
                    </a:cubicBezTo>
                    <a:cubicBezTo>
                      <a:pt x="2581910" y="17214723"/>
                      <a:pt x="2596642" y="17231740"/>
                      <a:pt x="2611374" y="17248632"/>
                    </a:cubicBezTo>
                    <a:cubicBezTo>
                      <a:pt x="2623693" y="17262729"/>
                      <a:pt x="2622169" y="17284192"/>
                      <a:pt x="2608072" y="17296385"/>
                    </a:cubicBezTo>
                    <a:cubicBezTo>
                      <a:pt x="2593975" y="17308576"/>
                      <a:pt x="2572512" y="17307179"/>
                      <a:pt x="2560320" y="17293082"/>
                    </a:cubicBezTo>
                    <a:close/>
                    <a:moveTo>
                      <a:pt x="2471801" y="17189958"/>
                    </a:moveTo>
                    <a:cubicBezTo>
                      <a:pt x="2457196" y="17172687"/>
                      <a:pt x="2442591" y="17155288"/>
                      <a:pt x="2428113" y="17137889"/>
                    </a:cubicBezTo>
                    <a:cubicBezTo>
                      <a:pt x="2416175" y="17123538"/>
                      <a:pt x="2418080" y="17102201"/>
                      <a:pt x="2432431" y="17090137"/>
                    </a:cubicBezTo>
                    <a:cubicBezTo>
                      <a:pt x="2446782" y="17078071"/>
                      <a:pt x="2468118" y="17080103"/>
                      <a:pt x="2480183" y="17094454"/>
                    </a:cubicBezTo>
                    <a:cubicBezTo>
                      <a:pt x="2494661" y="17111726"/>
                      <a:pt x="2509139" y="17128998"/>
                      <a:pt x="2523617" y="17146143"/>
                    </a:cubicBezTo>
                    <a:cubicBezTo>
                      <a:pt x="2535682" y="17160367"/>
                      <a:pt x="2533904" y="17181830"/>
                      <a:pt x="2519680" y="17193895"/>
                    </a:cubicBezTo>
                    <a:cubicBezTo>
                      <a:pt x="2505456" y="17205961"/>
                      <a:pt x="2483993" y="17204182"/>
                      <a:pt x="2471928" y="17189958"/>
                    </a:cubicBezTo>
                    <a:close/>
                    <a:moveTo>
                      <a:pt x="2384806" y="17085690"/>
                    </a:moveTo>
                    <a:cubicBezTo>
                      <a:pt x="2370455" y="17068164"/>
                      <a:pt x="2356104" y="17050765"/>
                      <a:pt x="2341753" y="17033114"/>
                    </a:cubicBezTo>
                    <a:cubicBezTo>
                      <a:pt x="2329942" y="17018636"/>
                      <a:pt x="2332101" y="16997299"/>
                      <a:pt x="2346579" y="16985489"/>
                    </a:cubicBezTo>
                    <a:cubicBezTo>
                      <a:pt x="2361057" y="16973677"/>
                      <a:pt x="2382393" y="16975837"/>
                      <a:pt x="2394204" y="16990315"/>
                    </a:cubicBezTo>
                    <a:cubicBezTo>
                      <a:pt x="2408428" y="17007714"/>
                      <a:pt x="2422652" y="17025113"/>
                      <a:pt x="2437003" y="17042512"/>
                    </a:cubicBezTo>
                    <a:cubicBezTo>
                      <a:pt x="2448941" y="17056990"/>
                      <a:pt x="2446909" y="17078325"/>
                      <a:pt x="2432431" y="17090137"/>
                    </a:cubicBezTo>
                    <a:cubicBezTo>
                      <a:pt x="2417953" y="17101947"/>
                      <a:pt x="2396617" y="17100042"/>
                      <a:pt x="2384806" y="17085565"/>
                    </a:cubicBezTo>
                    <a:close/>
                    <a:moveTo>
                      <a:pt x="2299081" y="16980154"/>
                    </a:moveTo>
                    <a:cubicBezTo>
                      <a:pt x="2284857" y="16962501"/>
                      <a:pt x="2270760" y="16944848"/>
                      <a:pt x="2256663" y="16927068"/>
                    </a:cubicBezTo>
                    <a:cubicBezTo>
                      <a:pt x="2245106" y="16912464"/>
                      <a:pt x="2247519" y="16891127"/>
                      <a:pt x="2262124" y="16879443"/>
                    </a:cubicBezTo>
                    <a:cubicBezTo>
                      <a:pt x="2276729" y="16867760"/>
                      <a:pt x="2298065" y="16870299"/>
                      <a:pt x="2309749" y="16884904"/>
                    </a:cubicBezTo>
                    <a:cubicBezTo>
                      <a:pt x="2323719" y="16902557"/>
                      <a:pt x="2337816" y="16920083"/>
                      <a:pt x="2351786" y="16937610"/>
                    </a:cubicBezTo>
                    <a:cubicBezTo>
                      <a:pt x="2363470" y="16952215"/>
                      <a:pt x="2361184" y="16973550"/>
                      <a:pt x="2346579" y="16985235"/>
                    </a:cubicBezTo>
                    <a:cubicBezTo>
                      <a:pt x="2331974" y="16996918"/>
                      <a:pt x="2310638" y="16994632"/>
                      <a:pt x="2298954" y="16980027"/>
                    </a:cubicBezTo>
                    <a:close/>
                    <a:moveTo>
                      <a:pt x="2214499" y="16873474"/>
                    </a:moveTo>
                    <a:cubicBezTo>
                      <a:pt x="2200529" y="16855694"/>
                      <a:pt x="2186686" y="16837788"/>
                      <a:pt x="2172843" y="16819753"/>
                    </a:cubicBezTo>
                    <a:cubicBezTo>
                      <a:pt x="2161413" y="16804894"/>
                      <a:pt x="2164207" y="16783686"/>
                      <a:pt x="2178939" y="16772255"/>
                    </a:cubicBezTo>
                    <a:cubicBezTo>
                      <a:pt x="2193671" y="16760825"/>
                      <a:pt x="2215007" y="16763619"/>
                      <a:pt x="2226437" y="16778351"/>
                    </a:cubicBezTo>
                    <a:cubicBezTo>
                      <a:pt x="2240153" y="16796131"/>
                      <a:pt x="2253996" y="16813912"/>
                      <a:pt x="2267839" y="16831690"/>
                    </a:cubicBezTo>
                    <a:cubicBezTo>
                      <a:pt x="2279396" y="16846423"/>
                      <a:pt x="2276729" y="16867760"/>
                      <a:pt x="2261997" y="16879190"/>
                    </a:cubicBezTo>
                    <a:cubicBezTo>
                      <a:pt x="2247265" y="16890619"/>
                      <a:pt x="2225929" y="16888079"/>
                      <a:pt x="2214499" y="16873347"/>
                    </a:cubicBezTo>
                    <a:close/>
                    <a:moveTo>
                      <a:pt x="2131441" y="16765778"/>
                    </a:moveTo>
                    <a:cubicBezTo>
                      <a:pt x="2117725" y="16747744"/>
                      <a:pt x="2104009" y="16729711"/>
                      <a:pt x="2090420" y="16711549"/>
                    </a:cubicBezTo>
                    <a:cubicBezTo>
                      <a:pt x="2079244" y="16696562"/>
                      <a:pt x="2082165" y="16675354"/>
                      <a:pt x="2097151" y="16664178"/>
                    </a:cubicBezTo>
                    <a:cubicBezTo>
                      <a:pt x="2112137" y="16653002"/>
                      <a:pt x="2133346" y="16655923"/>
                      <a:pt x="2144522" y="16670910"/>
                    </a:cubicBezTo>
                    <a:cubicBezTo>
                      <a:pt x="2157984" y="16688943"/>
                      <a:pt x="2171573" y="16706850"/>
                      <a:pt x="2185289" y="16724757"/>
                    </a:cubicBezTo>
                    <a:cubicBezTo>
                      <a:pt x="2196592" y="16739615"/>
                      <a:pt x="2193798" y="16760825"/>
                      <a:pt x="2178812" y="16772255"/>
                    </a:cubicBezTo>
                    <a:cubicBezTo>
                      <a:pt x="2163826" y="16783686"/>
                      <a:pt x="2142744" y="16780763"/>
                      <a:pt x="2131314" y="16765778"/>
                    </a:cubicBezTo>
                    <a:close/>
                    <a:moveTo>
                      <a:pt x="2049653" y="16657065"/>
                    </a:moveTo>
                    <a:cubicBezTo>
                      <a:pt x="2036191" y="16638905"/>
                      <a:pt x="2022729" y="16620617"/>
                      <a:pt x="2009394" y="16602329"/>
                    </a:cubicBezTo>
                    <a:cubicBezTo>
                      <a:pt x="1998345" y="16587215"/>
                      <a:pt x="2001647" y="16566007"/>
                      <a:pt x="2016760" y="16554958"/>
                    </a:cubicBezTo>
                    <a:cubicBezTo>
                      <a:pt x="2031873" y="16543910"/>
                      <a:pt x="2053082" y="16547212"/>
                      <a:pt x="2064131" y="16562324"/>
                    </a:cubicBezTo>
                    <a:cubicBezTo>
                      <a:pt x="2077466" y="16580486"/>
                      <a:pt x="2090801" y="16598646"/>
                      <a:pt x="2104136" y="16616680"/>
                    </a:cubicBezTo>
                    <a:cubicBezTo>
                      <a:pt x="2115312" y="16631665"/>
                      <a:pt x="2112137" y="16652875"/>
                      <a:pt x="2097151" y="16664051"/>
                    </a:cubicBezTo>
                    <a:cubicBezTo>
                      <a:pt x="2082165" y="16675227"/>
                      <a:pt x="2060956" y="16672052"/>
                      <a:pt x="2049780" y="16657065"/>
                    </a:cubicBezTo>
                    <a:close/>
                    <a:moveTo>
                      <a:pt x="1969643" y="16547464"/>
                    </a:moveTo>
                    <a:cubicBezTo>
                      <a:pt x="1956435" y="16529050"/>
                      <a:pt x="1943227" y="16510636"/>
                      <a:pt x="1930019" y="16492220"/>
                    </a:cubicBezTo>
                    <a:cubicBezTo>
                      <a:pt x="1919224" y="16476980"/>
                      <a:pt x="1922780" y="16455898"/>
                      <a:pt x="1938020" y="16444976"/>
                    </a:cubicBezTo>
                    <a:cubicBezTo>
                      <a:pt x="1953260" y="16434054"/>
                      <a:pt x="1974342" y="16437738"/>
                      <a:pt x="1985264" y="16452977"/>
                    </a:cubicBezTo>
                    <a:cubicBezTo>
                      <a:pt x="1998345" y="16471264"/>
                      <a:pt x="2011426" y="16489553"/>
                      <a:pt x="2024634" y="16507840"/>
                    </a:cubicBezTo>
                    <a:cubicBezTo>
                      <a:pt x="2035556" y="16522954"/>
                      <a:pt x="2032127" y="16544162"/>
                      <a:pt x="2017014" y="16555086"/>
                    </a:cubicBezTo>
                    <a:cubicBezTo>
                      <a:pt x="2001901" y="16566007"/>
                      <a:pt x="1980692" y="16562578"/>
                      <a:pt x="1969770" y="16547464"/>
                    </a:cubicBezTo>
                    <a:close/>
                    <a:moveTo>
                      <a:pt x="1891030" y="16436721"/>
                    </a:moveTo>
                    <a:cubicBezTo>
                      <a:pt x="1878076" y="16418179"/>
                      <a:pt x="1865122" y="16399638"/>
                      <a:pt x="1852168" y="16380968"/>
                    </a:cubicBezTo>
                    <a:cubicBezTo>
                      <a:pt x="1841500" y="16365601"/>
                      <a:pt x="1845310" y="16344519"/>
                      <a:pt x="1860804" y="16333851"/>
                    </a:cubicBezTo>
                    <a:cubicBezTo>
                      <a:pt x="1876298" y="16323183"/>
                      <a:pt x="1897253" y="16326993"/>
                      <a:pt x="1907921" y="16342488"/>
                    </a:cubicBezTo>
                    <a:cubicBezTo>
                      <a:pt x="1920748" y="16361029"/>
                      <a:pt x="1933575" y="16379444"/>
                      <a:pt x="1946529" y="16397860"/>
                    </a:cubicBezTo>
                    <a:cubicBezTo>
                      <a:pt x="1957324" y="16413226"/>
                      <a:pt x="1953514" y="16434308"/>
                      <a:pt x="1938274" y="16444976"/>
                    </a:cubicBezTo>
                    <a:cubicBezTo>
                      <a:pt x="1923034" y="16455644"/>
                      <a:pt x="1901825" y="16451962"/>
                      <a:pt x="1891157" y="16436721"/>
                    </a:cubicBezTo>
                    <a:close/>
                    <a:moveTo>
                      <a:pt x="1813814" y="16324962"/>
                    </a:moveTo>
                    <a:cubicBezTo>
                      <a:pt x="1800987" y="16306292"/>
                      <a:pt x="1788287" y="16287496"/>
                      <a:pt x="1775714" y="16268700"/>
                    </a:cubicBezTo>
                    <a:cubicBezTo>
                      <a:pt x="1765300" y="16253206"/>
                      <a:pt x="1769364" y="16232124"/>
                      <a:pt x="1784858" y="16221711"/>
                    </a:cubicBezTo>
                    <a:cubicBezTo>
                      <a:pt x="1800352" y="16211296"/>
                      <a:pt x="1821434" y="16215361"/>
                      <a:pt x="1831848" y="16230854"/>
                    </a:cubicBezTo>
                    <a:cubicBezTo>
                      <a:pt x="1844421" y="16249523"/>
                      <a:pt x="1856994" y="16268192"/>
                      <a:pt x="1869694" y="16286735"/>
                    </a:cubicBezTo>
                    <a:cubicBezTo>
                      <a:pt x="1880235" y="16302228"/>
                      <a:pt x="1876298" y="16323311"/>
                      <a:pt x="1860804" y="16333851"/>
                    </a:cubicBezTo>
                    <a:cubicBezTo>
                      <a:pt x="1845310" y="16344392"/>
                      <a:pt x="1824228" y="16340455"/>
                      <a:pt x="1813687" y="16324962"/>
                    </a:cubicBezTo>
                    <a:close/>
                    <a:moveTo>
                      <a:pt x="1737868" y="16212186"/>
                    </a:moveTo>
                    <a:cubicBezTo>
                      <a:pt x="1725295" y="16193263"/>
                      <a:pt x="1712849" y="16174465"/>
                      <a:pt x="1700530" y="16155415"/>
                    </a:cubicBezTo>
                    <a:cubicBezTo>
                      <a:pt x="1690243" y="16139795"/>
                      <a:pt x="1694688" y="16118712"/>
                      <a:pt x="1710309" y="16108553"/>
                    </a:cubicBezTo>
                    <a:cubicBezTo>
                      <a:pt x="1725930" y="16098393"/>
                      <a:pt x="1747012" y="16102712"/>
                      <a:pt x="1757172" y="16118332"/>
                    </a:cubicBezTo>
                    <a:cubicBezTo>
                      <a:pt x="1769491" y="16137128"/>
                      <a:pt x="1781810" y="16155924"/>
                      <a:pt x="1794256" y="16174720"/>
                    </a:cubicBezTo>
                    <a:cubicBezTo>
                      <a:pt x="1804543" y="16190340"/>
                      <a:pt x="1800352" y="16211296"/>
                      <a:pt x="1784731" y="16221711"/>
                    </a:cubicBezTo>
                    <a:cubicBezTo>
                      <a:pt x="1769110" y="16232124"/>
                      <a:pt x="1748155" y="16227806"/>
                      <a:pt x="1737741" y="16212186"/>
                    </a:cubicBezTo>
                    <a:close/>
                    <a:moveTo>
                      <a:pt x="1663319" y="16098520"/>
                    </a:moveTo>
                    <a:cubicBezTo>
                      <a:pt x="1651000" y="16079470"/>
                      <a:pt x="1638808" y="16060420"/>
                      <a:pt x="1626616" y="16041243"/>
                    </a:cubicBezTo>
                    <a:cubicBezTo>
                      <a:pt x="1616583" y="16025495"/>
                      <a:pt x="1621282" y="16004539"/>
                      <a:pt x="1637030" y="15994507"/>
                    </a:cubicBezTo>
                    <a:cubicBezTo>
                      <a:pt x="1652778" y="15984474"/>
                      <a:pt x="1673733" y="15989173"/>
                      <a:pt x="1683766" y="16004921"/>
                    </a:cubicBezTo>
                    <a:cubicBezTo>
                      <a:pt x="1695831" y="16023971"/>
                      <a:pt x="1708023" y="16042894"/>
                      <a:pt x="1720215" y="16061817"/>
                    </a:cubicBezTo>
                    <a:cubicBezTo>
                      <a:pt x="1730375" y="16077564"/>
                      <a:pt x="1725803" y="16098520"/>
                      <a:pt x="1710055" y="16108680"/>
                    </a:cubicBezTo>
                    <a:cubicBezTo>
                      <a:pt x="1694307" y="16118839"/>
                      <a:pt x="1673352" y="16114268"/>
                      <a:pt x="1663192" y="16098520"/>
                    </a:cubicBezTo>
                    <a:close/>
                    <a:moveTo>
                      <a:pt x="1590294" y="15983838"/>
                    </a:moveTo>
                    <a:cubicBezTo>
                      <a:pt x="1578229" y="15964663"/>
                      <a:pt x="1566291" y="15945358"/>
                      <a:pt x="1554353" y="15926054"/>
                    </a:cubicBezTo>
                    <a:cubicBezTo>
                      <a:pt x="1544574" y="15910179"/>
                      <a:pt x="1549400" y="15889224"/>
                      <a:pt x="1565402" y="15879445"/>
                    </a:cubicBezTo>
                    <a:cubicBezTo>
                      <a:pt x="1581404" y="15869665"/>
                      <a:pt x="1602232" y="15874492"/>
                      <a:pt x="1612011" y="15890494"/>
                    </a:cubicBezTo>
                    <a:cubicBezTo>
                      <a:pt x="1623822" y="15909671"/>
                      <a:pt x="1635760" y="15928721"/>
                      <a:pt x="1647698" y="15947898"/>
                    </a:cubicBezTo>
                    <a:cubicBezTo>
                      <a:pt x="1657604" y="15963773"/>
                      <a:pt x="1652778" y="15984601"/>
                      <a:pt x="1637030" y="15994635"/>
                    </a:cubicBezTo>
                    <a:cubicBezTo>
                      <a:pt x="1621282" y="16004667"/>
                      <a:pt x="1600327" y="15999713"/>
                      <a:pt x="1590294" y="15983965"/>
                    </a:cubicBezTo>
                    <a:close/>
                    <a:moveTo>
                      <a:pt x="1518793" y="15868269"/>
                    </a:moveTo>
                    <a:cubicBezTo>
                      <a:pt x="1506982" y="15848964"/>
                      <a:pt x="1495298" y="15829535"/>
                      <a:pt x="1483614" y="15810103"/>
                    </a:cubicBezTo>
                    <a:cubicBezTo>
                      <a:pt x="1473962" y="15794101"/>
                      <a:pt x="1479169" y="15773273"/>
                      <a:pt x="1495171" y="15763621"/>
                    </a:cubicBezTo>
                    <a:cubicBezTo>
                      <a:pt x="1511173" y="15753969"/>
                      <a:pt x="1532001" y="15759176"/>
                      <a:pt x="1541653" y="15775178"/>
                    </a:cubicBezTo>
                    <a:cubicBezTo>
                      <a:pt x="1553210" y="15794482"/>
                      <a:pt x="1564894" y="15813660"/>
                      <a:pt x="1576578" y="15832964"/>
                    </a:cubicBezTo>
                    <a:cubicBezTo>
                      <a:pt x="1586357" y="15848964"/>
                      <a:pt x="1581277" y="15869793"/>
                      <a:pt x="1565275" y="15879445"/>
                    </a:cubicBezTo>
                    <a:cubicBezTo>
                      <a:pt x="1549273" y="15889097"/>
                      <a:pt x="1528445" y="15884144"/>
                      <a:pt x="1518793" y="15868142"/>
                    </a:cubicBezTo>
                    <a:close/>
                    <a:moveTo>
                      <a:pt x="1448943" y="15751683"/>
                    </a:moveTo>
                    <a:cubicBezTo>
                      <a:pt x="1437386" y="15732252"/>
                      <a:pt x="1425956" y="15712694"/>
                      <a:pt x="1414526" y="15693137"/>
                    </a:cubicBezTo>
                    <a:cubicBezTo>
                      <a:pt x="1405128" y="15677007"/>
                      <a:pt x="1410589" y="15656179"/>
                      <a:pt x="1426718" y="15646781"/>
                    </a:cubicBezTo>
                    <a:cubicBezTo>
                      <a:pt x="1442847" y="15637383"/>
                      <a:pt x="1463675" y="15642844"/>
                      <a:pt x="1473073" y="15658973"/>
                    </a:cubicBezTo>
                    <a:cubicBezTo>
                      <a:pt x="1484376" y="15678404"/>
                      <a:pt x="1495806" y="15697836"/>
                      <a:pt x="1507236" y="15717138"/>
                    </a:cubicBezTo>
                    <a:cubicBezTo>
                      <a:pt x="1516761" y="15733268"/>
                      <a:pt x="1511427" y="15753969"/>
                      <a:pt x="1495298" y="15763494"/>
                    </a:cubicBezTo>
                    <a:cubicBezTo>
                      <a:pt x="1479169" y="15773019"/>
                      <a:pt x="1458468" y="15767686"/>
                      <a:pt x="1448943" y="15751556"/>
                    </a:cubicBezTo>
                    <a:close/>
                    <a:moveTo>
                      <a:pt x="1380617" y="15634208"/>
                    </a:moveTo>
                    <a:cubicBezTo>
                      <a:pt x="1369314" y="15614523"/>
                      <a:pt x="1358138" y="15594839"/>
                      <a:pt x="1346962" y="15575153"/>
                    </a:cubicBezTo>
                    <a:cubicBezTo>
                      <a:pt x="1337818" y="15558897"/>
                      <a:pt x="1343533" y="15538196"/>
                      <a:pt x="1359789" y="15529052"/>
                    </a:cubicBezTo>
                    <a:cubicBezTo>
                      <a:pt x="1376045" y="15519908"/>
                      <a:pt x="1396746" y="15525623"/>
                      <a:pt x="1405890" y="15541879"/>
                    </a:cubicBezTo>
                    <a:cubicBezTo>
                      <a:pt x="1416939" y="15561438"/>
                      <a:pt x="1428115" y="15580995"/>
                      <a:pt x="1439291" y="15600553"/>
                    </a:cubicBezTo>
                    <a:cubicBezTo>
                      <a:pt x="1448562" y="15616810"/>
                      <a:pt x="1442974" y="15637511"/>
                      <a:pt x="1426718" y="15646781"/>
                    </a:cubicBezTo>
                    <a:cubicBezTo>
                      <a:pt x="1410462" y="15656052"/>
                      <a:pt x="1389761" y="15650465"/>
                      <a:pt x="1380490" y="15634208"/>
                    </a:cubicBezTo>
                    <a:close/>
                    <a:moveTo>
                      <a:pt x="1313561" y="15515844"/>
                    </a:moveTo>
                    <a:cubicBezTo>
                      <a:pt x="1302512" y="15496032"/>
                      <a:pt x="1291590" y="15476220"/>
                      <a:pt x="1280668" y="15456281"/>
                    </a:cubicBezTo>
                    <a:cubicBezTo>
                      <a:pt x="1271651" y="15439898"/>
                      <a:pt x="1277747" y="15419324"/>
                      <a:pt x="1294130" y="15410307"/>
                    </a:cubicBezTo>
                    <a:cubicBezTo>
                      <a:pt x="1310513" y="15401289"/>
                      <a:pt x="1331087" y="15407387"/>
                      <a:pt x="1340104" y="15423769"/>
                    </a:cubicBezTo>
                    <a:cubicBezTo>
                      <a:pt x="1350899" y="15443581"/>
                      <a:pt x="1361821" y="15463265"/>
                      <a:pt x="1372743" y="15482951"/>
                    </a:cubicBezTo>
                    <a:cubicBezTo>
                      <a:pt x="1381887" y="15499335"/>
                      <a:pt x="1375918" y="15519908"/>
                      <a:pt x="1359662" y="15529052"/>
                    </a:cubicBezTo>
                    <a:cubicBezTo>
                      <a:pt x="1343406" y="15538196"/>
                      <a:pt x="1322705" y="15532227"/>
                      <a:pt x="1313561" y="15515971"/>
                    </a:cubicBezTo>
                    <a:close/>
                    <a:moveTo>
                      <a:pt x="1248156" y="15396718"/>
                    </a:moveTo>
                    <a:cubicBezTo>
                      <a:pt x="1237361" y="15376779"/>
                      <a:pt x="1226693" y="15356839"/>
                      <a:pt x="1216152" y="15336901"/>
                    </a:cubicBezTo>
                    <a:cubicBezTo>
                      <a:pt x="1207389" y="15320390"/>
                      <a:pt x="1213612" y="15299817"/>
                      <a:pt x="1230122" y="15291054"/>
                    </a:cubicBezTo>
                    <a:cubicBezTo>
                      <a:pt x="1246632" y="15282290"/>
                      <a:pt x="1267206" y="15288515"/>
                      <a:pt x="1275969" y="15305024"/>
                    </a:cubicBezTo>
                    <a:cubicBezTo>
                      <a:pt x="1286510" y="15324837"/>
                      <a:pt x="1297178" y="15344648"/>
                      <a:pt x="1307846" y="15364461"/>
                    </a:cubicBezTo>
                    <a:cubicBezTo>
                      <a:pt x="1316736" y="15380970"/>
                      <a:pt x="1310640" y="15401417"/>
                      <a:pt x="1294130" y="15410307"/>
                    </a:cubicBezTo>
                    <a:cubicBezTo>
                      <a:pt x="1277620" y="15419197"/>
                      <a:pt x="1257173" y="15413101"/>
                      <a:pt x="1248283" y="15396590"/>
                    </a:cubicBezTo>
                    <a:close/>
                    <a:moveTo>
                      <a:pt x="1184529" y="15276703"/>
                    </a:moveTo>
                    <a:cubicBezTo>
                      <a:pt x="1173988" y="15256638"/>
                      <a:pt x="1163574" y="15236571"/>
                      <a:pt x="1153287" y="15216378"/>
                    </a:cubicBezTo>
                    <a:cubicBezTo>
                      <a:pt x="1144778" y="15199740"/>
                      <a:pt x="1151255" y="15179294"/>
                      <a:pt x="1167892" y="15170786"/>
                    </a:cubicBezTo>
                    <a:cubicBezTo>
                      <a:pt x="1184529" y="15162276"/>
                      <a:pt x="1204976" y="15168753"/>
                      <a:pt x="1213485" y="15185389"/>
                    </a:cubicBezTo>
                    <a:cubicBezTo>
                      <a:pt x="1223772" y="15205456"/>
                      <a:pt x="1234186" y="15225395"/>
                      <a:pt x="1244600" y="15245335"/>
                    </a:cubicBezTo>
                    <a:cubicBezTo>
                      <a:pt x="1253236" y="15261971"/>
                      <a:pt x="1246886" y="15282418"/>
                      <a:pt x="1230249" y="15291054"/>
                    </a:cubicBezTo>
                    <a:cubicBezTo>
                      <a:pt x="1213612" y="15299689"/>
                      <a:pt x="1193165" y="15293339"/>
                      <a:pt x="1184529" y="15276703"/>
                    </a:cubicBezTo>
                    <a:close/>
                    <a:moveTo>
                      <a:pt x="1122299" y="15155926"/>
                    </a:moveTo>
                    <a:cubicBezTo>
                      <a:pt x="1112012" y="15135733"/>
                      <a:pt x="1101852" y="15115412"/>
                      <a:pt x="1091819" y="15095220"/>
                    </a:cubicBezTo>
                    <a:cubicBezTo>
                      <a:pt x="1083437" y="15078456"/>
                      <a:pt x="1090295" y="15058137"/>
                      <a:pt x="1107059" y="15049754"/>
                    </a:cubicBezTo>
                    <a:cubicBezTo>
                      <a:pt x="1123823" y="15041372"/>
                      <a:pt x="1144143" y="15048230"/>
                      <a:pt x="1152525" y="15064994"/>
                    </a:cubicBezTo>
                    <a:cubicBezTo>
                      <a:pt x="1162558" y="15085188"/>
                      <a:pt x="1172718" y="15105253"/>
                      <a:pt x="1182878" y="15125319"/>
                    </a:cubicBezTo>
                    <a:cubicBezTo>
                      <a:pt x="1191387" y="15141956"/>
                      <a:pt x="1184656" y="15162403"/>
                      <a:pt x="1168019" y="15170786"/>
                    </a:cubicBezTo>
                    <a:cubicBezTo>
                      <a:pt x="1151382" y="15179167"/>
                      <a:pt x="1130935" y="15172562"/>
                      <a:pt x="1122553" y="15155926"/>
                    </a:cubicBezTo>
                    <a:close/>
                    <a:moveTo>
                      <a:pt x="1061847" y="15034133"/>
                    </a:moveTo>
                    <a:cubicBezTo>
                      <a:pt x="1051814" y="15013812"/>
                      <a:pt x="1041908" y="14993365"/>
                      <a:pt x="1032129" y="14972919"/>
                    </a:cubicBezTo>
                    <a:cubicBezTo>
                      <a:pt x="1024001" y="14956028"/>
                      <a:pt x="1031113" y="14935836"/>
                      <a:pt x="1047877" y="14927707"/>
                    </a:cubicBezTo>
                    <a:cubicBezTo>
                      <a:pt x="1064641" y="14919579"/>
                      <a:pt x="1084961" y="14926690"/>
                      <a:pt x="1093089" y="14943455"/>
                    </a:cubicBezTo>
                    <a:cubicBezTo>
                      <a:pt x="1102868" y="14963775"/>
                      <a:pt x="1112774" y="14983968"/>
                      <a:pt x="1122680" y="15004287"/>
                    </a:cubicBezTo>
                    <a:cubicBezTo>
                      <a:pt x="1130935" y="15021052"/>
                      <a:pt x="1123950" y="15041372"/>
                      <a:pt x="1107186" y="15049627"/>
                    </a:cubicBezTo>
                    <a:cubicBezTo>
                      <a:pt x="1090422" y="15057882"/>
                      <a:pt x="1070102" y="15050897"/>
                      <a:pt x="1061847" y="15034133"/>
                    </a:cubicBezTo>
                    <a:close/>
                    <a:moveTo>
                      <a:pt x="1002792" y="14911705"/>
                    </a:moveTo>
                    <a:cubicBezTo>
                      <a:pt x="993140" y="14891258"/>
                      <a:pt x="983488" y="14870812"/>
                      <a:pt x="973963" y="14850238"/>
                    </a:cubicBezTo>
                    <a:cubicBezTo>
                      <a:pt x="966089" y="14833346"/>
                      <a:pt x="973455" y="14813153"/>
                      <a:pt x="990346" y="14805279"/>
                    </a:cubicBezTo>
                    <a:cubicBezTo>
                      <a:pt x="1007237" y="14797405"/>
                      <a:pt x="1027430" y="14804771"/>
                      <a:pt x="1035304" y="14821663"/>
                    </a:cubicBezTo>
                    <a:cubicBezTo>
                      <a:pt x="1044829" y="14841982"/>
                      <a:pt x="1054354" y="14862429"/>
                      <a:pt x="1064006" y="14882749"/>
                    </a:cubicBezTo>
                    <a:cubicBezTo>
                      <a:pt x="1072007" y="14899639"/>
                      <a:pt x="1064768" y="14919833"/>
                      <a:pt x="1047877" y="14927835"/>
                    </a:cubicBezTo>
                    <a:cubicBezTo>
                      <a:pt x="1030986" y="14935836"/>
                      <a:pt x="1010793" y="14928596"/>
                      <a:pt x="1002792" y="14911705"/>
                    </a:cubicBezTo>
                    <a:close/>
                    <a:moveTo>
                      <a:pt x="945388" y="14788642"/>
                    </a:moveTo>
                    <a:cubicBezTo>
                      <a:pt x="935990" y="14768068"/>
                      <a:pt x="926592" y="14747494"/>
                      <a:pt x="917321" y="14726793"/>
                    </a:cubicBezTo>
                    <a:cubicBezTo>
                      <a:pt x="909701" y="14709775"/>
                      <a:pt x="917194" y="14689710"/>
                      <a:pt x="934339" y="14681963"/>
                    </a:cubicBezTo>
                    <a:cubicBezTo>
                      <a:pt x="951484" y="14674214"/>
                      <a:pt x="971423" y="14681836"/>
                      <a:pt x="979170" y="14698980"/>
                    </a:cubicBezTo>
                    <a:cubicBezTo>
                      <a:pt x="988441" y="14719554"/>
                      <a:pt x="997712" y="14740001"/>
                      <a:pt x="1007110" y="14760448"/>
                    </a:cubicBezTo>
                    <a:cubicBezTo>
                      <a:pt x="1014857" y="14777465"/>
                      <a:pt x="1007364" y="14797532"/>
                      <a:pt x="990473" y="14805279"/>
                    </a:cubicBezTo>
                    <a:cubicBezTo>
                      <a:pt x="973582" y="14813026"/>
                      <a:pt x="953389" y="14805533"/>
                      <a:pt x="945642" y="14788642"/>
                    </a:cubicBezTo>
                    <a:close/>
                    <a:moveTo>
                      <a:pt x="889889" y="14664689"/>
                    </a:moveTo>
                    <a:cubicBezTo>
                      <a:pt x="880745" y="14643988"/>
                      <a:pt x="871601" y="14623162"/>
                      <a:pt x="862584" y="14602461"/>
                    </a:cubicBezTo>
                    <a:cubicBezTo>
                      <a:pt x="855091" y="14585314"/>
                      <a:pt x="862965" y="14565376"/>
                      <a:pt x="880110" y="14557883"/>
                    </a:cubicBezTo>
                    <a:cubicBezTo>
                      <a:pt x="897255" y="14550389"/>
                      <a:pt x="917194" y="14558263"/>
                      <a:pt x="924687" y="14575410"/>
                    </a:cubicBezTo>
                    <a:cubicBezTo>
                      <a:pt x="933704" y="14596111"/>
                      <a:pt x="942721" y="14616685"/>
                      <a:pt x="951865" y="14637258"/>
                    </a:cubicBezTo>
                    <a:cubicBezTo>
                      <a:pt x="959485" y="14654403"/>
                      <a:pt x="951738" y="14674342"/>
                      <a:pt x="934593" y="14681963"/>
                    </a:cubicBezTo>
                    <a:cubicBezTo>
                      <a:pt x="917448" y="14689582"/>
                      <a:pt x="897509" y="14681836"/>
                      <a:pt x="889889" y="14664689"/>
                    </a:cubicBezTo>
                    <a:close/>
                    <a:moveTo>
                      <a:pt x="835660" y="14539849"/>
                    </a:moveTo>
                    <a:cubicBezTo>
                      <a:pt x="826770" y="14519021"/>
                      <a:pt x="818007" y="14498193"/>
                      <a:pt x="809244" y="14477237"/>
                    </a:cubicBezTo>
                    <a:cubicBezTo>
                      <a:pt x="802005" y="14459965"/>
                      <a:pt x="810133" y="14440154"/>
                      <a:pt x="827405" y="14432914"/>
                    </a:cubicBezTo>
                    <a:cubicBezTo>
                      <a:pt x="844677" y="14425676"/>
                      <a:pt x="864489" y="14433804"/>
                      <a:pt x="871728" y="14451076"/>
                    </a:cubicBezTo>
                    <a:cubicBezTo>
                      <a:pt x="880364" y="14471777"/>
                      <a:pt x="889127" y="14492605"/>
                      <a:pt x="898017" y="14513306"/>
                    </a:cubicBezTo>
                    <a:cubicBezTo>
                      <a:pt x="905383" y="14530451"/>
                      <a:pt x="897382" y="14550389"/>
                      <a:pt x="880110" y="14557756"/>
                    </a:cubicBezTo>
                    <a:cubicBezTo>
                      <a:pt x="862838" y="14565122"/>
                      <a:pt x="843026" y="14557121"/>
                      <a:pt x="835660" y="14539849"/>
                    </a:cubicBezTo>
                    <a:close/>
                    <a:moveTo>
                      <a:pt x="783209" y="14414627"/>
                    </a:moveTo>
                    <a:cubicBezTo>
                      <a:pt x="774573" y="14393672"/>
                      <a:pt x="766064" y="14372717"/>
                      <a:pt x="757555" y="14351763"/>
                    </a:cubicBezTo>
                    <a:cubicBezTo>
                      <a:pt x="750570" y="14334362"/>
                      <a:pt x="758952" y="14314678"/>
                      <a:pt x="776224" y="14307693"/>
                    </a:cubicBezTo>
                    <a:cubicBezTo>
                      <a:pt x="793496" y="14300708"/>
                      <a:pt x="813308" y="14309089"/>
                      <a:pt x="820293" y="14326363"/>
                    </a:cubicBezTo>
                    <a:cubicBezTo>
                      <a:pt x="828675" y="14347189"/>
                      <a:pt x="837184" y="14368018"/>
                      <a:pt x="845693" y="14388846"/>
                    </a:cubicBezTo>
                    <a:cubicBezTo>
                      <a:pt x="852805" y="14406118"/>
                      <a:pt x="844550" y="14425930"/>
                      <a:pt x="827278" y="14433042"/>
                    </a:cubicBezTo>
                    <a:cubicBezTo>
                      <a:pt x="810006" y="14440154"/>
                      <a:pt x="790194" y="14431899"/>
                      <a:pt x="783082" y="14414627"/>
                    </a:cubicBezTo>
                    <a:close/>
                    <a:moveTo>
                      <a:pt x="732282" y="14288643"/>
                    </a:moveTo>
                    <a:cubicBezTo>
                      <a:pt x="723900" y="14267562"/>
                      <a:pt x="715645" y="14246479"/>
                      <a:pt x="707517" y="14225397"/>
                    </a:cubicBezTo>
                    <a:cubicBezTo>
                      <a:pt x="700786" y="14207998"/>
                      <a:pt x="709422" y="14188312"/>
                      <a:pt x="726821" y="14181582"/>
                    </a:cubicBezTo>
                    <a:cubicBezTo>
                      <a:pt x="744220" y="14174851"/>
                      <a:pt x="763905" y="14183488"/>
                      <a:pt x="770636" y="14200887"/>
                    </a:cubicBezTo>
                    <a:cubicBezTo>
                      <a:pt x="778764" y="14221840"/>
                      <a:pt x="787019" y="14242796"/>
                      <a:pt x="795274" y="14263751"/>
                    </a:cubicBezTo>
                    <a:cubicBezTo>
                      <a:pt x="802132" y="14281150"/>
                      <a:pt x="793623" y="14300836"/>
                      <a:pt x="776224" y="14307693"/>
                    </a:cubicBezTo>
                    <a:cubicBezTo>
                      <a:pt x="758825" y="14314551"/>
                      <a:pt x="739140" y="14306042"/>
                      <a:pt x="732282" y="14288643"/>
                    </a:cubicBezTo>
                    <a:close/>
                    <a:moveTo>
                      <a:pt x="683006" y="14161897"/>
                    </a:moveTo>
                    <a:cubicBezTo>
                      <a:pt x="674878" y="14140689"/>
                      <a:pt x="666877" y="14119479"/>
                      <a:pt x="659003" y="14098270"/>
                    </a:cubicBezTo>
                    <a:cubicBezTo>
                      <a:pt x="652399" y="14080744"/>
                      <a:pt x="661416" y="14061187"/>
                      <a:pt x="678815" y="14054710"/>
                    </a:cubicBezTo>
                    <a:cubicBezTo>
                      <a:pt x="696214" y="14048232"/>
                      <a:pt x="715899" y="14057122"/>
                      <a:pt x="722376" y="14074521"/>
                    </a:cubicBezTo>
                    <a:cubicBezTo>
                      <a:pt x="730250" y="14095603"/>
                      <a:pt x="738251" y="14116686"/>
                      <a:pt x="746252" y="14137767"/>
                    </a:cubicBezTo>
                    <a:cubicBezTo>
                      <a:pt x="752856" y="14155293"/>
                      <a:pt x="744093" y="14174851"/>
                      <a:pt x="726694" y="14181455"/>
                    </a:cubicBezTo>
                    <a:cubicBezTo>
                      <a:pt x="709295" y="14188060"/>
                      <a:pt x="689610" y="14179296"/>
                      <a:pt x="683006" y="14161897"/>
                    </a:cubicBezTo>
                    <a:close/>
                    <a:moveTo>
                      <a:pt x="635381" y="14034388"/>
                    </a:moveTo>
                    <a:cubicBezTo>
                      <a:pt x="627634" y="14013180"/>
                      <a:pt x="619887" y="13991971"/>
                      <a:pt x="612267" y="13970636"/>
                    </a:cubicBezTo>
                    <a:cubicBezTo>
                      <a:pt x="605917" y="13952982"/>
                      <a:pt x="615061" y="13933678"/>
                      <a:pt x="632714" y="13927328"/>
                    </a:cubicBezTo>
                    <a:cubicBezTo>
                      <a:pt x="650367" y="13920978"/>
                      <a:pt x="669671" y="13930122"/>
                      <a:pt x="676021" y="13947775"/>
                    </a:cubicBezTo>
                    <a:cubicBezTo>
                      <a:pt x="683641" y="13968857"/>
                      <a:pt x="691261" y="13990065"/>
                      <a:pt x="699008" y="14011148"/>
                    </a:cubicBezTo>
                    <a:cubicBezTo>
                      <a:pt x="705485" y="14028674"/>
                      <a:pt x="696468" y="14048105"/>
                      <a:pt x="678815" y="14054582"/>
                    </a:cubicBezTo>
                    <a:cubicBezTo>
                      <a:pt x="661162" y="14061060"/>
                      <a:pt x="641858" y="14052042"/>
                      <a:pt x="635381" y="14034388"/>
                    </a:cubicBezTo>
                    <a:close/>
                    <a:moveTo>
                      <a:pt x="589534" y="13906754"/>
                    </a:moveTo>
                    <a:cubicBezTo>
                      <a:pt x="582041" y="13885418"/>
                      <a:pt x="574548" y="13864082"/>
                      <a:pt x="567182" y="13842619"/>
                    </a:cubicBezTo>
                    <a:cubicBezTo>
                      <a:pt x="561086" y="13824965"/>
                      <a:pt x="570484" y="13805663"/>
                      <a:pt x="588137" y="13799565"/>
                    </a:cubicBezTo>
                    <a:cubicBezTo>
                      <a:pt x="605790" y="13793470"/>
                      <a:pt x="625094" y="13802868"/>
                      <a:pt x="631190" y="13820521"/>
                    </a:cubicBezTo>
                    <a:cubicBezTo>
                      <a:pt x="638556" y="13841730"/>
                      <a:pt x="645922" y="13863065"/>
                      <a:pt x="653288" y="13884275"/>
                    </a:cubicBezTo>
                    <a:cubicBezTo>
                      <a:pt x="659511" y="13901928"/>
                      <a:pt x="650240" y="13921232"/>
                      <a:pt x="632587" y="13927455"/>
                    </a:cubicBezTo>
                    <a:cubicBezTo>
                      <a:pt x="614934" y="13933678"/>
                      <a:pt x="595630" y="13924407"/>
                      <a:pt x="589407" y="13906754"/>
                    </a:cubicBezTo>
                    <a:close/>
                    <a:moveTo>
                      <a:pt x="545211" y="13778357"/>
                    </a:moveTo>
                    <a:cubicBezTo>
                      <a:pt x="537972" y="13756894"/>
                      <a:pt x="530860" y="13735431"/>
                      <a:pt x="523748" y="13713840"/>
                    </a:cubicBezTo>
                    <a:cubicBezTo>
                      <a:pt x="517906" y="13696062"/>
                      <a:pt x="527558" y="13676885"/>
                      <a:pt x="545338" y="13671042"/>
                    </a:cubicBezTo>
                    <a:cubicBezTo>
                      <a:pt x="563118" y="13665200"/>
                      <a:pt x="582295" y="13674852"/>
                      <a:pt x="588137" y="13692632"/>
                    </a:cubicBezTo>
                    <a:cubicBezTo>
                      <a:pt x="595122" y="13713968"/>
                      <a:pt x="602234" y="13735431"/>
                      <a:pt x="609473" y="13756767"/>
                    </a:cubicBezTo>
                    <a:cubicBezTo>
                      <a:pt x="615442" y="13774547"/>
                      <a:pt x="605917" y="13793724"/>
                      <a:pt x="588137" y="13799693"/>
                    </a:cubicBezTo>
                    <a:cubicBezTo>
                      <a:pt x="570357" y="13805663"/>
                      <a:pt x="551180" y="13796138"/>
                      <a:pt x="545211" y="13778357"/>
                    </a:cubicBezTo>
                    <a:close/>
                    <a:moveTo>
                      <a:pt x="502666" y="13649198"/>
                    </a:moveTo>
                    <a:cubicBezTo>
                      <a:pt x="495681" y="13627608"/>
                      <a:pt x="488823" y="13606018"/>
                      <a:pt x="481965" y="13584301"/>
                    </a:cubicBezTo>
                    <a:cubicBezTo>
                      <a:pt x="476377" y="13566521"/>
                      <a:pt x="486283" y="13547471"/>
                      <a:pt x="504063" y="13541883"/>
                    </a:cubicBezTo>
                    <a:cubicBezTo>
                      <a:pt x="521843" y="13536295"/>
                      <a:pt x="540893" y="13546201"/>
                      <a:pt x="546481" y="13563981"/>
                    </a:cubicBezTo>
                    <a:cubicBezTo>
                      <a:pt x="553212" y="13585444"/>
                      <a:pt x="560070" y="13607035"/>
                      <a:pt x="567055" y="13628370"/>
                    </a:cubicBezTo>
                    <a:cubicBezTo>
                      <a:pt x="572770" y="13646150"/>
                      <a:pt x="562991" y="13665200"/>
                      <a:pt x="545211" y="13671042"/>
                    </a:cubicBezTo>
                    <a:cubicBezTo>
                      <a:pt x="527431" y="13676885"/>
                      <a:pt x="508381" y="13666978"/>
                      <a:pt x="502539" y="13649198"/>
                    </a:cubicBezTo>
                    <a:close/>
                    <a:moveTo>
                      <a:pt x="461645" y="13519404"/>
                    </a:moveTo>
                    <a:cubicBezTo>
                      <a:pt x="455041" y="13497813"/>
                      <a:pt x="448437" y="13476224"/>
                      <a:pt x="441960" y="13454507"/>
                    </a:cubicBezTo>
                    <a:cubicBezTo>
                      <a:pt x="436626" y="13436600"/>
                      <a:pt x="446786" y="13417677"/>
                      <a:pt x="464693" y="13412343"/>
                    </a:cubicBezTo>
                    <a:cubicBezTo>
                      <a:pt x="482600" y="13407010"/>
                      <a:pt x="501523" y="13417169"/>
                      <a:pt x="506857" y="13435076"/>
                    </a:cubicBezTo>
                    <a:cubicBezTo>
                      <a:pt x="513334" y="13456538"/>
                      <a:pt x="519811" y="13478129"/>
                      <a:pt x="526415" y="13499464"/>
                    </a:cubicBezTo>
                    <a:cubicBezTo>
                      <a:pt x="531876" y="13517372"/>
                      <a:pt x="521843" y="13536295"/>
                      <a:pt x="504063" y="13541756"/>
                    </a:cubicBezTo>
                    <a:cubicBezTo>
                      <a:pt x="486283" y="13547217"/>
                      <a:pt x="467233" y="13537185"/>
                      <a:pt x="461772" y="13519404"/>
                    </a:cubicBezTo>
                    <a:close/>
                    <a:moveTo>
                      <a:pt x="422783" y="13389483"/>
                    </a:moveTo>
                    <a:cubicBezTo>
                      <a:pt x="416433" y="13367765"/>
                      <a:pt x="410083" y="13346049"/>
                      <a:pt x="403860" y="13324205"/>
                    </a:cubicBezTo>
                    <a:cubicBezTo>
                      <a:pt x="398653" y="13306171"/>
                      <a:pt x="409067" y="13287502"/>
                      <a:pt x="427101" y="13282295"/>
                    </a:cubicBezTo>
                    <a:cubicBezTo>
                      <a:pt x="445135" y="13277089"/>
                      <a:pt x="463804" y="13287502"/>
                      <a:pt x="469011" y="13305537"/>
                    </a:cubicBezTo>
                    <a:cubicBezTo>
                      <a:pt x="475234" y="13327126"/>
                      <a:pt x="481457" y="13348715"/>
                      <a:pt x="487807" y="13370306"/>
                    </a:cubicBezTo>
                    <a:cubicBezTo>
                      <a:pt x="493014" y="13388214"/>
                      <a:pt x="482854" y="13407010"/>
                      <a:pt x="464820" y="13412343"/>
                    </a:cubicBezTo>
                    <a:cubicBezTo>
                      <a:pt x="446786" y="13417677"/>
                      <a:pt x="428117" y="13407389"/>
                      <a:pt x="422783" y="13389356"/>
                    </a:cubicBezTo>
                    <a:close/>
                    <a:moveTo>
                      <a:pt x="385445" y="13258673"/>
                    </a:moveTo>
                    <a:cubicBezTo>
                      <a:pt x="379349" y="13236829"/>
                      <a:pt x="373380" y="13214986"/>
                      <a:pt x="367411" y="13193140"/>
                    </a:cubicBezTo>
                    <a:cubicBezTo>
                      <a:pt x="362458" y="13175107"/>
                      <a:pt x="373126" y="13156439"/>
                      <a:pt x="391160" y="13151613"/>
                    </a:cubicBezTo>
                    <a:cubicBezTo>
                      <a:pt x="409194" y="13146787"/>
                      <a:pt x="427863" y="13157327"/>
                      <a:pt x="432689" y="13175362"/>
                    </a:cubicBezTo>
                    <a:cubicBezTo>
                      <a:pt x="438658" y="13197078"/>
                      <a:pt x="444627" y="13218795"/>
                      <a:pt x="450596" y="13240513"/>
                    </a:cubicBezTo>
                    <a:cubicBezTo>
                      <a:pt x="455676" y="13258546"/>
                      <a:pt x="445135" y="13277214"/>
                      <a:pt x="427101" y="13282295"/>
                    </a:cubicBezTo>
                    <a:cubicBezTo>
                      <a:pt x="409067" y="13287375"/>
                      <a:pt x="390398" y="13276835"/>
                      <a:pt x="385318" y="13258800"/>
                    </a:cubicBezTo>
                    <a:close/>
                    <a:moveTo>
                      <a:pt x="349631" y="13127482"/>
                    </a:moveTo>
                    <a:cubicBezTo>
                      <a:pt x="343789" y="13105512"/>
                      <a:pt x="338074" y="13083539"/>
                      <a:pt x="332359" y="13061569"/>
                    </a:cubicBezTo>
                    <a:cubicBezTo>
                      <a:pt x="327660" y="13043408"/>
                      <a:pt x="338582" y="13024993"/>
                      <a:pt x="356743" y="13020294"/>
                    </a:cubicBezTo>
                    <a:cubicBezTo>
                      <a:pt x="374904" y="13015595"/>
                      <a:pt x="393319" y="13026517"/>
                      <a:pt x="398018" y="13044678"/>
                    </a:cubicBezTo>
                    <a:cubicBezTo>
                      <a:pt x="403606" y="13066522"/>
                      <a:pt x="409321" y="13088365"/>
                      <a:pt x="415163" y="13110211"/>
                    </a:cubicBezTo>
                    <a:cubicBezTo>
                      <a:pt x="419989" y="13128244"/>
                      <a:pt x="409194" y="13146787"/>
                      <a:pt x="391160" y="13151613"/>
                    </a:cubicBezTo>
                    <a:cubicBezTo>
                      <a:pt x="373126" y="13156439"/>
                      <a:pt x="354584" y="13145643"/>
                      <a:pt x="349758" y="13127610"/>
                    </a:cubicBezTo>
                    <a:close/>
                    <a:moveTo>
                      <a:pt x="315849" y="12996037"/>
                    </a:moveTo>
                    <a:cubicBezTo>
                      <a:pt x="310388" y="12974066"/>
                      <a:pt x="304927" y="12952222"/>
                      <a:pt x="299593" y="12930251"/>
                    </a:cubicBezTo>
                    <a:cubicBezTo>
                      <a:pt x="295148" y="12912090"/>
                      <a:pt x="306324" y="12893802"/>
                      <a:pt x="324485" y="12889357"/>
                    </a:cubicBezTo>
                    <a:cubicBezTo>
                      <a:pt x="342646" y="12884912"/>
                      <a:pt x="360934" y="12896088"/>
                      <a:pt x="365379" y="12914249"/>
                    </a:cubicBezTo>
                    <a:cubicBezTo>
                      <a:pt x="370713" y="12936093"/>
                      <a:pt x="376047" y="12957810"/>
                      <a:pt x="381635" y="12979654"/>
                    </a:cubicBezTo>
                    <a:cubicBezTo>
                      <a:pt x="386207" y="12997815"/>
                      <a:pt x="375158" y="13016230"/>
                      <a:pt x="356997" y="13020802"/>
                    </a:cubicBezTo>
                    <a:cubicBezTo>
                      <a:pt x="338836" y="13025374"/>
                      <a:pt x="320421" y="13014325"/>
                      <a:pt x="315849" y="12996164"/>
                    </a:cubicBezTo>
                    <a:close/>
                    <a:moveTo>
                      <a:pt x="283718" y="12864338"/>
                    </a:moveTo>
                    <a:cubicBezTo>
                      <a:pt x="278511" y="12842367"/>
                      <a:pt x="273304" y="12820269"/>
                      <a:pt x="268224" y="12798171"/>
                    </a:cubicBezTo>
                    <a:cubicBezTo>
                      <a:pt x="264033" y="12779883"/>
                      <a:pt x="275336" y="12761722"/>
                      <a:pt x="293624" y="12757531"/>
                    </a:cubicBezTo>
                    <a:cubicBezTo>
                      <a:pt x="311912" y="12753340"/>
                      <a:pt x="330073" y="12764643"/>
                      <a:pt x="334264" y="12782931"/>
                    </a:cubicBezTo>
                    <a:cubicBezTo>
                      <a:pt x="339344" y="12804902"/>
                      <a:pt x="344424" y="12826746"/>
                      <a:pt x="349631" y="12848590"/>
                    </a:cubicBezTo>
                    <a:cubicBezTo>
                      <a:pt x="353949" y="12866751"/>
                      <a:pt x="342646" y="12885039"/>
                      <a:pt x="324485" y="12889357"/>
                    </a:cubicBezTo>
                    <a:cubicBezTo>
                      <a:pt x="306324" y="12893675"/>
                      <a:pt x="288036" y="12882372"/>
                      <a:pt x="283718" y="12864211"/>
                    </a:cubicBezTo>
                    <a:close/>
                    <a:moveTo>
                      <a:pt x="253238" y="12731750"/>
                    </a:moveTo>
                    <a:cubicBezTo>
                      <a:pt x="248285" y="12709652"/>
                      <a:pt x="243459" y="12687427"/>
                      <a:pt x="238633" y="12665329"/>
                    </a:cubicBezTo>
                    <a:cubicBezTo>
                      <a:pt x="234696" y="12647041"/>
                      <a:pt x="246253" y="12629007"/>
                      <a:pt x="264541" y="12625070"/>
                    </a:cubicBezTo>
                    <a:cubicBezTo>
                      <a:pt x="282829" y="12621133"/>
                      <a:pt x="300863" y="12632690"/>
                      <a:pt x="304800" y="12650978"/>
                    </a:cubicBezTo>
                    <a:cubicBezTo>
                      <a:pt x="309626" y="12673076"/>
                      <a:pt x="314452" y="12695047"/>
                      <a:pt x="319278" y="12717018"/>
                    </a:cubicBezTo>
                    <a:cubicBezTo>
                      <a:pt x="323342" y="12735306"/>
                      <a:pt x="311912" y="12753340"/>
                      <a:pt x="293624" y="12757404"/>
                    </a:cubicBezTo>
                    <a:cubicBezTo>
                      <a:pt x="275336" y="12761468"/>
                      <a:pt x="257302" y="12750038"/>
                      <a:pt x="253238" y="12731750"/>
                    </a:cubicBezTo>
                    <a:close/>
                    <a:moveTo>
                      <a:pt x="224409" y="12598654"/>
                    </a:moveTo>
                    <a:cubicBezTo>
                      <a:pt x="219710" y="12576429"/>
                      <a:pt x="215138" y="12554204"/>
                      <a:pt x="210693" y="12531979"/>
                    </a:cubicBezTo>
                    <a:cubicBezTo>
                      <a:pt x="207010" y="12513691"/>
                      <a:pt x="218821" y="12495784"/>
                      <a:pt x="237109" y="12492101"/>
                    </a:cubicBezTo>
                    <a:cubicBezTo>
                      <a:pt x="255397" y="12488418"/>
                      <a:pt x="273304" y="12500229"/>
                      <a:pt x="276987" y="12518517"/>
                    </a:cubicBezTo>
                    <a:cubicBezTo>
                      <a:pt x="281432" y="12540615"/>
                      <a:pt x="286004" y="12562713"/>
                      <a:pt x="290703" y="12584684"/>
                    </a:cubicBezTo>
                    <a:cubicBezTo>
                      <a:pt x="294513" y="12602972"/>
                      <a:pt x="282829" y="12620879"/>
                      <a:pt x="264541" y="12624816"/>
                    </a:cubicBezTo>
                    <a:cubicBezTo>
                      <a:pt x="246253" y="12628753"/>
                      <a:pt x="228346" y="12616942"/>
                      <a:pt x="224409" y="12598654"/>
                    </a:cubicBezTo>
                    <a:close/>
                    <a:moveTo>
                      <a:pt x="197358" y="12465558"/>
                    </a:moveTo>
                    <a:cubicBezTo>
                      <a:pt x="193040" y="12443333"/>
                      <a:pt x="188722" y="12421235"/>
                      <a:pt x="184531" y="12399010"/>
                    </a:cubicBezTo>
                    <a:cubicBezTo>
                      <a:pt x="181102" y="12380595"/>
                      <a:pt x="193167" y="12362942"/>
                      <a:pt x="211455" y="12359386"/>
                    </a:cubicBezTo>
                    <a:cubicBezTo>
                      <a:pt x="229743" y="12355830"/>
                      <a:pt x="247523" y="12368022"/>
                      <a:pt x="251079" y="12386310"/>
                    </a:cubicBezTo>
                    <a:cubicBezTo>
                      <a:pt x="255270" y="12408408"/>
                      <a:pt x="259461" y="12430379"/>
                      <a:pt x="263779" y="12452477"/>
                    </a:cubicBezTo>
                    <a:cubicBezTo>
                      <a:pt x="267335" y="12470892"/>
                      <a:pt x="255397" y="12488672"/>
                      <a:pt x="237109" y="12492228"/>
                    </a:cubicBezTo>
                    <a:cubicBezTo>
                      <a:pt x="218821" y="12495784"/>
                      <a:pt x="200914" y="12483846"/>
                      <a:pt x="197358" y="12465558"/>
                    </a:cubicBezTo>
                    <a:close/>
                    <a:moveTo>
                      <a:pt x="172085" y="12332208"/>
                    </a:moveTo>
                    <a:cubicBezTo>
                      <a:pt x="168021" y="12309983"/>
                      <a:pt x="164084" y="12287631"/>
                      <a:pt x="160147" y="12265279"/>
                    </a:cubicBezTo>
                    <a:cubicBezTo>
                      <a:pt x="156845" y="12246864"/>
                      <a:pt x="169164" y="12229338"/>
                      <a:pt x="187579" y="12226036"/>
                    </a:cubicBezTo>
                    <a:cubicBezTo>
                      <a:pt x="205994" y="12222734"/>
                      <a:pt x="223520" y="12235053"/>
                      <a:pt x="226822" y="12253468"/>
                    </a:cubicBezTo>
                    <a:cubicBezTo>
                      <a:pt x="230759" y="12275693"/>
                      <a:pt x="234696" y="12297791"/>
                      <a:pt x="238760" y="12319889"/>
                    </a:cubicBezTo>
                    <a:cubicBezTo>
                      <a:pt x="242062" y="12338304"/>
                      <a:pt x="229870" y="12355957"/>
                      <a:pt x="211582" y="12359259"/>
                    </a:cubicBezTo>
                    <a:cubicBezTo>
                      <a:pt x="193294" y="12362561"/>
                      <a:pt x="175514" y="12350369"/>
                      <a:pt x="172212" y="12332081"/>
                    </a:cubicBezTo>
                    <a:close/>
                    <a:moveTo>
                      <a:pt x="148717" y="12198223"/>
                    </a:moveTo>
                    <a:cubicBezTo>
                      <a:pt x="144907" y="12175871"/>
                      <a:pt x="141224" y="12153519"/>
                      <a:pt x="137541" y="12131040"/>
                    </a:cubicBezTo>
                    <a:cubicBezTo>
                      <a:pt x="134493" y="12112625"/>
                      <a:pt x="147066" y="12095226"/>
                      <a:pt x="165481" y="12092178"/>
                    </a:cubicBezTo>
                    <a:cubicBezTo>
                      <a:pt x="183896" y="12089130"/>
                      <a:pt x="201295" y="12101703"/>
                      <a:pt x="204343" y="12120118"/>
                    </a:cubicBezTo>
                    <a:cubicBezTo>
                      <a:pt x="207899" y="12142343"/>
                      <a:pt x="211709" y="12164568"/>
                      <a:pt x="215392" y="12186793"/>
                    </a:cubicBezTo>
                    <a:cubicBezTo>
                      <a:pt x="218567" y="12205208"/>
                      <a:pt x="206121" y="12222734"/>
                      <a:pt x="187706" y="12225782"/>
                    </a:cubicBezTo>
                    <a:cubicBezTo>
                      <a:pt x="169291" y="12228830"/>
                      <a:pt x="151765" y="12216511"/>
                      <a:pt x="148717" y="12198096"/>
                    </a:cubicBezTo>
                    <a:close/>
                    <a:moveTo>
                      <a:pt x="124841" y="12065254"/>
                    </a:moveTo>
                    <a:cubicBezTo>
                      <a:pt x="121412" y="12042902"/>
                      <a:pt x="117983" y="12020550"/>
                      <a:pt x="114554" y="11998072"/>
                    </a:cubicBezTo>
                    <a:cubicBezTo>
                      <a:pt x="111760" y="11979529"/>
                      <a:pt x="124587" y="11962385"/>
                      <a:pt x="143002" y="11959590"/>
                    </a:cubicBezTo>
                    <a:cubicBezTo>
                      <a:pt x="161417" y="11956797"/>
                      <a:pt x="178689" y="11969623"/>
                      <a:pt x="181483" y="11988038"/>
                    </a:cubicBezTo>
                    <a:cubicBezTo>
                      <a:pt x="184785" y="12010263"/>
                      <a:pt x="188214" y="12032488"/>
                      <a:pt x="191643" y="12054713"/>
                    </a:cubicBezTo>
                    <a:cubicBezTo>
                      <a:pt x="194564" y="12073255"/>
                      <a:pt x="181864" y="12090527"/>
                      <a:pt x="163449" y="12093448"/>
                    </a:cubicBezTo>
                    <a:cubicBezTo>
                      <a:pt x="145034" y="12096369"/>
                      <a:pt x="127635" y="12083669"/>
                      <a:pt x="124714" y="12065254"/>
                    </a:cubicBezTo>
                    <a:close/>
                    <a:moveTo>
                      <a:pt x="104902" y="11931142"/>
                    </a:moveTo>
                    <a:cubicBezTo>
                      <a:pt x="101727" y="11908790"/>
                      <a:pt x="98552" y="11886438"/>
                      <a:pt x="95504" y="11863960"/>
                    </a:cubicBezTo>
                    <a:cubicBezTo>
                      <a:pt x="92964" y="11845417"/>
                      <a:pt x="105918" y="11828399"/>
                      <a:pt x="124460" y="11825860"/>
                    </a:cubicBezTo>
                    <a:cubicBezTo>
                      <a:pt x="143002" y="11823319"/>
                      <a:pt x="160020" y="11836274"/>
                      <a:pt x="162560" y="11854815"/>
                    </a:cubicBezTo>
                    <a:cubicBezTo>
                      <a:pt x="165608" y="11877040"/>
                      <a:pt x="168656" y="11899265"/>
                      <a:pt x="171831" y="11921490"/>
                    </a:cubicBezTo>
                    <a:cubicBezTo>
                      <a:pt x="174498" y="11940032"/>
                      <a:pt x="161544" y="11957177"/>
                      <a:pt x="143129" y="11959844"/>
                    </a:cubicBezTo>
                    <a:cubicBezTo>
                      <a:pt x="124714" y="11962511"/>
                      <a:pt x="107442" y="11949557"/>
                      <a:pt x="104775" y="11931142"/>
                    </a:cubicBezTo>
                    <a:close/>
                    <a:moveTo>
                      <a:pt x="86614" y="11796649"/>
                    </a:moveTo>
                    <a:cubicBezTo>
                      <a:pt x="83693" y="11774170"/>
                      <a:pt x="80899" y="11751691"/>
                      <a:pt x="78105" y="11729212"/>
                    </a:cubicBezTo>
                    <a:cubicBezTo>
                      <a:pt x="75819" y="11710670"/>
                      <a:pt x="89027" y="11693779"/>
                      <a:pt x="107569" y="11691493"/>
                    </a:cubicBezTo>
                    <a:cubicBezTo>
                      <a:pt x="126111" y="11689207"/>
                      <a:pt x="143002" y="11702415"/>
                      <a:pt x="145288" y="11720957"/>
                    </a:cubicBezTo>
                    <a:cubicBezTo>
                      <a:pt x="148082" y="11743309"/>
                      <a:pt x="150876" y="11765661"/>
                      <a:pt x="153670" y="11788013"/>
                    </a:cubicBezTo>
                    <a:cubicBezTo>
                      <a:pt x="156083" y="11806555"/>
                      <a:pt x="143002" y="11823573"/>
                      <a:pt x="124460" y="11825986"/>
                    </a:cubicBezTo>
                    <a:cubicBezTo>
                      <a:pt x="105918" y="11828399"/>
                      <a:pt x="88900" y="11815318"/>
                      <a:pt x="86487" y="11796776"/>
                    </a:cubicBezTo>
                    <a:close/>
                    <a:moveTo>
                      <a:pt x="69977" y="11661775"/>
                    </a:moveTo>
                    <a:cubicBezTo>
                      <a:pt x="67310" y="11639169"/>
                      <a:pt x="64770" y="11616690"/>
                      <a:pt x="62357" y="11594084"/>
                    </a:cubicBezTo>
                    <a:cubicBezTo>
                      <a:pt x="60325" y="11575542"/>
                      <a:pt x="73787" y="11558778"/>
                      <a:pt x="92329" y="11556746"/>
                    </a:cubicBezTo>
                    <a:cubicBezTo>
                      <a:pt x="110871" y="11554714"/>
                      <a:pt x="127635" y="11568176"/>
                      <a:pt x="129667" y="11586718"/>
                    </a:cubicBezTo>
                    <a:cubicBezTo>
                      <a:pt x="132080" y="11609197"/>
                      <a:pt x="134620" y="11631549"/>
                      <a:pt x="137287" y="11654028"/>
                    </a:cubicBezTo>
                    <a:cubicBezTo>
                      <a:pt x="139446" y="11672570"/>
                      <a:pt x="126111" y="11689461"/>
                      <a:pt x="107569" y="11691620"/>
                    </a:cubicBezTo>
                    <a:cubicBezTo>
                      <a:pt x="89027" y="11693779"/>
                      <a:pt x="72136" y="11680444"/>
                      <a:pt x="69977" y="11661902"/>
                    </a:cubicBezTo>
                    <a:close/>
                    <a:moveTo>
                      <a:pt x="55245" y="11526139"/>
                    </a:moveTo>
                    <a:cubicBezTo>
                      <a:pt x="52959" y="11503660"/>
                      <a:pt x="50673" y="11481181"/>
                      <a:pt x="48514" y="11458702"/>
                    </a:cubicBezTo>
                    <a:cubicBezTo>
                      <a:pt x="46736" y="11440033"/>
                      <a:pt x="60325" y="11423523"/>
                      <a:pt x="78994" y="11421745"/>
                    </a:cubicBezTo>
                    <a:cubicBezTo>
                      <a:pt x="97663" y="11419967"/>
                      <a:pt x="114173" y="11433556"/>
                      <a:pt x="115951" y="11452225"/>
                    </a:cubicBezTo>
                    <a:cubicBezTo>
                      <a:pt x="118110" y="11474577"/>
                      <a:pt x="120269" y="11496929"/>
                      <a:pt x="122682" y="11519281"/>
                    </a:cubicBezTo>
                    <a:cubicBezTo>
                      <a:pt x="124587" y="11537950"/>
                      <a:pt x="111125" y="11554460"/>
                      <a:pt x="92456" y="11556492"/>
                    </a:cubicBezTo>
                    <a:cubicBezTo>
                      <a:pt x="73787" y="11558524"/>
                      <a:pt x="57277" y="11544935"/>
                      <a:pt x="55245" y="11526266"/>
                    </a:cubicBezTo>
                    <a:close/>
                    <a:moveTo>
                      <a:pt x="42291" y="11391265"/>
                    </a:moveTo>
                    <a:cubicBezTo>
                      <a:pt x="40259" y="11368786"/>
                      <a:pt x="38354" y="11346307"/>
                      <a:pt x="36449" y="11323701"/>
                    </a:cubicBezTo>
                    <a:cubicBezTo>
                      <a:pt x="34925" y="11305032"/>
                      <a:pt x="48768" y="11288649"/>
                      <a:pt x="67437" y="11287125"/>
                    </a:cubicBezTo>
                    <a:cubicBezTo>
                      <a:pt x="86106" y="11285601"/>
                      <a:pt x="102489" y="11299444"/>
                      <a:pt x="104013" y="11318113"/>
                    </a:cubicBezTo>
                    <a:cubicBezTo>
                      <a:pt x="105918" y="11340465"/>
                      <a:pt x="107823" y="11362944"/>
                      <a:pt x="109855" y="11385297"/>
                    </a:cubicBezTo>
                    <a:cubicBezTo>
                      <a:pt x="111506" y="11403965"/>
                      <a:pt x="97790" y="11420348"/>
                      <a:pt x="79121" y="11421999"/>
                    </a:cubicBezTo>
                    <a:cubicBezTo>
                      <a:pt x="60452" y="11423650"/>
                      <a:pt x="44069" y="11409934"/>
                      <a:pt x="42418" y="11391265"/>
                    </a:cubicBezTo>
                    <a:close/>
                    <a:moveTo>
                      <a:pt x="30988" y="11256010"/>
                    </a:moveTo>
                    <a:cubicBezTo>
                      <a:pt x="29210" y="11233403"/>
                      <a:pt x="27559" y="11210798"/>
                      <a:pt x="26035" y="11188192"/>
                    </a:cubicBezTo>
                    <a:cubicBezTo>
                      <a:pt x="24765" y="11169523"/>
                      <a:pt x="38735" y="11153394"/>
                      <a:pt x="57404" y="11151997"/>
                    </a:cubicBezTo>
                    <a:cubicBezTo>
                      <a:pt x="76073" y="11150600"/>
                      <a:pt x="92202" y="11164697"/>
                      <a:pt x="93599" y="11183366"/>
                    </a:cubicBezTo>
                    <a:cubicBezTo>
                      <a:pt x="95123" y="11205845"/>
                      <a:pt x="96774" y="11228324"/>
                      <a:pt x="98552" y="11250676"/>
                    </a:cubicBezTo>
                    <a:cubicBezTo>
                      <a:pt x="99949" y="11269345"/>
                      <a:pt x="85979" y="11285601"/>
                      <a:pt x="67437" y="11286998"/>
                    </a:cubicBezTo>
                    <a:cubicBezTo>
                      <a:pt x="48895" y="11288395"/>
                      <a:pt x="32512" y="11274425"/>
                      <a:pt x="31115" y="11255883"/>
                    </a:cubicBezTo>
                    <a:close/>
                    <a:moveTo>
                      <a:pt x="21590" y="11120120"/>
                    </a:moveTo>
                    <a:cubicBezTo>
                      <a:pt x="20193" y="11097514"/>
                      <a:pt x="18796" y="11074781"/>
                      <a:pt x="17526" y="11052048"/>
                    </a:cubicBezTo>
                    <a:cubicBezTo>
                      <a:pt x="16510" y="11033378"/>
                      <a:pt x="30734" y="11017377"/>
                      <a:pt x="49403" y="11016361"/>
                    </a:cubicBezTo>
                    <a:cubicBezTo>
                      <a:pt x="68072" y="11015345"/>
                      <a:pt x="84074" y="11029569"/>
                      <a:pt x="85090" y="11048238"/>
                    </a:cubicBezTo>
                    <a:cubicBezTo>
                      <a:pt x="86360" y="11070844"/>
                      <a:pt x="87757" y="11093323"/>
                      <a:pt x="89154" y="11115802"/>
                    </a:cubicBezTo>
                    <a:cubicBezTo>
                      <a:pt x="90297" y="11134471"/>
                      <a:pt x="76200" y="11150600"/>
                      <a:pt x="57531" y="11151743"/>
                    </a:cubicBezTo>
                    <a:cubicBezTo>
                      <a:pt x="38862" y="11152886"/>
                      <a:pt x="22733" y="11138789"/>
                      <a:pt x="21590" y="11120120"/>
                    </a:cubicBezTo>
                    <a:close/>
                    <a:moveTo>
                      <a:pt x="13843" y="10983976"/>
                    </a:moveTo>
                    <a:cubicBezTo>
                      <a:pt x="12700" y="10961497"/>
                      <a:pt x="11684" y="10939018"/>
                      <a:pt x="10668" y="10916412"/>
                    </a:cubicBezTo>
                    <a:cubicBezTo>
                      <a:pt x="9779" y="10897743"/>
                      <a:pt x="24257" y="10881868"/>
                      <a:pt x="43053" y="10881106"/>
                    </a:cubicBezTo>
                    <a:cubicBezTo>
                      <a:pt x="61849" y="10880344"/>
                      <a:pt x="77597" y="10894695"/>
                      <a:pt x="78359" y="10913491"/>
                    </a:cubicBezTo>
                    <a:cubicBezTo>
                      <a:pt x="79375" y="10935843"/>
                      <a:pt x="80391" y="10958322"/>
                      <a:pt x="81534" y="10980674"/>
                    </a:cubicBezTo>
                    <a:cubicBezTo>
                      <a:pt x="82423" y="10999343"/>
                      <a:pt x="68072" y="11015218"/>
                      <a:pt x="49403" y="11016234"/>
                    </a:cubicBezTo>
                    <a:cubicBezTo>
                      <a:pt x="30734" y="11017250"/>
                      <a:pt x="14859" y="11002772"/>
                      <a:pt x="13843" y="10984103"/>
                    </a:cubicBezTo>
                    <a:close/>
                    <a:moveTo>
                      <a:pt x="7620" y="10848848"/>
                    </a:moveTo>
                    <a:cubicBezTo>
                      <a:pt x="6731" y="10826242"/>
                      <a:pt x="5969" y="10803636"/>
                      <a:pt x="5207" y="10781030"/>
                    </a:cubicBezTo>
                    <a:cubicBezTo>
                      <a:pt x="4572" y="10762361"/>
                      <a:pt x="19304" y="10746740"/>
                      <a:pt x="37973" y="10746105"/>
                    </a:cubicBezTo>
                    <a:cubicBezTo>
                      <a:pt x="56642" y="10745470"/>
                      <a:pt x="72263" y="10760202"/>
                      <a:pt x="72898" y="10778871"/>
                    </a:cubicBezTo>
                    <a:cubicBezTo>
                      <a:pt x="73660" y="10801350"/>
                      <a:pt x="74422" y="10823829"/>
                      <a:pt x="75184" y="10846181"/>
                    </a:cubicBezTo>
                    <a:cubicBezTo>
                      <a:pt x="75946" y="10864850"/>
                      <a:pt x="61341" y="10880598"/>
                      <a:pt x="42672" y="10881360"/>
                    </a:cubicBezTo>
                    <a:cubicBezTo>
                      <a:pt x="24003" y="10882122"/>
                      <a:pt x="8382" y="10867644"/>
                      <a:pt x="7620" y="10848848"/>
                    </a:cubicBezTo>
                    <a:close/>
                    <a:moveTo>
                      <a:pt x="3429" y="10713212"/>
                    </a:moveTo>
                    <a:cubicBezTo>
                      <a:pt x="2921" y="10690606"/>
                      <a:pt x="2413" y="10667873"/>
                      <a:pt x="1905" y="10645267"/>
                    </a:cubicBezTo>
                    <a:cubicBezTo>
                      <a:pt x="1524" y="10626598"/>
                      <a:pt x="16383" y="10611104"/>
                      <a:pt x="35179" y="10610723"/>
                    </a:cubicBezTo>
                    <a:cubicBezTo>
                      <a:pt x="53975" y="10610342"/>
                      <a:pt x="69342" y="10625201"/>
                      <a:pt x="69723" y="10643997"/>
                    </a:cubicBezTo>
                    <a:cubicBezTo>
                      <a:pt x="70104" y="10666476"/>
                      <a:pt x="70612" y="10689082"/>
                      <a:pt x="71247" y="10711561"/>
                    </a:cubicBezTo>
                    <a:cubicBezTo>
                      <a:pt x="71755" y="10730230"/>
                      <a:pt x="56896" y="10745851"/>
                      <a:pt x="38227" y="10746232"/>
                    </a:cubicBezTo>
                    <a:cubicBezTo>
                      <a:pt x="19558" y="10746613"/>
                      <a:pt x="3937" y="10731881"/>
                      <a:pt x="3556" y="10713212"/>
                    </a:cubicBezTo>
                    <a:close/>
                    <a:moveTo>
                      <a:pt x="1016" y="10577195"/>
                    </a:moveTo>
                    <a:cubicBezTo>
                      <a:pt x="762" y="10554462"/>
                      <a:pt x="508" y="10531729"/>
                      <a:pt x="381" y="10508996"/>
                    </a:cubicBezTo>
                    <a:cubicBezTo>
                      <a:pt x="254" y="10490327"/>
                      <a:pt x="15367" y="10475087"/>
                      <a:pt x="34036" y="10474960"/>
                    </a:cubicBezTo>
                    <a:cubicBezTo>
                      <a:pt x="52705" y="10474833"/>
                      <a:pt x="67945" y="10489946"/>
                      <a:pt x="68072" y="10508615"/>
                    </a:cubicBezTo>
                    <a:cubicBezTo>
                      <a:pt x="68199" y="10531221"/>
                      <a:pt x="68453" y="10553827"/>
                      <a:pt x="68707" y="10576433"/>
                    </a:cubicBezTo>
                    <a:cubicBezTo>
                      <a:pt x="68961" y="10595102"/>
                      <a:pt x="53975" y="10610469"/>
                      <a:pt x="35306" y="10610723"/>
                    </a:cubicBezTo>
                    <a:cubicBezTo>
                      <a:pt x="16637" y="10610977"/>
                      <a:pt x="1270" y="10595991"/>
                      <a:pt x="1016" y="10577322"/>
                    </a:cubicBezTo>
                    <a:close/>
                    <a:moveTo>
                      <a:pt x="0" y="10445242"/>
                    </a:moveTo>
                    <a:cubicBezTo>
                      <a:pt x="0" y="10422510"/>
                      <a:pt x="127" y="10399649"/>
                      <a:pt x="254" y="10376916"/>
                    </a:cubicBezTo>
                    <a:cubicBezTo>
                      <a:pt x="381" y="10358248"/>
                      <a:pt x="15621" y="10343135"/>
                      <a:pt x="34290" y="10343261"/>
                    </a:cubicBezTo>
                    <a:cubicBezTo>
                      <a:pt x="52959" y="10343388"/>
                      <a:pt x="68072" y="10358628"/>
                      <a:pt x="67945" y="10377298"/>
                    </a:cubicBezTo>
                    <a:cubicBezTo>
                      <a:pt x="67818" y="10399903"/>
                      <a:pt x="67691" y="10422510"/>
                      <a:pt x="67691" y="10445115"/>
                    </a:cubicBezTo>
                    <a:cubicBezTo>
                      <a:pt x="67691" y="10463785"/>
                      <a:pt x="52578" y="10479024"/>
                      <a:pt x="33782" y="10479024"/>
                    </a:cubicBezTo>
                    <a:cubicBezTo>
                      <a:pt x="14986" y="10479024"/>
                      <a:pt x="0" y="10463911"/>
                      <a:pt x="0" y="10445242"/>
                    </a:cubicBezTo>
                    <a:close/>
                  </a:path>
                </a:pathLst>
              </a:custGeom>
              <a:solidFill>
                <a:srgbClr val="09E6A1"/>
              </a:solidFill>
            </p:spPr>
            <p:txBody>
              <a:bodyPr/>
              <a:lstStyle/>
              <a:p>
                <a:endParaRPr lang="lv-LV"/>
              </a:p>
            </p:txBody>
          </p:sp>
        </p:grpSp>
        <p:grpSp>
          <p:nvGrpSpPr>
            <p:cNvPr id="10" name="Group 10"/>
            <p:cNvGrpSpPr/>
            <p:nvPr/>
          </p:nvGrpSpPr>
          <p:grpSpPr>
            <a:xfrm>
              <a:off x="1754371" y="962487"/>
              <a:ext cx="239374" cy="239374"/>
              <a:chOff x="0" y="0"/>
              <a:chExt cx="1313180" cy="1313180"/>
            </a:xfrm>
          </p:grpSpPr>
          <p:sp>
            <p:nvSpPr>
              <p:cNvPr id="11" name="Freeform 11"/>
              <p:cNvSpPr/>
              <p:nvPr/>
            </p:nvSpPr>
            <p:spPr>
              <a:xfrm>
                <a:off x="0" y="0"/>
                <a:ext cx="1313180" cy="1313180"/>
              </a:xfrm>
              <a:custGeom>
                <a:avLst/>
                <a:gdLst/>
                <a:ahLst/>
                <a:cxnLst/>
                <a:rect l="l" t="t" r="r" b="b"/>
                <a:pathLst>
                  <a:path w="1313180" h="1313180">
                    <a:moveTo>
                      <a:pt x="0" y="656590"/>
                    </a:moveTo>
                    <a:cubicBezTo>
                      <a:pt x="0" y="294005"/>
                      <a:pt x="294005" y="0"/>
                      <a:pt x="656590" y="0"/>
                    </a:cubicBezTo>
                    <a:cubicBezTo>
                      <a:pt x="1019175" y="0"/>
                      <a:pt x="1313180" y="294005"/>
                      <a:pt x="1313180" y="656590"/>
                    </a:cubicBezTo>
                    <a:cubicBezTo>
                      <a:pt x="1313180" y="1019175"/>
                      <a:pt x="1019175" y="1313180"/>
                      <a:pt x="656590" y="1313180"/>
                    </a:cubicBezTo>
                    <a:cubicBezTo>
                      <a:pt x="294005" y="1313180"/>
                      <a:pt x="0" y="1019175"/>
                      <a:pt x="0" y="656590"/>
                    </a:cubicBezTo>
                    <a:close/>
                  </a:path>
                </a:pathLst>
              </a:custGeom>
              <a:solidFill>
                <a:srgbClr val="003230"/>
              </a:solidFill>
            </p:spPr>
            <p:txBody>
              <a:bodyPr/>
              <a:lstStyle/>
              <a:p>
                <a:endParaRPr lang="lv-LV"/>
              </a:p>
            </p:txBody>
          </p:sp>
        </p:grpSp>
      </p:grpSp>
      <p:grpSp>
        <p:nvGrpSpPr>
          <p:cNvPr id="12" name="Group 12"/>
          <p:cNvGrpSpPr/>
          <p:nvPr/>
        </p:nvGrpSpPr>
        <p:grpSpPr>
          <a:xfrm>
            <a:off x="-1610497" y="-1258218"/>
            <a:ext cx="9156280" cy="915628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5136" r="-25136"/>
              </a:stretch>
            </a:blipFill>
            <a:ln w="152400" cap="sq">
              <a:solidFill>
                <a:srgbClr val="09E6A1"/>
              </a:solidFill>
              <a:prstDash val="solid"/>
              <a:miter/>
            </a:ln>
          </p:spPr>
          <p:txBody>
            <a:bodyPr/>
            <a:lstStyle/>
            <a:p>
              <a:endParaRPr lang="lv-LV"/>
            </a:p>
          </p:txBody>
        </p:sp>
      </p:grpSp>
      <p:sp>
        <p:nvSpPr>
          <p:cNvPr id="14" name="Freeform 14"/>
          <p:cNvSpPr/>
          <p:nvPr/>
        </p:nvSpPr>
        <p:spPr>
          <a:xfrm>
            <a:off x="571083" y="6027380"/>
            <a:ext cx="3089446" cy="3089446"/>
          </a:xfrm>
          <a:custGeom>
            <a:avLst/>
            <a:gdLst/>
            <a:ahLst/>
            <a:cxnLst/>
            <a:rect l="l" t="t" r="r" b="b"/>
            <a:pathLst>
              <a:path w="3089446" h="3089446">
                <a:moveTo>
                  <a:pt x="0" y="0"/>
                </a:moveTo>
                <a:lnTo>
                  <a:pt x="3089446" y="0"/>
                </a:lnTo>
                <a:lnTo>
                  <a:pt x="3089446" y="3089446"/>
                </a:lnTo>
                <a:lnTo>
                  <a:pt x="0" y="3089446"/>
                </a:lnTo>
                <a:lnTo>
                  <a:pt x="0" y="0"/>
                </a:lnTo>
                <a:close/>
              </a:path>
            </a:pathLst>
          </a:custGeom>
          <a:blipFill>
            <a:blip>
              <a:alphaModFix amt="35000"/>
              <a:extLst>
                <a:ext uri="{96DAC541-7B7A-43D3-8B79-37D633B846F1}">
                  <asvg:svgBlip xmlns:asvg="http://schemas.microsoft.com/office/drawing/2016/SVG/main" r:embed="rId4"/>
                </a:ext>
              </a:extLst>
            </a:blip>
            <a:stretch>
              <a:fillRect/>
            </a:stretch>
          </a:blipFill>
        </p:spPr>
        <p:txBody>
          <a:bodyPr/>
          <a:lstStyle/>
          <a:p>
            <a:endParaRPr lang="lv-LV"/>
          </a:p>
        </p:txBody>
      </p:sp>
      <p:grpSp>
        <p:nvGrpSpPr>
          <p:cNvPr id="15" name="Group 15"/>
          <p:cNvGrpSpPr/>
          <p:nvPr/>
        </p:nvGrpSpPr>
        <p:grpSpPr>
          <a:xfrm>
            <a:off x="825285" y="6281581"/>
            <a:ext cx="2698129" cy="269812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230"/>
            </a:solidFill>
          </p:spPr>
          <p:txBody>
            <a:bodyPr/>
            <a:lstStyle/>
            <a:p>
              <a:endParaRPr lang="lv-LV"/>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6453354" y="-437381"/>
            <a:ext cx="12123929" cy="5683092"/>
          </a:xfrm>
          <a:custGeom>
            <a:avLst/>
            <a:gdLst/>
            <a:ahLst/>
            <a:cxnLst/>
            <a:rect l="l" t="t" r="r" b="b"/>
            <a:pathLst>
              <a:path w="12123929" h="5683092">
                <a:moveTo>
                  <a:pt x="0" y="0"/>
                </a:moveTo>
                <a:lnTo>
                  <a:pt x="12123929" y="0"/>
                </a:lnTo>
                <a:lnTo>
                  <a:pt x="12123929" y="5683092"/>
                </a:lnTo>
                <a:lnTo>
                  <a:pt x="0" y="5683092"/>
                </a:lnTo>
                <a:lnTo>
                  <a:pt x="0" y="0"/>
                </a:lnTo>
                <a:close/>
              </a:path>
            </a:pathLst>
          </a:custGeom>
          <a:blipFill>
            <a:blip>
              <a:alphaModFix amt="19999"/>
              <a:extLst>
                <a:ext uri="{96DAC541-7B7A-43D3-8B79-37D633B846F1}">
                  <asvg:svgBlip xmlns:asvg="http://schemas.microsoft.com/office/drawing/2016/SVG/main" r:embed="rId5"/>
                </a:ext>
              </a:extLst>
            </a:blip>
            <a:stretch>
              <a:fillRect/>
            </a:stretch>
          </a:blipFill>
        </p:spPr>
        <p:txBody>
          <a:bodyPr/>
          <a:lstStyle/>
          <a:p>
            <a:endParaRPr lang="lv-LV"/>
          </a:p>
        </p:txBody>
      </p:sp>
      <p:sp>
        <p:nvSpPr>
          <p:cNvPr id="19" name="Freeform 19"/>
          <p:cNvSpPr/>
          <p:nvPr/>
        </p:nvSpPr>
        <p:spPr>
          <a:xfrm>
            <a:off x="915798" y="6976617"/>
            <a:ext cx="2517102" cy="1308057"/>
          </a:xfrm>
          <a:custGeom>
            <a:avLst/>
            <a:gdLst/>
            <a:ahLst/>
            <a:cxnLst/>
            <a:rect l="l" t="t" r="r" b="b"/>
            <a:pathLst>
              <a:path w="2517102" h="1308057">
                <a:moveTo>
                  <a:pt x="0" y="0"/>
                </a:moveTo>
                <a:lnTo>
                  <a:pt x="2517102" y="0"/>
                </a:lnTo>
                <a:lnTo>
                  <a:pt x="2517102" y="1308057"/>
                </a:lnTo>
                <a:lnTo>
                  <a:pt x="0" y="1308057"/>
                </a:lnTo>
                <a:lnTo>
                  <a:pt x="0" y="0"/>
                </a:lnTo>
                <a:close/>
              </a:path>
            </a:pathLst>
          </a:custGeom>
          <a:blipFill>
            <a:blip r:embed="rId6"/>
            <a:stretch>
              <a:fillRect/>
            </a:stretch>
          </a:blipFill>
        </p:spPr>
        <p:txBody>
          <a:bodyPr/>
          <a:lstStyle/>
          <a:p>
            <a:endParaRPr lang="lv-LV"/>
          </a:p>
        </p:txBody>
      </p:sp>
      <p:sp>
        <p:nvSpPr>
          <p:cNvPr id="20" name="Freeform 20"/>
          <p:cNvSpPr/>
          <p:nvPr/>
        </p:nvSpPr>
        <p:spPr>
          <a:xfrm>
            <a:off x="12910644" y="784617"/>
            <a:ext cx="405959" cy="244083"/>
          </a:xfrm>
          <a:custGeom>
            <a:avLst/>
            <a:gdLst/>
            <a:ahLst/>
            <a:cxnLst/>
            <a:rect l="l" t="t" r="r" b="b"/>
            <a:pathLst>
              <a:path w="405959" h="244083">
                <a:moveTo>
                  <a:pt x="0" y="0"/>
                </a:moveTo>
                <a:lnTo>
                  <a:pt x="405959" y="0"/>
                </a:lnTo>
                <a:lnTo>
                  <a:pt x="405959" y="244083"/>
                </a:lnTo>
                <a:lnTo>
                  <a:pt x="0" y="24408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grpSp>
        <p:nvGrpSpPr>
          <p:cNvPr id="21" name="Group 21"/>
          <p:cNvGrpSpPr/>
          <p:nvPr/>
        </p:nvGrpSpPr>
        <p:grpSpPr>
          <a:xfrm>
            <a:off x="6674454" y="7449736"/>
            <a:ext cx="738526" cy="73852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758"/>
            </a:solidFill>
          </p:spPr>
          <p:txBody>
            <a:bodyPr/>
            <a:lstStyle/>
            <a:p>
              <a:endParaRPr lang="lv-LV"/>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4"/>
          <p:cNvSpPr txBox="1"/>
          <p:nvPr/>
        </p:nvSpPr>
        <p:spPr>
          <a:xfrm>
            <a:off x="8166589" y="3548522"/>
            <a:ext cx="10510179" cy="1600200"/>
          </a:xfrm>
          <a:prstGeom prst="rect">
            <a:avLst/>
          </a:prstGeom>
        </p:spPr>
        <p:txBody>
          <a:bodyPr lIns="0" tIns="0" rIns="0" bIns="0" rtlCol="0" anchor="t">
            <a:spAutoFit/>
          </a:bodyPr>
          <a:lstStyle/>
          <a:p>
            <a:pPr algn="l">
              <a:lnSpc>
                <a:spcPts val="12000"/>
              </a:lnSpc>
            </a:pPr>
            <a:r>
              <a:rPr lang="en-US" sz="12000" b="1">
                <a:solidFill>
                  <a:srgbClr val="09E6A1"/>
                </a:solidFill>
                <a:latin typeface="Montserrat Bold"/>
                <a:ea typeface="Montserrat Bold"/>
                <a:cs typeface="Montserrat Bold"/>
                <a:sym typeface="Montserrat Bold"/>
              </a:rPr>
              <a:t>Latvia </a:t>
            </a:r>
          </a:p>
        </p:txBody>
      </p:sp>
      <p:sp>
        <p:nvSpPr>
          <p:cNvPr id="25" name="TextBox 25"/>
          <p:cNvSpPr txBox="1"/>
          <p:nvPr/>
        </p:nvSpPr>
        <p:spPr>
          <a:xfrm>
            <a:off x="8166589" y="4909981"/>
            <a:ext cx="9894069" cy="2743274"/>
          </a:xfrm>
          <a:prstGeom prst="rect">
            <a:avLst/>
          </a:prstGeom>
        </p:spPr>
        <p:txBody>
          <a:bodyPr lIns="0" tIns="0" rIns="0" bIns="0" rtlCol="0" anchor="t">
            <a:spAutoFit/>
          </a:bodyPr>
          <a:lstStyle/>
          <a:p>
            <a:pPr algn="l">
              <a:lnSpc>
                <a:spcPts val="7200"/>
              </a:lnSpc>
            </a:pPr>
            <a:r>
              <a:rPr lang="en-US" sz="6000" b="1">
                <a:solidFill>
                  <a:srgbClr val="000000"/>
                </a:solidFill>
                <a:latin typeface="Montserrat Semi-Bold"/>
                <a:ea typeface="Montserrat Semi-Bold"/>
                <a:cs typeface="Montserrat Semi-Bold"/>
                <a:sym typeface="Montserrat Semi-Bold"/>
              </a:rPr>
              <a:t>Built to Scale. </a:t>
            </a:r>
          </a:p>
          <a:p>
            <a:pPr algn="l">
              <a:lnSpc>
                <a:spcPts val="7200"/>
              </a:lnSpc>
            </a:pPr>
            <a:r>
              <a:rPr lang="en-US" sz="6000" b="1">
                <a:solidFill>
                  <a:srgbClr val="000000"/>
                </a:solidFill>
                <a:latin typeface="Montserrat Semi-Bold"/>
                <a:ea typeface="Montserrat Semi-Bold"/>
                <a:cs typeface="Montserrat Semi-Bold"/>
                <a:sym typeface="Montserrat Semi-Bold"/>
              </a:rPr>
              <a:t>Driven by Innovation.</a:t>
            </a:r>
          </a:p>
          <a:p>
            <a:pPr algn="l">
              <a:lnSpc>
                <a:spcPts val="7200"/>
              </a:lnSpc>
            </a:pPr>
            <a:endParaRPr lang="en-US" sz="6000" b="1">
              <a:solidFill>
                <a:srgbClr val="000000"/>
              </a:solidFill>
              <a:latin typeface="Montserrat Semi-Bold"/>
              <a:ea typeface="Montserrat Semi-Bold"/>
              <a:cs typeface="Montserrat Semi-Bold"/>
              <a:sym typeface="Montserrat Semi-Bold"/>
            </a:endParaRPr>
          </a:p>
        </p:txBody>
      </p:sp>
      <p:sp>
        <p:nvSpPr>
          <p:cNvPr id="26" name="TextBox 26"/>
          <p:cNvSpPr txBox="1"/>
          <p:nvPr/>
        </p:nvSpPr>
        <p:spPr>
          <a:xfrm>
            <a:off x="14356119" y="8726241"/>
            <a:ext cx="2903181" cy="390525"/>
          </a:xfrm>
          <a:prstGeom prst="rect">
            <a:avLst/>
          </a:prstGeom>
        </p:spPr>
        <p:txBody>
          <a:bodyPr lIns="0" tIns="0" rIns="0" bIns="0" rtlCol="0" anchor="t">
            <a:spAutoFit/>
          </a:bodyPr>
          <a:lstStyle/>
          <a:p>
            <a:pPr algn="r">
              <a:lnSpc>
                <a:spcPts val="3120"/>
              </a:lnSpc>
            </a:pPr>
            <a:r>
              <a:rPr lang="en-US" sz="2600">
                <a:solidFill>
                  <a:srgbClr val="000000"/>
                </a:solidFill>
                <a:latin typeface="Montserrat"/>
                <a:ea typeface="Montserrat"/>
                <a:cs typeface="Montserrat"/>
                <a:sym typeface="Montserrat"/>
              </a:rPr>
              <a:t>April,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6579582">
            <a:off x="15592999" y="9370587"/>
            <a:ext cx="2748016" cy="2748016"/>
            <a:chOff x="0" y="0"/>
            <a:chExt cx="3664022" cy="3664022"/>
          </a:xfrm>
        </p:grpSpPr>
        <p:sp>
          <p:nvSpPr>
            <p:cNvPr id="3" name="Freeform 3"/>
            <p:cNvSpPr/>
            <p:nvPr/>
          </p:nvSpPr>
          <p:spPr>
            <a:xfrm>
              <a:off x="-139" y="26"/>
              <a:ext cx="3181235" cy="3664067"/>
            </a:xfrm>
            <a:custGeom>
              <a:avLst/>
              <a:gdLst/>
              <a:ahLst/>
              <a:cxnLst/>
              <a:rect l="l" t="t" r="r" b="b"/>
              <a:pathLst>
                <a:path w="3181235" h="3664067">
                  <a:moveTo>
                    <a:pt x="3181235" y="3071469"/>
                  </a:moveTo>
                  <a:cubicBezTo>
                    <a:pt x="2608719" y="3694658"/>
                    <a:pt x="1683778" y="3844518"/>
                    <a:pt x="943749" y="3434181"/>
                  </a:cubicBezTo>
                  <a:cubicBezTo>
                    <a:pt x="203720" y="3023844"/>
                    <a:pt x="-158992" y="2159863"/>
                    <a:pt x="66306" y="1344269"/>
                  </a:cubicBezTo>
                  <a:cubicBezTo>
                    <a:pt x="291604" y="528675"/>
                    <a:pt x="1046238" y="-26696"/>
                    <a:pt x="1892058" y="990"/>
                  </a:cubicBezTo>
                  <a:close/>
                </a:path>
              </a:pathLst>
            </a:custGeom>
            <a:solidFill>
              <a:srgbClr val="FFFFFF"/>
            </a:solidFill>
          </p:spPr>
          <p:txBody>
            <a:bodyPr/>
            <a:lstStyle/>
            <a:p>
              <a:endParaRPr lang="lv-LV"/>
            </a:p>
          </p:txBody>
        </p:sp>
      </p:grpSp>
      <p:sp>
        <p:nvSpPr>
          <p:cNvPr id="4" name="Freeform 4"/>
          <p:cNvSpPr/>
          <p:nvPr/>
        </p:nvSpPr>
        <p:spPr>
          <a:xfrm>
            <a:off x="6605754" y="-430484"/>
            <a:ext cx="12123929" cy="5683092"/>
          </a:xfrm>
          <a:custGeom>
            <a:avLst/>
            <a:gdLst/>
            <a:ahLst/>
            <a:cxnLst/>
            <a:rect l="l" t="t" r="r" b="b"/>
            <a:pathLst>
              <a:path w="12123929" h="5683092">
                <a:moveTo>
                  <a:pt x="0" y="0"/>
                </a:moveTo>
                <a:lnTo>
                  <a:pt x="12123929" y="0"/>
                </a:lnTo>
                <a:lnTo>
                  <a:pt x="12123929" y="5683092"/>
                </a:lnTo>
                <a:lnTo>
                  <a:pt x="0" y="5683092"/>
                </a:lnTo>
                <a:lnTo>
                  <a:pt x="0" y="0"/>
                </a:lnTo>
                <a:close/>
              </a:path>
            </a:pathLst>
          </a:custGeom>
          <a:blipFill>
            <a:blip>
              <a:alphaModFix amt="19999"/>
              <a:extLst>
                <a:ext uri="{96DAC541-7B7A-43D3-8B79-37D633B846F1}">
                  <asvg:svgBlip xmlns:asvg="http://schemas.microsoft.com/office/drawing/2016/SVG/main" r:embed="rId3"/>
                </a:ext>
              </a:extLst>
            </a:blip>
            <a:stretch>
              <a:fillRect/>
            </a:stretch>
          </a:blipFill>
        </p:spPr>
        <p:txBody>
          <a:bodyPr/>
          <a:lstStyle/>
          <a:p>
            <a:endParaRPr lang="lv-LV"/>
          </a:p>
        </p:txBody>
      </p:sp>
      <p:grpSp>
        <p:nvGrpSpPr>
          <p:cNvPr id="5" name="Group 5"/>
          <p:cNvGrpSpPr/>
          <p:nvPr/>
        </p:nvGrpSpPr>
        <p:grpSpPr>
          <a:xfrm>
            <a:off x="3489024" y="3304766"/>
            <a:ext cx="4978970" cy="1380698"/>
            <a:chOff x="0" y="0"/>
            <a:chExt cx="6638626" cy="1840931"/>
          </a:xfrm>
        </p:grpSpPr>
        <p:sp>
          <p:nvSpPr>
            <p:cNvPr id="6" name="Freeform 6"/>
            <p:cNvSpPr/>
            <p:nvPr/>
          </p:nvSpPr>
          <p:spPr>
            <a:xfrm>
              <a:off x="0" y="0"/>
              <a:ext cx="6638627" cy="1840931"/>
            </a:xfrm>
            <a:custGeom>
              <a:avLst/>
              <a:gdLst/>
              <a:ahLst/>
              <a:cxnLst/>
              <a:rect l="l" t="t" r="r" b="b"/>
              <a:pathLst>
                <a:path w="6638627" h="1840931">
                  <a:moveTo>
                    <a:pt x="0" y="0"/>
                  </a:moveTo>
                  <a:lnTo>
                    <a:pt x="6638627" y="0"/>
                  </a:lnTo>
                  <a:lnTo>
                    <a:pt x="6638627" y="1840931"/>
                  </a:lnTo>
                  <a:lnTo>
                    <a:pt x="0" y="1840931"/>
                  </a:lnTo>
                  <a:close/>
                </a:path>
              </a:pathLst>
            </a:custGeom>
          </p:spPr>
          <p:txBody>
            <a:bodyPr/>
            <a:lstStyle/>
            <a:p>
              <a:endParaRPr lang="lv-LV"/>
            </a:p>
          </p:txBody>
        </p:sp>
        <p:sp>
          <p:nvSpPr>
            <p:cNvPr id="7" name="TextBox 7"/>
            <p:cNvSpPr txBox="1"/>
            <p:nvPr/>
          </p:nvSpPr>
          <p:spPr>
            <a:xfrm>
              <a:off x="0" y="-9525"/>
              <a:ext cx="6638626" cy="1850456"/>
            </a:xfrm>
            <a:prstGeom prst="rect">
              <a:avLst/>
            </a:prstGeom>
          </p:spPr>
          <p:txBody>
            <a:bodyPr lIns="0" tIns="0" rIns="0" bIns="0" rtlCol="0" anchor="t"/>
            <a:lstStyle/>
            <a:p>
              <a:pPr algn="l">
                <a:lnSpc>
                  <a:spcPts val="3294"/>
                </a:lnSpc>
              </a:pPr>
              <a:r>
                <a:rPr lang="en-US" sz="2599" b="1">
                  <a:solidFill>
                    <a:srgbClr val="000000"/>
                  </a:solidFill>
                  <a:latin typeface="Montserrat Bold"/>
                  <a:ea typeface="Montserrat Bold"/>
                  <a:cs typeface="Montserrat Bold"/>
                  <a:sym typeface="Montserrat Bold"/>
                </a:rPr>
                <a:t>National quantum communications infrastructure in the Baltics</a:t>
              </a:r>
            </a:p>
          </p:txBody>
        </p:sp>
      </p:grpSp>
      <p:sp>
        <p:nvSpPr>
          <p:cNvPr id="8" name="TextBox 8"/>
          <p:cNvSpPr txBox="1"/>
          <p:nvPr/>
        </p:nvSpPr>
        <p:spPr>
          <a:xfrm>
            <a:off x="5604890" y="5593079"/>
            <a:ext cx="1478038" cy="1335460"/>
          </a:xfrm>
          <a:prstGeom prst="rect">
            <a:avLst/>
          </a:prstGeom>
        </p:spPr>
        <p:txBody>
          <a:bodyPr lIns="0" tIns="0" rIns="0" bIns="0" rtlCol="0" anchor="t">
            <a:spAutoFit/>
          </a:bodyPr>
          <a:lstStyle/>
          <a:p>
            <a:pPr algn="ctr">
              <a:lnSpc>
                <a:spcPts val="10919"/>
              </a:lnSpc>
            </a:pPr>
            <a:r>
              <a:rPr lang="en-US" sz="7800" b="1">
                <a:solidFill>
                  <a:srgbClr val="09E6A1"/>
                </a:solidFill>
                <a:latin typeface="Montserrat Bold"/>
                <a:ea typeface="Montserrat Bold"/>
                <a:cs typeface="Montserrat Bold"/>
                <a:sym typeface="Montserrat Bold"/>
              </a:rPr>
              <a:t>#3</a:t>
            </a:r>
          </a:p>
        </p:txBody>
      </p:sp>
      <p:grpSp>
        <p:nvGrpSpPr>
          <p:cNvPr id="9" name="Group 9"/>
          <p:cNvGrpSpPr/>
          <p:nvPr/>
        </p:nvGrpSpPr>
        <p:grpSpPr>
          <a:xfrm>
            <a:off x="5677572" y="6676320"/>
            <a:ext cx="4981326" cy="2150897"/>
            <a:chOff x="0" y="0"/>
            <a:chExt cx="6641768" cy="2867863"/>
          </a:xfrm>
        </p:grpSpPr>
        <p:sp>
          <p:nvSpPr>
            <p:cNvPr id="10" name="Freeform 10"/>
            <p:cNvSpPr/>
            <p:nvPr/>
          </p:nvSpPr>
          <p:spPr>
            <a:xfrm>
              <a:off x="0" y="0"/>
              <a:ext cx="6641767" cy="2867863"/>
            </a:xfrm>
            <a:custGeom>
              <a:avLst/>
              <a:gdLst/>
              <a:ahLst/>
              <a:cxnLst/>
              <a:rect l="l" t="t" r="r" b="b"/>
              <a:pathLst>
                <a:path w="6641767" h="2867863">
                  <a:moveTo>
                    <a:pt x="0" y="0"/>
                  </a:moveTo>
                  <a:lnTo>
                    <a:pt x="6641767" y="0"/>
                  </a:lnTo>
                  <a:lnTo>
                    <a:pt x="6641767" y="2867863"/>
                  </a:lnTo>
                  <a:lnTo>
                    <a:pt x="0" y="2867863"/>
                  </a:lnTo>
                  <a:close/>
                </a:path>
              </a:pathLst>
            </a:custGeom>
          </p:spPr>
          <p:txBody>
            <a:bodyPr/>
            <a:lstStyle/>
            <a:p>
              <a:endParaRPr lang="lv-LV"/>
            </a:p>
          </p:txBody>
        </p:sp>
        <p:sp>
          <p:nvSpPr>
            <p:cNvPr id="11" name="TextBox 11"/>
            <p:cNvSpPr txBox="1"/>
            <p:nvPr/>
          </p:nvSpPr>
          <p:spPr>
            <a:xfrm>
              <a:off x="0" y="-9525"/>
              <a:ext cx="6641768" cy="2877388"/>
            </a:xfrm>
            <a:prstGeom prst="rect">
              <a:avLst/>
            </a:prstGeom>
          </p:spPr>
          <p:txBody>
            <a:bodyPr lIns="0" tIns="0" rIns="0" bIns="0" rtlCol="0" anchor="t"/>
            <a:lstStyle/>
            <a:p>
              <a:pPr algn="l">
                <a:lnSpc>
                  <a:spcPts val="3294"/>
                </a:lnSpc>
              </a:pPr>
              <a:r>
                <a:rPr lang="en-US" sz="2599">
                  <a:solidFill>
                    <a:srgbClr val="000000"/>
                  </a:solidFill>
                  <a:latin typeface="Montserrat"/>
                  <a:ea typeface="Montserrat"/>
                  <a:cs typeface="Montserrat"/>
                  <a:sym typeface="Montserrat"/>
                </a:rPr>
                <a:t>In CEE for </a:t>
              </a:r>
              <a:r>
                <a:rPr lang="en-US" sz="2599" b="1">
                  <a:solidFill>
                    <a:srgbClr val="000000"/>
                  </a:solidFill>
                  <a:latin typeface="Montserrat Bold"/>
                  <a:ea typeface="Montserrat Bold"/>
                  <a:cs typeface="Montserrat Bold"/>
                  <a:sym typeface="Montserrat Bold"/>
                </a:rPr>
                <a:t>Location specialisation in Data, Radar, Satellite, Missile Guidance</a:t>
              </a:r>
              <a:r>
                <a:rPr lang="en-US" sz="2599">
                  <a:solidFill>
                    <a:srgbClr val="000000"/>
                  </a:solidFill>
                  <a:latin typeface="Montserrat"/>
                  <a:ea typeface="Montserrat"/>
                  <a:cs typeface="Montserrat"/>
                  <a:sym typeface="Montserrat"/>
                </a:rPr>
                <a:t> and Other Communications</a:t>
              </a:r>
            </a:p>
          </p:txBody>
        </p:sp>
      </p:grpSp>
      <p:grpSp>
        <p:nvGrpSpPr>
          <p:cNvPr id="12" name="Group 12"/>
          <p:cNvGrpSpPr/>
          <p:nvPr/>
        </p:nvGrpSpPr>
        <p:grpSpPr>
          <a:xfrm>
            <a:off x="10712811" y="3391506"/>
            <a:ext cx="5806981" cy="1741214"/>
            <a:chOff x="0" y="0"/>
            <a:chExt cx="7742641" cy="2321619"/>
          </a:xfrm>
        </p:grpSpPr>
        <p:sp>
          <p:nvSpPr>
            <p:cNvPr id="13" name="Freeform 13"/>
            <p:cNvSpPr/>
            <p:nvPr/>
          </p:nvSpPr>
          <p:spPr>
            <a:xfrm>
              <a:off x="0" y="0"/>
              <a:ext cx="7742641" cy="2321619"/>
            </a:xfrm>
            <a:custGeom>
              <a:avLst/>
              <a:gdLst/>
              <a:ahLst/>
              <a:cxnLst/>
              <a:rect l="l" t="t" r="r" b="b"/>
              <a:pathLst>
                <a:path w="7742641" h="2321619">
                  <a:moveTo>
                    <a:pt x="0" y="0"/>
                  </a:moveTo>
                  <a:lnTo>
                    <a:pt x="7742641" y="0"/>
                  </a:lnTo>
                  <a:lnTo>
                    <a:pt x="7742641" y="2321619"/>
                  </a:lnTo>
                  <a:lnTo>
                    <a:pt x="0" y="2321619"/>
                  </a:lnTo>
                  <a:close/>
                </a:path>
              </a:pathLst>
            </a:custGeom>
          </p:spPr>
          <p:txBody>
            <a:bodyPr/>
            <a:lstStyle/>
            <a:p>
              <a:endParaRPr lang="lv-LV"/>
            </a:p>
          </p:txBody>
        </p:sp>
        <p:sp>
          <p:nvSpPr>
            <p:cNvPr id="14" name="TextBox 14"/>
            <p:cNvSpPr txBox="1"/>
            <p:nvPr/>
          </p:nvSpPr>
          <p:spPr>
            <a:xfrm>
              <a:off x="0" y="-9525"/>
              <a:ext cx="7742641" cy="2331144"/>
            </a:xfrm>
            <a:prstGeom prst="rect">
              <a:avLst/>
            </a:prstGeom>
          </p:spPr>
          <p:txBody>
            <a:bodyPr lIns="0" tIns="0" rIns="0" bIns="0" rtlCol="0" anchor="t"/>
            <a:lstStyle/>
            <a:p>
              <a:pPr algn="l">
                <a:lnSpc>
                  <a:spcPts val="3295"/>
                </a:lnSpc>
              </a:pPr>
              <a:r>
                <a:rPr lang="en-US" sz="2599" b="1">
                  <a:solidFill>
                    <a:srgbClr val="000000"/>
                  </a:solidFill>
                  <a:latin typeface="Montserrat Bold"/>
                  <a:ea typeface="Montserrat Bold"/>
                  <a:cs typeface="Montserrat Bold"/>
                  <a:sym typeface="Montserrat Bold"/>
                </a:rPr>
                <a:t>World record</a:t>
              </a:r>
              <a:r>
                <a:rPr lang="en-US" sz="2599">
                  <a:solidFill>
                    <a:srgbClr val="000000"/>
                  </a:solidFill>
                  <a:latin typeface="Montserrat"/>
                  <a:ea typeface="Montserrat"/>
                  <a:cs typeface="Montserrat"/>
                  <a:sym typeface="Montserrat"/>
                </a:rPr>
                <a:t> 380 Gbit/s </a:t>
              </a:r>
              <a:r>
                <a:rPr lang="en-US" sz="2599" b="1">
                  <a:solidFill>
                    <a:srgbClr val="000000"/>
                  </a:solidFill>
                  <a:latin typeface="Montserrat Bold"/>
                  <a:ea typeface="Montserrat Bold"/>
                  <a:cs typeface="Montserrat Bold"/>
                  <a:sym typeface="Montserrat Bold"/>
                </a:rPr>
                <a:t>optical data transmission</a:t>
              </a:r>
              <a:r>
                <a:rPr lang="en-US" sz="2599">
                  <a:solidFill>
                    <a:srgbClr val="000000"/>
                  </a:solidFill>
                  <a:latin typeface="Montserrat"/>
                  <a:ea typeface="Montserrat"/>
                  <a:cs typeface="Montserrat"/>
                  <a:sym typeface="Montserrat"/>
                </a:rPr>
                <a:t> on silicon photonics chip, recognized at OFC 2024</a:t>
              </a:r>
            </a:p>
          </p:txBody>
        </p:sp>
      </p:grpSp>
      <p:grpSp>
        <p:nvGrpSpPr>
          <p:cNvPr id="15" name="Group 15"/>
          <p:cNvGrpSpPr/>
          <p:nvPr/>
        </p:nvGrpSpPr>
        <p:grpSpPr>
          <a:xfrm>
            <a:off x="13034502" y="6839384"/>
            <a:ext cx="4853307" cy="1331747"/>
            <a:chOff x="0" y="0"/>
            <a:chExt cx="6471076" cy="1775663"/>
          </a:xfrm>
        </p:grpSpPr>
        <p:sp>
          <p:nvSpPr>
            <p:cNvPr id="16" name="Freeform 16"/>
            <p:cNvSpPr/>
            <p:nvPr/>
          </p:nvSpPr>
          <p:spPr>
            <a:xfrm>
              <a:off x="0" y="0"/>
              <a:ext cx="6471076" cy="1775663"/>
            </a:xfrm>
            <a:custGeom>
              <a:avLst/>
              <a:gdLst/>
              <a:ahLst/>
              <a:cxnLst/>
              <a:rect l="l" t="t" r="r" b="b"/>
              <a:pathLst>
                <a:path w="6471076" h="1775663">
                  <a:moveTo>
                    <a:pt x="0" y="0"/>
                  </a:moveTo>
                  <a:lnTo>
                    <a:pt x="6471076" y="0"/>
                  </a:lnTo>
                  <a:lnTo>
                    <a:pt x="6471076" y="1775663"/>
                  </a:lnTo>
                  <a:lnTo>
                    <a:pt x="0" y="1775663"/>
                  </a:lnTo>
                  <a:close/>
                </a:path>
              </a:pathLst>
            </a:custGeom>
          </p:spPr>
          <p:txBody>
            <a:bodyPr/>
            <a:lstStyle/>
            <a:p>
              <a:endParaRPr lang="lv-LV"/>
            </a:p>
          </p:txBody>
        </p:sp>
        <p:sp>
          <p:nvSpPr>
            <p:cNvPr id="17" name="TextBox 17"/>
            <p:cNvSpPr txBox="1"/>
            <p:nvPr/>
          </p:nvSpPr>
          <p:spPr>
            <a:xfrm>
              <a:off x="0" y="-9525"/>
              <a:ext cx="6471076" cy="1785188"/>
            </a:xfrm>
            <a:prstGeom prst="rect">
              <a:avLst/>
            </a:prstGeom>
          </p:spPr>
          <p:txBody>
            <a:bodyPr lIns="0" tIns="0" rIns="0" bIns="0" rtlCol="0" anchor="t"/>
            <a:lstStyle/>
            <a:p>
              <a:pPr algn="l">
                <a:lnSpc>
                  <a:spcPts val="3294"/>
                </a:lnSpc>
              </a:pPr>
              <a:r>
                <a:rPr lang="en-US" sz="2599" b="1">
                  <a:solidFill>
                    <a:srgbClr val="000000"/>
                  </a:solidFill>
                  <a:latin typeface="Montserrat Bold"/>
                  <a:ea typeface="Montserrat Bold"/>
                  <a:cs typeface="Montserrat Bold"/>
                  <a:sym typeface="Montserrat Bold"/>
                </a:rPr>
                <a:t>Advanced 5G </a:t>
              </a:r>
              <a:r>
                <a:rPr lang="en-US" sz="2599">
                  <a:solidFill>
                    <a:srgbClr val="000000"/>
                  </a:solidFill>
                  <a:latin typeface="Montserrat"/>
                  <a:ea typeface="Montserrat"/>
                  <a:cs typeface="Montserrat"/>
                  <a:sym typeface="Montserrat"/>
                </a:rPr>
                <a:t>and Broadband Coverage, including sea</a:t>
              </a:r>
            </a:p>
          </p:txBody>
        </p:sp>
      </p:grpSp>
      <p:sp>
        <p:nvSpPr>
          <p:cNvPr id="18" name="Freeform 18"/>
          <p:cNvSpPr/>
          <p:nvPr/>
        </p:nvSpPr>
        <p:spPr>
          <a:xfrm>
            <a:off x="11531644" y="6365584"/>
            <a:ext cx="1425973" cy="1336850"/>
          </a:xfrm>
          <a:custGeom>
            <a:avLst/>
            <a:gdLst/>
            <a:ahLst/>
            <a:cxnLst/>
            <a:rect l="l" t="t" r="r" b="b"/>
            <a:pathLst>
              <a:path w="1425973" h="1336850">
                <a:moveTo>
                  <a:pt x="0" y="0"/>
                </a:moveTo>
                <a:lnTo>
                  <a:pt x="1425974" y="0"/>
                </a:lnTo>
                <a:lnTo>
                  <a:pt x="1425974" y="1336850"/>
                </a:lnTo>
                <a:lnTo>
                  <a:pt x="0" y="133685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9" name="Freeform 19"/>
          <p:cNvSpPr/>
          <p:nvPr/>
        </p:nvSpPr>
        <p:spPr>
          <a:xfrm>
            <a:off x="3736620" y="5582719"/>
            <a:ext cx="1868270" cy="4445173"/>
          </a:xfrm>
          <a:custGeom>
            <a:avLst/>
            <a:gdLst/>
            <a:ahLst/>
            <a:cxnLst/>
            <a:rect l="l" t="t" r="r" b="b"/>
            <a:pathLst>
              <a:path w="1868270" h="4445173">
                <a:moveTo>
                  <a:pt x="0" y="0"/>
                </a:moveTo>
                <a:lnTo>
                  <a:pt x="1868270" y="0"/>
                </a:lnTo>
                <a:lnTo>
                  <a:pt x="1868270" y="4445173"/>
                </a:lnTo>
                <a:lnTo>
                  <a:pt x="0" y="4445173"/>
                </a:lnTo>
                <a:lnTo>
                  <a:pt x="0" y="0"/>
                </a:lnTo>
                <a:close/>
              </a:path>
            </a:pathLst>
          </a:custGeom>
          <a:blipFill>
            <a:blip r:embed="rId5"/>
            <a:stretch>
              <a:fillRect l="-162098" t="-10157"/>
            </a:stretch>
          </a:blipFill>
        </p:spPr>
        <p:txBody>
          <a:bodyPr/>
          <a:lstStyle/>
          <a:p>
            <a:endParaRPr lang="lv-LV"/>
          </a:p>
        </p:txBody>
      </p:sp>
      <p:sp>
        <p:nvSpPr>
          <p:cNvPr id="20" name="Freeform 20"/>
          <p:cNvSpPr/>
          <p:nvPr/>
        </p:nvSpPr>
        <p:spPr>
          <a:xfrm>
            <a:off x="2040929" y="3882968"/>
            <a:ext cx="1176979" cy="80917"/>
          </a:xfrm>
          <a:custGeom>
            <a:avLst/>
            <a:gdLst/>
            <a:ahLst/>
            <a:cxnLst/>
            <a:rect l="l" t="t" r="r" b="b"/>
            <a:pathLst>
              <a:path w="1176979" h="80917">
                <a:moveTo>
                  <a:pt x="0" y="0"/>
                </a:moveTo>
                <a:lnTo>
                  <a:pt x="1176979" y="0"/>
                </a:lnTo>
                <a:lnTo>
                  <a:pt x="1176979" y="80917"/>
                </a:lnTo>
                <a:lnTo>
                  <a:pt x="0" y="80917"/>
                </a:lnTo>
                <a:lnTo>
                  <a:pt x="0" y="0"/>
                </a:lnTo>
                <a:close/>
              </a:path>
            </a:pathLst>
          </a:custGeom>
          <a:blipFill>
            <a:blip r:embed="rId6"/>
            <a:stretch>
              <a:fillRect/>
            </a:stretch>
          </a:blipFill>
        </p:spPr>
        <p:txBody>
          <a:bodyPr/>
          <a:lstStyle/>
          <a:p>
            <a:endParaRPr lang="lv-LV"/>
          </a:p>
        </p:txBody>
      </p:sp>
      <p:sp>
        <p:nvSpPr>
          <p:cNvPr id="21" name="Freeform 21"/>
          <p:cNvSpPr/>
          <p:nvPr/>
        </p:nvSpPr>
        <p:spPr>
          <a:xfrm>
            <a:off x="9335807" y="4344036"/>
            <a:ext cx="1176979" cy="80917"/>
          </a:xfrm>
          <a:custGeom>
            <a:avLst/>
            <a:gdLst/>
            <a:ahLst/>
            <a:cxnLst/>
            <a:rect l="l" t="t" r="r" b="b"/>
            <a:pathLst>
              <a:path w="1176979" h="80917">
                <a:moveTo>
                  <a:pt x="0" y="0"/>
                </a:moveTo>
                <a:lnTo>
                  <a:pt x="1176979" y="0"/>
                </a:lnTo>
                <a:lnTo>
                  <a:pt x="1176979" y="80918"/>
                </a:lnTo>
                <a:lnTo>
                  <a:pt x="0" y="80918"/>
                </a:lnTo>
                <a:lnTo>
                  <a:pt x="0" y="0"/>
                </a:lnTo>
                <a:close/>
              </a:path>
            </a:pathLst>
          </a:custGeom>
          <a:blipFill>
            <a:blip r:embed="rId6"/>
            <a:stretch>
              <a:fillRect/>
            </a:stretch>
          </a:blipFill>
        </p:spPr>
        <p:txBody>
          <a:bodyPr/>
          <a:lstStyle/>
          <a:p>
            <a:endParaRPr lang="lv-LV"/>
          </a:p>
        </p:txBody>
      </p:sp>
      <p:sp>
        <p:nvSpPr>
          <p:cNvPr id="22" name="Freeform 22"/>
          <p:cNvSpPr/>
          <p:nvPr/>
        </p:nvSpPr>
        <p:spPr>
          <a:xfrm>
            <a:off x="11704439" y="7805306"/>
            <a:ext cx="1176979" cy="80917"/>
          </a:xfrm>
          <a:custGeom>
            <a:avLst/>
            <a:gdLst/>
            <a:ahLst/>
            <a:cxnLst/>
            <a:rect l="l" t="t" r="r" b="b"/>
            <a:pathLst>
              <a:path w="1176979" h="80917">
                <a:moveTo>
                  <a:pt x="0" y="0"/>
                </a:moveTo>
                <a:lnTo>
                  <a:pt x="1176979" y="0"/>
                </a:lnTo>
                <a:lnTo>
                  <a:pt x="1176979" y="80917"/>
                </a:lnTo>
                <a:lnTo>
                  <a:pt x="0" y="80917"/>
                </a:lnTo>
                <a:lnTo>
                  <a:pt x="0" y="0"/>
                </a:lnTo>
                <a:close/>
              </a:path>
            </a:pathLst>
          </a:custGeom>
          <a:blipFill>
            <a:blip r:embed="rId6"/>
            <a:stretch>
              <a:fillRect/>
            </a:stretch>
          </a:blipFill>
        </p:spPr>
        <p:txBody>
          <a:bodyPr/>
          <a:lstStyle/>
          <a:p>
            <a:endParaRPr lang="lv-LV"/>
          </a:p>
        </p:txBody>
      </p:sp>
      <p:sp>
        <p:nvSpPr>
          <p:cNvPr id="23" name="Freeform 23"/>
          <p:cNvSpPr/>
          <p:nvPr/>
        </p:nvSpPr>
        <p:spPr>
          <a:xfrm>
            <a:off x="9316645" y="3145163"/>
            <a:ext cx="1196140" cy="1116896"/>
          </a:xfrm>
          <a:custGeom>
            <a:avLst/>
            <a:gdLst/>
            <a:ahLst/>
            <a:cxnLst/>
            <a:rect l="l" t="t" r="r" b="b"/>
            <a:pathLst>
              <a:path w="1196140" h="1116896">
                <a:moveTo>
                  <a:pt x="0" y="0"/>
                </a:moveTo>
                <a:lnTo>
                  <a:pt x="1196141" y="0"/>
                </a:lnTo>
                <a:lnTo>
                  <a:pt x="1196141" y="1116896"/>
                </a:lnTo>
                <a:lnTo>
                  <a:pt x="0" y="111689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grpSp>
        <p:nvGrpSpPr>
          <p:cNvPr id="24" name="Group 24"/>
          <p:cNvGrpSpPr/>
          <p:nvPr/>
        </p:nvGrpSpPr>
        <p:grpSpPr>
          <a:xfrm>
            <a:off x="13063044" y="937017"/>
            <a:ext cx="434762" cy="258649"/>
            <a:chOff x="0" y="0"/>
            <a:chExt cx="579683" cy="344865"/>
          </a:xfrm>
        </p:grpSpPr>
        <p:sp>
          <p:nvSpPr>
            <p:cNvPr id="25" name="Freeform 25"/>
            <p:cNvSpPr/>
            <p:nvPr/>
          </p:nvSpPr>
          <p:spPr>
            <a:xfrm>
              <a:off x="0" y="0"/>
              <a:ext cx="579683" cy="344865"/>
            </a:xfrm>
            <a:custGeom>
              <a:avLst/>
              <a:gdLst/>
              <a:ahLst/>
              <a:cxnLst/>
              <a:rect l="l" t="t" r="r" b="b"/>
              <a:pathLst>
                <a:path w="579683" h="344865">
                  <a:moveTo>
                    <a:pt x="0" y="0"/>
                  </a:moveTo>
                  <a:lnTo>
                    <a:pt x="579683" y="0"/>
                  </a:lnTo>
                  <a:lnTo>
                    <a:pt x="579683" y="344865"/>
                  </a:lnTo>
                  <a:lnTo>
                    <a:pt x="0" y="344865"/>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lv-LV"/>
            </a:p>
          </p:txBody>
        </p:sp>
        <p:sp>
          <p:nvSpPr>
            <p:cNvPr id="26" name="Freeform 26"/>
            <p:cNvSpPr/>
            <p:nvPr/>
          </p:nvSpPr>
          <p:spPr>
            <a:xfrm>
              <a:off x="0" y="9711"/>
              <a:ext cx="541278" cy="325444"/>
            </a:xfrm>
            <a:custGeom>
              <a:avLst/>
              <a:gdLst/>
              <a:ahLst/>
              <a:cxnLst/>
              <a:rect l="l" t="t" r="r" b="b"/>
              <a:pathLst>
                <a:path w="541278" h="325444">
                  <a:moveTo>
                    <a:pt x="0" y="0"/>
                  </a:moveTo>
                  <a:lnTo>
                    <a:pt x="541278" y="0"/>
                  </a:lnTo>
                  <a:lnTo>
                    <a:pt x="541278" y="325443"/>
                  </a:lnTo>
                  <a:lnTo>
                    <a:pt x="0" y="325443"/>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lv-LV"/>
            </a:p>
          </p:txBody>
        </p:sp>
      </p:grpSp>
      <p:sp>
        <p:nvSpPr>
          <p:cNvPr id="27" name="Freeform 27"/>
          <p:cNvSpPr/>
          <p:nvPr/>
        </p:nvSpPr>
        <p:spPr>
          <a:xfrm>
            <a:off x="2031404" y="2458687"/>
            <a:ext cx="1324000" cy="1324000"/>
          </a:xfrm>
          <a:custGeom>
            <a:avLst/>
            <a:gdLst/>
            <a:ahLst/>
            <a:cxnLst/>
            <a:rect l="l" t="t" r="r" b="b"/>
            <a:pathLst>
              <a:path w="1324000" h="1324000">
                <a:moveTo>
                  <a:pt x="0" y="0"/>
                </a:moveTo>
                <a:lnTo>
                  <a:pt x="1324001" y="0"/>
                </a:lnTo>
                <a:lnTo>
                  <a:pt x="1324001" y="1324000"/>
                </a:lnTo>
                <a:lnTo>
                  <a:pt x="0" y="1324000"/>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lv-LV"/>
          </a:p>
        </p:txBody>
      </p:sp>
      <p:sp>
        <p:nvSpPr>
          <p:cNvPr id="28" name="TextBox 28"/>
          <p:cNvSpPr txBox="1"/>
          <p:nvPr/>
        </p:nvSpPr>
        <p:spPr>
          <a:xfrm>
            <a:off x="1028700" y="1499199"/>
            <a:ext cx="11277107" cy="514394"/>
          </a:xfrm>
          <a:prstGeom prst="rect">
            <a:avLst/>
          </a:prstGeom>
        </p:spPr>
        <p:txBody>
          <a:bodyPr lIns="0" tIns="0" rIns="0" bIns="0" rtlCol="0" anchor="t">
            <a:spAutoFit/>
          </a:bodyPr>
          <a:lstStyle/>
          <a:p>
            <a:pPr marL="0" lvl="0" indent="0" algn="l">
              <a:lnSpc>
                <a:spcPts val="4080"/>
              </a:lnSpc>
              <a:spcBef>
                <a:spcPct val="0"/>
              </a:spcBef>
            </a:pPr>
            <a:r>
              <a:rPr lang="en-US" sz="3400" u="none" strike="noStrike">
                <a:solidFill>
                  <a:srgbClr val="6C6463"/>
                </a:solidFill>
                <a:latin typeface="Montserrat"/>
                <a:ea typeface="Montserrat"/>
                <a:cs typeface="Montserrat"/>
                <a:sym typeface="Montserrat"/>
              </a:rPr>
              <a:t>In numbers</a:t>
            </a:r>
          </a:p>
        </p:txBody>
      </p:sp>
      <p:sp>
        <p:nvSpPr>
          <p:cNvPr id="29" name="TextBox 29"/>
          <p:cNvSpPr txBox="1"/>
          <p:nvPr/>
        </p:nvSpPr>
        <p:spPr>
          <a:xfrm>
            <a:off x="5677572" y="8808167"/>
            <a:ext cx="6066327" cy="621029"/>
          </a:xfrm>
          <a:prstGeom prst="rect">
            <a:avLst/>
          </a:prstGeom>
        </p:spPr>
        <p:txBody>
          <a:bodyPr lIns="0" tIns="0" rIns="0" bIns="0" rtlCol="0" anchor="t">
            <a:spAutoFit/>
          </a:bodyPr>
          <a:lstStyle/>
          <a:p>
            <a:pPr algn="l">
              <a:lnSpc>
                <a:spcPts val="2520"/>
              </a:lnSpc>
            </a:pPr>
            <a:r>
              <a:rPr lang="en-US" sz="1800">
                <a:solidFill>
                  <a:srgbClr val="1E1E1E"/>
                </a:solidFill>
                <a:latin typeface="Montserrat"/>
                <a:ea typeface="Montserrat"/>
                <a:cs typeface="Montserrat"/>
                <a:sym typeface="Montserrat"/>
              </a:rPr>
              <a:t>(fDi Intelligence from the Financial Times based on Dun &amp; Bradstreet Global Reference Solution, 2024)</a:t>
            </a:r>
          </a:p>
        </p:txBody>
      </p:sp>
      <p:sp>
        <p:nvSpPr>
          <p:cNvPr id="30" name="TextBox 30"/>
          <p:cNvSpPr txBox="1"/>
          <p:nvPr/>
        </p:nvSpPr>
        <p:spPr>
          <a:xfrm>
            <a:off x="3418030" y="2134365"/>
            <a:ext cx="1478038" cy="1335460"/>
          </a:xfrm>
          <a:prstGeom prst="rect">
            <a:avLst/>
          </a:prstGeom>
        </p:spPr>
        <p:txBody>
          <a:bodyPr lIns="0" tIns="0" rIns="0" bIns="0" rtlCol="0" anchor="t">
            <a:spAutoFit/>
          </a:bodyPr>
          <a:lstStyle/>
          <a:p>
            <a:pPr algn="ctr">
              <a:lnSpc>
                <a:spcPts val="10919"/>
              </a:lnSpc>
            </a:pPr>
            <a:r>
              <a:rPr lang="en-US" sz="7800" b="1">
                <a:solidFill>
                  <a:srgbClr val="09E6A1"/>
                </a:solidFill>
                <a:latin typeface="Montserrat Bold"/>
                <a:ea typeface="Montserrat Bold"/>
                <a:cs typeface="Montserrat Bold"/>
                <a:sym typeface="Montserrat Bold"/>
              </a:rPr>
              <a:t>1st</a:t>
            </a:r>
          </a:p>
        </p:txBody>
      </p:sp>
      <p:sp>
        <p:nvSpPr>
          <p:cNvPr id="31" name="TextBox 31"/>
          <p:cNvSpPr txBox="1"/>
          <p:nvPr/>
        </p:nvSpPr>
        <p:spPr>
          <a:xfrm>
            <a:off x="3489024" y="4647365"/>
            <a:ext cx="4978970" cy="1249679"/>
          </a:xfrm>
          <a:prstGeom prst="rect">
            <a:avLst/>
          </a:prstGeom>
        </p:spPr>
        <p:txBody>
          <a:bodyPr lIns="0" tIns="0" rIns="0" bIns="0" rtlCol="0" anchor="t">
            <a:spAutoFit/>
          </a:bodyPr>
          <a:lstStyle/>
          <a:p>
            <a:pPr algn="l">
              <a:lnSpc>
                <a:spcPts val="2520"/>
              </a:lnSpc>
            </a:pPr>
            <a:r>
              <a:rPr lang="en-US" sz="1800">
                <a:solidFill>
                  <a:srgbClr val="1E1E1E"/>
                </a:solidFill>
                <a:latin typeface="Montserrat"/>
                <a:ea typeface="Montserrat"/>
                <a:cs typeface="Montserrat"/>
                <a:sym typeface="Montserrat"/>
              </a:rPr>
              <a:t>QKD (Quantum Key Distribution) integrated with 5G, Wi‑Fi, and IoT, tested in healthcare and finance.</a:t>
            </a:r>
          </a:p>
          <a:p>
            <a:pPr algn="l">
              <a:lnSpc>
                <a:spcPts val="2520"/>
              </a:lnSpc>
            </a:pPr>
            <a:endParaRPr lang="en-US" sz="1800">
              <a:solidFill>
                <a:srgbClr val="1E1E1E"/>
              </a:solidFill>
              <a:latin typeface="Montserrat"/>
              <a:ea typeface="Montserrat"/>
              <a:cs typeface="Montserrat"/>
              <a:sym typeface="Montserrat"/>
            </a:endParaRPr>
          </a:p>
        </p:txBody>
      </p:sp>
      <p:sp>
        <p:nvSpPr>
          <p:cNvPr id="32" name="TextBox 32"/>
          <p:cNvSpPr txBox="1"/>
          <p:nvPr/>
        </p:nvSpPr>
        <p:spPr>
          <a:xfrm>
            <a:off x="10658898" y="5105400"/>
            <a:ext cx="6066327" cy="306704"/>
          </a:xfrm>
          <a:prstGeom prst="rect">
            <a:avLst/>
          </a:prstGeom>
        </p:spPr>
        <p:txBody>
          <a:bodyPr lIns="0" tIns="0" rIns="0" bIns="0" rtlCol="0" anchor="t">
            <a:spAutoFit/>
          </a:bodyPr>
          <a:lstStyle/>
          <a:p>
            <a:pPr algn="l">
              <a:lnSpc>
                <a:spcPts val="2520"/>
              </a:lnSpc>
            </a:pPr>
            <a:r>
              <a:rPr lang="en-US" sz="1800">
                <a:solidFill>
                  <a:srgbClr val="1E1E1E"/>
                </a:solidFill>
                <a:latin typeface="Montserrat"/>
                <a:ea typeface="Montserrat"/>
                <a:cs typeface="Montserrat"/>
                <a:sym typeface="Montserrat"/>
              </a:rPr>
              <a:t>(Riga Technical University, 2024)</a:t>
            </a:r>
          </a:p>
        </p:txBody>
      </p:sp>
      <p:sp>
        <p:nvSpPr>
          <p:cNvPr id="33" name="TextBox 33"/>
          <p:cNvSpPr txBox="1"/>
          <p:nvPr/>
        </p:nvSpPr>
        <p:spPr>
          <a:xfrm>
            <a:off x="1021249" y="676057"/>
            <a:ext cx="9495564" cy="800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Digital infrastructure</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05754" y="-430484"/>
            <a:ext cx="12123929" cy="5683092"/>
          </a:xfrm>
          <a:custGeom>
            <a:avLst/>
            <a:gdLst/>
            <a:ahLst/>
            <a:cxnLst/>
            <a:rect l="l" t="t" r="r" b="b"/>
            <a:pathLst>
              <a:path w="12123929" h="5683092">
                <a:moveTo>
                  <a:pt x="0" y="0"/>
                </a:moveTo>
                <a:lnTo>
                  <a:pt x="12123929" y="0"/>
                </a:lnTo>
                <a:lnTo>
                  <a:pt x="12123929" y="5683092"/>
                </a:lnTo>
                <a:lnTo>
                  <a:pt x="0" y="5683092"/>
                </a:lnTo>
                <a:lnTo>
                  <a:pt x="0" y="0"/>
                </a:lnTo>
                <a:close/>
              </a:path>
            </a:pathLst>
          </a:custGeom>
          <a:blipFill>
            <a:blip>
              <a:alphaModFix amt="19999"/>
              <a:extLst>
                <a:ext uri="{96DAC541-7B7A-43D3-8B79-37D633B846F1}">
                  <asvg:svgBlip xmlns:asvg="http://schemas.microsoft.com/office/drawing/2016/SVG/main" r:embed="rId3"/>
                </a:ext>
              </a:extLst>
            </a:blip>
            <a:stretch>
              <a:fillRect/>
            </a:stretch>
          </a:blipFill>
        </p:spPr>
        <p:txBody>
          <a:bodyPr/>
          <a:lstStyle/>
          <a:p>
            <a:endParaRPr lang="lv-LV"/>
          </a:p>
        </p:txBody>
      </p:sp>
      <p:grpSp>
        <p:nvGrpSpPr>
          <p:cNvPr id="3" name="Group 3"/>
          <p:cNvGrpSpPr/>
          <p:nvPr/>
        </p:nvGrpSpPr>
        <p:grpSpPr>
          <a:xfrm>
            <a:off x="13063044" y="937017"/>
            <a:ext cx="434762" cy="258649"/>
            <a:chOff x="0" y="0"/>
            <a:chExt cx="579683" cy="344865"/>
          </a:xfrm>
        </p:grpSpPr>
        <p:sp>
          <p:nvSpPr>
            <p:cNvPr id="4" name="Freeform 4"/>
            <p:cNvSpPr/>
            <p:nvPr/>
          </p:nvSpPr>
          <p:spPr>
            <a:xfrm>
              <a:off x="0" y="0"/>
              <a:ext cx="579683" cy="344865"/>
            </a:xfrm>
            <a:custGeom>
              <a:avLst/>
              <a:gdLst/>
              <a:ahLst/>
              <a:cxnLst/>
              <a:rect l="l" t="t" r="r" b="b"/>
              <a:pathLst>
                <a:path w="579683" h="344865">
                  <a:moveTo>
                    <a:pt x="0" y="0"/>
                  </a:moveTo>
                  <a:lnTo>
                    <a:pt x="579683" y="0"/>
                  </a:lnTo>
                  <a:lnTo>
                    <a:pt x="579683" y="344865"/>
                  </a:lnTo>
                  <a:lnTo>
                    <a:pt x="0" y="34486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5" name="Freeform 5"/>
            <p:cNvSpPr/>
            <p:nvPr/>
          </p:nvSpPr>
          <p:spPr>
            <a:xfrm>
              <a:off x="0" y="9711"/>
              <a:ext cx="541278" cy="325444"/>
            </a:xfrm>
            <a:custGeom>
              <a:avLst/>
              <a:gdLst/>
              <a:ahLst/>
              <a:cxnLst/>
              <a:rect l="l" t="t" r="r" b="b"/>
              <a:pathLst>
                <a:path w="541278" h="325444">
                  <a:moveTo>
                    <a:pt x="0" y="0"/>
                  </a:moveTo>
                  <a:lnTo>
                    <a:pt x="541278" y="0"/>
                  </a:lnTo>
                  <a:lnTo>
                    <a:pt x="541278" y="325443"/>
                  </a:lnTo>
                  <a:lnTo>
                    <a:pt x="0" y="32544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grpSp>
      <p:sp>
        <p:nvSpPr>
          <p:cNvPr id="6" name="TextBox 6"/>
          <p:cNvSpPr txBox="1"/>
          <p:nvPr/>
        </p:nvSpPr>
        <p:spPr>
          <a:xfrm>
            <a:off x="1028700" y="723442"/>
            <a:ext cx="5584505" cy="800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Sustainability</a:t>
            </a:r>
          </a:p>
        </p:txBody>
      </p:sp>
      <p:sp>
        <p:nvSpPr>
          <p:cNvPr id="7" name="TextBox 7"/>
          <p:cNvSpPr txBox="1"/>
          <p:nvPr/>
        </p:nvSpPr>
        <p:spPr>
          <a:xfrm>
            <a:off x="1021249" y="1499199"/>
            <a:ext cx="10069013" cy="514350"/>
          </a:xfrm>
          <a:prstGeom prst="rect">
            <a:avLst/>
          </a:prstGeom>
        </p:spPr>
        <p:txBody>
          <a:bodyPr lIns="0" tIns="0" rIns="0" bIns="0" rtlCol="0" anchor="t">
            <a:spAutoFit/>
          </a:bodyPr>
          <a:lstStyle/>
          <a:p>
            <a:pPr marL="0" lvl="0" indent="0" algn="l">
              <a:lnSpc>
                <a:spcPts val="4080"/>
              </a:lnSpc>
              <a:spcBef>
                <a:spcPct val="0"/>
              </a:spcBef>
            </a:pPr>
            <a:r>
              <a:rPr lang="en-US" sz="3400" u="none" strike="noStrike">
                <a:solidFill>
                  <a:srgbClr val="646464"/>
                </a:solidFill>
                <a:latin typeface="Montserrat"/>
                <a:ea typeface="Montserrat"/>
                <a:cs typeface="Montserrat"/>
                <a:sym typeface="Montserrat"/>
              </a:rPr>
              <a:t>Vast availability of natural resources</a:t>
            </a:r>
          </a:p>
        </p:txBody>
      </p:sp>
      <p:sp>
        <p:nvSpPr>
          <p:cNvPr id="8" name="Freeform 8"/>
          <p:cNvSpPr/>
          <p:nvPr/>
        </p:nvSpPr>
        <p:spPr>
          <a:xfrm>
            <a:off x="9342649" y="5262953"/>
            <a:ext cx="1576554" cy="329106"/>
          </a:xfrm>
          <a:custGeom>
            <a:avLst/>
            <a:gdLst/>
            <a:ahLst/>
            <a:cxnLst/>
            <a:rect l="l" t="t" r="r" b="b"/>
            <a:pathLst>
              <a:path w="1576554" h="329106">
                <a:moveTo>
                  <a:pt x="0" y="0"/>
                </a:moveTo>
                <a:lnTo>
                  <a:pt x="1576553" y="0"/>
                </a:lnTo>
                <a:lnTo>
                  <a:pt x="1576553" y="329106"/>
                </a:lnTo>
                <a:lnTo>
                  <a:pt x="0" y="329106"/>
                </a:lnTo>
                <a:lnTo>
                  <a:pt x="0" y="0"/>
                </a:lnTo>
                <a:close/>
              </a:path>
            </a:pathLst>
          </a:custGeom>
          <a:blipFill>
            <a:blip r:embed="rId6">
              <a:alphaModFix amt="46000"/>
            </a:blip>
            <a:stretch>
              <a:fillRect/>
            </a:stretch>
          </a:blipFill>
        </p:spPr>
        <p:txBody>
          <a:bodyPr/>
          <a:lstStyle/>
          <a:p>
            <a:endParaRPr lang="lv-LV"/>
          </a:p>
        </p:txBody>
      </p:sp>
      <p:sp>
        <p:nvSpPr>
          <p:cNvPr id="9" name="Freeform 9"/>
          <p:cNvSpPr/>
          <p:nvPr/>
        </p:nvSpPr>
        <p:spPr>
          <a:xfrm>
            <a:off x="2016804" y="5262953"/>
            <a:ext cx="1576554" cy="329106"/>
          </a:xfrm>
          <a:custGeom>
            <a:avLst/>
            <a:gdLst/>
            <a:ahLst/>
            <a:cxnLst/>
            <a:rect l="l" t="t" r="r" b="b"/>
            <a:pathLst>
              <a:path w="1576554" h="329106">
                <a:moveTo>
                  <a:pt x="0" y="0"/>
                </a:moveTo>
                <a:lnTo>
                  <a:pt x="1576554" y="0"/>
                </a:lnTo>
                <a:lnTo>
                  <a:pt x="1576554" y="329106"/>
                </a:lnTo>
                <a:lnTo>
                  <a:pt x="0" y="329106"/>
                </a:lnTo>
                <a:lnTo>
                  <a:pt x="0" y="0"/>
                </a:lnTo>
                <a:close/>
              </a:path>
            </a:pathLst>
          </a:custGeom>
          <a:blipFill>
            <a:blip r:embed="rId6">
              <a:alphaModFix amt="46000"/>
            </a:blip>
            <a:stretch>
              <a:fillRect/>
            </a:stretch>
          </a:blipFill>
        </p:spPr>
        <p:txBody>
          <a:bodyPr/>
          <a:lstStyle/>
          <a:p>
            <a:endParaRPr lang="lv-LV"/>
          </a:p>
        </p:txBody>
      </p:sp>
      <p:grpSp>
        <p:nvGrpSpPr>
          <p:cNvPr id="10" name="Group 10"/>
          <p:cNvGrpSpPr/>
          <p:nvPr/>
        </p:nvGrpSpPr>
        <p:grpSpPr>
          <a:xfrm>
            <a:off x="1552187" y="2893200"/>
            <a:ext cx="2505788" cy="250578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24931" r="-24931"/>
              </a:stretch>
            </a:blipFill>
          </p:spPr>
          <p:txBody>
            <a:bodyPr/>
            <a:lstStyle/>
            <a:p>
              <a:endParaRPr lang="lv-LV"/>
            </a:p>
          </p:txBody>
        </p:sp>
      </p:grpSp>
      <p:grpSp>
        <p:nvGrpSpPr>
          <p:cNvPr id="12" name="Group 12"/>
          <p:cNvGrpSpPr/>
          <p:nvPr/>
        </p:nvGrpSpPr>
        <p:grpSpPr>
          <a:xfrm>
            <a:off x="4981593" y="5062828"/>
            <a:ext cx="2505788" cy="250578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24953" r="-24953"/>
              </a:stretch>
            </a:blipFill>
          </p:spPr>
          <p:txBody>
            <a:bodyPr/>
            <a:lstStyle/>
            <a:p>
              <a:endParaRPr lang="lv-LV"/>
            </a:p>
          </p:txBody>
        </p:sp>
      </p:grpSp>
      <p:grpSp>
        <p:nvGrpSpPr>
          <p:cNvPr id="14" name="Group 14"/>
          <p:cNvGrpSpPr/>
          <p:nvPr/>
        </p:nvGrpSpPr>
        <p:grpSpPr>
          <a:xfrm>
            <a:off x="8878031" y="2893200"/>
            <a:ext cx="2505788" cy="250578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25046" r="-25046"/>
              </a:stretch>
            </a:blipFill>
          </p:spPr>
          <p:txBody>
            <a:bodyPr/>
            <a:lstStyle/>
            <a:p>
              <a:endParaRPr lang="lv-LV"/>
            </a:p>
          </p:txBody>
        </p:sp>
      </p:grpSp>
      <p:sp>
        <p:nvSpPr>
          <p:cNvPr id="16" name="Freeform 16"/>
          <p:cNvSpPr/>
          <p:nvPr/>
        </p:nvSpPr>
        <p:spPr>
          <a:xfrm>
            <a:off x="13208544" y="7436152"/>
            <a:ext cx="1576554" cy="329106"/>
          </a:xfrm>
          <a:custGeom>
            <a:avLst/>
            <a:gdLst/>
            <a:ahLst/>
            <a:cxnLst/>
            <a:rect l="l" t="t" r="r" b="b"/>
            <a:pathLst>
              <a:path w="1576554" h="329106">
                <a:moveTo>
                  <a:pt x="0" y="0"/>
                </a:moveTo>
                <a:lnTo>
                  <a:pt x="1576554" y="0"/>
                </a:lnTo>
                <a:lnTo>
                  <a:pt x="1576554" y="329105"/>
                </a:lnTo>
                <a:lnTo>
                  <a:pt x="0" y="329105"/>
                </a:lnTo>
                <a:lnTo>
                  <a:pt x="0" y="0"/>
                </a:lnTo>
                <a:close/>
              </a:path>
            </a:pathLst>
          </a:custGeom>
          <a:blipFill>
            <a:blip r:embed="rId6">
              <a:alphaModFix amt="46000"/>
            </a:blip>
            <a:stretch>
              <a:fillRect/>
            </a:stretch>
          </a:blipFill>
        </p:spPr>
        <p:txBody>
          <a:bodyPr/>
          <a:lstStyle/>
          <a:p>
            <a:endParaRPr lang="lv-LV"/>
          </a:p>
        </p:txBody>
      </p:sp>
      <p:grpSp>
        <p:nvGrpSpPr>
          <p:cNvPr id="17" name="Group 17"/>
          <p:cNvGrpSpPr/>
          <p:nvPr/>
        </p:nvGrpSpPr>
        <p:grpSpPr>
          <a:xfrm>
            <a:off x="12743927" y="5062828"/>
            <a:ext cx="2505788" cy="250578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24906" r="-24906"/>
              </a:stretch>
            </a:blipFill>
          </p:spPr>
          <p:txBody>
            <a:bodyPr/>
            <a:lstStyle/>
            <a:p>
              <a:endParaRPr lang="lv-LV"/>
            </a:p>
          </p:txBody>
        </p:sp>
      </p:grpSp>
      <p:sp>
        <p:nvSpPr>
          <p:cNvPr id="19" name="Freeform 19"/>
          <p:cNvSpPr/>
          <p:nvPr/>
        </p:nvSpPr>
        <p:spPr>
          <a:xfrm>
            <a:off x="5446210" y="7436152"/>
            <a:ext cx="1576554" cy="329106"/>
          </a:xfrm>
          <a:custGeom>
            <a:avLst/>
            <a:gdLst/>
            <a:ahLst/>
            <a:cxnLst/>
            <a:rect l="l" t="t" r="r" b="b"/>
            <a:pathLst>
              <a:path w="1576554" h="329106">
                <a:moveTo>
                  <a:pt x="0" y="0"/>
                </a:moveTo>
                <a:lnTo>
                  <a:pt x="1576554" y="0"/>
                </a:lnTo>
                <a:lnTo>
                  <a:pt x="1576554" y="329105"/>
                </a:lnTo>
                <a:lnTo>
                  <a:pt x="0" y="329105"/>
                </a:lnTo>
                <a:lnTo>
                  <a:pt x="0" y="0"/>
                </a:lnTo>
                <a:close/>
              </a:path>
            </a:pathLst>
          </a:custGeom>
          <a:blipFill>
            <a:blip r:embed="rId6">
              <a:alphaModFix amt="46000"/>
            </a:blip>
            <a:stretch>
              <a:fillRect/>
            </a:stretch>
          </a:blipFill>
        </p:spPr>
        <p:txBody>
          <a:bodyPr/>
          <a:lstStyle/>
          <a:p>
            <a:endParaRPr lang="lv-LV"/>
          </a:p>
        </p:txBody>
      </p:sp>
      <p:sp>
        <p:nvSpPr>
          <p:cNvPr id="20" name="Freeform 20"/>
          <p:cNvSpPr/>
          <p:nvPr/>
        </p:nvSpPr>
        <p:spPr>
          <a:xfrm>
            <a:off x="2016804" y="5243903"/>
            <a:ext cx="1576554" cy="329106"/>
          </a:xfrm>
          <a:custGeom>
            <a:avLst/>
            <a:gdLst/>
            <a:ahLst/>
            <a:cxnLst/>
            <a:rect l="l" t="t" r="r" b="b"/>
            <a:pathLst>
              <a:path w="1576554" h="329106">
                <a:moveTo>
                  <a:pt x="0" y="0"/>
                </a:moveTo>
                <a:lnTo>
                  <a:pt x="1576554" y="0"/>
                </a:lnTo>
                <a:lnTo>
                  <a:pt x="1576554" y="329106"/>
                </a:lnTo>
                <a:lnTo>
                  <a:pt x="0" y="329106"/>
                </a:lnTo>
                <a:lnTo>
                  <a:pt x="0" y="0"/>
                </a:lnTo>
                <a:close/>
              </a:path>
            </a:pathLst>
          </a:custGeom>
          <a:blipFill>
            <a:blip r:embed="rId6">
              <a:alphaModFix amt="46000"/>
            </a:blip>
            <a:stretch>
              <a:fillRect/>
            </a:stretch>
          </a:blipFill>
        </p:spPr>
        <p:txBody>
          <a:bodyPr/>
          <a:lstStyle/>
          <a:p>
            <a:endParaRPr lang="lv-LV"/>
          </a:p>
        </p:txBody>
      </p:sp>
      <p:sp>
        <p:nvSpPr>
          <p:cNvPr id="21" name="TextBox 21"/>
          <p:cNvSpPr txBox="1"/>
          <p:nvPr/>
        </p:nvSpPr>
        <p:spPr>
          <a:xfrm>
            <a:off x="952492" y="4848129"/>
            <a:ext cx="2128625" cy="1335460"/>
          </a:xfrm>
          <a:prstGeom prst="rect">
            <a:avLst/>
          </a:prstGeom>
        </p:spPr>
        <p:txBody>
          <a:bodyPr lIns="0" tIns="0" rIns="0" bIns="0" rtlCol="0" anchor="t">
            <a:spAutoFit/>
          </a:bodyPr>
          <a:lstStyle/>
          <a:p>
            <a:pPr algn="ctr">
              <a:lnSpc>
                <a:spcPts val="10919"/>
              </a:lnSpc>
            </a:pPr>
            <a:r>
              <a:rPr lang="en-US" sz="7800" b="1">
                <a:solidFill>
                  <a:srgbClr val="09E6A1"/>
                </a:solidFill>
                <a:latin typeface="Montserrat Bold"/>
                <a:ea typeface="Montserrat Bold"/>
                <a:cs typeface="Montserrat Bold"/>
                <a:sym typeface="Montserrat Bold"/>
              </a:rPr>
              <a:t>53%</a:t>
            </a:r>
          </a:p>
        </p:txBody>
      </p:sp>
      <p:grpSp>
        <p:nvGrpSpPr>
          <p:cNvPr id="22" name="Group 22"/>
          <p:cNvGrpSpPr/>
          <p:nvPr/>
        </p:nvGrpSpPr>
        <p:grpSpPr>
          <a:xfrm>
            <a:off x="1552187" y="6061357"/>
            <a:ext cx="2716225" cy="922172"/>
            <a:chOff x="0" y="0"/>
            <a:chExt cx="3621634" cy="1229563"/>
          </a:xfrm>
        </p:grpSpPr>
        <p:sp>
          <p:nvSpPr>
            <p:cNvPr id="23" name="Freeform 23"/>
            <p:cNvSpPr/>
            <p:nvPr/>
          </p:nvSpPr>
          <p:spPr>
            <a:xfrm>
              <a:off x="0" y="0"/>
              <a:ext cx="3621634" cy="1229563"/>
            </a:xfrm>
            <a:custGeom>
              <a:avLst/>
              <a:gdLst/>
              <a:ahLst/>
              <a:cxnLst/>
              <a:rect l="l" t="t" r="r" b="b"/>
              <a:pathLst>
                <a:path w="3621634" h="1229563">
                  <a:moveTo>
                    <a:pt x="0" y="0"/>
                  </a:moveTo>
                  <a:lnTo>
                    <a:pt x="3621634" y="0"/>
                  </a:lnTo>
                  <a:lnTo>
                    <a:pt x="3621634" y="1229563"/>
                  </a:lnTo>
                  <a:lnTo>
                    <a:pt x="0" y="1229563"/>
                  </a:lnTo>
                  <a:close/>
                </a:path>
              </a:pathLst>
            </a:custGeom>
          </p:spPr>
          <p:txBody>
            <a:bodyPr/>
            <a:lstStyle/>
            <a:p>
              <a:endParaRPr lang="lv-LV"/>
            </a:p>
          </p:txBody>
        </p:sp>
        <p:sp>
          <p:nvSpPr>
            <p:cNvPr id="24" name="TextBox 24"/>
            <p:cNvSpPr txBox="1"/>
            <p:nvPr/>
          </p:nvSpPr>
          <p:spPr>
            <a:xfrm>
              <a:off x="0" y="-9525"/>
              <a:ext cx="3621634" cy="1239088"/>
            </a:xfrm>
            <a:prstGeom prst="rect">
              <a:avLst/>
            </a:prstGeom>
          </p:spPr>
          <p:txBody>
            <a:bodyPr lIns="0" tIns="0" rIns="0" bIns="0" rtlCol="0" anchor="t"/>
            <a:lstStyle/>
            <a:p>
              <a:pPr algn="l">
                <a:lnSpc>
                  <a:spcPts val="3294"/>
                </a:lnSpc>
              </a:pPr>
              <a:r>
                <a:rPr lang="en-US" sz="2599" b="1">
                  <a:solidFill>
                    <a:srgbClr val="000000"/>
                  </a:solidFill>
                  <a:latin typeface="Montserrat Bold"/>
                  <a:ea typeface="Montserrat Bold"/>
                  <a:cs typeface="Montserrat Bold"/>
                  <a:sym typeface="Montserrat Bold"/>
                </a:rPr>
                <a:t>Forested area</a:t>
              </a:r>
              <a:r>
                <a:rPr lang="en-US" sz="2599">
                  <a:solidFill>
                    <a:srgbClr val="000000"/>
                  </a:solidFill>
                  <a:latin typeface="Montserrat"/>
                  <a:ea typeface="Montserrat"/>
                  <a:cs typeface="Montserrat"/>
                  <a:sym typeface="Montserrat"/>
                </a:rPr>
                <a:t> territory</a:t>
              </a:r>
            </a:p>
          </p:txBody>
        </p:sp>
      </p:grpSp>
      <p:sp>
        <p:nvSpPr>
          <p:cNvPr id="25" name="TextBox 25"/>
          <p:cNvSpPr txBox="1"/>
          <p:nvPr/>
        </p:nvSpPr>
        <p:spPr>
          <a:xfrm>
            <a:off x="3957768" y="6692222"/>
            <a:ext cx="2047651" cy="1335460"/>
          </a:xfrm>
          <a:prstGeom prst="rect">
            <a:avLst/>
          </a:prstGeom>
        </p:spPr>
        <p:txBody>
          <a:bodyPr lIns="0" tIns="0" rIns="0" bIns="0" rtlCol="0" anchor="t">
            <a:spAutoFit/>
          </a:bodyPr>
          <a:lstStyle/>
          <a:p>
            <a:pPr algn="ctr">
              <a:lnSpc>
                <a:spcPts val="10919"/>
              </a:lnSpc>
            </a:pPr>
            <a:r>
              <a:rPr lang="en-US" sz="7800" b="1">
                <a:solidFill>
                  <a:srgbClr val="09E6A1"/>
                </a:solidFill>
                <a:latin typeface="Montserrat Bold"/>
                <a:ea typeface="Montserrat Bold"/>
                <a:cs typeface="Montserrat Bold"/>
                <a:sym typeface="Montserrat Bold"/>
              </a:rPr>
              <a:t>8th</a:t>
            </a:r>
          </a:p>
        </p:txBody>
      </p:sp>
      <p:grpSp>
        <p:nvGrpSpPr>
          <p:cNvPr id="26" name="Group 26"/>
          <p:cNvGrpSpPr/>
          <p:nvPr/>
        </p:nvGrpSpPr>
        <p:grpSpPr>
          <a:xfrm>
            <a:off x="4057975" y="7912572"/>
            <a:ext cx="6380728" cy="922064"/>
            <a:chOff x="0" y="0"/>
            <a:chExt cx="8507637" cy="1229419"/>
          </a:xfrm>
        </p:grpSpPr>
        <p:sp>
          <p:nvSpPr>
            <p:cNvPr id="27" name="Freeform 27"/>
            <p:cNvSpPr/>
            <p:nvPr/>
          </p:nvSpPr>
          <p:spPr>
            <a:xfrm>
              <a:off x="0" y="0"/>
              <a:ext cx="8507637" cy="1229419"/>
            </a:xfrm>
            <a:custGeom>
              <a:avLst/>
              <a:gdLst/>
              <a:ahLst/>
              <a:cxnLst/>
              <a:rect l="l" t="t" r="r" b="b"/>
              <a:pathLst>
                <a:path w="8507637" h="1229419">
                  <a:moveTo>
                    <a:pt x="0" y="0"/>
                  </a:moveTo>
                  <a:lnTo>
                    <a:pt x="8507637" y="0"/>
                  </a:lnTo>
                  <a:lnTo>
                    <a:pt x="8507637" y="1229419"/>
                  </a:lnTo>
                  <a:lnTo>
                    <a:pt x="0" y="1229419"/>
                  </a:lnTo>
                  <a:close/>
                </a:path>
              </a:pathLst>
            </a:custGeom>
          </p:spPr>
          <p:txBody>
            <a:bodyPr/>
            <a:lstStyle/>
            <a:p>
              <a:endParaRPr lang="lv-LV"/>
            </a:p>
          </p:txBody>
        </p:sp>
        <p:sp>
          <p:nvSpPr>
            <p:cNvPr id="28" name="TextBox 28"/>
            <p:cNvSpPr txBox="1"/>
            <p:nvPr/>
          </p:nvSpPr>
          <p:spPr>
            <a:xfrm>
              <a:off x="0" y="-9525"/>
              <a:ext cx="8507637" cy="1238944"/>
            </a:xfrm>
            <a:prstGeom prst="rect">
              <a:avLst/>
            </a:prstGeom>
          </p:spPr>
          <p:txBody>
            <a:bodyPr lIns="0" tIns="0" rIns="0" bIns="0" rtlCol="0" anchor="t"/>
            <a:lstStyle/>
            <a:p>
              <a:pPr algn="l">
                <a:lnSpc>
                  <a:spcPts val="3295"/>
                </a:lnSpc>
              </a:pPr>
              <a:r>
                <a:rPr lang="en-US" sz="2599">
                  <a:solidFill>
                    <a:srgbClr val="000000"/>
                  </a:solidFill>
                  <a:latin typeface="Montserrat"/>
                  <a:ea typeface="Montserrat"/>
                  <a:cs typeface="Montserrat"/>
                  <a:sym typeface="Montserrat"/>
                </a:rPr>
                <a:t>Highest share in the EU of </a:t>
              </a:r>
              <a:r>
                <a:rPr lang="en-US" sz="2599" b="1">
                  <a:solidFill>
                    <a:srgbClr val="000000"/>
                  </a:solidFill>
                  <a:latin typeface="Montserrat Bold"/>
                  <a:ea typeface="Montserrat Bold"/>
                  <a:cs typeface="Montserrat Bold"/>
                  <a:sym typeface="Montserrat Bold"/>
                </a:rPr>
                <a:t>organic farming land </a:t>
              </a:r>
              <a:r>
                <a:rPr lang="en-US" sz="2599">
                  <a:solidFill>
                    <a:srgbClr val="000000"/>
                  </a:solidFill>
                  <a:latin typeface="Montserrat"/>
                  <a:ea typeface="Montserrat"/>
                  <a:cs typeface="Montserrat"/>
                  <a:sym typeface="Montserrat"/>
                </a:rPr>
                <a:t>- 16% of all land</a:t>
              </a:r>
            </a:p>
          </p:txBody>
        </p:sp>
      </p:grpSp>
      <p:grpSp>
        <p:nvGrpSpPr>
          <p:cNvPr id="29" name="Group 29"/>
          <p:cNvGrpSpPr/>
          <p:nvPr/>
        </p:nvGrpSpPr>
        <p:grpSpPr>
          <a:xfrm>
            <a:off x="11790272" y="7912572"/>
            <a:ext cx="5989650" cy="1359816"/>
            <a:chOff x="0" y="0"/>
            <a:chExt cx="7986201" cy="1813088"/>
          </a:xfrm>
        </p:grpSpPr>
        <p:sp>
          <p:nvSpPr>
            <p:cNvPr id="30" name="Freeform 30"/>
            <p:cNvSpPr/>
            <p:nvPr/>
          </p:nvSpPr>
          <p:spPr>
            <a:xfrm>
              <a:off x="0" y="0"/>
              <a:ext cx="7986201" cy="1813088"/>
            </a:xfrm>
            <a:custGeom>
              <a:avLst/>
              <a:gdLst/>
              <a:ahLst/>
              <a:cxnLst/>
              <a:rect l="l" t="t" r="r" b="b"/>
              <a:pathLst>
                <a:path w="7986201" h="1813088">
                  <a:moveTo>
                    <a:pt x="0" y="0"/>
                  </a:moveTo>
                  <a:lnTo>
                    <a:pt x="7986201" y="0"/>
                  </a:lnTo>
                  <a:lnTo>
                    <a:pt x="7986201" y="1813088"/>
                  </a:lnTo>
                  <a:lnTo>
                    <a:pt x="0" y="1813088"/>
                  </a:lnTo>
                  <a:close/>
                </a:path>
              </a:pathLst>
            </a:custGeom>
          </p:spPr>
          <p:txBody>
            <a:bodyPr/>
            <a:lstStyle/>
            <a:p>
              <a:endParaRPr lang="lv-LV"/>
            </a:p>
          </p:txBody>
        </p:sp>
        <p:sp>
          <p:nvSpPr>
            <p:cNvPr id="31" name="TextBox 31"/>
            <p:cNvSpPr txBox="1"/>
            <p:nvPr/>
          </p:nvSpPr>
          <p:spPr>
            <a:xfrm>
              <a:off x="0" y="-9525"/>
              <a:ext cx="7986201" cy="1822613"/>
            </a:xfrm>
            <a:prstGeom prst="rect">
              <a:avLst/>
            </a:prstGeom>
          </p:spPr>
          <p:txBody>
            <a:bodyPr lIns="0" tIns="0" rIns="0" bIns="0" rtlCol="0" anchor="t"/>
            <a:lstStyle/>
            <a:p>
              <a:pPr algn="l">
                <a:lnSpc>
                  <a:spcPts val="3294"/>
                </a:lnSpc>
              </a:pPr>
              <a:r>
                <a:rPr lang="en-US" sz="2599">
                  <a:solidFill>
                    <a:srgbClr val="000000"/>
                  </a:solidFill>
                  <a:latin typeface="Montserrat"/>
                  <a:ea typeface="Montserrat"/>
                  <a:cs typeface="Montserrat"/>
                  <a:sym typeface="Montserrat"/>
                </a:rPr>
                <a:t>Timber volume in Latvia has almost </a:t>
              </a:r>
              <a:r>
                <a:rPr lang="en-US" sz="2599" b="1">
                  <a:solidFill>
                    <a:srgbClr val="000000"/>
                  </a:solidFill>
                  <a:latin typeface="Montserrat Bold"/>
                  <a:ea typeface="Montserrat Bold"/>
                  <a:cs typeface="Montserrat Bold"/>
                  <a:sym typeface="Montserrat Bold"/>
                </a:rPr>
                <a:t>quadrupled in 80 years</a:t>
              </a:r>
              <a:r>
                <a:rPr lang="en-US" sz="2599">
                  <a:solidFill>
                    <a:srgbClr val="000000"/>
                  </a:solidFill>
                  <a:latin typeface="Montserrat"/>
                  <a:ea typeface="Montserrat"/>
                  <a:cs typeface="Montserrat"/>
                  <a:sym typeface="Montserrat"/>
                </a:rPr>
                <a:t>, now totaling around 680 million m³</a:t>
              </a:r>
            </a:p>
          </p:txBody>
        </p:sp>
      </p:grpSp>
      <p:grpSp>
        <p:nvGrpSpPr>
          <p:cNvPr id="32" name="Group 32"/>
          <p:cNvGrpSpPr/>
          <p:nvPr/>
        </p:nvGrpSpPr>
        <p:grpSpPr>
          <a:xfrm>
            <a:off x="8554352" y="5856570"/>
            <a:ext cx="3889765" cy="1331747"/>
            <a:chOff x="0" y="0"/>
            <a:chExt cx="5186353" cy="1775663"/>
          </a:xfrm>
        </p:grpSpPr>
        <p:sp>
          <p:nvSpPr>
            <p:cNvPr id="33" name="Freeform 33"/>
            <p:cNvSpPr/>
            <p:nvPr/>
          </p:nvSpPr>
          <p:spPr>
            <a:xfrm>
              <a:off x="0" y="0"/>
              <a:ext cx="5186353" cy="1775663"/>
            </a:xfrm>
            <a:custGeom>
              <a:avLst/>
              <a:gdLst/>
              <a:ahLst/>
              <a:cxnLst/>
              <a:rect l="l" t="t" r="r" b="b"/>
              <a:pathLst>
                <a:path w="5186353" h="1775663">
                  <a:moveTo>
                    <a:pt x="0" y="0"/>
                  </a:moveTo>
                  <a:lnTo>
                    <a:pt x="5186353" y="0"/>
                  </a:lnTo>
                  <a:lnTo>
                    <a:pt x="5186353" y="1775663"/>
                  </a:lnTo>
                  <a:lnTo>
                    <a:pt x="0" y="1775663"/>
                  </a:lnTo>
                  <a:close/>
                </a:path>
              </a:pathLst>
            </a:custGeom>
          </p:spPr>
          <p:txBody>
            <a:bodyPr/>
            <a:lstStyle/>
            <a:p>
              <a:endParaRPr lang="lv-LV"/>
            </a:p>
          </p:txBody>
        </p:sp>
        <p:sp>
          <p:nvSpPr>
            <p:cNvPr id="34" name="TextBox 34"/>
            <p:cNvSpPr txBox="1"/>
            <p:nvPr/>
          </p:nvSpPr>
          <p:spPr>
            <a:xfrm>
              <a:off x="0" y="-9525"/>
              <a:ext cx="5186353" cy="1785188"/>
            </a:xfrm>
            <a:prstGeom prst="rect">
              <a:avLst/>
            </a:prstGeom>
          </p:spPr>
          <p:txBody>
            <a:bodyPr lIns="0" tIns="0" rIns="0" bIns="0" rtlCol="0" anchor="t"/>
            <a:lstStyle/>
            <a:p>
              <a:pPr algn="l">
                <a:lnSpc>
                  <a:spcPts val="3294"/>
                </a:lnSpc>
              </a:pPr>
              <a:r>
                <a:rPr lang="en-US" sz="2599">
                  <a:solidFill>
                    <a:srgbClr val="000000"/>
                  </a:solidFill>
                  <a:latin typeface="Montserrat"/>
                  <a:ea typeface="Montserrat"/>
                  <a:cs typeface="Montserrat"/>
                  <a:sym typeface="Montserrat"/>
                </a:rPr>
                <a:t>In EU for </a:t>
              </a:r>
              <a:r>
                <a:rPr lang="en-US" sz="2599" b="1">
                  <a:solidFill>
                    <a:srgbClr val="000000"/>
                  </a:solidFill>
                  <a:latin typeface="Montserrat Bold"/>
                  <a:ea typeface="Montserrat Bold"/>
                  <a:cs typeface="Montserrat Bold"/>
                  <a:sym typeface="Montserrat Bold"/>
                </a:rPr>
                <a:t>renewable freshwater resources</a:t>
              </a:r>
              <a:r>
                <a:rPr lang="en-US" sz="2599">
                  <a:solidFill>
                    <a:srgbClr val="000000"/>
                  </a:solidFill>
                  <a:latin typeface="Montserrat"/>
                  <a:ea typeface="Montserrat"/>
                  <a:cs typeface="Montserrat"/>
                  <a:sym typeface="Montserrat"/>
                </a:rPr>
                <a:t> per capita </a:t>
              </a:r>
            </a:p>
          </p:txBody>
        </p:sp>
      </p:grpSp>
      <p:sp>
        <p:nvSpPr>
          <p:cNvPr id="35" name="TextBox 35"/>
          <p:cNvSpPr txBox="1"/>
          <p:nvPr/>
        </p:nvSpPr>
        <p:spPr>
          <a:xfrm>
            <a:off x="8280700" y="4725898"/>
            <a:ext cx="1606775" cy="1335460"/>
          </a:xfrm>
          <a:prstGeom prst="rect">
            <a:avLst/>
          </a:prstGeom>
        </p:spPr>
        <p:txBody>
          <a:bodyPr lIns="0" tIns="0" rIns="0" bIns="0" rtlCol="0" anchor="t">
            <a:spAutoFit/>
          </a:bodyPr>
          <a:lstStyle/>
          <a:p>
            <a:pPr algn="ctr">
              <a:lnSpc>
                <a:spcPts val="10919"/>
              </a:lnSpc>
            </a:pPr>
            <a:r>
              <a:rPr lang="en-US" sz="7800" b="1">
                <a:solidFill>
                  <a:srgbClr val="09E6A1"/>
                </a:solidFill>
                <a:latin typeface="Montserrat Bold"/>
                <a:ea typeface="Montserrat Bold"/>
                <a:cs typeface="Montserrat Bold"/>
                <a:sym typeface="Montserrat Bold"/>
              </a:rPr>
              <a:t>#4</a:t>
            </a:r>
          </a:p>
        </p:txBody>
      </p:sp>
      <p:sp>
        <p:nvSpPr>
          <p:cNvPr id="36" name="TextBox 36"/>
          <p:cNvSpPr txBox="1"/>
          <p:nvPr/>
        </p:nvSpPr>
        <p:spPr>
          <a:xfrm>
            <a:off x="12289370" y="6796997"/>
            <a:ext cx="2207321" cy="1335460"/>
          </a:xfrm>
          <a:prstGeom prst="rect">
            <a:avLst/>
          </a:prstGeom>
        </p:spPr>
        <p:txBody>
          <a:bodyPr lIns="0" tIns="0" rIns="0" bIns="0" rtlCol="0" anchor="t">
            <a:spAutoFit/>
          </a:bodyPr>
          <a:lstStyle/>
          <a:p>
            <a:pPr algn="l">
              <a:lnSpc>
                <a:spcPts val="10919"/>
              </a:lnSpc>
            </a:pPr>
            <a:r>
              <a:rPr lang="en-US" sz="7800" b="1">
                <a:solidFill>
                  <a:srgbClr val="09E6A1"/>
                </a:solidFill>
                <a:latin typeface="Montserrat Bold"/>
                <a:ea typeface="Montserrat Bold"/>
                <a:cs typeface="Montserrat Bold"/>
                <a:sym typeface="Montserrat Bold"/>
              </a:rPr>
              <a:t>x4</a:t>
            </a:r>
          </a:p>
        </p:txBody>
      </p:sp>
      <p:grpSp>
        <p:nvGrpSpPr>
          <p:cNvPr id="37" name="Group 37"/>
          <p:cNvGrpSpPr/>
          <p:nvPr/>
        </p:nvGrpSpPr>
        <p:grpSpPr>
          <a:xfrm>
            <a:off x="3957768" y="8773382"/>
            <a:ext cx="6380728" cy="499006"/>
            <a:chOff x="0" y="0"/>
            <a:chExt cx="8507637" cy="665342"/>
          </a:xfrm>
        </p:grpSpPr>
        <p:sp>
          <p:nvSpPr>
            <p:cNvPr id="38" name="Freeform 38"/>
            <p:cNvSpPr/>
            <p:nvPr/>
          </p:nvSpPr>
          <p:spPr>
            <a:xfrm>
              <a:off x="0" y="0"/>
              <a:ext cx="8507637" cy="665342"/>
            </a:xfrm>
            <a:custGeom>
              <a:avLst/>
              <a:gdLst/>
              <a:ahLst/>
              <a:cxnLst/>
              <a:rect l="l" t="t" r="r" b="b"/>
              <a:pathLst>
                <a:path w="8507637" h="665342">
                  <a:moveTo>
                    <a:pt x="0" y="0"/>
                  </a:moveTo>
                  <a:lnTo>
                    <a:pt x="8507637" y="0"/>
                  </a:lnTo>
                  <a:lnTo>
                    <a:pt x="8507637" y="665342"/>
                  </a:lnTo>
                  <a:lnTo>
                    <a:pt x="0" y="665342"/>
                  </a:lnTo>
                  <a:close/>
                </a:path>
              </a:pathLst>
            </a:custGeom>
          </p:spPr>
          <p:txBody>
            <a:bodyPr/>
            <a:lstStyle/>
            <a:p>
              <a:endParaRPr lang="lv-LV"/>
            </a:p>
          </p:txBody>
        </p:sp>
        <p:sp>
          <p:nvSpPr>
            <p:cNvPr id="39" name="TextBox 39"/>
            <p:cNvSpPr txBox="1"/>
            <p:nvPr/>
          </p:nvSpPr>
          <p:spPr>
            <a:xfrm>
              <a:off x="0" y="-9525"/>
              <a:ext cx="8507637" cy="674867"/>
            </a:xfrm>
            <a:prstGeom prst="rect">
              <a:avLst/>
            </a:prstGeom>
          </p:spPr>
          <p:txBody>
            <a:bodyPr lIns="0" tIns="0" rIns="0" bIns="0" rtlCol="0" anchor="t"/>
            <a:lstStyle/>
            <a:p>
              <a:pPr algn="l">
                <a:lnSpc>
                  <a:spcPts val="2534"/>
                </a:lnSpc>
              </a:pPr>
              <a:r>
                <a:rPr lang="en-US" sz="2000">
                  <a:solidFill>
                    <a:srgbClr val="000000"/>
                  </a:solidFill>
                  <a:latin typeface="Montserrat"/>
                  <a:ea typeface="Montserrat"/>
                  <a:cs typeface="Montserrat"/>
                  <a:sym typeface="Montserrat"/>
                </a:rPr>
                <a:t> (European Environment Agency, 2025)</a:t>
              </a:r>
            </a:p>
          </p:txBody>
        </p:sp>
      </p:grpSp>
      <p:sp>
        <p:nvSpPr>
          <p:cNvPr id="40" name="TextBox 40"/>
          <p:cNvSpPr txBox="1"/>
          <p:nvPr/>
        </p:nvSpPr>
        <p:spPr>
          <a:xfrm>
            <a:off x="10323530" y="6791219"/>
            <a:ext cx="1965841" cy="306832"/>
          </a:xfrm>
          <a:prstGeom prst="rect">
            <a:avLst/>
          </a:prstGeom>
        </p:spPr>
        <p:txBody>
          <a:bodyPr lIns="0" tIns="0" rIns="0" bIns="0" rtlCol="0" anchor="t">
            <a:spAutoFit/>
          </a:bodyPr>
          <a:lstStyle/>
          <a:p>
            <a:pPr algn="ctr">
              <a:lnSpc>
                <a:spcPts val="2534"/>
              </a:lnSpc>
              <a:spcBef>
                <a:spcPct val="0"/>
              </a:spcBef>
            </a:pPr>
            <a:r>
              <a:rPr lang="en-US" sz="2000">
                <a:solidFill>
                  <a:srgbClr val="000000"/>
                </a:solidFill>
                <a:latin typeface="Montserrat"/>
                <a:ea typeface="Montserrat"/>
                <a:cs typeface="Montserrat"/>
                <a:sym typeface="Montserrat"/>
              </a:rPr>
              <a:t>(Eurostat, 2025)</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46909" y="0"/>
            <a:ext cx="6320887" cy="10287000"/>
            <a:chOff x="0" y="0"/>
            <a:chExt cx="979271" cy="1593725"/>
          </a:xfrm>
        </p:grpSpPr>
        <p:sp>
          <p:nvSpPr>
            <p:cNvPr id="3" name="Freeform 3"/>
            <p:cNvSpPr/>
            <p:nvPr/>
          </p:nvSpPr>
          <p:spPr>
            <a:xfrm>
              <a:off x="0" y="0"/>
              <a:ext cx="979271" cy="1593725"/>
            </a:xfrm>
            <a:custGeom>
              <a:avLst/>
              <a:gdLst/>
              <a:ahLst/>
              <a:cxnLst/>
              <a:rect l="l" t="t" r="r" b="b"/>
              <a:pathLst>
                <a:path w="979271" h="1593725">
                  <a:moveTo>
                    <a:pt x="0" y="0"/>
                  </a:moveTo>
                  <a:lnTo>
                    <a:pt x="979271" y="0"/>
                  </a:lnTo>
                  <a:lnTo>
                    <a:pt x="979271" y="1593725"/>
                  </a:lnTo>
                  <a:lnTo>
                    <a:pt x="0" y="1593725"/>
                  </a:lnTo>
                  <a:close/>
                </a:path>
              </a:pathLst>
            </a:custGeom>
            <a:blipFill>
              <a:blip r:embed="rId2"/>
              <a:stretch>
                <a:fillRect l="-76041" t="-147" r="-67963" b="-12163"/>
              </a:stretch>
            </a:blipFill>
          </p:spPr>
          <p:txBody>
            <a:bodyPr/>
            <a:lstStyle/>
            <a:p>
              <a:endParaRPr lang="lv-LV"/>
            </a:p>
          </p:txBody>
        </p:sp>
      </p:grpSp>
      <p:sp>
        <p:nvSpPr>
          <p:cNvPr id="4" name="Freeform 4"/>
          <p:cNvSpPr/>
          <p:nvPr/>
        </p:nvSpPr>
        <p:spPr>
          <a:xfrm>
            <a:off x="1485715" y="7401482"/>
            <a:ext cx="11428815" cy="1200026"/>
          </a:xfrm>
          <a:custGeom>
            <a:avLst/>
            <a:gdLst/>
            <a:ahLst/>
            <a:cxnLst/>
            <a:rect l="l" t="t" r="r" b="b"/>
            <a:pathLst>
              <a:path w="11428815" h="1200026">
                <a:moveTo>
                  <a:pt x="0" y="0"/>
                </a:moveTo>
                <a:lnTo>
                  <a:pt x="11428815" y="0"/>
                </a:lnTo>
                <a:lnTo>
                  <a:pt x="11428815" y="1200026"/>
                </a:lnTo>
                <a:lnTo>
                  <a:pt x="0" y="1200026"/>
                </a:lnTo>
                <a:lnTo>
                  <a:pt x="0" y="0"/>
                </a:lnTo>
                <a:close/>
              </a:path>
            </a:pathLst>
          </a:custGeom>
          <a:blipFill>
            <a:blip r:embed="rId3"/>
            <a:stretch>
              <a:fillRect/>
            </a:stretch>
          </a:blipFill>
        </p:spPr>
        <p:txBody>
          <a:bodyPr/>
          <a:lstStyle/>
          <a:p>
            <a:endParaRPr lang="lv-LV"/>
          </a:p>
        </p:txBody>
      </p:sp>
      <p:grpSp>
        <p:nvGrpSpPr>
          <p:cNvPr id="5" name="Group 5"/>
          <p:cNvGrpSpPr/>
          <p:nvPr/>
        </p:nvGrpSpPr>
        <p:grpSpPr>
          <a:xfrm>
            <a:off x="923799" y="3919069"/>
            <a:ext cx="15986701" cy="3996639"/>
            <a:chOff x="0" y="0"/>
            <a:chExt cx="4210489" cy="1052613"/>
          </a:xfrm>
        </p:grpSpPr>
        <p:sp>
          <p:nvSpPr>
            <p:cNvPr id="6" name="Freeform 6"/>
            <p:cNvSpPr/>
            <p:nvPr/>
          </p:nvSpPr>
          <p:spPr>
            <a:xfrm>
              <a:off x="0" y="0"/>
              <a:ext cx="4210489" cy="1052613"/>
            </a:xfrm>
            <a:custGeom>
              <a:avLst/>
              <a:gdLst/>
              <a:ahLst/>
              <a:cxnLst/>
              <a:rect l="l" t="t" r="r" b="b"/>
              <a:pathLst>
                <a:path w="4210489" h="1052613">
                  <a:moveTo>
                    <a:pt x="8233" y="0"/>
                  </a:moveTo>
                  <a:lnTo>
                    <a:pt x="4202257" y="0"/>
                  </a:lnTo>
                  <a:cubicBezTo>
                    <a:pt x="4204440" y="0"/>
                    <a:pt x="4206534" y="867"/>
                    <a:pt x="4208078" y="2411"/>
                  </a:cubicBezTo>
                  <a:cubicBezTo>
                    <a:pt x="4209622" y="3955"/>
                    <a:pt x="4210489" y="6049"/>
                    <a:pt x="4210489" y="8233"/>
                  </a:cubicBezTo>
                  <a:lnTo>
                    <a:pt x="4210489" y="1044380"/>
                  </a:lnTo>
                  <a:cubicBezTo>
                    <a:pt x="4210489" y="1046563"/>
                    <a:pt x="4209622" y="1048658"/>
                    <a:pt x="4208078" y="1050201"/>
                  </a:cubicBezTo>
                  <a:cubicBezTo>
                    <a:pt x="4206534" y="1051745"/>
                    <a:pt x="4204440" y="1052613"/>
                    <a:pt x="4202257" y="1052613"/>
                  </a:cubicBezTo>
                  <a:lnTo>
                    <a:pt x="8233" y="1052613"/>
                  </a:lnTo>
                  <a:cubicBezTo>
                    <a:pt x="6049" y="1052613"/>
                    <a:pt x="3955" y="1051745"/>
                    <a:pt x="2411" y="1050201"/>
                  </a:cubicBezTo>
                  <a:cubicBezTo>
                    <a:pt x="867" y="1048658"/>
                    <a:pt x="0" y="1046563"/>
                    <a:pt x="0" y="1044380"/>
                  </a:cubicBezTo>
                  <a:lnTo>
                    <a:pt x="0" y="8233"/>
                  </a:lnTo>
                  <a:cubicBezTo>
                    <a:pt x="0" y="6049"/>
                    <a:pt x="867" y="3955"/>
                    <a:pt x="2411" y="2411"/>
                  </a:cubicBezTo>
                  <a:cubicBezTo>
                    <a:pt x="3955" y="867"/>
                    <a:pt x="6049" y="0"/>
                    <a:pt x="8233" y="0"/>
                  </a:cubicBezTo>
                  <a:close/>
                </a:path>
              </a:pathLst>
            </a:custGeom>
            <a:solidFill>
              <a:srgbClr val="FDFDFD"/>
            </a:solidFill>
            <a:ln w="38100" cap="sq">
              <a:solidFill>
                <a:srgbClr val="095147"/>
              </a:solidFill>
              <a:prstDash val="solid"/>
              <a:miter/>
            </a:ln>
          </p:spPr>
          <p:txBody>
            <a:bodyPr/>
            <a:lstStyle/>
            <a:p>
              <a:endParaRPr lang="lv-LV"/>
            </a:p>
          </p:txBody>
        </p:sp>
        <p:sp>
          <p:nvSpPr>
            <p:cNvPr id="7" name="TextBox 7"/>
            <p:cNvSpPr txBox="1"/>
            <p:nvPr/>
          </p:nvSpPr>
          <p:spPr>
            <a:xfrm>
              <a:off x="0" y="-38100"/>
              <a:ext cx="4210489" cy="109071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95224" y="2339193"/>
            <a:ext cx="6201898" cy="963812"/>
            <a:chOff x="0" y="0"/>
            <a:chExt cx="1633422" cy="253843"/>
          </a:xfrm>
        </p:grpSpPr>
        <p:sp>
          <p:nvSpPr>
            <p:cNvPr id="9" name="Freeform 9"/>
            <p:cNvSpPr/>
            <p:nvPr/>
          </p:nvSpPr>
          <p:spPr>
            <a:xfrm>
              <a:off x="0" y="0"/>
              <a:ext cx="1633422" cy="253843"/>
            </a:xfrm>
            <a:custGeom>
              <a:avLst/>
              <a:gdLst/>
              <a:ahLst/>
              <a:cxnLst/>
              <a:rect l="l" t="t" r="r" b="b"/>
              <a:pathLst>
                <a:path w="1633422" h="253843">
                  <a:moveTo>
                    <a:pt x="0" y="0"/>
                  </a:moveTo>
                  <a:lnTo>
                    <a:pt x="1633422" y="0"/>
                  </a:lnTo>
                  <a:lnTo>
                    <a:pt x="1633422" y="253843"/>
                  </a:lnTo>
                  <a:lnTo>
                    <a:pt x="0" y="253843"/>
                  </a:lnTo>
                  <a:close/>
                </a:path>
              </a:pathLst>
            </a:custGeom>
            <a:solidFill>
              <a:srgbClr val="003230"/>
            </a:solidFill>
          </p:spPr>
          <p:txBody>
            <a:bodyPr/>
            <a:lstStyle/>
            <a:p>
              <a:endParaRPr lang="lv-LV"/>
            </a:p>
          </p:txBody>
        </p:sp>
        <p:sp>
          <p:nvSpPr>
            <p:cNvPr id="10" name="TextBox 10"/>
            <p:cNvSpPr txBox="1"/>
            <p:nvPr/>
          </p:nvSpPr>
          <p:spPr>
            <a:xfrm>
              <a:off x="0" y="-9525"/>
              <a:ext cx="1633422" cy="263368"/>
            </a:xfrm>
            <a:prstGeom prst="rect">
              <a:avLst/>
            </a:prstGeom>
          </p:spPr>
          <p:txBody>
            <a:bodyPr lIns="50800" tIns="50800" rIns="50800" bIns="50800" rtlCol="0" anchor="ctr"/>
            <a:lstStyle/>
            <a:p>
              <a:pPr algn="ctr">
                <a:lnSpc>
                  <a:spcPts val="3295"/>
                </a:lnSpc>
              </a:pPr>
              <a:endParaRPr/>
            </a:p>
          </p:txBody>
        </p:sp>
      </p:grpSp>
      <p:sp>
        <p:nvSpPr>
          <p:cNvPr id="11" name="AutoShape 11"/>
          <p:cNvSpPr/>
          <p:nvPr/>
        </p:nvSpPr>
        <p:spPr>
          <a:xfrm flipV="1">
            <a:off x="4916539" y="4558056"/>
            <a:ext cx="0" cy="2843426"/>
          </a:xfrm>
          <a:prstGeom prst="line">
            <a:avLst/>
          </a:prstGeom>
          <a:ln w="38100" cap="flat">
            <a:solidFill>
              <a:srgbClr val="F3F3F3"/>
            </a:solidFill>
            <a:prstDash val="solid"/>
            <a:headEnd type="none" w="sm" len="sm"/>
            <a:tailEnd type="none" w="sm" len="sm"/>
          </a:ln>
        </p:spPr>
        <p:txBody>
          <a:bodyPr/>
          <a:lstStyle/>
          <a:p>
            <a:endParaRPr lang="lv-LV"/>
          </a:p>
        </p:txBody>
      </p:sp>
      <p:sp>
        <p:nvSpPr>
          <p:cNvPr id="12" name="Freeform 12"/>
          <p:cNvSpPr/>
          <p:nvPr/>
        </p:nvSpPr>
        <p:spPr>
          <a:xfrm>
            <a:off x="2502494" y="4409883"/>
            <a:ext cx="1182646" cy="1182646"/>
          </a:xfrm>
          <a:custGeom>
            <a:avLst/>
            <a:gdLst/>
            <a:ahLst/>
            <a:cxnLst/>
            <a:rect l="l" t="t" r="r" b="b"/>
            <a:pathLst>
              <a:path w="1182646" h="1182646">
                <a:moveTo>
                  <a:pt x="0" y="0"/>
                </a:moveTo>
                <a:lnTo>
                  <a:pt x="1182646" y="0"/>
                </a:lnTo>
                <a:lnTo>
                  <a:pt x="1182646" y="1182645"/>
                </a:lnTo>
                <a:lnTo>
                  <a:pt x="0" y="118264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3" name="AutoShape 13"/>
          <p:cNvSpPr/>
          <p:nvPr/>
        </p:nvSpPr>
        <p:spPr>
          <a:xfrm flipV="1">
            <a:off x="8613936" y="4569762"/>
            <a:ext cx="0" cy="2843426"/>
          </a:xfrm>
          <a:prstGeom prst="line">
            <a:avLst/>
          </a:prstGeom>
          <a:ln w="38100" cap="flat">
            <a:solidFill>
              <a:srgbClr val="F3F3F3"/>
            </a:solidFill>
            <a:prstDash val="solid"/>
            <a:headEnd type="none" w="sm" len="sm"/>
            <a:tailEnd type="none" w="sm" len="sm"/>
          </a:ln>
        </p:spPr>
        <p:txBody>
          <a:bodyPr/>
          <a:lstStyle/>
          <a:p>
            <a:endParaRPr lang="lv-LV"/>
          </a:p>
        </p:txBody>
      </p:sp>
      <p:sp>
        <p:nvSpPr>
          <p:cNvPr id="14" name="AutoShape 14"/>
          <p:cNvSpPr/>
          <p:nvPr/>
        </p:nvSpPr>
        <p:spPr>
          <a:xfrm flipV="1">
            <a:off x="12883944" y="4558056"/>
            <a:ext cx="0" cy="2843426"/>
          </a:xfrm>
          <a:prstGeom prst="line">
            <a:avLst/>
          </a:prstGeom>
          <a:ln w="38100" cap="flat">
            <a:solidFill>
              <a:srgbClr val="F3F3F3"/>
            </a:solidFill>
            <a:prstDash val="solid"/>
            <a:headEnd type="none" w="sm" len="sm"/>
            <a:tailEnd type="none" w="sm" len="sm"/>
          </a:ln>
        </p:spPr>
        <p:txBody>
          <a:bodyPr/>
          <a:lstStyle/>
          <a:p>
            <a:endParaRPr lang="lv-LV"/>
          </a:p>
        </p:txBody>
      </p:sp>
      <p:sp>
        <p:nvSpPr>
          <p:cNvPr id="15" name="Freeform 15"/>
          <p:cNvSpPr/>
          <p:nvPr/>
        </p:nvSpPr>
        <p:spPr>
          <a:xfrm>
            <a:off x="6191477" y="4420057"/>
            <a:ext cx="1328815" cy="1182646"/>
          </a:xfrm>
          <a:custGeom>
            <a:avLst/>
            <a:gdLst/>
            <a:ahLst/>
            <a:cxnLst/>
            <a:rect l="l" t="t" r="r" b="b"/>
            <a:pathLst>
              <a:path w="1328815" h="1182646">
                <a:moveTo>
                  <a:pt x="0" y="0"/>
                </a:moveTo>
                <a:lnTo>
                  <a:pt x="1328815" y="0"/>
                </a:lnTo>
                <a:lnTo>
                  <a:pt x="1328815" y="1182645"/>
                </a:lnTo>
                <a:lnTo>
                  <a:pt x="0" y="118264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16" name="Freeform 16"/>
          <p:cNvSpPr/>
          <p:nvPr/>
        </p:nvSpPr>
        <p:spPr>
          <a:xfrm>
            <a:off x="9956162" y="4409883"/>
            <a:ext cx="1466847" cy="1182646"/>
          </a:xfrm>
          <a:custGeom>
            <a:avLst/>
            <a:gdLst/>
            <a:ahLst/>
            <a:cxnLst/>
            <a:rect l="l" t="t" r="r" b="b"/>
            <a:pathLst>
              <a:path w="1466847" h="1182646">
                <a:moveTo>
                  <a:pt x="0" y="0"/>
                </a:moveTo>
                <a:lnTo>
                  <a:pt x="1466847" y="0"/>
                </a:lnTo>
                <a:lnTo>
                  <a:pt x="1466847" y="1182645"/>
                </a:lnTo>
                <a:lnTo>
                  <a:pt x="0" y="118264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lv-LV"/>
          </a:p>
        </p:txBody>
      </p:sp>
      <p:sp>
        <p:nvSpPr>
          <p:cNvPr id="17" name="Freeform 17"/>
          <p:cNvSpPr/>
          <p:nvPr/>
        </p:nvSpPr>
        <p:spPr>
          <a:xfrm>
            <a:off x="14226969" y="4409883"/>
            <a:ext cx="1122742" cy="1192820"/>
          </a:xfrm>
          <a:custGeom>
            <a:avLst/>
            <a:gdLst/>
            <a:ahLst/>
            <a:cxnLst/>
            <a:rect l="l" t="t" r="r" b="b"/>
            <a:pathLst>
              <a:path w="1122742" h="1192820">
                <a:moveTo>
                  <a:pt x="0" y="0"/>
                </a:moveTo>
                <a:lnTo>
                  <a:pt x="1122742" y="0"/>
                </a:lnTo>
                <a:lnTo>
                  <a:pt x="1122742" y="1192819"/>
                </a:lnTo>
                <a:lnTo>
                  <a:pt x="0" y="119281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sp>
        <p:nvSpPr>
          <p:cNvPr id="18" name="TextBox 18"/>
          <p:cNvSpPr txBox="1"/>
          <p:nvPr/>
        </p:nvSpPr>
        <p:spPr>
          <a:xfrm>
            <a:off x="1047750" y="2423964"/>
            <a:ext cx="6626423" cy="695961"/>
          </a:xfrm>
          <a:prstGeom prst="rect">
            <a:avLst/>
          </a:prstGeom>
        </p:spPr>
        <p:txBody>
          <a:bodyPr lIns="0" tIns="0" rIns="0" bIns="0" rtlCol="0" anchor="t">
            <a:spAutoFit/>
          </a:bodyPr>
          <a:lstStyle/>
          <a:p>
            <a:pPr algn="l">
              <a:lnSpc>
                <a:spcPts val="5739"/>
              </a:lnSpc>
            </a:pPr>
            <a:r>
              <a:rPr lang="en-US" sz="4099" b="1">
                <a:solidFill>
                  <a:srgbClr val="09E6A1"/>
                </a:solidFill>
                <a:latin typeface="Montserrat Bold"/>
                <a:ea typeface="Montserrat Bold"/>
                <a:cs typeface="Montserrat Bold"/>
                <a:sym typeface="Montserrat Bold"/>
              </a:rPr>
              <a:t>Totalling 9.5 Billion €</a:t>
            </a:r>
          </a:p>
        </p:txBody>
      </p:sp>
      <p:sp>
        <p:nvSpPr>
          <p:cNvPr id="19" name="TextBox 19"/>
          <p:cNvSpPr txBox="1"/>
          <p:nvPr/>
        </p:nvSpPr>
        <p:spPr>
          <a:xfrm>
            <a:off x="1919572" y="5690760"/>
            <a:ext cx="2600255" cy="438785"/>
          </a:xfrm>
          <a:prstGeom prst="rect">
            <a:avLst/>
          </a:prstGeom>
        </p:spPr>
        <p:txBody>
          <a:bodyPr lIns="0" tIns="0" rIns="0" bIns="0" rtlCol="0" anchor="t">
            <a:spAutoFit/>
          </a:bodyPr>
          <a:lstStyle/>
          <a:p>
            <a:pPr algn="ctr">
              <a:lnSpc>
                <a:spcPts val="3640"/>
              </a:lnSpc>
              <a:spcBef>
                <a:spcPct val="0"/>
              </a:spcBef>
            </a:pPr>
            <a:r>
              <a:rPr lang="en-US" sz="2600" b="1">
                <a:solidFill>
                  <a:srgbClr val="000000"/>
                </a:solidFill>
                <a:latin typeface="Montserrat Bold"/>
                <a:ea typeface="Montserrat Bold"/>
                <a:cs typeface="Montserrat Bold"/>
                <a:sym typeface="Montserrat Bold"/>
              </a:rPr>
              <a:t>Infrastructure</a:t>
            </a:r>
          </a:p>
        </p:txBody>
      </p:sp>
      <p:sp>
        <p:nvSpPr>
          <p:cNvPr id="20" name="TextBox 20"/>
          <p:cNvSpPr txBox="1"/>
          <p:nvPr/>
        </p:nvSpPr>
        <p:spPr>
          <a:xfrm>
            <a:off x="923799" y="8496733"/>
            <a:ext cx="9229644" cy="895985"/>
          </a:xfrm>
          <a:prstGeom prst="rect">
            <a:avLst/>
          </a:prstGeom>
        </p:spPr>
        <p:txBody>
          <a:bodyPr lIns="0" tIns="0" rIns="0" bIns="0" rtlCol="0" anchor="t">
            <a:spAutoFit/>
          </a:bodyPr>
          <a:lstStyle/>
          <a:p>
            <a:pPr algn="l">
              <a:lnSpc>
                <a:spcPts val="3640"/>
              </a:lnSpc>
            </a:pPr>
            <a:r>
              <a:rPr lang="en-US" sz="2600" b="1" i="1">
                <a:solidFill>
                  <a:srgbClr val="09E6A1"/>
                </a:solidFill>
                <a:latin typeface="Montserrat Bold Italics"/>
                <a:ea typeface="Montserrat Bold Italics"/>
                <a:cs typeface="Montserrat Bold Italics"/>
                <a:sym typeface="Montserrat Bold Italics"/>
              </a:rPr>
              <a:t>“Capital goes where it is welcome and stays where it is treated well.”</a:t>
            </a:r>
            <a:r>
              <a:rPr lang="en-US" sz="2600" b="1" i="1">
                <a:solidFill>
                  <a:srgbClr val="5DE5B7"/>
                </a:solidFill>
                <a:latin typeface="Montserrat Bold Italics"/>
                <a:ea typeface="Montserrat Bold Italics"/>
                <a:cs typeface="Montserrat Bold Italics"/>
                <a:sym typeface="Montserrat Bold Italics"/>
              </a:rPr>
              <a:t> </a:t>
            </a:r>
            <a:r>
              <a:rPr lang="en-US" sz="2600" b="1" i="1">
                <a:solidFill>
                  <a:srgbClr val="095147"/>
                </a:solidFill>
                <a:latin typeface="Montserrat Bold Italics"/>
                <a:ea typeface="Montserrat Bold Italics"/>
                <a:cs typeface="Montserrat Bold Italics"/>
                <a:sym typeface="Montserrat Bold Italics"/>
              </a:rPr>
              <a:t>– Walter Wriston</a:t>
            </a:r>
          </a:p>
        </p:txBody>
      </p:sp>
      <p:sp>
        <p:nvSpPr>
          <p:cNvPr id="21" name="TextBox 21"/>
          <p:cNvSpPr txBox="1"/>
          <p:nvPr/>
        </p:nvSpPr>
        <p:spPr>
          <a:xfrm>
            <a:off x="1021249" y="738934"/>
            <a:ext cx="14074909" cy="80016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Investment portfolio</a:t>
            </a:r>
          </a:p>
        </p:txBody>
      </p:sp>
      <p:sp>
        <p:nvSpPr>
          <p:cNvPr id="22" name="TextBox 22"/>
          <p:cNvSpPr txBox="1"/>
          <p:nvPr/>
        </p:nvSpPr>
        <p:spPr>
          <a:xfrm>
            <a:off x="1652489" y="6122201"/>
            <a:ext cx="3161022" cy="970267"/>
          </a:xfrm>
          <a:prstGeom prst="rect">
            <a:avLst/>
          </a:prstGeom>
        </p:spPr>
        <p:txBody>
          <a:bodyPr lIns="0" tIns="0" rIns="0" bIns="0" rtlCol="0" anchor="t">
            <a:spAutoFit/>
          </a:bodyPr>
          <a:lstStyle/>
          <a:p>
            <a:pPr algn="ctr">
              <a:lnSpc>
                <a:spcPts val="7997"/>
              </a:lnSpc>
            </a:pPr>
            <a:r>
              <a:rPr lang="en-US" sz="5712" b="1">
                <a:solidFill>
                  <a:srgbClr val="09E6A1"/>
                </a:solidFill>
                <a:latin typeface="Montserrat Bold"/>
                <a:ea typeface="Montserrat Bold"/>
                <a:cs typeface="Montserrat Bold"/>
                <a:sym typeface="Montserrat Bold"/>
              </a:rPr>
              <a:t>€ 1.13 B </a:t>
            </a:r>
          </a:p>
        </p:txBody>
      </p:sp>
      <p:sp>
        <p:nvSpPr>
          <p:cNvPr id="23" name="TextBox 23"/>
          <p:cNvSpPr txBox="1"/>
          <p:nvPr/>
        </p:nvSpPr>
        <p:spPr>
          <a:xfrm>
            <a:off x="5616970" y="5702466"/>
            <a:ext cx="2600255" cy="438785"/>
          </a:xfrm>
          <a:prstGeom prst="rect">
            <a:avLst/>
          </a:prstGeom>
        </p:spPr>
        <p:txBody>
          <a:bodyPr lIns="0" tIns="0" rIns="0" bIns="0" rtlCol="0" anchor="t">
            <a:spAutoFit/>
          </a:bodyPr>
          <a:lstStyle/>
          <a:p>
            <a:pPr algn="ctr">
              <a:lnSpc>
                <a:spcPts val="3640"/>
              </a:lnSpc>
              <a:spcBef>
                <a:spcPct val="0"/>
              </a:spcBef>
            </a:pPr>
            <a:r>
              <a:rPr lang="en-US" sz="2600" b="1">
                <a:solidFill>
                  <a:srgbClr val="000000"/>
                </a:solidFill>
                <a:latin typeface="Montserrat Bold"/>
                <a:ea typeface="Montserrat Bold"/>
                <a:cs typeface="Montserrat Bold"/>
                <a:sym typeface="Montserrat Bold"/>
              </a:rPr>
              <a:t>RailBaltica </a:t>
            </a:r>
          </a:p>
        </p:txBody>
      </p:sp>
      <p:sp>
        <p:nvSpPr>
          <p:cNvPr id="24" name="TextBox 24"/>
          <p:cNvSpPr txBox="1"/>
          <p:nvPr/>
        </p:nvSpPr>
        <p:spPr>
          <a:xfrm>
            <a:off x="5210703" y="6133908"/>
            <a:ext cx="3290362" cy="970267"/>
          </a:xfrm>
          <a:prstGeom prst="rect">
            <a:avLst/>
          </a:prstGeom>
        </p:spPr>
        <p:txBody>
          <a:bodyPr lIns="0" tIns="0" rIns="0" bIns="0" rtlCol="0" anchor="t">
            <a:spAutoFit/>
          </a:bodyPr>
          <a:lstStyle/>
          <a:p>
            <a:pPr algn="ctr">
              <a:lnSpc>
                <a:spcPts val="7997"/>
              </a:lnSpc>
            </a:pPr>
            <a:r>
              <a:rPr lang="en-US" sz="5712" b="1">
                <a:solidFill>
                  <a:srgbClr val="09E6A1"/>
                </a:solidFill>
                <a:latin typeface="Montserrat Bold"/>
                <a:ea typeface="Montserrat Bold"/>
                <a:cs typeface="Montserrat Bold"/>
                <a:sym typeface="Montserrat Bold"/>
              </a:rPr>
              <a:t>€ 5.11 B</a:t>
            </a:r>
          </a:p>
        </p:txBody>
      </p:sp>
      <p:sp>
        <p:nvSpPr>
          <p:cNvPr id="25" name="TextBox 25"/>
          <p:cNvSpPr txBox="1"/>
          <p:nvPr/>
        </p:nvSpPr>
        <p:spPr>
          <a:xfrm>
            <a:off x="9120667" y="5690760"/>
            <a:ext cx="3296553" cy="438785"/>
          </a:xfrm>
          <a:prstGeom prst="rect">
            <a:avLst/>
          </a:prstGeom>
        </p:spPr>
        <p:txBody>
          <a:bodyPr lIns="0" tIns="0" rIns="0" bIns="0" rtlCol="0" anchor="t">
            <a:spAutoFit/>
          </a:bodyPr>
          <a:lstStyle/>
          <a:p>
            <a:pPr algn="ctr">
              <a:lnSpc>
                <a:spcPts val="3640"/>
              </a:lnSpc>
              <a:spcBef>
                <a:spcPct val="0"/>
              </a:spcBef>
            </a:pPr>
            <a:r>
              <a:rPr lang="en-US" sz="2600" b="1">
                <a:solidFill>
                  <a:srgbClr val="000000"/>
                </a:solidFill>
                <a:latin typeface="Montserrat Bold"/>
                <a:ea typeface="Montserrat Bold"/>
                <a:cs typeface="Montserrat Bold"/>
                <a:sym typeface="Montserrat Bold"/>
              </a:rPr>
              <a:t>Renewable energy</a:t>
            </a:r>
          </a:p>
        </p:txBody>
      </p:sp>
      <p:sp>
        <p:nvSpPr>
          <p:cNvPr id="26" name="TextBox 26"/>
          <p:cNvSpPr txBox="1"/>
          <p:nvPr/>
        </p:nvSpPr>
        <p:spPr>
          <a:xfrm>
            <a:off x="9013986" y="6122201"/>
            <a:ext cx="3403233" cy="970267"/>
          </a:xfrm>
          <a:prstGeom prst="rect">
            <a:avLst/>
          </a:prstGeom>
        </p:spPr>
        <p:txBody>
          <a:bodyPr lIns="0" tIns="0" rIns="0" bIns="0" rtlCol="0" anchor="t">
            <a:spAutoFit/>
          </a:bodyPr>
          <a:lstStyle/>
          <a:p>
            <a:pPr algn="ctr">
              <a:lnSpc>
                <a:spcPts val="7997"/>
              </a:lnSpc>
            </a:pPr>
            <a:r>
              <a:rPr lang="en-US" sz="5712" b="1">
                <a:solidFill>
                  <a:srgbClr val="09E6A1"/>
                </a:solidFill>
                <a:latin typeface="Montserrat Bold"/>
                <a:ea typeface="Montserrat Bold"/>
                <a:cs typeface="Montserrat Bold"/>
                <a:sym typeface="Montserrat Bold"/>
              </a:rPr>
              <a:t>€ 2.77 B </a:t>
            </a:r>
          </a:p>
        </p:txBody>
      </p:sp>
      <p:sp>
        <p:nvSpPr>
          <p:cNvPr id="27" name="TextBox 27"/>
          <p:cNvSpPr txBox="1"/>
          <p:nvPr/>
        </p:nvSpPr>
        <p:spPr>
          <a:xfrm>
            <a:off x="13318785" y="5690760"/>
            <a:ext cx="2754756" cy="438785"/>
          </a:xfrm>
          <a:prstGeom prst="rect">
            <a:avLst/>
          </a:prstGeom>
        </p:spPr>
        <p:txBody>
          <a:bodyPr lIns="0" tIns="0" rIns="0" bIns="0" rtlCol="0" anchor="t">
            <a:spAutoFit/>
          </a:bodyPr>
          <a:lstStyle/>
          <a:p>
            <a:pPr algn="ctr">
              <a:lnSpc>
                <a:spcPts val="3640"/>
              </a:lnSpc>
              <a:spcBef>
                <a:spcPct val="0"/>
              </a:spcBef>
            </a:pPr>
            <a:r>
              <a:rPr lang="en-US" sz="2600" b="1">
                <a:solidFill>
                  <a:srgbClr val="000000"/>
                </a:solidFill>
                <a:latin typeface="Montserrat Bold"/>
                <a:ea typeface="Montserrat Bold"/>
                <a:cs typeface="Montserrat Bold"/>
                <a:sym typeface="Montserrat Bold"/>
              </a:rPr>
              <a:t>RIX Airport City</a:t>
            </a:r>
          </a:p>
        </p:txBody>
      </p:sp>
      <p:sp>
        <p:nvSpPr>
          <p:cNvPr id="28" name="TextBox 28"/>
          <p:cNvSpPr txBox="1"/>
          <p:nvPr/>
        </p:nvSpPr>
        <p:spPr>
          <a:xfrm>
            <a:off x="13264944" y="6122201"/>
            <a:ext cx="3166628" cy="970267"/>
          </a:xfrm>
          <a:prstGeom prst="rect">
            <a:avLst/>
          </a:prstGeom>
        </p:spPr>
        <p:txBody>
          <a:bodyPr lIns="0" tIns="0" rIns="0" bIns="0" rtlCol="0" anchor="t">
            <a:spAutoFit/>
          </a:bodyPr>
          <a:lstStyle/>
          <a:p>
            <a:pPr algn="ctr">
              <a:lnSpc>
                <a:spcPts val="7997"/>
              </a:lnSpc>
            </a:pPr>
            <a:r>
              <a:rPr lang="en-US" sz="5712" b="1">
                <a:solidFill>
                  <a:srgbClr val="09E6A1"/>
                </a:solidFill>
                <a:latin typeface="Montserrat Bold"/>
                <a:ea typeface="Montserrat Bold"/>
                <a:cs typeface="Montserrat Bold"/>
                <a:sym typeface="Montserrat Bold"/>
              </a:rPr>
              <a:t>€ 504 M </a:t>
            </a:r>
          </a:p>
        </p:txBody>
      </p:sp>
      <p:sp>
        <p:nvSpPr>
          <p:cNvPr id="29" name="TextBox 29"/>
          <p:cNvSpPr txBox="1"/>
          <p:nvPr/>
        </p:nvSpPr>
        <p:spPr>
          <a:xfrm>
            <a:off x="5538621" y="7099600"/>
            <a:ext cx="2600255" cy="438763"/>
          </a:xfrm>
          <a:prstGeom prst="rect">
            <a:avLst/>
          </a:prstGeom>
        </p:spPr>
        <p:txBody>
          <a:bodyPr lIns="0" tIns="0" rIns="0" bIns="0" rtlCol="0" anchor="t">
            <a:spAutoFit/>
          </a:bodyPr>
          <a:lstStyle/>
          <a:p>
            <a:pPr algn="ctr">
              <a:lnSpc>
                <a:spcPts val="3640"/>
              </a:lnSpc>
              <a:spcBef>
                <a:spcPct val="0"/>
              </a:spcBef>
            </a:pPr>
            <a:r>
              <a:rPr lang="en-US" sz="2600" i="1">
                <a:solidFill>
                  <a:srgbClr val="000000"/>
                </a:solidFill>
                <a:latin typeface="Montserrat Italics"/>
                <a:ea typeface="Montserrat Italics"/>
                <a:cs typeface="Montserrat Italics"/>
                <a:sym typeface="Montserrat Italics"/>
              </a:rPr>
              <a:t>in Latvia</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1249" y="811592"/>
            <a:ext cx="11973297" cy="1562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Upcoming investment projects &amp; opportunities</a:t>
            </a:r>
          </a:p>
        </p:txBody>
      </p:sp>
      <p:grpSp>
        <p:nvGrpSpPr>
          <p:cNvPr id="3" name="Group 3"/>
          <p:cNvGrpSpPr/>
          <p:nvPr/>
        </p:nvGrpSpPr>
        <p:grpSpPr>
          <a:xfrm>
            <a:off x="9316551" y="0"/>
            <a:ext cx="14405836" cy="10804377"/>
            <a:chOff x="0" y="0"/>
            <a:chExt cx="812800" cy="609600"/>
          </a:xfrm>
        </p:grpSpPr>
        <p:sp>
          <p:nvSpPr>
            <p:cNvPr id="4" name="Freeform 4"/>
            <p:cNvSpPr/>
            <p:nvPr/>
          </p:nvSpPr>
          <p:spPr>
            <a:xfrm>
              <a:off x="0" y="0"/>
              <a:ext cx="812800" cy="609600"/>
            </a:xfrm>
            <a:custGeom>
              <a:avLst/>
              <a:gdLst/>
              <a:ahLst/>
              <a:cxnLst/>
              <a:rect l="l" t="t" r="r" b="b"/>
              <a:pathLst>
                <a:path w="812800" h="609600">
                  <a:moveTo>
                    <a:pt x="203200" y="0"/>
                  </a:moveTo>
                  <a:lnTo>
                    <a:pt x="609600" y="0"/>
                  </a:lnTo>
                  <a:lnTo>
                    <a:pt x="812800" y="609600"/>
                  </a:lnTo>
                  <a:lnTo>
                    <a:pt x="0" y="609600"/>
                  </a:lnTo>
                  <a:lnTo>
                    <a:pt x="203200" y="0"/>
                  </a:lnTo>
                  <a:close/>
                </a:path>
              </a:pathLst>
            </a:custGeom>
            <a:solidFill>
              <a:srgbClr val="095147"/>
            </a:solidFill>
          </p:spPr>
          <p:txBody>
            <a:bodyPr/>
            <a:lstStyle/>
            <a:p>
              <a:endParaRPr lang="lv-LV"/>
            </a:p>
          </p:txBody>
        </p:sp>
        <p:sp>
          <p:nvSpPr>
            <p:cNvPr id="5" name="TextBox 5"/>
            <p:cNvSpPr txBox="1"/>
            <p:nvPr/>
          </p:nvSpPr>
          <p:spPr>
            <a:xfrm>
              <a:off x="127000" y="-57150"/>
              <a:ext cx="558800" cy="66675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195532" y="6336911"/>
            <a:ext cx="8876770" cy="3767200"/>
            <a:chOff x="0" y="0"/>
            <a:chExt cx="2337915" cy="992184"/>
          </a:xfrm>
        </p:grpSpPr>
        <p:sp>
          <p:nvSpPr>
            <p:cNvPr id="7" name="Freeform 7"/>
            <p:cNvSpPr/>
            <p:nvPr/>
          </p:nvSpPr>
          <p:spPr>
            <a:xfrm>
              <a:off x="0" y="0"/>
              <a:ext cx="2337915" cy="992184"/>
            </a:xfrm>
            <a:custGeom>
              <a:avLst/>
              <a:gdLst/>
              <a:ahLst/>
              <a:cxnLst/>
              <a:rect l="l" t="t" r="r" b="b"/>
              <a:pathLst>
                <a:path w="2337915" h="992184">
                  <a:moveTo>
                    <a:pt x="0" y="0"/>
                  </a:moveTo>
                  <a:lnTo>
                    <a:pt x="2337915" y="0"/>
                  </a:lnTo>
                  <a:lnTo>
                    <a:pt x="2337915" y="992184"/>
                  </a:lnTo>
                  <a:lnTo>
                    <a:pt x="0" y="992184"/>
                  </a:lnTo>
                  <a:close/>
                </a:path>
              </a:pathLst>
            </a:custGeom>
            <a:solidFill>
              <a:srgbClr val="F4F4F4"/>
            </a:solidFill>
          </p:spPr>
          <p:txBody>
            <a:bodyPr/>
            <a:lstStyle/>
            <a:p>
              <a:endParaRPr lang="lv-LV"/>
            </a:p>
          </p:txBody>
        </p:sp>
        <p:sp>
          <p:nvSpPr>
            <p:cNvPr id="8" name="TextBox 8"/>
            <p:cNvSpPr txBox="1"/>
            <p:nvPr/>
          </p:nvSpPr>
          <p:spPr>
            <a:xfrm>
              <a:off x="0" y="57150"/>
              <a:ext cx="2337915" cy="935034"/>
            </a:xfrm>
            <a:prstGeom prst="rect">
              <a:avLst/>
            </a:prstGeom>
          </p:spPr>
          <p:txBody>
            <a:bodyPr lIns="50800" tIns="50800" rIns="50800" bIns="50800" rtlCol="0" anchor="ctr"/>
            <a:lstStyle/>
            <a:p>
              <a:pPr algn="ctr">
                <a:lnSpc>
                  <a:spcPts val="2516"/>
                </a:lnSpc>
              </a:pPr>
              <a:endParaRPr/>
            </a:p>
          </p:txBody>
        </p:sp>
      </p:grpSp>
      <p:grpSp>
        <p:nvGrpSpPr>
          <p:cNvPr id="9" name="Group 9"/>
          <p:cNvGrpSpPr/>
          <p:nvPr/>
        </p:nvGrpSpPr>
        <p:grpSpPr>
          <a:xfrm>
            <a:off x="9416969" y="7090285"/>
            <a:ext cx="4834483" cy="3222456"/>
            <a:chOff x="0" y="0"/>
            <a:chExt cx="6445978" cy="4296609"/>
          </a:xfrm>
        </p:grpSpPr>
        <p:sp>
          <p:nvSpPr>
            <p:cNvPr id="10" name="Freeform 10"/>
            <p:cNvSpPr/>
            <p:nvPr/>
          </p:nvSpPr>
          <p:spPr>
            <a:xfrm>
              <a:off x="0" y="0"/>
              <a:ext cx="6445978" cy="4296609"/>
            </a:xfrm>
            <a:custGeom>
              <a:avLst/>
              <a:gdLst/>
              <a:ahLst/>
              <a:cxnLst/>
              <a:rect l="l" t="t" r="r" b="b"/>
              <a:pathLst>
                <a:path w="6445978" h="4296609">
                  <a:moveTo>
                    <a:pt x="0" y="0"/>
                  </a:moveTo>
                  <a:lnTo>
                    <a:pt x="6445978" y="0"/>
                  </a:lnTo>
                  <a:lnTo>
                    <a:pt x="6445978" y="4296609"/>
                  </a:lnTo>
                  <a:lnTo>
                    <a:pt x="0" y="4296609"/>
                  </a:lnTo>
                  <a:close/>
                </a:path>
              </a:pathLst>
            </a:custGeom>
          </p:spPr>
          <p:txBody>
            <a:bodyPr/>
            <a:lstStyle/>
            <a:p>
              <a:endParaRPr lang="lv-LV"/>
            </a:p>
          </p:txBody>
        </p:sp>
        <p:sp>
          <p:nvSpPr>
            <p:cNvPr id="11" name="TextBox 11"/>
            <p:cNvSpPr txBox="1"/>
            <p:nvPr/>
          </p:nvSpPr>
          <p:spPr>
            <a:xfrm>
              <a:off x="0" y="-9525"/>
              <a:ext cx="6445978" cy="4306134"/>
            </a:xfrm>
            <a:prstGeom prst="rect">
              <a:avLst/>
            </a:prstGeom>
          </p:spPr>
          <p:txBody>
            <a:bodyPr lIns="0" tIns="0" rIns="0" bIns="0" rtlCol="0" anchor="t"/>
            <a:lstStyle/>
            <a:p>
              <a:pPr marL="0" lvl="0" indent="0" algn="l">
                <a:lnSpc>
                  <a:spcPts val="2534"/>
                </a:lnSpc>
                <a:spcBef>
                  <a:spcPct val="0"/>
                </a:spcBef>
              </a:pPr>
              <a:r>
                <a:rPr lang="en-US" sz="2000">
                  <a:solidFill>
                    <a:srgbClr val="000000"/>
                  </a:solidFill>
                  <a:latin typeface="Montserrat"/>
                  <a:ea typeface="Montserrat"/>
                  <a:cs typeface="Montserrat"/>
                  <a:sym typeface="Montserrat"/>
                </a:rPr>
                <a:t>A major Latvian defence PPP project developing residential, administrative, and road infrastructure at the Sēlija Training Area, plus warehouse facilities in Nīkrāce, providing a modern training environment for the National Armed Forces and allied units. Total planned investments € 403 M.</a:t>
              </a:r>
            </a:p>
            <a:p>
              <a:pPr marL="0" lvl="0" indent="0" algn="l">
                <a:lnSpc>
                  <a:spcPts val="2534"/>
                </a:lnSpc>
                <a:spcBef>
                  <a:spcPct val="0"/>
                </a:spcBef>
              </a:pPr>
              <a:endParaRPr lang="en-US" sz="2000">
                <a:solidFill>
                  <a:srgbClr val="000000"/>
                </a:solidFill>
                <a:latin typeface="Montserrat"/>
                <a:ea typeface="Montserrat"/>
                <a:cs typeface="Montserrat"/>
                <a:sym typeface="Montserrat"/>
              </a:endParaRPr>
            </a:p>
          </p:txBody>
        </p:sp>
      </p:grpSp>
      <p:grpSp>
        <p:nvGrpSpPr>
          <p:cNvPr id="12" name="Group 12"/>
          <p:cNvGrpSpPr/>
          <p:nvPr/>
        </p:nvGrpSpPr>
        <p:grpSpPr>
          <a:xfrm>
            <a:off x="9198979" y="2509827"/>
            <a:ext cx="8876770" cy="3701394"/>
            <a:chOff x="0" y="0"/>
            <a:chExt cx="2337915" cy="974853"/>
          </a:xfrm>
        </p:grpSpPr>
        <p:sp>
          <p:nvSpPr>
            <p:cNvPr id="13" name="Freeform 13"/>
            <p:cNvSpPr/>
            <p:nvPr/>
          </p:nvSpPr>
          <p:spPr>
            <a:xfrm>
              <a:off x="0" y="0"/>
              <a:ext cx="2337915" cy="974853"/>
            </a:xfrm>
            <a:custGeom>
              <a:avLst/>
              <a:gdLst/>
              <a:ahLst/>
              <a:cxnLst/>
              <a:rect l="l" t="t" r="r" b="b"/>
              <a:pathLst>
                <a:path w="2337915" h="974853">
                  <a:moveTo>
                    <a:pt x="6105" y="0"/>
                  </a:moveTo>
                  <a:lnTo>
                    <a:pt x="2331810" y="0"/>
                  </a:lnTo>
                  <a:cubicBezTo>
                    <a:pt x="2333429" y="0"/>
                    <a:pt x="2334982" y="643"/>
                    <a:pt x="2336127" y="1788"/>
                  </a:cubicBezTo>
                  <a:cubicBezTo>
                    <a:pt x="2337272" y="2933"/>
                    <a:pt x="2337915" y="4486"/>
                    <a:pt x="2337915" y="6105"/>
                  </a:cubicBezTo>
                  <a:lnTo>
                    <a:pt x="2337915" y="968748"/>
                  </a:lnTo>
                  <a:cubicBezTo>
                    <a:pt x="2337915" y="970367"/>
                    <a:pt x="2337272" y="971920"/>
                    <a:pt x="2336127" y="973065"/>
                  </a:cubicBezTo>
                  <a:cubicBezTo>
                    <a:pt x="2334982" y="974210"/>
                    <a:pt x="2333429" y="974853"/>
                    <a:pt x="2331810" y="974853"/>
                  </a:cubicBezTo>
                  <a:lnTo>
                    <a:pt x="6105" y="974853"/>
                  </a:lnTo>
                  <a:cubicBezTo>
                    <a:pt x="4486" y="974853"/>
                    <a:pt x="2933" y="974210"/>
                    <a:pt x="1788" y="973065"/>
                  </a:cubicBezTo>
                  <a:cubicBezTo>
                    <a:pt x="643" y="971920"/>
                    <a:pt x="0" y="970367"/>
                    <a:pt x="0" y="968748"/>
                  </a:cubicBezTo>
                  <a:lnTo>
                    <a:pt x="0" y="6105"/>
                  </a:lnTo>
                  <a:cubicBezTo>
                    <a:pt x="0" y="4486"/>
                    <a:pt x="643" y="2933"/>
                    <a:pt x="1788" y="1788"/>
                  </a:cubicBezTo>
                  <a:cubicBezTo>
                    <a:pt x="2933" y="643"/>
                    <a:pt x="4486" y="0"/>
                    <a:pt x="6105" y="0"/>
                  </a:cubicBezTo>
                  <a:close/>
                </a:path>
              </a:pathLst>
            </a:custGeom>
            <a:solidFill>
              <a:srgbClr val="F4F4F4"/>
            </a:solidFill>
          </p:spPr>
          <p:txBody>
            <a:bodyPr/>
            <a:lstStyle/>
            <a:p>
              <a:endParaRPr lang="lv-LV"/>
            </a:p>
          </p:txBody>
        </p:sp>
        <p:sp>
          <p:nvSpPr>
            <p:cNvPr id="14" name="TextBox 14"/>
            <p:cNvSpPr txBox="1"/>
            <p:nvPr/>
          </p:nvSpPr>
          <p:spPr>
            <a:xfrm>
              <a:off x="0" y="57150"/>
              <a:ext cx="2337915" cy="917703"/>
            </a:xfrm>
            <a:prstGeom prst="rect">
              <a:avLst/>
            </a:prstGeom>
          </p:spPr>
          <p:txBody>
            <a:bodyPr lIns="50800" tIns="50800" rIns="50800" bIns="50800" rtlCol="0" anchor="ctr"/>
            <a:lstStyle/>
            <a:p>
              <a:pPr algn="ctr">
                <a:lnSpc>
                  <a:spcPts val="2516"/>
                </a:lnSpc>
              </a:pPr>
              <a:endParaRPr/>
            </a:p>
          </p:txBody>
        </p:sp>
      </p:grpSp>
      <p:grpSp>
        <p:nvGrpSpPr>
          <p:cNvPr id="15" name="Group 15"/>
          <p:cNvGrpSpPr/>
          <p:nvPr/>
        </p:nvGrpSpPr>
        <p:grpSpPr>
          <a:xfrm>
            <a:off x="545446" y="2544751"/>
            <a:ext cx="8378855" cy="3666470"/>
            <a:chOff x="0" y="0"/>
            <a:chExt cx="2206777" cy="965655"/>
          </a:xfrm>
        </p:grpSpPr>
        <p:sp>
          <p:nvSpPr>
            <p:cNvPr id="16" name="Freeform 16"/>
            <p:cNvSpPr/>
            <p:nvPr/>
          </p:nvSpPr>
          <p:spPr>
            <a:xfrm>
              <a:off x="0" y="0"/>
              <a:ext cx="2206777" cy="965655"/>
            </a:xfrm>
            <a:custGeom>
              <a:avLst/>
              <a:gdLst/>
              <a:ahLst/>
              <a:cxnLst/>
              <a:rect l="l" t="t" r="r" b="b"/>
              <a:pathLst>
                <a:path w="2206777" h="965655">
                  <a:moveTo>
                    <a:pt x="6468" y="0"/>
                  </a:moveTo>
                  <a:lnTo>
                    <a:pt x="2200309" y="0"/>
                  </a:lnTo>
                  <a:cubicBezTo>
                    <a:pt x="2202024" y="0"/>
                    <a:pt x="2203669" y="681"/>
                    <a:pt x="2204882" y="1894"/>
                  </a:cubicBezTo>
                  <a:cubicBezTo>
                    <a:pt x="2206095" y="3107"/>
                    <a:pt x="2206777" y="4752"/>
                    <a:pt x="2206777" y="6468"/>
                  </a:cubicBezTo>
                  <a:lnTo>
                    <a:pt x="2206777" y="959187"/>
                  </a:lnTo>
                  <a:cubicBezTo>
                    <a:pt x="2206777" y="960902"/>
                    <a:pt x="2206095" y="962547"/>
                    <a:pt x="2204882" y="963760"/>
                  </a:cubicBezTo>
                  <a:cubicBezTo>
                    <a:pt x="2203669" y="964973"/>
                    <a:pt x="2202024" y="965655"/>
                    <a:pt x="2200309" y="965655"/>
                  </a:cubicBezTo>
                  <a:lnTo>
                    <a:pt x="6468" y="965655"/>
                  </a:lnTo>
                  <a:cubicBezTo>
                    <a:pt x="4752" y="965655"/>
                    <a:pt x="3107" y="964973"/>
                    <a:pt x="1894" y="963760"/>
                  </a:cubicBezTo>
                  <a:cubicBezTo>
                    <a:pt x="681" y="962547"/>
                    <a:pt x="0" y="960902"/>
                    <a:pt x="0" y="959187"/>
                  </a:cubicBezTo>
                  <a:lnTo>
                    <a:pt x="0" y="6468"/>
                  </a:lnTo>
                  <a:cubicBezTo>
                    <a:pt x="0" y="4752"/>
                    <a:pt x="681" y="3107"/>
                    <a:pt x="1894" y="1894"/>
                  </a:cubicBezTo>
                  <a:cubicBezTo>
                    <a:pt x="3107" y="681"/>
                    <a:pt x="4752" y="0"/>
                    <a:pt x="6468" y="0"/>
                  </a:cubicBezTo>
                  <a:close/>
                </a:path>
              </a:pathLst>
            </a:custGeom>
            <a:solidFill>
              <a:srgbClr val="F4F4F4"/>
            </a:solidFill>
          </p:spPr>
          <p:txBody>
            <a:bodyPr/>
            <a:lstStyle/>
            <a:p>
              <a:endParaRPr lang="lv-LV"/>
            </a:p>
          </p:txBody>
        </p:sp>
        <p:sp>
          <p:nvSpPr>
            <p:cNvPr id="17" name="TextBox 17"/>
            <p:cNvSpPr txBox="1"/>
            <p:nvPr/>
          </p:nvSpPr>
          <p:spPr>
            <a:xfrm>
              <a:off x="0" y="57150"/>
              <a:ext cx="2206777" cy="908505"/>
            </a:xfrm>
            <a:prstGeom prst="rect">
              <a:avLst/>
            </a:prstGeom>
          </p:spPr>
          <p:txBody>
            <a:bodyPr lIns="50800" tIns="50800" rIns="50800" bIns="50800" rtlCol="0" anchor="ctr"/>
            <a:lstStyle/>
            <a:p>
              <a:pPr algn="ctr">
                <a:lnSpc>
                  <a:spcPts val="2516"/>
                </a:lnSpc>
              </a:pPr>
              <a:endParaRPr/>
            </a:p>
          </p:txBody>
        </p:sp>
      </p:grpSp>
      <p:grpSp>
        <p:nvGrpSpPr>
          <p:cNvPr id="18" name="Group 18"/>
          <p:cNvGrpSpPr/>
          <p:nvPr/>
        </p:nvGrpSpPr>
        <p:grpSpPr>
          <a:xfrm>
            <a:off x="816084" y="3314521"/>
            <a:ext cx="4276072" cy="2908173"/>
            <a:chOff x="0" y="0"/>
            <a:chExt cx="5701430" cy="3877565"/>
          </a:xfrm>
        </p:grpSpPr>
        <p:sp>
          <p:nvSpPr>
            <p:cNvPr id="19" name="Freeform 19"/>
            <p:cNvSpPr/>
            <p:nvPr/>
          </p:nvSpPr>
          <p:spPr>
            <a:xfrm>
              <a:off x="0" y="0"/>
              <a:ext cx="5701430" cy="3877564"/>
            </a:xfrm>
            <a:custGeom>
              <a:avLst/>
              <a:gdLst/>
              <a:ahLst/>
              <a:cxnLst/>
              <a:rect l="l" t="t" r="r" b="b"/>
              <a:pathLst>
                <a:path w="5701430" h="3877564">
                  <a:moveTo>
                    <a:pt x="0" y="0"/>
                  </a:moveTo>
                  <a:lnTo>
                    <a:pt x="5701430" y="0"/>
                  </a:lnTo>
                  <a:lnTo>
                    <a:pt x="5701430" y="3877564"/>
                  </a:lnTo>
                  <a:lnTo>
                    <a:pt x="0" y="3877564"/>
                  </a:lnTo>
                  <a:close/>
                </a:path>
              </a:pathLst>
            </a:custGeom>
          </p:spPr>
          <p:txBody>
            <a:bodyPr/>
            <a:lstStyle/>
            <a:p>
              <a:endParaRPr lang="lv-LV"/>
            </a:p>
          </p:txBody>
        </p:sp>
        <p:sp>
          <p:nvSpPr>
            <p:cNvPr id="20" name="TextBox 20"/>
            <p:cNvSpPr txBox="1"/>
            <p:nvPr/>
          </p:nvSpPr>
          <p:spPr>
            <a:xfrm>
              <a:off x="0" y="-9525"/>
              <a:ext cx="5701430" cy="3887090"/>
            </a:xfrm>
            <a:prstGeom prst="rect">
              <a:avLst/>
            </a:prstGeom>
          </p:spPr>
          <p:txBody>
            <a:bodyPr lIns="0" tIns="0" rIns="0" bIns="0" rtlCol="0" anchor="t"/>
            <a:lstStyle/>
            <a:p>
              <a:pPr algn="l">
                <a:lnSpc>
                  <a:spcPts val="2534"/>
                </a:lnSpc>
              </a:pPr>
              <a:r>
                <a:rPr lang="en-US" sz="2000">
                  <a:solidFill>
                    <a:srgbClr val="000000"/>
                  </a:solidFill>
                  <a:latin typeface="Montserrat"/>
                  <a:ea typeface="Montserrat"/>
                  <a:cs typeface="Montserrat"/>
                  <a:sym typeface="Montserrat"/>
                </a:rPr>
                <a:t>Rail Baltica is the largest Baltic infrastructure project of a century - a railway line construction, connecting Baltic states with the European railway network. Publicly funded, with PPP parts planned. Total project costs exceed € 5 B in Latvia. </a:t>
              </a:r>
            </a:p>
            <a:p>
              <a:pPr algn="l">
                <a:lnSpc>
                  <a:spcPts val="2534"/>
                </a:lnSpc>
              </a:pPr>
              <a:endParaRPr lang="en-US" sz="2000">
                <a:solidFill>
                  <a:srgbClr val="000000"/>
                </a:solidFill>
                <a:latin typeface="Montserrat"/>
                <a:ea typeface="Montserrat"/>
                <a:cs typeface="Montserrat"/>
                <a:sym typeface="Montserrat"/>
              </a:endParaRPr>
            </a:p>
          </p:txBody>
        </p:sp>
      </p:grpSp>
      <p:grpSp>
        <p:nvGrpSpPr>
          <p:cNvPr id="21" name="Group 21"/>
          <p:cNvGrpSpPr/>
          <p:nvPr/>
        </p:nvGrpSpPr>
        <p:grpSpPr>
          <a:xfrm>
            <a:off x="9449085" y="3314521"/>
            <a:ext cx="4642541" cy="2593806"/>
            <a:chOff x="0" y="0"/>
            <a:chExt cx="6190054" cy="3458408"/>
          </a:xfrm>
        </p:grpSpPr>
        <p:sp>
          <p:nvSpPr>
            <p:cNvPr id="22" name="Freeform 22"/>
            <p:cNvSpPr/>
            <p:nvPr/>
          </p:nvSpPr>
          <p:spPr>
            <a:xfrm>
              <a:off x="0" y="0"/>
              <a:ext cx="6190054" cy="3458408"/>
            </a:xfrm>
            <a:custGeom>
              <a:avLst/>
              <a:gdLst/>
              <a:ahLst/>
              <a:cxnLst/>
              <a:rect l="l" t="t" r="r" b="b"/>
              <a:pathLst>
                <a:path w="6190054" h="3458408">
                  <a:moveTo>
                    <a:pt x="0" y="0"/>
                  </a:moveTo>
                  <a:lnTo>
                    <a:pt x="6190054" y="0"/>
                  </a:lnTo>
                  <a:lnTo>
                    <a:pt x="6190054" y="3458408"/>
                  </a:lnTo>
                  <a:lnTo>
                    <a:pt x="0" y="3458408"/>
                  </a:lnTo>
                  <a:close/>
                </a:path>
              </a:pathLst>
            </a:custGeom>
          </p:spPr>
          <p:txBody>
            <a:bodyPr/>
            <a:lstStyle/>
            <a:p>
              <a:endParaRPr lang="lv-LV"/>
            </a:p>
          </p:txBody>
        </p:sp>
        <p:sp>
          <p:nvSpPr>
            <p:cNvPr id="23" name="TextBox 23"/>
            <p:cNvSpPr txBox="1"/>
            <p:nvPr/>
          </p:nvSpPr>
          <p:spPr>
            <a:xfrm>
              <a:off x="0" y="-9525"/>
              <a:ext cx="6190054" cy="3467933"/>
            </a:xfrm>
            <a:prstGeom prst="rect">
              <a:avLst/>
            </a:prstGeom>
          </p:spPr>
          <p:txBody>
            <a:bodyPr lIns="0" tIns="0" rIns="0" bIns="0" rtlCol="0" anchor="t"/>
            <a:lstStyle/>
            <a:p>
              <a:pPr algn="l">
                <a:lnSpc>
                  <a:spcPts val="2534"/>
                </a:lnSpc>
              </a:pPr>
              <a:r>
                <a:rPr lang="en-US" sz="2000">
                  <a:solidFill>
                    <a:srgbClr val="000000"/>
                  </a:solidFill>
                  <a:latin typeface="Montserrat"/>
                  <a:ea typeface="Montserrat"/>
                  <a:cs typeface="Montserrat"/>
                  <a:sym typeface="Montserrat"/>
                </a:rPr>
                <a:t>An Estonian–Latvian offshore wind farm project with a potential to harvest over 7 TWh of clean energy annually with up to 1 GW capacity. Two pre‑developed offshore areas to be auctioned with guaranteed grid connection by 2029.</a:t>
              </a:r>
            </a:p>
            <a:p>
              <a:pPr algn="l">
                <a:lnSpc>
                  <a:spcPts val="2534"/>
                </a:lnSpc>
              </a:pPr>
              <a:endParaRPr lang="en-US" sz="2000">
                <a:solidFill>
                  <a:srgbClr val="000000"/>
                </a:solidFill>
                <a:latin typeface="Montserrat"/>
                <a:ea typeface="Montserrat"/>
                <a:cs typeface="Montserrat"/>
                <a:sym typeface="Montserrat"/>
              </a:endParaRPr>
            </a:p>
          </p:txBody>
        </p:sp>
      </p:grpSp>
      <p:grpSp>
        <p:nvGrpSpPr>
          <p:cNvPr id="24" name="Group 24"/>
          <p:cNvGrpSpPr/>
          <p:nvPr/>
        </p:nvGrpSpPr>
        <p:grpSpPr>
          <a:xfrm>
            <a:off x="447395" y="6336911"/>
            <a:ext cx="8473525" cy="3767200"/>
            <a:chOff x="0" y="0"/>
            <a:chExt cx="2231710" cy="992184"/>
          </a:xfrm>
        </p:grpSpPr>
        <p:sp>
          <p:nvSpPr>
            <p:cNvPr id="25" name="Freeform 25"/>
            <p:cNvSpPr/>
            <p:nvPr/>
          </p:nvSpPr>
          <p:spPr>
            <a:xfrm>
              <a:off x="0" y="0"/>
              <a:ext cx="2231710" cy="992184"/>
            </a:xfrm>
            <a:custGeom>
              <a:avLst/>
              <a:gdLst/>
              <a:ahLst/>
              <a:cxnLst/>
              <a:rect l="l" t="t" r="r" b="b"/>
              <a:pathLst>
                <a:path w="2231710" h="992184">
                  <a:moveTo>
                    <a:pt x="6396" y="0"/>
                  </a:moveTo>
                  <a:lnTo>
                    <a:pt x="2225315" y="0"/>
                  </a:lnTo>
                  <a:cubicBezTo>
                    <a:pt x="2227011" y="0"/>
                    <a:pt x="2228638" y="674"/>
                    <a:pt x="2229837" y="1873"/>
                  </a:cubicBezTo>
                  <a:cubicBezTo>
                    <a:pt x="2231036" y="3073"/>
                    <a:pt x="2231710" y="4699"/>
                    <a:pt x="2231710" y="6396"/>
                  </a:cubicBezTo>
                  <a:lnTo>
                    <a:pt x="2231710" y="985789"/>
                  </a:lnTo>
                  <a:cubicBezTo>
                    <a:pt x="2231710" y="989321"/>
                    <a:pt x="2228847" y="992184"/>
                    <a:pt x="2225315" y="992184"/>
                  </a:cubicBezTo>
                  <a:lnTo>
                    <a:pt x="6396" y="992184"/>
                  </a:lnTo>
                  <a:cubicBezTo>
                    <a:pt x="2863" y="992184"/>
                    <a:pt x="0" y="989321"/>
                    <a:pt x="0" y="985789"/>
                  </a:cubicBezTo>
                  <a:lnTo>
                    <a:pt x="0" y="6396"/>
                  </a:lnTo>
                  <a:cubicBezTo>
                    <a:pt x="0" y="2863"/>
                    <a:pt x="2863" y="0"/>
                    <a:pt x="6396" y="0"/>
                  </a:cubicBezTo>
                  <a:close/>
                </a:path>
              </a:pathLst>
            </a:custGeom>
            <a:solidFill>
              <a:srgbClr val="F4F4F4"/>
            </a:solidFill>
          </p:spPr>
          <p:txBody>
            <a:bodyPr/>
            <a:lstStyle/>
            <a:p>
              <a:endParaRPr lang="lv-LV"/>
            </a:p>
          </p:txBody>
        </p:sp>
        <p:sp>
          <p:nvSpPr>
            <p:cNvPr id="26" name="TextBox 26"/>
            <p:cNvSpPr txBox="1"/>
            <p:nvPr/>
          </p:nvSpPr>
          <p:spPr>
            <a:xfrm>
              <a:off x="0" y="57150"/>
              <a:ext cx="2231710" cy="935034"/>
            </a:xfrm>
            <a:prstGeom prst="rect">
              <a:avLst/>
            </a:prstGeom>
          </p:spPr>
          <p:txBody>
            <a:bodyPr lIns="50800" tIns="50800" rIns="50800" bIns="50800" rtlCol="0" anchor="ctr"/>
            <a:lstStyle/>
            <a:p>
              <a:pPr algn="ctr">
                <a:lnSpc>
                  <a:spcPts val="2516"/>
                </a:lnSpc>
              </a:pPr>
              <a:endParaRPr/>
            </a:p>
          </p:txBody>
        </p:sp>
      </p:grpSp>
      <p:grpSp>
        <p:nvGrpSpPr>
          <p:cNvPr id="27" name="Group 27"/>
          <p:cNvGrpSpPr/>
          <p:nvPr/>
        </p:nvGrpSpPr>
        <p:grpSpPr>
          <a:xfrm>
            <a:off x="812884" y="7084206"/>
            <a:ext cx="4174497" cy="2593764"/>
            <a:chOff x="0" y="0"/>
            <a:chExt cx="5565996" cy="3458352"/>
          </a:xfrm>
        </p:grpSpPr>
        <p:sp>
          <p:nvSpPr>
            <p:cNvPr id="28" name="Freeform 28"/>
            <p:cNvSpPr/>
            <p:nvPr/>
          </p:nvSpPr>
          <p:spPr>
            <a:xfrm>
              <a:off x="0" y="0"/>
              <a:ext cx="5565996" cy="3458352"/>
            </a:xfrm>
            <a:custGeom>
              <a:avLst/>
              <a:gdLst/>
              <a:ahLst/>
              <a:cxnLst/>
              <a:rect l="l" t="t" r="r" b="b"/>
              <a:pathLst>
                <a:path w="5565996" h="3458352">
                  <a:moveTo>
                    <a:pt x="0" y="0"/>
                  </a:moveTo>
                  <a:lnTo>
                    <a:pt x="5565996" y="0"/>
                  </a:lnTo>
                  <a:lnTo>
                    <a:pt x="5565996" y="3458352"/>
                  </a:lnTo>
                  <a:lnTo>
                    <a:pt x="0" y="3458352"/>
                  </a:lnTo>
                  <a:close/>
                </a:path>
              </a:pathLst>
            </a:custGeom>
          </p:spPr>
          <p:txBody>
            <a:bodyPr/>
            <a:lstStyle/>
            <a:p>
              <a:endParaRPr lang="lv-LV"/>
            </a:p>
          </p:txBody>
        </p:sp>
        <p:sp>
          <p:nvSpPr>
            <p:cNvPr id="29" name="TextBox 29"/>
            <p:cNvSpPr txBox="1"/>
            <p:nvPr/>
          </p:nvSpPr>
          <p:spPr>
            <a:xfrm>
              <a:off x="0" y="-9525"/>
              <a:ext cx="5565996" cy="3467877"/>
            </a:xfrm>
            <a:prstGeom prst="rect">
              <a:avLst/>
            </a:prstGeom>
          </p:spPr>
          <p:txBody>
            <a:bodyPr lIns="0" tIns="0" rIns="0" bIns="0" rtlCol="0" anchor="t"/>
            <a:lstStyle/>
            <a:p>
              <a:pPr algn="l">
                <a:lnSpc>
                  <a:spcPts val="2534"/>
                </a:lnSpc>
              </a:pPr>
              <a:r>
                <a:rPr lang="en-US" sz="2000">
                  <a:solidFill>
                    <a:srgbClr val="000000"/>
                  </a:solidFill>
                  <a:latin typeface="Montserrat"/>
                  <a:ea typeface="Montserrat"/>
                  <a:cs typeface="Montserrat"/>
                  <a:sym typeface="Montserrat"/>
                </a:rPr>
                <a:t>Designed to be the most connected multifunctional business district in the Baltics spanning 24-hectare area. Currently seeking partners, investors, developers, operators and tenants to co-develop the district plot by plot.</a:t>
              </a:r>
            </a:p>
          </p:txBody>
        </p:sp>
      </p:grpSp>
      <p:grpSp>
        <p:nvGrpSpPr>
          <p:cNvPr id="30" name="Group 30"/>
          <p:cNvGrpSpPr/>
          <p:nvPr/>
        </p:nvGrpSpPr>
        <p:grpSpPr>
          <a:xfrm>
            <a:off x="5577932" y="2752500"/>
            <a:ext cx="3250972" cy="3250972"/>
            <a:chOff x="0" y="0"/>
            <a:chExt cx="812800" cy="812800"/>
          </a:xfrm>
        </p:grpSpPr>
        <p:sp>
          <p:nvSpPr>
            <p:cNvPr id="31" name="Freeform 31"/>
            <p:cNvSpPr/>
            <p:nvPr/>
          </p:nvSpPr>
          <p:spPr>
            <a:xfrm>
              <a:off x="0" y="0"/>
              <a:ext cx="812800" cy="812800"/>
            </a:xfrm>
            <a:custGeom>
              <a:avLst/>
              <a:gdLst/>
              <a:ahLst/>
              <a:cxnLst/>
              <a:rect l="l" t="t" r="r" b="b"/>
              <a:pathLst>
                <a:path w="812800" h="812800">
                  <a:moveTo>
                    <a:pt x="54773" y="0"/>
                  </a:moveTo>
                  <a:lnTo>
                    <a:pt x="758027" y="0"/>
                  </a:lnTo>
                  <a:cubicBezTo>
                    <a:pt x="788277" y="0"/>
                    <a:pt x="812800" y="24523"/>
                    <a:pt x="812800" y="54773"/>
                  </a:cubicBezTo>
                  <a:lnTo>
                    <a:pt x="812800" y="758027"/>
                  </a:lnTo>
                  <a:cubicBezTo>
                    <a:pt x="812800" y="788277"/>
                    <a:pt x="788277" y="812800"/>
                    <a:pt x="758027" y="812800"/>
                  </a:cubicBezTo>
                  <a:lnTo>
                    <a:pt x="54773" y="812800"/>
                  </a:lnTo>
                  <a:cubicBezTo>
                    <a:pt x="24523" y="812800"/>
                    <a:pt x="0" y="788277"/>
                    <a:pt x="0" y="758027"/>
                  </a:cubicBezTo>
                  <a:lnTo>
                    <a:pt x="0" y="54773"/>
                  </a:lnTo>
                  <a:cubicBezTo>
                    <a:pt x="0" y="24523"/>
                    <a:pt x="24523" y="0"/>
                    <a:pt x="54773" y="0"/>
                  </a:cubicBezTo>
                  <a:close/>
                </a:path>
              </a:pathLst>
            </a:custGeom>
            <a:blipFill>
              <a:blip r:embed="rId3"/>
              <a:stretch>
                <a:fillRect l="-17639" r="-17639"/>
              </a:stretch>
            </a:blipFill>
          </p:spPr>
          <p:txBody>
            <a:bodyPr/>
            <a:lstStyle/>
            <a:p>
              <a:endParaRPr lang="lv-LV"/>
            </a:p>
          </p:txBody>
        </p:sp>
      </p:grpSp>
      <p:grpSp>
        <p:nvGrpSpPr>
          <p:cNvPr id="32" name="Group 32"/>
          <p:cNvGrpSpPr/>
          <p:nvPr/>
        </p:nvGrpSpPr>
        <p:grpSpPr>
          <a:xfrm>
            <a:off x="9144000" y="6547405"/>
            <a:ext cx="3882171" cy="536801"/>
            <a:chOff x="0" y="0"/>
            <a:chExt cx="1022465" cy="141380"/>
          </a:xfrm>
        </p:grpSpPr>
        <p:sp>
          <p:nvSpPr>
            <p:cNvPr id="33" name="Freeform 33"/>
            <p:cNvSpPr/>
            <p:nvPr/>
          </p:nvSpPr>
          <p:spPr>
            <a:xfrm>
              <a:off x="0" y="0"/>
              <a:ext cx="1022465" cy="141380"/>
            </a:xfrm>
            <a:custGeom>
              <a:avLst/>
              <a:gdLst/>
              <a:ahLst/>
              <a:cxnLst/>
              <a:rect l="l" t="t" r="r" b="b"/>
              <a:pathLst>
                <a:path w="1022465" h="141380">
                  <a:moveTo>
                    <a:pt x="0" y="0"/>
                  </a:moveTo>
                  <a:lnTo>
                    <a:pt x="1022465" y="0"/>
                  </a:lnTo>
                  <a:lnTo>
                    <a:pt x="1022465" y="141380"/>
                  </a:lnTo>
                  <a:lnTo>
                    <a:pt x="0" y="141380"/>
                  </a:lnTo>
                  <a:close/>
                </a:path>
              </a:pathLst>
            </a:custGeom>
            <a:solidFill>
              <a:srgbClr val="00DF9A"/>
            </a:solidFill>
          </p:spPr>
          <p:txBody>
            <a:bodyPr/>
            <a:lstStyle/>
            <a:p>
              <a:endParaRPr lang="lv-LV"/>
            </a:p>
          </p:txBody>
        </p:sp>
        <p:sp>
          <p:nvSpPr>
            <p:cNvPr id="34" name="TextBox 34"/>
            <p:cNvSpPr txBox="1"/>
            <p:nvPr/>
          </p:nvSpPr>
          <p:spPr>
            <a:xfrm>
              <a:off x="0" y="-9525"/>
              <a:ext cx="1022465" cy="150905"/>
            </a:xfrm>
            <a:prstGeom prst="rect">
              <a:avLst/>
            </a:prstGeom>
          </p:spPr>
          <p:txBody>
            <a:bodyPr lIns="50800" tIns="50800" rIns="50800" bIns="50800" rtlCol="0" anchor="ctr"/>
            <a:lstStyle/>
            <a:p>
              <a:pPr algn="ctr">
                <a:lnSpc>
                  <a:spcPts val="3295"/>
                </a:lnSpc>
              </a:pPr>
              <a:endParaRPr/>
            </a:p>
          </p:txBody>
        </p:sp>
      </p:grpSp>
      <p:grpSp>
        <p:nvGrpSpPr>
          <p:cNvPr id="35" name="Group 35"/>
          <p:cNvGrpSpPr/>
          <p:nvPr/>
        </p:nvGrpSpPr>
        <p:grpSpPr>
          <a:xfrm>
            <a:off x="9144000" y="2728396"/>
            <a:ext cx="3248513" cy="536801"/>
            <a:chOff x="0" y="0"/>
            <a:chExt cx="855575" cy="141380"/>
          </a:xfrm>
        </p:grpSpPr>
        <p:sp>
          <p:nvSpPr>
            <p:cNvPr id="36" name="Freeform 36"/>
            <p:cNvSpPr/>
            <p:nvPr/>
          </p:nvSpPr>
          <p:spPr>
            <a:xfrm>
              <a:off x="0" y="0"/>
              <a:ext cx="855575" cy="141380"/>
            </a:xfrm>
            <a:custGeom>
              <a:avLst/>
              <a:gdLst/>
              <a:ahLst/>
              <a:cxnLst/>
              <a:rect l="l" t="t" r="r" b="b"/>
              <a:pathLst>
                <a:path w="855575" h="141380">
                  <a:moveTo>
                    <a:pt x="0" y="0"/>
                  </a:moveTo>
                  <a:lnTo>
                    <a:pt x="855575" y="0"/>
                  </a:lnTo>
                  <a:lnTo>
                    <a:pt x="855575" y="141380"/>
                  </a:lnTo>
                  <a:lnTo>
                    <a:pt x="0" y="141380"/>
                  </a:lnTo>
                  <a:close/>
                </a:path>
              </a:pathLst>
            </a:custGeom>
            <a:solidFill>
              <a:srgbClr val="00DF9A"/>
            </a:solidFill>
          </p:spPr>
          <p:txBody>
            <a:bodyPr/>
            <a:lstStyle/>
            <a:p>
              <a:endParaRPr lang="lv-LV"/>
            </a:p>
          </p:txBody>
        </p:sp>
        <p:sp>
          <p:nvSpPr>
            <p:cNvPr id="37" name="TextBox 37"/>
            <p:cNvSpPr txBox="1"/>
            <p:nvPr/>
          </p:nvSpPr>
          <p:spPr>
            <a:xfrm>
              <a:off x="0" y="-9525"/>
              <a:ext cx="855575" cy="150905"/>
            </a:xfrm>
            <a:prstGeom prst="rect">
              <a:avLst/>
            </a:prstGeom>
          </p:spPr>
          <p:txBody>
            <a:bodyPr lIns="50800" tIns="50800" rIns="50800" bIns="50800" rtlCol="0" anchor="ctr"/>
            <a:lstStyle/>
            <a:p>
              <a:pPr algn="ctr">
                <a:lnSpc>
                  <a:spcPts val="3295"/>
                </a:lnSpc>
              </a:pPr>
              <a:endParaRPr/>
            </a:p>
          </p:txBody>
        </p:sp>
      </p:grpSp>
      <p:sp>
        <p:nvSpPr>
          <p:cNvPr id="38" name="TextBox 38"/>
          <p:cNvSpPr txBox="1"/>
          <p:nvPr/>
        </p:nvSpPr>
        <p:spPr>
          <a:xfrm>
            <a:off x="9284926" y="6619283"/>
            <a:ext cx="3709620" cy="397545"/>
          </a:xfrm>
          <a:prstGeom prst="rect">
            <a:avLst/>
          </a:prstGeom>
        </p:spPr>
        <p:txBody>
          <a:bodyPr lIns="0" tIns="0" rIns="0" bIns="0" rtlCol="0" anchor="t">
            <a:spAutoFit/>
          </a:bodyPr>
          <a:lstStyle/>
          <a:p>
            <a:pPr marL="0" lvl="0" indent="0" algn="l">
              <a:lnSpc>
                <a:spcPts val="3120"/>
              </a:lnSpc>
            </a:pPr>
            <a:r>
              <a:rPr lang="en-US" sz="2600" b="1" dirty="0">
                <a:latin typeface="Montserrat Bold"/>
                <a:ea typeface="Montserrat Bold"/>
                <a:cs typeface="Montserrat Bold"/>
                <a:sym typeface="Montserrat Bold"/>
                <a:hlinkClick r:id="rId4" tooltip="https://www.mod.gov.lv/en/ppp">
                  <a:extLst>
                    <a:ext uri="{A12FA001-AC4F-418D-AE19-62706E023703}">
                      <ahyp:hlinkClr xmlns:ahyp="http://schemas.microsoft.com/office/drawing/2018/hyperlinkcolor" val="tx"/>
                    </a:ext>
                  </a:extLst>
                </a:hlinkClick>
              </a:rPr>
              <a:t>Military base “</a:t>
            </a:r>
            <a:r>
              <a:rPr lang="en-US" sz="2600" b="1" dirty="0" err="1">
                <a:latin typeface="Montserrat Bold"/>
                <a:ea typeface="Montserrat Bold"/>
                <a:cs typeface="Montserrat Bold"/>
                <a:sym typeface="Montserrat Bold"/>
                <a:hlinkClick r:id="rId4" tooltip="https://www.mod.gov.lv/en/ppp">
                  <a:extLst>
                    <a:ext uri="{A12FA001-AC4F-418D-AE19-62706E023703}">
                      <ahyp:hlinkClr xmlns:ahyp="http://schemas.microsoft.com/office/drawing/2018/hyperlinkcolor" val="tx"/>
                    </a:ext>
                  </a:extLst>
                </a:hlinkClick>
              </a:rPr>
              <a:t>Sēlija</a:t>
            </a:r>
            <a:r>
              <a:rPr lang="en-US" sz="2600" b="1" dirty="0">
                <a:latin typeface="Montserrat Bold"/>
                <a:ea typeface="Montserrat Bold"/>
                <a:cs typeface="Montserrat Bold"/>
                <a:sym typeface="Montserrat Bold"/>
                <a:hlinkClick r:id="rId4" tooltip="https://www.mod.gov.lv/en/ppp">
                  <a:extLst>
                    <a:ext uri="{A12FA001-AC4F-418D-AE19-62706E023703}">
                      <ahyp:hlinkClr xmlns:ahyp="http://schemas.microsoft.com/office/drawing/2018/hyperlinkcolor" val="tx"/>
                    </a:ext>
                  </a:extLst>
                </a:hlinkClick>
              </a:rPr>
              <a:t>”</a:t>
            </a:r>
          </a:p>
        </p:txBody>
      </p:sp>
      <p:grpSp>
        <p:nvGrpSpPr>
          <p:cNvPr id="39" name="Group 39"/>
          <p:cNvGrpSpPr/>
          <p:nvPr/>
        </p:nvGrpSpPr>
        <p:grpSpPr>
          <a:xfrm>
            <a:off x="287141" y="6553484"/>
            <a:ext cx="3026228" cy="536801"/>
            <a:chOff x="0" y="0"/>
            <a:chExt cx="797031" cy="141380"/>
          </a:xfrm>
        </p:grpSpPr>
        <p:sp>
          <p:nvSpPr>
            <p:cNvPr id="40" name="Freeform 40"/>
            <p:cNvSpPr/>
            <p:nvPr/>
          </p:nvSpPr>
          <p:spPr>
            <a:xfrm>
              <a:off x="0" y="0"/>
              <a:ext cx="797031" cy="141380"/>
            </a:xfrm>
            <a:custGeom>
              <a:avLst/>
              <a:gdLst/>
              <a:ahLst/>
              <a:cxnLst/>
              <a:rect l="l" t="t" r="r" b="b"/>
              <a:pathLst>
                <a:path w="797031" h="141380">
                  <a:moveTo>
                    <a:pt x="0" y="0"/>
                  </a:moveTo>
                  <a:lnTo>
                    <a:pt x="797031" y="0"/>
                  </a:lnTo>
                  <a:lnTo>
                    <a:pt x="797031" y="141380"/>
                  </a:lnTo>
                  <a:lnTo>
                    <a:pt x="0" y="141380"/>
                  </a:lnTo>
                  <a:close/>
                </a:path>
              </a:pathLst>
            </a:custGeom>
            <a:solidFill>
              <a:srgbClr val="00DF9A"/>
            </a:solidFill>
          </p:spPr>
          <p:txBody>
            <a:bodyPr/>
            <a:lstStyle/>
            <a:p>
              <a:endParaRPr lang="lv-LV"/>
            </a:p>
          </p:txBody>
        </p:sp>
        <p:sp>
          <p:nvSpPr>
            <p:cNvPr id="41" name="TextBox 41"/>
            <p:cNvSpPr txBox="1"/>
            <p:nvPr/>
          </p:nvSpPr>
          <p:spPr>
            <a:xfrm>
              <a:off x="0" y="-9525"/>
              <a:ext cx="797031" cy="150905"/>
            </a:xfrm>
            <a:prstGeom prst="rect">
              <a:avLst/>
            </a:prstGeom>
          </p:spPr>
          <p:txBody>
            <a:bodyPr lIns="50800" tIns="50800" rIns="50800" bIns="50800" rtlCol="0" anchor="ctr"/>
            <a:lstStyle/>
            <a:p>
              <a:pPr algn="ctr">
                <a:lnSpc>
                  <a:spcPts val="3295"/>
                </a:lnSpc>
              </a:pPr>
              <a:endParaRPr/>
            </a:p>
          </p:txBody>
        </p:sp>
      </p:grpSp>
      <p:sp>
        <p:nvSpPr>
          <p:cNvPr id="42" name="TextBox 42"/>
          <p:cNvSpPr txBox="1"/>
          <p:nvPr/>
        </p:nvSpPr>
        <p:spPr>
          <a:xfrm>
            <a:off x="447395" y="6626622"/>
            <a:ext cx="3505279" cy="397545"/>
          </a:xfrm>
          <a:prstGeom prst="rect">
            <a:avLst/>
          </a:prstGeom>
        </p:spPr>
        <p:txBody>
          <a:bodyPr lIns="0" tIns="0" rIns="0" bIns="0" rtlCol="0" anchor="t">
            <a:spAutoFit/>
          </a:bodyPr>
          <a:lstStyle/>
          <a:p>
            <a:pPr marL="0" lvl="0" indent="0" algn="l">
              <a:lnSpc>
                <a:spcPts val="3120"/>
              </a:lnSpc>
            </a:pPr>
            <a:r>
              <a:rPr lang="en-US" sz="2600" b="1" dirty="0">
                <a:latin typeface="Montserrat Bold"/>
                <a:ea typeface="Montserrat Bold"/>
                <a:cs typeface="Montserrat Bold"/>
                <a:sym typeface="Montserrat Bold"/>
                <a:hlinkClick r:id="rId5" tooltip="https://www.riga-airport.com/en/rix-airport-city">
                  <a:extLst>
                    <a:ext uri="{A12FA001-AC4F-418D-AE19-62706E023703}">
                      <ahyp:hlinkClr xmlns:ahyp="http://schemas.microsoft.com/office/drawing/2018/hyperlinkcolor" val="tx"/>
                    </a:ext>
                  </a:extLst>
                </a:hlinkClick>
              </a:rPr>
              <a:t>RIX Airport City</a:t>
            </a:r>
          </a:p>
        </p:txBody>
      </p:sp>
      <p:grpSp>
        <p:nvGrpSpPr>
          <p:cNvPr id="43" name="Group 43"/>
          <p:cNvGrpSpPr/>
          <p:nvPr/>
        </p:nvGrpSpPr>
        <p:grpSpPr>
          <a:xfrm>
            <a:off x="5577932" y="6619283"/>
            <a:ext cx="3250972" cy="3250972"/>
            <a:chOff x="0" y="0"/>
            <a:chExt cx="812800" cy="812800"/>
          </a:xfrm>
        </p:grpSpPr>
        <p:sp>
          <p:nvSpPr>
            <p:cNvPr id="44" name="Freeform 44"/>
            <p:cNvSpPr/>
            <p:nvPr/>
          </p:nvSpPr>
          <p:spPr>
            <a:xfrm>
              <a:off x="0" y="0"/>
              <a:ext cx="812800" cy="812800"/>
            </a:xfrm>
            <a:custGeom>
              <a:avLst/>
              <a:gdLst/>
              <a:ahLst/>
              <a:cxnLst/>
              <a:rect l="l" t="t" r="r" b="b"/>
              <a:pathLst>
                <a:path w="812800" h="812800">
                  <a:moveTo>
                    <a:pt x="54773" y="0"/>
                  </a:moveTo>
                  <a:lnTo>
                    <a:pt x="758027" y="0"/>
                  </a:lnTo>
                  <a:cubicBezTo>
                    <a:pt x="788277" y="0"/>
                    <a:pt x="812800" y="24523"/>
                    <a:pt x="812800" y="54773"/>
                  </a:cubicBezTo>
                  <a:lnTo>
                    <a:pt x="812800" y="758027"/>
                  </a:lnTo>
                  <a:cubicBezTo>
                    <a:pt x="812800" y="788277"/>
                    <a:pt x="788277" y="812800"/>
                    <a:pt x="758027" y="812800"/>
                  </a:cubicBezTo>
                  <a:lnTo>
                    <a:pt x="54773" y="812800"/>
                  </a:lnTo>
                  <a:cubicBezTo>
                    <a:pt x="24523" y="812800"/>
                    <a:pt x="0" y="788277"/>
                    <a:pt x="0" y="758027"/>
                  </a:cubicBezTo>
                  <a:lnTo>
                    <a:pt x="0" y="54773"/>
                  </a:lnTo>
                  <a:cubicBezTo>
                    <a:pt x="0" y="24523"/>
                    <a:pt x="24523" y="0"/>
                    <a:pt x="54773" y="0"/>
                  </a:cubicBezTo>
                  <a:close/>
                </a:path>
              </a:pathLst>
            </a:custGeom>
            <a:blipFill>
              <a:blip r:embed="rId6"/>
              <a:stretch>
                <a:fillRect l="-28027" r="-50146"/>
              </a:stretch>
            </a:blipFill>
          </p:spPr>
          <p:txBody>
            <a:bodyPr/>
            <a:lstStyle/>
            <a:p>
              <a:endParaRPr lang="lv-LV"/>
            </a:p>
          </p:txBody>
        </p:sp>
      </p:grpSp>
      <p:grpSp>
        <p:nvGrpSpPr>
          <p:cNvPr id="45" name="Group 45"/>
          <p:cNvGrpSpPr/>
          <p:nvPr/>
        </p:nvGrpSpPr>
        <p:grpSpPr>
          <a:xfrm>
            <a:off x="14759021" y="2820775"/>
            <a:ext cx="3250972" cy="3250972"/>
            <a:chOff x="0" y="0"/>
            <a:chExt cx="812800" cy="812800"/>
          </a:xfrm>
        </p:grpSpPr>
        <p:sp>
          <p:nvSpPr>
            <p:cNvPr id="46" name="Freeform 46"/>
            <p:cNvSpPr/>
            <p:nvPr/>
          </p:nvSpPr>
          <p:spPr>
            <a:xfrm>
              <a:off x="0" y="0"/>
              <a:ext cx="812800" cy="812800"/>
            </a:xfrm>
            <a:custGeom>
              <a:avLst/>
              <a:gdLst/>
              <a:ahLst/>
              <a:cxnLst/>
              <a:rect l="l" t="t" r="r" b="b"/>
              <a:pathLst>
                <a:path w="812800" h="812800">
                  <a:moveTo>
                    <a:pt x="54773" y="0"/>
                  </a:moveTo>
                  <a:lnTo>
                    <a:pt x="758027" y="0"/>
                  </a:lnTo>
                  <a:cubicBezTo>
                    <a:pt x="788277" y="0"/>
                    <a:pt x="812800" y="24523"/>
                    <a:pt x="812800" y="54773"/>
                  </a:cubicBezTo>
                  <a:lnTo>
                    <a:pt x="812800" y="758027"/>
                  </a:lnTo>
                  <a:cubicBezTo>
                    <a:pt x="812800" y="788277"/>
                    <a:pt x="788277" y="812800"/>
                    <a:pt x="758027" y="812800"/>
                  </a:cubicBezTo>
                  <a:lnTo>
                    <a:pt x="54773" y="812800"/>
                  </a:lnTo>
                  <a:cubicBezTo>
                    <a:pt x="24523" y="812800"/>
                    <a:pt x="0" y="788277"/>
                    <a:pt x="0" y="758027"/>
                  </a:cubicBezTo>
                  <a:lnTo>
                    <a:pt x="0" y="54773"/>
                  </a:lnTo>
                  <a:cubicBezTo>
                    <a:pt x="0" y="24523"/>
                    <a:pt x="24523" y="0"/>
                    <a:pt x="54773" y="0"/>
                  </a:cubicBezTo>
                  <a:close/>
                </a:path>
              </a:pathLst>
            </a:custGeom>
            <a:blipFill>
              <a:blip r:embed="rId7"/>
              <a:stretch>
                <a:fillRect l="-26000" r="-26000"/>
              </a:stretch>
            </a:blipFill>
          </p:spPr>
          <p:txBody>
            <a:bodyPr/>
            <a:lstStyle/>
            <a:p>
              <a:endParaRPr lang="lv-LV"/>
            </a:p>
          </p:txBody>
        </p:sp>
      </p:grpSp>
      <p:grpSp>
        <p:nvGrpSpPr>
          <p:cNvPr id="47" name="Group 47"/>
          <p:cNvGrpSpPr/>
          <p:nvPr/>
        </p:nvGrpSpPr>
        <p:grpSpPr>
          <a:xfrm>
            <a:off x="14759021" y="6619283"/>
            <a:ext cx="3250972" cy="3250972"/>
            <a:chOff x="0" y="0"/>
            <a:chExt cx="812800" cy="812800"/>
          </a:xfrm>
        </p:grpSpPr>
        <p:sp>
          <p:nvSpPr>
            <p:cNvPr id="48" name="Freeform 48"/>
            <p:cNvSpPr/>
            <p:nvPr/>
          </p:nvSpPr>
          <p:spPr>
            <a:xfrm>
              <a:off x="0" y="0"/>
              <a:ext cx="812800" cy="812800"/>
            </a:xfrm>
            <a:custGeom>
              <a:avLst/>
              <a:gdLst/>
              <a:ahLst/>
              <a:cxnLst/>
              <a:rect l="l" t="t" r="r" b="b"/>
              <a:pathLst>
                <a:path w="812800" h="812800">
                  <a:moveTo>
                    <a:pt x="54773" y="0"/>
                  </a:moveTo>
                  <a:lnTo>
                    <a:pt x="758027" y="0"/>
                  </a:lnTo>
                  <a:cubicBezTo>
                    <a:pt x="788277" y="0"/>
                    <a:pt x="812800" y="24523"/>
                    <a:pt x="812800" y="54773"/>
                  </a:cubicBezTo>
                  <a:lnTo>
                    <a:pt x="812800" y="758027"/>
                  </a:lnTo>
                  <a:cubicBezTo>
                    <a:pt x="812800" y="788277"/>
                    <a:pt x="788277" y="812800"/>
                    <a:pt x="758027" y="812800"/>
                  </a:cubicBezTo>
                  <a:lnTo>
                    <a:pt x="54773" y="812800"/>
                  </a:lnTo>
                  <a:cubicBezTo>
                    <a:pt x="24523" y="812800"/>
                    <a:pt x="0" y="788277"/>
                    <a:pt x="0" y="758027"/>
                  </a:cubicBezTo>
                  <a:lnTo>
                    <a:pt x="0" y="54773"/>
                  </a:lnTo>
                  <a:cubicBezTo>
                    <a:pt x="0" y="24523"/>
                    <a:pt x="24523" y="0"/>
                    <a:pt x="54773" y="0"/>
                  </a:cubicBezTo>
                  <a:close/>
                </a:path>
              </a:pathLst>
            </a:custGeom>
            <a:blipFill>
              <a:blip r:embed="rId8"/>
              <a:stretch>
                <a:fillRect l="-24581" r="-25512"/>
              </a:stretch>
            </a:blipFill>
          </p:spPr>
          <p:txBody>
            <a:bodyPr/>
            <a:lstStyle/>
            <a:p>
              <a:endParaRPr lang="lv-LV"/>
            </a:p>
          </p:txBody>
        </p:sp>
      </p:grpSp>
      <p:grpSp>
        <p:nvGrpSpPr>
          <p:cNvPr id="49" name="Group 49"/>
          <p:cNvGrpSpPr/>
          <p:nvPr/>
        </p:nvGrpSpPr>
        <p:grpSpPr>
          <a:xfrm>
            <a:off x="287141" y="2734475"/>
            <a:ext cx="2353066" cy="536801"/>
            <a:chOff x="0" y="0"/>
            <a:chExt cx="619738" cy="141380"/>
          </a:xfrm>
        </p:grpSpPr>
        <p:sp>
          <p:nvSpPr>
            <p:cNvPr id="50" name="Freeform 50"/>
            <p:cNvSpPr/>
            <p:nvPr/>
          </p:nvSpPr>
          <p:spPr>
            <a:xfrm>
              <a:off x="0" y="0"/>
              <a:ext cx="619738" cy="141380"/>
            </a:xfrm>
            <a:custGeom>
              <a:avLst/>
              <a:gdLst/>
              <a:ahLst/>
              <a:cxnLst/>
              <a:rect l="l" t="t" r="r" b="b"/>
              <a:pathLst>
                <a:path w="619738" h="141380">
                  <a:moveTo>
                    <a:pt x="0" y="0"/>
                  </a:moveTo>
                  <a:lnTo>
                    <a:pt x="619738" y="0"/>
                  </a:lnTo>
                  <a:lnTo>
                    <a:pt x="619738" y="141380"/>
                  </a:lnTo>
                  <a:lnTo>
                    <a:pt x="0" y="141380"/>
                  </a:lnTo>
                  <a:close/>
                </a:path>
              </a:pathLst>
            </a:custGeom>
            <a:solidFill>
              <a:srgbClr val="00DF9A"/>
            </a:solidFill>
          </p:spPr>
          <p:txBody>
            <a:bodyPr/>
            <a:lstStyle/>
            <a:p>
              <a:endParaRPr lang="lv-LV"/>
            </a:p>
          </p:txBody>
        </p:sp>
        <p:sp>
          <p:nvSpPr>
            <p:cNvPr id="51" name="TextBox 51"/>
            <p:cNvSpPr txBox="1"/>
            <p:nvPr/>
          </p:nvSpPr>
          <p:spPr>
            <a:xfrm>
              <a:off x="0" y="-9525"/>
              <a:ext cx="619738" cy="150905"/>
            </a:xfrm>
            <a:prstGeom prst="rect">
              <a:avLst/>
            </a:prstGeom>
          </p:spPr>
          <p:txBody>
            <a:bodyPr lIns="50800" tIns="50800" rIns="50800" bIns="50800" rtlCol="0" anchor="ctr"/>
            <a:lstStyle/>
            <a:p>
              <a:pPr algn="ctr">
                <a:lnSpc>
                  <a:spcPts val="3295"/>
                </a:lnSpc>
              </a:pPr>
              <a:endParaRPr/>
            </a:p>
          </p:txBody>
        </p:sp>
      </p:grpSp>
      <p:sp>
        <p:nvSpPr>
          <p:cNvPr id="52" name="TextBox 52"/>
          <p:cNvSpPr txBox="1"/>
          <p:nvPr/>
        </p:nvSpPr>
        <p:spPr>
          <a:xfrm>
            <a:off x="447395" y="2820775"/>
            <a:ext cx="2414168" cy="397545"/>
          </a:xfrm>
          <a:prstGeom prst="rect">
            <a:avLst/>
          </a:prstGeom>
        </p:spPr>
        <p:txBody>
          <a:bodyPr lIns="0" tIns="0" rIns="0" bIns="0" rtlCol="0" anchor="t">
            <a:spAutoFit/>
          </a:bodyPr>
          <a:lstStyle/>
          <a:p>
            <a:pPr marL="0" lvl="0" indent="0" algn="l">
              <a:lnSpc>
                <a:spcPts val="3120"/>
              </a:lnSpc>
            </a:pPr>
            <a:r>
              <a:rPr lang="en-US" sz="2600" b="1" dirty="0">
                <a:latin typeface="Montserrat Bold"/>
                <a:ea typeface="Montserrat Bold"/>
                <a:cs typeface="Montserrat Bold"/>
                <a:sym typeface="Montserrat Bold"/>
                <a:hlinkClick r:id="rId9" tooltip="https://www.railbaltica.org">
                  <a:extLst>
                    <a:ext uri="{A12FA001-AC4F-418D-AE19-62706E023703}">
                      <ahyp:hlinkClr xmlns:ahyp="http://schemas.microsoft.com/office/drawing/2018/hyperlinkcolor" val="tx"/>
                    </a:ext>
                  </a:extLst>
                </a:hlinkClick>
              </a:rPr>
              <a:t>Rail Baltica</a:t>
            </a:r>
          </a:p>
        </p:txBody>
      </p:sp>
      <p:sp>
        <p:nvSpPr>
          <p:cNvPr id="53" name="TextBox 53"/>
          <p:cNvSpPr txBox="1"/>
          <p:nvPr/>
        </p:nvSpPr>
        <p:spPr>
          <a:xfrm>
            <a:off x="9316551" y="2801534"/>
            <a:ext cx="2968342" cy="397545"/>
          </a:xfrm>
          <a:prstGeom prst="rect">
            <a:avLst/>
          </a:prstGeom>
        </p:spPr>
        <p:txBody>
          <a:bodyPr lIns="0" tIns="0" rIns="0" bIns="0" rtlCol="0" anchor="t">
            <a:spAutoFit/>
          </a:bodyPr>
          <a:lstStyle/>
          <a:p>
            <a:pPr marL="0" lvl="0" indent="0" algn="l">
              <a:lnSpc>
                <a:spcPts val="3120"/>
              </a:lnSpc>
            </a:pPr>
            <a:r>
              <a:rPr lang="en-US" sz="2600" b="1" dirty="0" err="1">
                <a:latin typeface="Montserrat Bold"/>
                <a:ea typeface="Montserrat Bold"/>
                <a:cs typeface="Montserrat Bold"/>
                <a:sym typeface="Montserrat Bold"/>
                <a:hlinkClick r:id="rId10" tooltip="https://elwindoffshore.eu">
                  <a:extLst>
                    <a:ext uri="{A12FA001-AC4F-418D-AE19-62706E023703}">
                      <ahyp:hlinkClr xmlns:ahyp="http://schemas.microsoft.com/office/drawing/2018/hyperlinkcolor" val="tx"/>
                    </a:ext>
                  </a:extLst>
                </a:hlinkClick>
              </a:rPr>
              <a:t>Elwind</a:t>
            </a:r>
            <a:r>
              <a:rPr lang="en-US" sz="2600" b="1" dirty="0">
                <a:latin typeface="Montserrat Bold"/>
                <a:ea typeface="Montserrat Bold"/>
                <a:cs typeface="Montserrat Bold"/>
                <a:sym typeface="Montserrat Bold"/>
                <a:hlinkClick r:id="rId10" tooltip="https://elwindoffshore.eu">
                  <a:extLst>
                    <a:ext uri="{A12FA001-AC4F-418D-AE19-62706E023703}">
                      <ahyp:hlinkClr xmlns:ahyp="http://schemas.microsoft.com/office/drawing/2018/hyperlinkcolor" val="tx"/>
                    </a:ext>
                  </a:extLst>
                </a:hlinkClick>
              </a:rPr>
              <a:t> Offshore</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79769" y="7296150"/>
            <a:ext cx="2534058" cy="1171575"/>
          </a:xfrm>
          <a:prstGeom prst="rect">
            <a:avLst/>
          </a:prstGeom>
        </p:spPr>
        <p:txBody>
          <a:bodyPr lIns="0" tIns="0" rIns="0" bIns="0" rtlCol="0" anchor="t">
            <a:spAutoFit/>
          </a:bodyPr>
          <a:lstStyle/>
          <a:p>
            <a:pPr algn="ctr">
              <a:lnSpc>
                <a:spcPts val="3120"/>
              </a:lnSpc>
            </a:pPr>
            <a:r>
              <a:rPr lang="en-US" sz="2600">
                <a:solidFill>
                  <a:srgbClr val="000000"/>
                </a:solidFill>
                <a:latin typeface="Montserrat"/>
                <a:ea typeface="Montserrat"/>
                <a:cs typeface="Montserrat"/>
                <a:sym typeface="Montserrat"/>
              </a:rPr>
              <a:t>Secure. Limitless. Intelligent.</a:t>
            </a:r>
          </a:p>
        </p:txBody>
      </p:sp>
      <p:sp>
        <p:nvSpPr>
          <p:cNvPr id="3" name="TextBox 3"/>
          <p:cNvSpPr txBox="1"/>
          <p:nvPr/>
        </p:nvSpPr>
        <p:spPr>
          <a:xfrm>
            <a:off x="3670483" y="7296150"/>
            <a:ext cx="2263912" cy="1171575"/>
          </a:xfrm>
          <a:prstGeom prst="rect">
            <a:avLst/>
          </a:prstGeom>
        </p:spPr>
        <p:txBody>
          <a:bodyPr lIns="0" tIns="0" rIns="0" bIns="0" rtlCol="0" anchor="t">
            <a:spAutoFit/>
          </a:bodyPr>
          <a:lstStyle/>
          <a:p>
            <a:pPr algn="ctr">
              <a:lnSpc>
                <a:spcPts val="3120"/>
              </a:lnSpc>
            </a:pPr>
            <a:r>
              <a:rPr lang="en-US" sz="2600">
                <a:solidFill>
                  <a:srgbClr val="000000"/>
                </a:solidFill>
                <a:latin typeface="Montserrat"/>
                <a:ea typeface="Montserrat"/>
                <a:cs typeface="Montserrat"/>
                <a:sym typeface="Montserrat"/>
              </a:rPr>
              <a:t>Clean. Scalable. </a:t>
            </a:r>
          </a:p>
          <a:p>
            <a:pPr algn="ctr">
              <a:lnSpc>
                <a:spcPts val="3120"/>
              </a:lnSpc>
            </a:pPr>
            <a:r>
              <a:rPr lang="en-US" sz="2600">
                <a:solidFill>
                  <a:srgbClr val="000000"/>
                </a:solidFill>
                <a:latin typeface="Montserrat"/>
                <a:ea typeface="Montserrat"/>
                <a:cs typeface="Montserrat"/>
                <a:sym typeface="Montserrat"/>
              </a:rPr>
              <a:t>Renewable.</a:t>
            </a:r>
          </a:p>
        </p:txBody>
      </p:sp>
      <p:grpSp>
        <p:nvGrpSpPr>
          <p:cNvPr id="4" name="Group 4"/>
          <p:cNvGrpSpPr/>
          <p:nvPr/>
        </p:nvGrpSpPr>
        <p:grpSpPr>
          <a:xfrm>
            <a:off x="6494234" y="8943975"/>
            <a:ext cx="11096748" cy="1153655"/>
            <a:chOff x="0" y="0"/>
            <a:chExt cx="2922600" cy="303843"/>
          </a:xfrm>
        </p:grpSpPr>
        <p:sp>
          <p:nvSpPr>
            <p:cNvPr id="5" name="Freeform 5"/>
            <p:cNvSpPr/>
            <p:nvPr/>
          </p:nvSpPr>
          <p:spPr>
            <a:xfrm>
              <a:off x="0" y="0"/>
              <a:ext cx="2922600" cy="303843"/>
            </a:xfrm>
            <a:custGeom>
              <a:avLst/>
              <a:gdLst/>
              <a:ahLst/>
              <a:cxnLst/>
              <a:rect l="l" t="t" r="r" b="b"/>
              <a:pathLst>
                <a:path w="2922600" h="303843">
                  <a:moveTo>
                    <a:pt x="0" y="0"/>
                  </a:moveTo>
                  <a:lnTo>
                    <a:pt x="2922600" y="0"/>
                  </a:lnTo>
                  <a:lnTo>
                    <a:pt x="2922600" y="303843"/>
                  </a:lnTo>
                  <a:lnTo>
                    <a:pt x="0" y="303843"/>
                  </a:lnTo>
                  <a:close/>
                </a:path>
              </a:pathLst>
            </a:custGeom>
            <a:solidFill>
              <a:srgbClr val="FFFFFF"/>
            </a:solidFill>
            <a:ln w="9525" cap="sq">
              <a:solidFill>
                <a:srgbClr val="09E6A1"/>
              </a:solidFill>
              <a:prstDash val="solid"/>
              <a:miter/>
            </a:ln>
          </p:spPr>
          <p:txBody>
            <a:bodyPr/>
            <a:lstStyle/>
            <a:p>
              <a:endParaRPr lang="lv-LV"/>
            </a:p>
          </p:txBody>
        </p:sp>
        <p:sp>
          <p:nvSpPr>
            <p:cNvPr id="6" name="TextBox 6"/>
            <p:cNvSpPr txBox="1"/>
            <p:nvPr/>
          </p:nvSpPr>
          <p:spPr>
            <a:xfrm>
              <a:off x="0" y="0"/>
              <a:ext cx="2922600" cy="303843"/>
            </a:xfrm>
            <a:prstGeom prst="rect">
              <a:avLst/>
            </a:prstGeom>
          </p:spPr>
          <p:txBody>
            <a:bodyPr lIns="50800" tIns="50800" rIns="50800" bIns="50800" rtlCol="0" anchor="ctr"/>
            <a:lstStyle/>
            <a:p>
              <a:pPr algn="ctr">
                <a:lnSpc>
                  <a:spcPts val="3120"/>
                </a:lnSpc>
              </a:pPr>
              <a:endParaRPr/>
            </a:p>
          </p:txBody>
        </p:sp>
      </p:grpSp>
      <p:grpSp>
        <p:nvGrpSpPr>
          <p:cNvPr id="7" name="Group 7"/>
          <p:cNvGrpSpPr/>
          <p:nvPr/>
        </p:nvGrpSpPr>
        <p:grpSpPr>
          <a:xfrm>
            <a:off x="-2063230" y="7609267"/>
            <a:ext cx="7384827" cy="5984116"/>
            <a:chOff x="0" y="0"/>
            <a:chExt cx="9846436" cy="7978821"/>
          </a:xfrm>
        </p:grpSpPr>
        <p:grpSp>
          <p:nvGrpSpPr>
            <p:cNvPr id="8" name="Group 8"/>
            <p:cNvGrpSpPr/>
            <p:nvPr/>
          </p:nvGrpSpPr>
          <p:grpSpPr>
            <a:xfrm rot="7937841">
              <a:off x="1501421" y="1298484"/>
              <a:ext cx="3852598" cy="3852598"/>
              <a:chOff x="0" y="0"/>
              <a:chExt cx="3852598" cy="3852598"/>
            </a:xfrm>
          </p:grpSpPr>
          <p:sp>
            <p:nvSpPr>
              <p:cNvPr id="9" name="Freeform 9"/>
              <p:cNvSpPr/>
              <p:nvPr/>
            </p:nvSpPr>
            <p:spPr>
              <a:xfrm>
                <a:off x="-151" y="0"/>
                <a:ext cx="3304437" cy="3852639"/>
              </a:xfrm>
              <a:custGeom>
                <a:avLst/>
                <a:gdLst/>
                <a:ahLst/>
                <a:cxnLst/>
                <a:rect l="l" t="t" r="r" b="b"/>
                <a:pathLst>
                  <a:path w="3304437" h="3852639">
                    <a:moveTo>
                      <a:pt x="3304437" y="3272282"/>
                    </a:moveTo>
                    <a:cubicBezTo>
                      <a:pt x="2693313" y="3898011"/>
                      <a:pt x="1737257" y="4033393"/>
                      <a:pt x="976400" y="3601974"/>
                    </a:cubicBezTo>
                    <a:cubicBezTo>
                      <a:pt x="215543" y="3170555"/>
                      <a:pt x="-159234" y="2280793"/>
                      <a:pt x="63905" y="1434973"/>
                    </a:cubicBezTo>
                    <a:cubicBezTo>
                      <a:pt x="287044" y="589153"/>
                      <a:pt x="1051838" y="0"/>
                      <a:pt x="1926487" y="0"/>
                    </a:cubicBezTo>
                    <a:close/>
                  </a:path>
                </a:pathLst>
              </a:custGeom>
              <a:solidFill>
                <a:srgbClr val="09E6A1"/>
              </a:solidFill>
            </p:spPr>
            <p:txBody>
              <a:bodyPr/>
              <a:lstStyle/>
              <a:p>
                <a:endParaRPr lang="lv-LV"/>
              </a:p>
            </p:txBody>
          </p:sp>
        </p:grpSp>
        <p:grpSp>
          <p:nvGrpSpPr>
            <p:cNvPr id="10" name="Group 10"/>
            <p:cNvGrpSpPr/>
            <p:nvPr/>
          </p:nvGrpSpPr>
          <p:grpSpPr>
            <a:xfrm rot="3456560">
              <a:off x="3935049" y="2067434"/>
              <a:ext cx="4967334" cy="4967334"/>
              <a:chOff x="0" y="0"/>
              <a:chExt cx="20890521" cy="20890521"/>
            </a:xfrm>
          </p:grpSpPr>
          <p:sp>
            <p:nvSpPr>
              <p:cNvPr id="11" name="Freeform 11"/>
              <p:cNvSpPr/>
              <p:nvPr/>
            </p:nvSpPr>
            <p:spPr>
              <a:xfrm>
                <a:off x="0" y="0"/>
                <a:ext cx="20891627" cy="20889595"/>
              </a:xfrm>
              <a:custGeom>
                <a:avLst/>
                <a:gdLst/>
                <a:ahLst/>
                <a:cxnLst/>
                <a:rect l="l" t="t" r="r" b="b"/>
                <a:pathLst>
                  <a:path w="20891627" h="20889595">
                    <a:moveTo>
                      <a:pt x="889" y="10308844"/>
                    </a:moveTo>
                    <a:cubicBezTo>
                      <a:pt x="1143" y="10286111"/>
                      <a:pt x="1524" y="10263377"/>
                      <a:pt x="2032" y="10240772"/>
                    </a:cubicBezTo>
                    <a:cubicBezTo>
                      <a:pt x="2413" y="10222102"/>
                      <a:pt x="17780" y="10207244"/>
                      <a:pt x="36576" y="10207625"/>
                    </a:cubicBezTo>
                    <a:cubicBezTo>
                      <a:pt x="55372" y="10208006"/>
                      <a:pt x="70104" y="10223373"/>
                      <a:pt x="69723" y="10242169"/>
                    </a:cubicBezTo>
                    <a:cubicBezTo>
                      <a:pt x="69342" y="10264648"/>
                      <a:pt x="68961" y="10287253"/>
                      <a:pt x="68580" y="10309860"/>
                    </a:cubicBezTo>
                    <a:cubicBezTo>
                      <a:pt x="68326" y="10328528"/>
                      <a:pt x="52959" y="10343514"/>
                      <a:pt x="34290" y="10343261"/>
                    </a:cubicBezTo>
                    <a:cubicBezTo>
                      <a:pt x="15621" y="10343007"/>
                      <a:pt x="635" y="10327639"/>
                      <a:pt x="889" y="10308971"/>
                    </a:cubicBezTo>
                    <a:close/>
                    <a:moveTo>
                      <a:pt x="3429" y="10172700"/>
                    </a:moveTo>
                    <a:cubicBezTo>
                      <a:pt x="4064" y="10150094"/>
                      <a:pt x="4699" y="10127488"/>
                      <a:pt x="5334" y="10104882"/>
                    </a:cubicBezTo>
                    <a:cubicBezTo>
                      <a:pt x="5969" y="10086213"/>
                      <a:pt x="21590" y="10071481"/>
                      <a:pt x="40259" y="10072116"/>
                    </a:cubicBezTo>
                    <a:cubicBezTo>
                      <a:pt x="58928" y="10072751"/>
                      <a:pt x="73660" y="10088372"/>
                      <a:pt x="73025" y="10107041"/>
                    </a:cubicBezTo>
                    <a:cubicBezTo>
                      <a:pt x="72263" y="10129520"/>
                      <a:pt x="71628" y="10151999"/>
                      <a:pt x="71120" y="10174478"/>
                    </a:cubicBezTo>
                    <a:cubicBezTo>
                      <a:pt x="70612" y="10193147"/>
                      <a:pt x="55118" y="10208006"/>
                      <a:pt x="36449" y="10207498"/>
                    </a:cubicBezTo>
                    <a:cubicBezTo>
                      <a:pt x="17780" y="10206990"/>
                      <a:pt x="3048" y="10191496"/>
                      <a:pt x="3429" y="10172700"/>
                    </a:cubicBezTo>
                    <a:close/>
                    <a:moveTo>
                      <a:pt x="7747" y="10037064"/>
                    </a:moveTo>
                    <a:cubicBezTo>
                      <a:pt x="8636" y="10014458"/>
                      <a:pt x="9525" y="9991979"/>
                      <a:pt x="10541" y="9969373"/>
                    </a:cubicBezTo>
                    <a:cubicBezTo>
                      <a:pt x="11430" y="9950704"/>
                      <a:pt x="27178" y="9936226"/>
                      <a:pt x="45847" y="9937115"/>
                    </a:cubicBezTo>
                    <a:cubicBezTo>
                      <a:pt x="64516" y="9938004"/>
                      <a:pt x="78994" y="9953752"/>
                      <a:pt x="78105" y="9972421"/>
                    </a:cubicBezTo>
                    <a:cubicBezTo>
                      <a:pt x="77089" y="9994773"/>
                      <a:pt x="76200" y="10017252"/>
                      <a:pt x="75311" y="10039604"/>
                    </a:cubicBezTo>
                    <a:cubicBezTo>
                      <a:pt x="74549" y="10058273"/>
                      <a:pt x="58801" y="10072878"/>
                      <a:pt x="40132" y="10072116"/>
                    </a:cubicBezTo>
                    <a:cubicBezTo>
                      <a:pt x="21463" y="10071354"/>
                      <a:pt x="7112" y="10055860"/>
                      <a:pt x="7874" y="10037064"/>
                    </a:cubicBezTo>
                    <a:close/>
                    <a:moveTo>
                      <a:pt x="13970" y="9901809"/>
                    </a:moveTo>
                    <a:cubicBezTo>
                      <a:pt x="15113" y="9879076"/>
                      <a:pt x="16383" y="9856343"/>
                      <a:pt x="17653" y="9833610"/>
                    </a:cubicBezTo>
                    <a:cubicBezTo>
                      <a:pt x="18669" y="9814941"/>
                      <a:pt x="34798" y="9800717"/>
                      <a:pt x="53467" y="9801733"/>
                    </a:cubicBezTo>
                    <a:cubicBezTo>
                      <a:pt x="72136" y="9802749"/>
                      <a:pt x="86360" y="9818878"/>
                      <a:pt x="85344" y="9837547"/>
                    </a:cubicBezTo>
                    <a:cubicBezTo>
                      <a:pt x="84074" y="9860153"/>
                      <a:pt x="82804" y="9882632"/>
                      <a:pt x="81661" y="9905238"/>
                    </a:cubicBezTo>
                    <a:cubicBezTo>
                      <a:pt x="80645" y="9923907"/>
                      <a:pt x="64770" y="9938258"/>
                      <a:pt x="46101" y="9937369"/>
                    </a:cubicBezTo>
                    <a:cubicBezTo>
                      <a:pt x="27432" y="9936480"/>
                      <a:pt x="13081" y="9920478"/>
                      <a:pt x="13970" y="9901809"/>
                    </a:cubicBezTo>
                    <a:close/>
                    <a:moveTo>
                      <a:pt x="21844" y="9765665"/>
                    </a:moveTo>
                    <a:cubicBezTo>
                      <a:pt x="23241" y="9743059"/>
                      <a:pt x="24765" y="9720326"/>
                      <a:pt x="26416" y="9697720"/>
                    </a:cubicBezTo>
                    <a:cubicBezTo>
                      <a:pt x="27686" y="9679051"/>
                      <a:pt x="43942" y="9664954"/>
                      <a:pt x="62611" y="9666351"/>
                    </a:cubicBezTo>
                    <a:cubicBezTo>
                      <a:pt x="81280" y="9667748"/>
                      <a:pt x="95377" y="9683877"/>
                      <a:pt x="93980" y="9702546"/>
                    </a:cubicBezTo>
                    <a:cubicBezTo>
                      <a:pt x="92329" y="9725025"/>
                      <a:pt x="90932" y="9747504"/>
                      <a:pt x="89408" y="9769983"/>
                    </a:cubicBezTo>
                    <a:cubicBezTo>
                      <a:pt x="88265" y="9788652"/>
                      <a:pt x="72136" y="9802749"/>
                      <a:pt x="53467" y="9801606"/>
                    </a:cubicBezTo>
                    <a:cubicBezTo>
                      <a:pt x="34798" y="9800463"/>
                      <a:pt x="20701" y="9784334"/>
                      <a:pt x="21844" y="9765665"/>
                    </a:cubicBezTo>
                    <a:close/>
                    <a:moveTo>
                      <a:pt x="31496" y="9629902"/>
                    </a:moveTo>
                    <a:cubicBezTo>
                      <a:pt x="33274" y="9607296"/>
                      <a:pt x="35052" y="9584817"/>
                      <a:pt x="36957" y="9562211"/>
                    </a:cubicBezTo>
                    <a:cubicBezTo>
                      <a:pt x="38481" y="9543542"/>
                      <a:pt x="54864" y="9529699"/>
                      <a:pt x="73533" y="9531350"/>
                    </a:cubicBezTo>
                    <a:cubicBezTo>
                      <a:pt x="92202" y="9533001"/>
                      <a:pt x="106045" y="9549257"/>
                      <a:pt x="104394" y="9567926"/>
                    </a:cubicBezTo>
                    <a:cubicBezTo>
                      <a:pt x="102489" y="9590278"/>
                      <a:pt x="100711" y="9612757"/>
                      <a:pt x="98933" y="9635109"/>
                    </a:cubicBezTo>
                    <a:cubicBezTo>
                      <a:pt x="97536" y="9653778"/>
                      <a:pt x="81153" y="9667748"/>
                      <a:pt x="62611" y="9666224"/>
                    </a:cubicBezTo>
                    <a:cubicBezTo>
                      <a:pt x="44069" y="9664700"/>
                      <a:pt x="29972" y="9648444"/>
                      <a:pt x="31496" y="9629902"/>
                    </a:cubicBezTo>
                    <a:close/>
                    <a:moveTo>
                      <a:pt x="42799" y="9494647"/>
                    </a:moveTo>
                    <a:cubicBezTo>
                      <a:pt x="44831" y="9472168"/>
                      <a:pt x="46990" y="9449689"/>
                      <a:pt x="49149" y="9427210"/>
                    </a:cubicBezTo>
                    <a:cubicBezTo>
                      <a:pt x="50927" y="9408541"/>
                      <a:pt x="67564" y="9394952"/>
                      <a:pt x="86106" y="9396730"/>
                    </a:cubicBezTo>
                    <a:cubicBezTo>
                      <a:pt x="104648" y="9398508"/>
                      <a:pt x="118364" y="9415145"/>
                      <a:pt x="116586" y="9433687"/>
                    </a:cubicBezTo>
                    <a:cubicBezTo>
                      <a:pt x="114427" y="9456039"/>
                      <a:pt x="112395" y="9478264"/>
                      <a:pt x="110363" y="9500616"/>
                    </a:cubicBezTo>
                    <a:cubicBezTo>
                      <a:pt x="108712" y="9519285"/>
                      <a:pt x="92202" y="9533001"/>
                      <a:pt x="73533" y="9531350"/>
                    </a:cubicBezTo>
                    <a:cubicBezTo>
                      <a:pt x="54864" y="9529699"/>
                      <a:pt x="41148" y="9513189"/>
                      <a:pt x="42799" y="9494520"/>
                    </a:cubicBezTo>
                    <a:close/>
                    <a:moveTo>
                      <a:pt x="55753" y="9359900"/>
                    </a:moveTo>
                    <a:cubicBezTo>
                      <a:pt x="58039" y="9337294"/>
                      <a:pt x="60452" y="9314688"/>
                      <a:pt x="62992" y="9292082"/>
                    </a:cubicBezTo>
                    <a:cubicBezTo>
                      <a:pt x="65024" y="9273540"/>
                      <a:pt x="81788" y="9260078"/>
                      <a:pt x="100330" y="9262110"/>
                    </a:cubicBezTo>
                    <a:cubicBezTo>
                      <a:pt x="118872" y="9264142"/>
                      <a:pt x="132334" y="9280906"/>
                      <a:pt x="130302" y="9299448"/>
                    </a:cubicBezTo>
                    <a:cubicBezTo>
                      <a:pt x="127889" y="9321927"/>
                      <a:pt x="125476" y="9344406"/>
                      <a:pt x="123063" y="9366885"/>
                    </a:cubicBezTo>
                    <a:cubicBezTo>
                      <a:pt x="121158" y="9385427"/>
                      <a:pt x="104521" y="9399016"/>
                      <a:pt x="85852" y="9397111"/>
                    </a:cubicBezTo>
                    <a:cubicBezTo>
                      <a:pt x="67183" y="9395206"/>
                      <a:pt x="53848" y="9378442"/>
                      <a:pt x="55753" y="9359900"/>
                    </a:cubicBezTo>
                    <a:close/>
                    <a:moveTo>
                      <a:pt x="70612" y="9224391"/>
                    </a:moveTo>
                    <a:cubicBezTo>
                      <a:pt x="73279" y="9201912"/>
                      <a:pt x="75946" y="9179306"/>
                      <a:pt x="78740" y="9156827"/>
                    </a:cubicBezTo>
                    <a:cubicBezTo>
                      <a:pt x="81026" y="9138285"/>
                      <a:pt x="97917" y="9125077"/>
                      <a:pt x="116459" y="9127363"/>
                    </a:cubicBezTo>
                    <a:cubicBezTo>
                      <a:pt x="135001" y="9129649"/>
                      <a:pt x="148209" y="9146540"/>
                      <a:pt x="145923" y="9165082"/>
                    </a:cubicBezTo>
                    <a:cubicBezTo>
                      <a:pt x="143129" y="9187434"/>
                      <a:pt x="140462" y="9209786"/>
                      <a:pt x="137922" y="9232138"/>
                    </a:cubicBezTo>
                    <a:cubicBezTo>
                      <a:pt x="135763" y="9250680"/>
                      <a:pt x="118999" y="9264015"/>
                      <a:pt x="100330" y="9261856"/>
                    </a:cubicBezTo>
                    <a:cubicBezTo>
                      <a:pt x="81661" y="9259697"/>
                      <a:pt x="68453" y="9242933"/>
                      <a:pt x="70612" y="9224264"/>
                    </a:cubicBezTo>
                    <a:close/>
                    <a:moveTo>
                      <a:pt x="87249" y="9089390"/>
                    </a:moveTo>
                    <a:cubicBezTo>
                      <a:pt x="90170" y="9066911"/>
                      <a:pt x="93091" y="9044559"/>
                      <a:pt x="96139" y="9022080"/>
                    </a:cubicBezTo>
                    <a:cubicBezTo>
                      <a:pt x="98679" y="9003538"/>
                      <a:pt x="115697" y="8990584"/>
                      <a:pt x="134239" y="8993124"/>
                    </a:cubicBezTo>
                    <a:cubicBezTo>
                      <a:pt x="152781" y="8995664"/>
                      <a:pt x="165735" y="9012682"/>
                      <a:pt x="163195" y="9031224"/>
                    </a:cubicBezTo>
                    <a:cubicBezTo>
                      <a:pt x="160147" y="9053449"/>
                      <a:pt x="157226" y="9075801"/>
                      <a:pt x="154305" y="9098026"/>
                    </a:cubicBezTo>
                    <a:cubicBezTo>
                      <a:pt x="151892" y="9116568"/>
                      <a:pt x="134874" y="9129649"/>
                      <a:pt x="116332" y="9127236"/>
                    </a:cubicBezTo>
                    <a:cubicBezTo>
                      <a:pt x="97790" y="9124823"/>
                      <a:pt x="84709" y="9107805"/>
                      <a:pt x="87122" y="9089263"/>
                    </a:cubicBezTo>
                    <a:close/>
                    <a:moveTo>
                      <a:pt x="105410" y="8954770"/>
                    </a:moveTo>
                    <a:cubicBezTo>
                      <a:pt x="108585" y="8932418"/>
                      <a:pt x="111887" y="8910066"/>
                      <a:pt x="115189" y="8887714"/>
                    </a:cubicBezTo>
                    <a:cubicBezTo>
                      <a:pt x="117983" y="8869172"/>
                      <a:pt x="135255" y="8856472"/>
                      <a:pt x="153670" y="8859266"/>
                    </a:cubicBezTo>
                    <a:cubicBezTo>
                      <a:pt x="172085" y="8862060"/>
                      <a:pt x="184912" y="8879332"/>
                      <a:pt x="182118" y="8897747"/>
                    </a:cubicBezTo>
                    <a:cubicBezTo>
                      <a:pt x="178816" y="8919972"/>
                      <a:pt x="175514" y="8942070"/>
                      <a:pt x="172339" y="8964295"/>
                    </a:cubicBezTo>
                    <a:cubicBezTo>
                      <a:pt x="169672" y="8982837"/>
                      <a:pt x="152527" y="8995664"/>
                      <a:pt x="133985" y="8992997"/>
                    </a:cubicBezTo>
                    <a:cubicBezTo>
                      <a:pt x="115443" y="8990330"/>
                      <a:pt x="102616" y="8973185"/>
                      <a:pt x="105283" y="8954643"/>
                    </a:cubicBezTo>
                    <a:close/>
                    <a:moveTo>
                      <a:pt x="125349" y="8820404"/>
                    </a:moveTo>
                    <a:cubicBezTo>
                      <a:pt x="128905" y="8797925"/>
                      <a:pt x="132461" y="8775573"/>
                      <a:pt x="136144" y="8753094"/>
                    </a:cubicBezTo>
                    <a:cubicBezTo>
                      <a:pt x="139192" y="8734679"/>
                      <a:pt x="156591" y="8722106"/>
                      <a:pt x="175006" y="8725154"/>
                    </a:cubicBezTo>
                    <a:cubicBezTo>
                      <a:pt x="193421" y="8728202"/>
                      <a:pt x="205994" y="8745601"/>
                      <a:pt x="202946" y="8764016"/>
                    </a:cubicBezTo>
                    <a:cubicBezTo>
                      <a:pt x="199263" y="8786241"/>
                      <a:pt x="195707" y="8808593"/>
                      <a:pt x="192278" y="8830945"/>
                    </a:cubicBezTo>
                    <a:cubicBezTo>
                      <a:pt x="189357" y="8849487"/>
                      <a:pt x="172085" y="8862060"/>
                      <a:pt x="153543" y="8859139"/>
                    </a:cubicBezTo>
                    <a:cubicBezTo>
                      <a:pt x="135001" y="8856218"/>
                      <a:pt x="122682" y="8839200"/>
                      <a:pt x="125603" y="8820785"/>
                    </a:cubicBezTo>
                    <a:close/>
                    <a:moveTo>
                      <a:pt x="147447" y="8686292"/>
                    </a:moveTo>
                    <a:cubicBezTo>
                      <a:pt x="151257" y="8663940"/>
                      <a:pt x="155067" y="8641588"/>
                      <a:pt x="159004" y="8619236"/>
                    </a:cubicBezTo>
                    <a:cubicBezTo>
                      <a:pt x="162306" y="8600821"/>
                      <a:pt x="179832" y="8588502"/>
                      <a:pt x="198247" y="8591803"/>
                    </a:cubicBezTo>
                    <a:cubicBezTo>
                      <a:pt x="216662" y="8595106"/>
                      <a:pt x="228981" y="8612632"/>
                      <a:pt x="225679" y="8631047"/>
                    </a:cubicBezTo>
                    <a:cubicBezTo>
                      <a:pt x="221742" y="8653272"/>
                      <a:pt x="217932" y="8675370"/>
                      <a:pt x="214122" y="8697595"/>
                    </a:cubicBezTo>
                    <a:cubicBezTo>
                      <a:pt x="210947" y="8716010"/>
                      <a:pt x="193548" y="8728456"/>
                      <a:pt x="175133" y="8725281"/>
                    </a:cubicBezTo>
                    <a:cubicBezTo>
                      <a:pt x="156718" y="8722106"/>
                      <a:pt x="144272" y="8704707"/>
                      <a:pt x="147447" y="8686292"/>
                    </a:cubicBezTo>
                    <a:close/>
                    <a:moveTo>
                      <a:pt x="171069" y="8552434"/>
                    </a:moveTo>
                    <a:cubicBezTo>
                      <a:pt x="175133" y="8530209"/>
                      <a:pt x="179324" y="8507984"/>
                      <a:pt x="183515" y="8485759"/>
                    </a:cubicBezTo>
                    <a:cubicBezTo>
                      <a:pt x="186944" y="8467344"/>
                      <a:pt x="204724" y="8455278"/>
                      <a:pt x="223139" y="8458835"/>
                    </a:cubicBezTo>
                    <a:cubicBezTo>
                      <a:pt x="241554" y="8462391"/>
                      <a:pt x="253619" y="8480044"/>
                      <a:pt x="250063" y="8498459"/>
                    </a:cubicBezTo>
                    <a:cubicBezTo>
                      <a:pt x="245872" y="8520557"/>
                      <a:pt x="241808" y="8542655"/>
                      <a:pt x="237744" y="8564753"/>
                    </a:cubicBezTo>
                    <a:cubicBezTo>
                      <a:pt x="234315" y="8583168"/>
                      <a:pt x="216789" y="8595360"/>
                      <a:pt x="198374" y="8591931"/>
                    </a:cubicBezTo>
                    <a:cubicBezTo>
                      <a:pt x="179959" y="8588502"/>
                      <a:pt x="167767" y="8570976"/>
                      <a:pt x="171196" y="8552561"/>
                    </a:cubicBezTo>
                    <a:close/>
                    <a:moveTo>
                      <a:pt x="196469" y="8419211"/>
                    </a:moveTo>
                    <a:cubicBezTo>
                      <a:pt x="200787" y="8396986"/>
                      <a:pt x="205232" y="8374888"/>
                      <a:pt x="209804" y="8352790"/>
                    </a:cubicBezTo>
                    <a:cubicBezTo>
                      <a:pt x="213487" y="8334502"/>
                      <a:pt x="231394" y="8322564"/>
                      <a:pt x="249682" y="8326374"/>
                    </a:cubicBezTo>
                    <a:cubicBezTo>
                      <a:pt x="267970" y="8330184"/>
                      <a:pt x="279908" y="8347964"/>
                      <a:pt x="276098" y="8366252"/>
                    </a:cubicBezTo>
                    <a:cubicBezTo>
                      <a:pt x="271653" y="8388223"/>
                      <a:pt x="267208" y="8410194"/>
                      <a:pt x="262890" y="8432292"/>
                    </a:cubicBezTo>
                    <a:cubicBezTo>
                      <a:pt x="259334" y="8450707"/>
                      <a:pt x="241427" y="8462645"/>
                      <a:pt x="223139" y="8458962"/>
                    </a:cubicBezTo>
                    <a:cubicBezTo>
                      <a:pt x="204851" y="8455278"/>
                      <a:pt x="192786" y="8437499"/>
                      <a:pt x="196469" y="8419211"/>
                    </a:cubicBezTo>
                    <a:close/>
                    <a:moveTo>
                      <a:pt x="223520" y="8286115"/>
                    </a:moveTo>
                    <a:cubicBezTo>
                      <a:pt x="228219" y="8263890"/>
                      <a:pt x="232918" y="8241665"/>
                      <a:pt x="237744" y="8219567"/>
                    </a:cubicBezTo>
                    <a:cubicBezTo>
                      <a:pt x="241681" y="8201278"/>
                      <a:pt x="259715" y="8189722"/>
                      <a:pt x="278003" y="8193659"/>
                    </a:cubicBezTo>
                    <a:cubicBezTo>
                      <a:pt x="296291" y="8197596"/>
                      <a:pt x="307848" y="8215630"/>
                      <a:pt x="303911" y="8233918"/>
                    </a:cubicBezTo>
                    <a:cubicBezTo>
                      <a:pt x="299085" y="8255889"/>
                      <a:pt x="294386" y="8277987"/>
                      <a:pt x="289814" y="8300085"/>
                    </a:cubicBezTo>
                    <a:cubicBezTo>
                      <a:pt x="286004" y="8318373"/>
                      <a:pt x="267970" y="8330057"/>
                      <a:pt x="249682" y="8326247"/>
                    </a:cubicBezTo>
                    <a:cubicBezTo>
                      <a:pt x="231394" y="8322437"/>
                      <a:pt x="219710" y="8304403"/>
                      <a:pt x="223520" y="8286115"/>
                    </a:cubicBezTo>
                    <a:close/>
                    <a:moveTo>
                      <a:pt x="252349" y="8153019"/>
                    </a:moveTo>
                    <a:cubicBezTo>
                      <a:pt x="257302" y="8130921"/>
                      <a:pt x="262382" y="8108823"/>
                      <a:pt x="267462" y="8086725"/>
                    </a:cubicBezTo>
                    <a:cubicBezTo>
                      <a:pt x="271653" y="8068437"/>
                      <a:pt x="289814" y="8057134"/>
                      <a:pt x="308102" y="8061325"/>
                    </a:cubicBezTo>
                    <a:cubicBezTo>
                      <a:pt x="326390" y="8065516"/>
                      <a:pt x="337693" y="8083677"/>
                      <a:pt x="333502" y="8101965"/>
                    </a:cubicBezTo>
                    <a:cubicBezTo>
                      <a:pt x="328422" y="8123936"/>
                      <a:pt x="323469" y="8145907"/>
                      <a:pt x="318516" y="8167878"/>
                    </a:cubicBezTo>
                    <a:cubicBezTo>
                      <a:pt x="314452" y="8186166"/>
                      <a:pt x="296291" y="8197596"/>
                      <a:pt x="278130" y="8193532"/>
                    </a:cubicBezTo>
                    <a:cubicBezTo>
                      <a:pt x="259969" y="8189468"/>
                      <a:pt x="248412" y="8171307"/>
                      <a:pt x="252476" y="8153146"/>
                    </a:cubicBezTo>
                    <a:close/>
                    <a:moveTo>
                      <a:pt x="283083" y="8020685"/>
                    </a:moveTo>
                    <a:cubicBezTo>
                      <a:pt x="288290" y="7998714"/>
                      <a:pt x="293624" y="7976616"/>
                      <a:pt x="298958" y="7954772"/>
                    </a:cubicBezTo>
                    <a:cubicBezTo>
                      <a:pt x="303403" y="7936611"/>
                      <a:pt x="321691" y="7925435"/>
                      <a:pt x="339852" y="7929880"/>
                    </a:cubicBezTo>
                    <a:cubicBezTo>
                      <a:pt x="358013" y="7934325"/>
                      <a:pt x="369189" y="7952613"/>
                      <a:pt x="364744" y="7970774"/>
                    </a:cubicBezTo>
                    <a:cubicBezTo>
                      <a:pt x="359410" y="7992618"/>
                      <a:pt x="354076" y="8014462"/>
                      <a:pt x="348996" y="8036306"/>
                    </a:cubicBezTo>
                    <a:cubicBezTo>
                      <a:pt x="344678" y="8054467"/>
                      <a:pt x="326390" y="8065770"/>
                      <a:pt x="308229" y="8061452"/>
                    </a:cubicBezTo>
                    <a:cubicBezTo>
                      <a:pt x="290068" y="8057134"/>
                      <a:pt x="278765" y="8038846"/>
                      <a:pt x="283083" y="8020685"/>
                    </a:cubicBezTo>
                    <a:close/>
                    <a:moveTo>
                      <a:pt x="315341" y="7888859"/>
                    </a:moveTo>
                    <a:cubicBezTo>
                      <a:pt x="320802" y="7866888"/>
                      <a:pt x="326390" y="7845044"/>
                      <a:pt x="332105" y="7823200"/>
                    </a:cubicBezTo>
                    <a:cubicBezTo>
                      <a:pt x="336804" y="7805039"/>
                      <a:pt x="355219" y="7794244"/>
                      <a:pt x="373380" y="7798943"/>
                    </a:cubicBezTo>
                    <a:cubicBezTo>
                      <a:pt x="391541" y="7803642"/>
                      <a:pt x="402336" y="7822057"/>
                      <a:pt x="397637" y="7840218"/>
                    </a:cubicBezTo>
                    <a:cubicBezTo>
                      <a:pt x="392049" y="7861935"/>
                      <a:pt x="386461" y="7883778"/>
                      <a:pt x="381000" y="7905496"/>
                    </a:cubicBezTo>
                    <a:cubicBezTo>
                      <a:pt x="376428" y="7923657"/>
                      <a:pt x="358013" y="7934578"/>
                      <a:pt x="339852" y="7930134"/>
                    </a:cubicBezTo>
                    <a:cubicBezTo>
                      <a:pt x="321691" y="7925689"/>
                      <a:pt x="310769" y="7907147"/>
                      <a:pt x="315214" y="7888986"/>
                    </a:cubicBezTo>
                    <a:close/>
                    <a:moveTo>
                      <a:pt x="349250" y="7757414"/>
                    </a:moveTo>
                    <a:cubicBezTo>
                      <a:pt x="355092" y="7735443"/>
                      <a:pt x="360934" y="7713599"/>
                      <a:pt x="366903" y="7691628"/>
                    </a:cubicBezTo>
                    <a:cubicBezTo>
                      <a:pt x="371856" y="7673594"/>
                      <a:pt x="390398" y="7662926"/>
                      <a:pt x="408432" y="7667878"/>
                    </a:cubicBezTo>
                    <a:cubicBezTo>
                      <a:pt x="426466" y="7672832"/>
                      <a:pt x="437134" y="7691374"/>
                      <a:pt x="432181" y="7709408"/>
                    </a:cubicBezTo>
                    <a:cubicBezTo>
                      <a:pt x="426212" y="7731125"/>
                      <a:pt x="420370" y="7752969"/>
                      <a:pt x="414655" y="7774686"/>
                    </a:cubicBezTo>
                    <a:cubicBezTo>
                      <a:pt x="409829" y="7792720"/>
                      <a:pt x="391287" y="7803515"/>
                      <a:pt x="373253" y="7798689"/>
                    </a:cubicBezTo>
                    <a:cubicBezTo>
                      <a:pt x="355219" y="7793863"/>
                      <a:pt x="344424" y="7775321"/>
                      <a:pt x="349250" y="7757287"/>
                    </a:cubicBezTo>
                    <a:close/>
                    <a:moveTo>
                      <a:pt x="385064" y="7625969"/>
                    </a:moveTo>
                    <a:cubicBezTo>
                      <a:pt x="391160" y="7604125"/>
                      <a:pt x="397383" y="7582408"/>
                      <a:pt x="403606" y="7560564"/>
                    </a:cubicBezTo>
                    <a:cubicBezTo>
                      <a:pt x="408813" y="7542530"/>
                      <a:pt x="427482" y="7532243"/>
                      <a:pt x="445516" y="7537323"/>
                    </a:cubicBezTo>
                    <a:cubicBezTo>
                      <a:pt x="463550" y="7542403"/>
                      <a:pt x="473837" y="7561199"/>
                      <a:pt x="468757" y="7579233"/>
                    </a:cubicBezTo>
                    <a:cubicBezTo>
                      <a:pt x="462534" y="7600823"/>
                      <a:pt x="456438" y="7622540"/>
                      <a:pt x="450342" y="7644130"/>
                    </a:cubicBezTo>
                    <a:cubicBezTo>
                      <a:pt x="445262" y="7662164"/>
                      <a:pt x="426593" y="7672705"/>
                      <a:pt x="408559" y="7667625"/>
                    </a:cubicBezTo>
                    <a:cubicBezTo>
                      <a:pt x="390525" y="7662545"/>
                      <a:pt x="379984" y="7643876"/>
                      <a:pt x="385064" y="7625842"/>
                    </a:cubicBezTo>
                    <a:close/>
                    <a:moveTo>
                      <a:pt x="422529" y="7495286"/>
                    </a:moveTo>
                    <a:cubicBezTo>
                      <a:pt x="428879" y="7473569"/>
                      <a:pt x="435356" y="7451852"/>
                      <a:pt x="441833" y="7430262"/>
                    </a:cubicBezTo>
                    <a:cubicBezTo>
                      <a:pt x="447167" y="7412355"/>
                      <a:pt x="466090" y="7402195"/>
                      <a:pt x="483997" y="7407656"/>
                    </a:cubicBezTo>
                    <a:cubicBezTo>
                      <a:pt x="501904" y="7413117"/>
                      <a:pt x="512064" y="7431913"/>
                      <a:pt x="506603" y="7449820"/>
                    </a:cubicBezTo>
                    <a:cubicBezTo>
                      <a:pt x="500126" y="7471283"/>
                      <a:pt x="493776" y="7492873"/>
                      <a:pt x="487426" y="7514463"/>
                    </a:cubicBezTo>
                    <a:cubicBezTo>
                      <a:pt x="482092" y="7532370"/>
                      <a:pt x="463296" y="7542657"/>
                      <a:pt x="445389" y="7537450"/>
                    </a:cubicBezTo>
                    <a:cubicBezTo>
                      <a:pt x="427482" y="7532243"/>
                      <a:pt x="417195" y="7513320"/>
                      <a:pt x="422402" y="7495413"/>
                    </a:cubicBezTo>
                    <a:close/>
                    <a:moveTo>
                      <a:pt x="461518" y="7365492"/>
                    </a:moveTo>
                    <a:cubicBezTo>
                      <a:pt x="468249" y="7343775"/>
                      <a:pt x="474980" y="7322185"/>
                      <a:pt x="481711" y="7300595"/>
                    </a:cubicBezTo>
                    <a:cubicBezTo>
                      <a:pt x="487299" y="7282815"/>
                      <a:pt x="506349" y="7272909"/>
                      <a:pt x="524256" y="7278497"/>
                    </a:cubicBezTo>
                    <a:cubicBezTo>
                      <a:pt x="542163" y="7284085"/>
                      <a:pt x="551942" y="7303135"/>
                      <a:pt x="546354" y="7321042"/>
                    </a:cubicBezTo>
                    <a:cubicBezTo>
                      <a:pt x="539623" y="7342505"/>
                      <a:pt x="532892" y="7363968"/>
                      <a:pt x="526288" y="7385558"/>
                    </a:cubicBezTo>
                    <a:cubicBezTo>
                      <a:pt x="520827" y="7403465"/>
                      <a:pt x="501777" y="7413498"/>
                      <a:pt x="483997" y="7407910"/>
                    </a:cubicBezTo>
                    <a:cubicBezTo>
                      <a:pt x="466217" y="7402322"/>
                      <a:pt x="456057" y="7383399"/>
                      <a:pt x="461645" y="7365619"/>
                    </a:cubicBezTo>
                    <a:close/>
                    <a:moveTo>
                      <a:pt x="502539" y="7235825"/>
                    </a:moveTo>
                    <a:cubicBezTo>
                      <a:pt x="509524" y="7214235"/>
                      <a:pt x="516509" y="7192645"/>
                      <a:pt x="523621" y="7171182"/>
                    </a:cubicBezTo>
                    <a:cubicBezTo>
                      <a:pt x="529463" y="7153402"/>
                      <a:pt x="548640" y="7143750"/>
                      <a:pt x="566420" y="7149592"/>
                    </a:cubicBezTo>
                    <a:cubicBezTo>
                      <a:pt x="584200" y="7155434"/>
                      <a:pt x="593852" y="7174611"/>
                      <a:pt x="588010" y="7192391"/>
                    </a:cubicBezTo>
                    <a:cubicBezTo>
                      <a:pt x="580898" y="7213727"/>
                      <a:pt x="573913" y="7235190"/>
                      <a:pt x="567055" y="7256653"/>
                    </a:cubicBezTo>
                    <a:cubicBezTo>
                      <a:pt x="561340" y="7274433"/>
                      <a:pt x="542290" y="7284212"/>
                      <a:pt x="524383" y="7278497"/>
                    </a:cubicBezTo>
                    <a:cubicBezTo>
                      <a:pt x="506476" y="7272782"/>
                      <a:pt x="496824" y="7253732"/>
                      <a:pt x="502539" y="7235825"/>
                    </a:cubicBezTo>
                    <a:close/>
                    <a:moveTo>
                      <a:pt x="545084" y="7106666"/>
                    </a:moveTo>
                    <a:cubicBezTo>
                      <a:pt x="552323" y="7085203"/>
                      <a:pt x="559689" y="7063740"/>
                      <a:pt x="567055" y="7042403"/>
                    </a:cubicBezTo>
                    <a:cubicBezTo>
                      <a:pt x="573151" y="7024751"/>
                      <a:pt x="592455" y="7015353"/>
                      <a:pt x="610108" y="7021449"/>
                    </a:cubicBezTo>
                    <a:cubicBezTo>
                      <a:pt x="627761" y="7027545"/>
                      <a:pt x="637159" y="7046849"/>
                      <a:pt x="631063" y="7064502"/>
                    </a:cubicBezTo>
                    <a:cubicBezTo>
                      <a:pt x="623697" y="7085711"/>
                      <a:pt x="616458" y="7107047"/>
                      <a:pt x="609346" y="7128383"/>
                    </a:cubicBezTo>
                    <a:cubicBezTo>
                      <a:pt x="603377" y="7146163"/>
                      <a:pt x="584200" y="7155688"/>
                      <a:pt x="566420" y="7149719"/>
                    </a:cubicBezTo>
                    <a:cubicBezTo>
                      <a:pt x="548640" y="7143750"/>
                      <a:pt x="539115" y="7124573"/>
                      <a:pt x="545084" y="7106793"/>
                    </a:cubicBezTo>
                    <a:close/>
                    <a:moveTo>
                      <a:pt x="589280" y="6978396"/>
                    </a:moveTo>
                    <a:cubicBezTo>
                      <a:pt x="596773" y="6957060"/>
                      <a:pt x="604393" y="6935724"/>
                      <a:pt x="612013" y="6914515"/>
                    </a:cubicBezTo>
                    <a:cubicBezTo>
                      <a:pt x="618363" y="6896862"/>
                      <a:pt x="637794" y="6887718"/>
                      <a:pt x="655320" y="6894068"/>
                    </a:cubicBezTo>
                    <a:cubicBezTo>
                      <a:pt x="672846" y="6900418"/>
                      <a:pt x="682117" y="6919849"/>
                      <a:pt x="675767" y="6937375"/>
                    </a:cubicBezTo>
                    <a:cubicBezTo>
                      <a:pt x="668147" y="6958457"/>
                      <a:pt x="660654" y="6979666"/>
                      <a:pt x="653161" y="7000875"/>
                    </a:cubicBezTo>
                    <a:cubicBezTo>
                      <a:pt x="646938" y="7018528"/>
                      <a:pt x="627634" y="7027799"/>
                      <a:pt x="609981" y="7021576"/>
                    </a:cubicBezTo>
                    <a:cubicBezTo>
                      <a:pt x="592328" y="7015353"/>
                      <a:pt x="583057" y="6996049"/>
                      <a:pt x="589280" y="6978396"/>
                    </a:cubicBezTo>
                    <a:close/>
                    <a:moveTo>
                      <a:pt x="635127" y="6850761"/>
                    </a:moveTo>
                    <a:cubicBezTo>
                      <a:pt x="643001" y="6829425"/>
                      <a:pt x="650875" y="6808216"/>
                      <a:pt x="658749" y="6786880"/>
                    </a:cubicBezTo>
                    <a:cubicBezTo>
                      <a:pt x="665353" y="6769353"/>
                      <a:pt x="684784" y="6760464"/>
                      <a:pt x="702310" y="6767068"/>
                    </a:cubicBezTo>
                    <a:cubicBezTo>
                      <a:pt x="719836" y="6773672"/>
                      <a:pt x="728726" y="6793103"/>
                      <a:pt x="722122" y="6810628"/>
                    </a:cubicBezTo>
                    <a:cubicBezTo>
                      <a:pt x="714248" y="6831711"/>
                      <a:pt x="706374" y="6852920"/>
                      <a:pt x="698627" y="6874002"/>
                    </a:cubicBezTo>
                    <a:cubicBezTo>
                      <a:pt x="692150" y="6891528"/>
                      <a:pt x="672719" y="6900545"/>
                      <a:pt x="655193" y="6894195"/>
                    </a:cubicBezTo>
                    <a:cubicBezTo>
                      <a:pt x="637667" y="6887845"/>
                      <a:pt x="628650" y="6868287"/>
                      <a:pt x="635000" y="6850761"/>
                    </a:cubicBezTo>
                    <a:close/>
                    <a:moveTo>
                      <a:pt x="682752" y="6723253"/>
                    </a:moveTo>
                    <a:cubicBezTo>
                      <a:pt x="690880" y="6702044"/>
                      <a:pt x="699008" y="6680962"/>
                      <a:pt x="707263" y="6659753"/>
                    </a:cubicBezTo>
                    <a:cubicBezTo>
                      <a:pt x="713994" y="6642353"/>
                      <a:pt x="733679" y="6633718"/>
                      <a:pt x="751078" y="6640449"/>
                    </a:cubicBezTo>
                    <a:cubicBezTo>
                      <a:pt x="768477" y="6647180"/>
                      <a:pt x="777113" y="6666865"/>
                      <a:pt x="770382" y="6684264"/>
                    </a:cubicBezTo>
                    <a:cubicBezTo>
                      <a:pt x="762254" y="6705219"/>
                      <a:pt x="754126" y="6726301"/>
                      <a:pt x="746125" y="6747256"/>
                    </a:cubicBezTo>
                    <a:cubicBezTo>
                      <a:pt x="739521" y="6764782"/>
                      <a:pt x="719836" y="6773545"/>
                      <a:pt x="702437" y="6766814"/>
                    </a:cubicBezTo>
                    <a:cubicBezTo>
                      <a:pt x="685038" y="6760083"/>
                      <a:pt x="676148" y="6740525"/>
                      <a:pt x="682879" y="6723126"/>
                    </a:cubicBezTo>
                    <a:close/>
                    <a:moveTo>
                      <a:pt x="732155" y="6596380"/>
                    </a:moveTo>
                    <a:cubicBezTo>
                      <a:pt x="740537" y="6575298"/>
                      <a:pt x="748919" y="6554343"/>
                      <a:pt x="757428" y="6533388"/>
                    </a:cubicBezTo>
                    <a:cubicBezTo>
                      <a:pt x="764413" y="6515989"/>
                      <a:pt x="784225" y="6507734"/>
                      <a:pt x="801497" y="6514719"/>
                    </a:cubicBezTo>
                    <a:cubicBezTo>
                      <a:pt x="818769" y="6521703"/>
                      <a:pt x="827151" y="6541516"/>
                      <a:pt x="820166" y="6558788"/>
                    </a:cubicBezTo>
                    <a:cubicBezTo>
                      <a:pt x="811784" y="6579616"/>
                      <a:pt x="803402" y="6600571"/>
                      <a:pt x="795020" y="6621399"/>
                    </a:cubicBezTo>
                    <a:cubicBezTo>
                      <a:pt x="788162" y="6638798"/>
                      <a:pt x="768477" y="6647307"/>
                      <a:pt x="751078" y="6640449"/>
                    </a:cubicBezTo>
                    <a:cubicBezTo>
                      <a:pt x="733679" y="6633591"/>
                      <a:pt x="725170" y="6613906"/>
                      <a:pt x="732028" y="6596507"/>
                    </a:cubicBezTo>
                    <a:close/>
                    <a:moveTo>
                      <a:pt x="782955" y="6470650"/>
                    </a:moveTo>
                    <a:cubicBezTo>
                      <a:pt x="791591" y="6449695"/>
                      <a:pt x="800227" y="6428867"/>
                      <a:pt x="808990" y="6408039"/>
                    </a:cubicBezTo>
                    <a:cubicBezTo>
                      <a:pt x="816229" y="6390767"/>
                      <a:pt x="836041" y="6382639"/>
                      <a:pt x="853313" y="6389878"/>
                    </a:cubicBezTo>
                    <a:cubicBezTo>
                      <a:pt x="870585" y="6397117"/>
                      <a:pt x="878713" y="6416929"/>
                      <a:pt x="871474" y="6434201"/>
                    </a:cubicBezTo>
                    <a:cubicBezTo>
                      <a:pt x="862838" y="6454902"/>
                      <a:pt x="854202" y="6475603"/>
                      <a:pt x="845566" y="6496431"/>
                    </a:cubicBezTo>
                    <a:cubicBezTo>
                      <a:pt x="838454" y="6513703"/>
                      <a:pt x="818642" y="6521958"/>
                      <a:pt x="801370" y="6514846"/>
                    </a:cubicBezTo>
                    <a:cubicBezTo>
                      <a:pt x="784098" y="6507734"/>
                      <a:pt x="775843" y="6487922"/>
                      <a:pt x="782955" y="6470650"/>
                    </a:cubicBezTo>
                    <a:close/>
                    <a:moveTo>
                      <a:pt x="835533" y="6345428"/>
                    </a:moveTo>
                    <a:cubicBezTo>
                      <a:pt x="844423" y="6324600"/>
                      <a:pt x="853440" y="6303772"/>
                      <a:pt x="862457" y="6282944"/>
                    </a:cubicBezTo>
                    <a:cubicBezTo>
                      <a:pt x="869950" y="6265799"/>
                      <a:pt x="889889" y="6257925"/>
                      <a:pt x="907034" y="6265418"/>
                    </a:cubicBezTo>
                    <a:cubicBezTo>
                      <a:pt x="924179" y="6272911"/>
                      <a:pt x="932053" y="6292850"/>
                      <a:pt x="924560" y="6309995"/>
                    </a:cubicBezTo>
                    <a:cubicBezTo>
                      <a:pt x="915543" y="6330696"/>
                      <a:pt x="906653" y="6351397"/>
                      <a:pt x="897763" y="6372098"/>
                    </a:cubicBezTo>
                    <a:cubicBezTo>
                      <a:pt x="890397" y="6389243"/>
                      <a:pt x="870458" y="6397244"/>
                      <a:pt x="853313" y="6389878"/>
                    </a:cubicBezTo>
                    <a:cubicBezTo>
                      <a:pt x="836168" y="6382512"/>
                      <a:pt x="828167" y="6362573"/>
                      <a:pt x="835533" y="6345428"/>
                    </a:cubicBezTo>
                    <a:close/>
                    <a:moveTo>
                      <a:pt x="889762" y="6220714"/>
                    </a:moveTo>
                    <a:cubicBezTo>
                      <a:pt x="898906" y="6200013"/>
                      <a:pt x="908177" y="6179312"/>
                      <a:pt x="917448" y="6158611"/>
                    </a:cubicBezTo>
                    <a:cubicBezTo>
                      <a:pt x="925195" y="6141593"/>
                      <a:pt x="945134" y="6133973"/>
                      <a:pt x="962279" y="6141593"/>
                    </a:cubicBezTo>
                    <a:cubicBezTo>
                      <a:pt x="979424" y="6149213"/>
                      <a:pt x="986917" y="6169279"/>
                      <a:pt x="979297" y="6186424"/>
                    </a:cubicBezTo>
                    <a:cubicBezTo>
                      <a:pt x="970026" y="6206998"/>
                      <a:pt x="960882" y="6227445"/>
                      <a:pt x="951738" y="6248146"/>
                    </a:cubicBezTo>
                    <a:cubicBezTo>
                      <a:pt x="944118" y="6265291"/>
                      <a:pt x="924179" y="6272911"/>
                      <a:pt x="907034" y="6265418"/>
                    </a:cubicBezTo>
                    <a:cubicBezTo>
                      <a:pt x="889889" y="6257925"/>
                      <a:pt x="882269" y="6237859"/>
                      <a:pt x="889762" y="6220714"/>
                    </a:cubicBezTo>
                    <a:close/>
                    <a:moveTo>
                      <a:pt x="945642" y="6096762"/>
                    </a:moveTo>
                    <a:cubicBezTo>
                      <a:pt x="955040" y="6076188"/>
                      <a:pt x="964565" y="6055614"/>
                      <a:pt x="974090" y="6035167"/>
                    </a:cubicBezTo>
                    <a:cubicBezTo>
                      <a:pt x="981964" y="6018276"/>
                      <a:pt x="1002157" y="6010910"/>
                      <a:pt x="1019048" y="6018784"/>
                    </a:cubicBezTo>
                    <a:cubicBezTo>
                      <a:pt x="1035939" y="6026658"/>
                      <a:pt x="1043305" y="6046851"/>
                      <a:pt x="1035431" y="6063742"/>
                    </a:cubicBezTo>
                    <a:cubicBezTo>
                      <a:pt x="1025906" y="6084062"/>
                      <a:pt x="1016508" y="6104509"/>
                      <a:pt x="1007110" y="6124956"/>
                    </a:cubicBezTo>
                    <a:cubicBezTo>
                      <a:pt x="999363" y="6141974"/>
                      <a:pt x="979170" y="6149467"/>
                      <a:pt x="962152" y="6141593"/>
                    </a:cubicBezTo>
                    <a:cubicBezTo>
                      <a:pt x="945134" y="6133719"/>
                      <a:pt x="937641" y="6113653"/>
                      <a:pt x="945515" y="6096635"/>
                    </a:cubicBezTo>
                    <a:close/>
                    <a:moveTo>
                      <a:pt x="1002919" y="5973572"/>
                    </a:moveTo>
                    <a:cubicBezTo>
                      <a:pt x="1012571" y="5953125"/>
                      <a:pt x="1022350" y="5932678"/>
                      <a:pt x="1032256" y="5912358"/>
                    </a:cubicBezTo>
                    <a:cubicBezTo>
                      <a:pt x="1040384" y="5895467"/>
                      <a:pt x="1060577" y="5888482"/>
                      <a:pt x="1077468" y="5896610"/>
                    </a:cubicBezTo>
                    <a:cubicBezTo>
                      <a:pt x="1094359" y="5904738"/>
                      <a:pt x="1101344" y="5924931"/>
                      <a:pt x="1093216" y="5941822"/>
                    </a:cubicBezTo>
                    <a:cubicBezTo>
                      <a:pt x="1083437" y="5962015"/>
                      <a:pt x="1073785" y="5982335"/>
                      <a:pt x="1064133" y="6002655"/>
                    </a:cubicBezTo>
                    <a:cubicBezTo>
                      <a:pt x="1056132" y="6019546"/>
                      <a:pt x="1035939" y="6026785"/>
                      <a:pt x="1019048" y="6018784"/>
                    </a:cubicBezTo>
                    <a:cubicBezTo>
                      <a:pt x="1002157" y="6010783"/>
                      <a:pt x="994918" y="5990590"/>
                      <a:pt x="1002919" y="5973699"/>
                    </a:cubicBezTo>
                    <a:close/>
                    <a:moveTo>
                      <a:pt x="1061974" y="5851271"/>
                    </a:moveTo>
                    <a:cubicBezTo>
                      <a:pt x="1072007" y="5830951"/>
                      <a:pt x="1082040" y="5810631"/>
                      <a:pt x="1092073" y="5790311"/>
                    </a:cubicBezTo>
                    <a:cubicBezTo>
                      <a:pt x="1100455" y="5773547"/>
                      <a:pt x="1120775" y="5766816"/>
                      <a:pt x="1137539" y="5775071"/>
                    </a:cubicBezTo>
                    <a:cubicBezTo>
                      <a:pt x="1154303" y="5783326"/>
                      <a:pt x="1161034" y="5803773"/>
                      <a:pt x="1152779" y="5820537"/>
                    </a:cubicBezTo>
                    <a:cubicBezTo>
                      <a:pt x="1142746" y="5840730"/>
                      <a:pt x="1132713" y="5860923"/>
                      <a:pt x="1122807" y="5881116"/>
                    </a:cubicBezTo>
                    <a:cubicBezTo>
                      <a:pt x="1114552" y="5897880"/>
                      <a:pt x="1094232" y="5904865"/>
                      <a:pt x="1077468" y="5896610"/>
                    </a:cubicBezTo>
                    <a:cubicBezTo>
                      <a:pt x="1060704" y="5888355"/>
                      <a:pt x="1053719" y="5868035"/>
                      <a:pt x="1061974" y="5851271"/>
                    </a:cubicBezTo>
                    <a:close/>
                    <a:moveTo>
                      <a:pt x="1122680" y="5729605"/>
                    </a:moveTo>
                    <a:cubicBezTo>
                      <a:pt x="1132967" y="5709412"/>
                      <a:pt x="1143254" y="5689219"/>
                      <a:pt x="1153541" y="5669153"/>
                    </a:cubicBezTo>
                    <a:cubicBezTo>
                      <a:pt x="1162050" y="5652516"/>
                      <a:pt x="1182497" y="5646039"/>
                      <a:pt x="1199134" y="5654548"/>
                    </a:cubicBezTo>
                    <a:cubicBezTo>
                      <a:pt x="1215771" y="5663057"/>
                      <a:pt x="1222248" y="5683504"/>
                      <a:pt x="1213739" y="5700141"/>
                    </a:cubicBezTo>
                    <a:cubicBezTo>
                      <a:pt x="1203452" y="5720080"/>
                      <a:pt x="1193165" y="5740146"/>
                      <a:pt x="1183005" y="5760212"/>
                    </a:cubicBezTo>
                    <a:cubicBezTo>
                      <a:pt x="1174496" y="5776849"/>
                      <a:pt x="1154176" y="5783580"/>
                      <a:pt x="1137539" y="5775071"/>
                    </a:cubicBezTo>
                    <a:cubicBezTo>
                      <a:pt x="1120902" y="5766562"/>
                      <a:pt x="1114171" y="5746242"/>
                      <a:pt x="1122680" y="5729605"/>
                    </a:cubicBezTo>
                    <a:close/>
                    <a:moveTo>
                      <a:pt x="1184910" y="5608828"/>
                    </a:moveTo>
                    <a:cubicBezTo>
                      <a:pt x="1195451" y="5588762"/>
                      <a:pt x="1205992" y="5568696"/>
                      <a:pt x="1216533" y="5548757"/>
                    </a:cubicBezTo>
                    <a:cubicBezTo>
                      <a:pt x="1225296" y="5532247"/>
                      <a:pt x="1245870" y="5526024"/>
                      <a:pt x="1262380" y="5534787"/>
                    </a:cubicBezTo>
                    <a:cubicBezTo>
                      <a:pt x="1278890" y="5543550"/>
                      <a:pt x="1285113" y="5564124"/>
                      <a:pt x="1276350" y="5580634"/>
                    </a:cubicBezTo>
                    <a:cubicBezTo>
                      <a:pt x="1265809" y="5600446"/>
                      <a:pt x="1255268" y="5620385"/>
                      <a:pt x="1244854" y="5640324"/>
                    </a:cubicBezTo>
                    <a:cubicBezTo>
                      <a:pt x="1236218" y="5656834"/>
                      <a:pt x="1215771" y="5663311"/>
                      <a:pt x="1199134" y="5654675"/>
                    </a:cubicBezTo>
                    <a:cubicBezTo>
                      <a:pt x="1182497" y="5646039"/>
                      <a:pt x="1176147" y="5625592"/>
                      <a:pt x="1184783" y="5608955"/>
                    </a:cubicBezTo>
                    <a:close/>
                    <a:moveTo>
                      <a:pt x="1248537" y="5489067"/>
                    </a:moveTo>
                    <a:cubicBezTo>
                      <a:pt x="1259332" y="5469128"/>
                      <a:pt x="1270127" y="5449189"/>
                      <a:pt x="1281049" y="5429377"/>
                    </a:cubicBezTo>
                    <a:cubicBezTo>
                      <a:pt x="1290066" y="5412994"/>
                      <a:pt x="1310640" y="5407025"/>
                      <a:pt x="1327023" y="5415915"/>
                    </a:cubicBezTo>
                    <a:cubicBezTo>
                      <a:pt x="1343406" y="5424805"/>
                      <a:pt x="1349375" y="5445506"/>
                      <a:pt x="1340485" y="5461889"/>
                    </a:cubicBezTo>
                    <a:cubicBezTo>
                      <a:pt x="1329690" y="5481574"/>
                      <a:pt x="1318895" y="5501386"/>
                      <a:pt x="1308227" y="5521198"/>
                    </a:cubicBezTo>
                    <a:cubicBezTo>
                      <a:pt x="1299337" y="5537708"/>
                      <a:pt x="1278763" y="5543804"/>
                      <a:pt x="1262380" y="5534914"/>
                    </a:cubicBezTo>
                    <a:cubicBezTo>
                      <a:pt x="1245997" y="5526024"/>
                      <a:pt x="1239774" y="5505450"/>
                      <a:pt x="1248664" y="5489067"/>
                    </a:cubicBezTo>
                    <a:close/>
                    <a:moveTo>
                      <a:pt x="1314069" y="5369814"/>
                    </a:moveTo>
                    <a:cubicBezTo>
                      <a:pt x="1325118" y="5350002"/>
                      <a:pt x="1336167" y="5330190"/>
                      <a:pt x="1347343" y="5310505"/>
                    </a:cubicBezTo>
                    <a:cubicBezTo>
                      <a:pt x="1356614" y="5294249"/>
                      <a:pt x="1377188" y="5288534"/>
                      <a:pt x="1393444" y="5297678"/>
                    </a:cubicBezTo>
                    <a:cubicBezTo>
                      <a:pt x="1409700" y="5306822"/>
                      <a:pt x="1415415" y="5327523"/>
                      <a:pt x="1406271" y="5343779"/>
                    </a:cubicBezTo>
                    <a:cubicBezTo>
                      <a:pt x="1395222" y="5363337"/>
                      <a:pt x="1384173" y="5383022"/>
                      <a:pt x="1373251" y="5402707"/>
                    </a:cubicBezTo>
                    <a:cubicBezTo>
                      <a:pt x="1364107" y="5419090"/>
                      <a:pt x="1343533" y="5424932"/>
                      <a:pt x="1327150" y="5415788"/>
                    </a:cubicBezTo>
                    <a:cubicBezTo>
                      <a:pt x="1310767" y="5406644"/>
                      <a:pt x="1304925" y="5386070"/>
                      <a:pt x="1314069" y="5369687"/>
                    </a:cubicBezTo>
                    <a:close/>
                    <a:moveTo>
                      <a:pt x="1380998" y="5251323"/>
                    </a:moveTo>
                    <a:cubicBezTo>
                      <a:pt x="1392301" y="5231638"/>
                      <a:pt x="1403604" y="5212080"/>
                      <a:pt x="1415034" y="5192522"/>
                    </a:cubicBezTo>
                    <a:cubicBezTo>
                      <a:pt x="1424432" y="5176393"/>
                      <a:pt x="1445133" y="5170932"/>
                      <a:pt x="1461389" y="5180330"/>
                    </a:cubicBezTo>
                    <a:cubicBezTo>
                      <a:pt x="1477645" y="5189728"/>
                      <a:pt x="1482979" y="5210429"/>
                      <a:pt x="1473581" y="5226685"/>
                    </a:cubicBezTo>
                    <a:cubicBezTo>
                      <a:pt x="1462278" y="5246116"/>
                      <a:pt x="1450975" y="5265547"/>
                      <a:pt x="1439799" y="5285105"/>
                    </a:cubicBezTo>
                    <a:cubicBezTo>
                      <a:pt x="1430528" y="5301361"/>
                      <a:pt x="1409827" y="5306949"/>
                      <a:pt x="1393571" y="5297551"/>
                    </a:cubicBezTo>
                    <a:cubicBezTo>
                      <a:pt x="1377315" y="5288153"/>
                      <a:pt x="1371727" y="5267579"/>
                      <a:pt x="1381125" y="5251323"/>
                    </a:cubicBezTo>
                    <a:close/>
                    <a:moveTo>
                      <a:pt x="1449578" y="5133975"/>
                    </a:moveTo>
                    <a:cubicBezTo>
                      <a:pt x="1461135" y="5114544"/>
                      <a:pt x="1472692" y="5095113"/>
                      <a:pt x="1484376" y="5075682"/>
                    </a:cubicBezTo>
                    <a:cubicBezTo>
                      <a:pt x="1494028" y="5059680"/>
                      <a:pt x="1514856" y="5054473"/>
                      <a:pt x="1530858" y="5064125"/>
                    </a:cubicBezTo>
                    <a:cubicBezTo>
                      <a:pt x="1546860" y="5073777"/>
                      <a:pt x="1552067" y="5094605"/>
                      <a:pt x="1542415" y="5110607"/>
                    </a:cubicBezTo>
                    <a:cubicBezTo>
                      <a:pt x="1530858" y="5129911"/>
                      <a:pt x="1519301" y="5149215"/>
                      <a:pt x="1507871" y="5168519"/>
                    </a:cubicBezTo>
                    <a:cubicBezTo>
                      <a:pt x="1498346" y="5184648"/>
                      <a:pt x="1477518" y="5189982"/>
                      <a:pt x="1461516" y="5180457"/>
                    </a:cubicBezTo>
                    <a:cubicBezTo>
                      <a:pt x="1445514" y="5170932"/>
                      <a:pt x="1440053" y="5150104"/>
                      <a:pt x="1449578" y="5134102"/>
                    </a:cubicBezTo>
                    <a:close/>
                    <a:moveTo>
                      <a:pt x="1519555" y="5017643"/>
                    </a:moveTo>
                    <a:cubicBezTo>
                      <a:pt x="1531366" y="4998339"/>
                      <a:pt x="1543177" y="4978908"/>
                      <a:pt x="1555115" y="4959731"/>
                    </a:cubicBezTo>
                    <a:cubicBezTo>
                      <a:pt x="1564894" y="4943856"/>
                      <a:pt x="1585849" y="4938903"/>
                      <a:pt x="1601724" y="4948682"/>
                    </a:cubicBezTo>
                    <a:cubicBezTo>
                      <a:pt x="1617599" y="4958461"/>
                      <a:pt x="1622552" y="4979416"/>
                      <a:pt x="1612773" y="4995291"/>
                    </a:cubicBezTo>
                    <a:cubicBezTo>
                      <a:pt x="1600962" y="5014468"/>
                      <a:pt x="1589151" y="5033645"/>
                      <a:pt x="1577467" y="5052822"/>
                    </a:cubicBezTo>
                    <a:cubicBezTo>
                      <a:pt x="1567688" y="5068824"/>
                      <a:pt x="1546860" y="5073904"/>
                      <a:pt x="1530985" y="5064125"/>
                    </a:cubicBezTo>
                    <a:cubicBezTo>
                      <a:pt x="1515110" y="5054346"/>
                      <a:pt x="1509903" y="5033518"/>
                      <a:pt x="1519682" y="5017643"/>
                    </a:cubicBezTo>
                    <a:close/>
                    <a:moveTo>
                      <a:pt x="1591183" y="4901946"/>
                    </a:moveTo>
                    <a:cubicBezTo>
                      <a:pt x="1603248" y="4882769"/>
                      <a:pt x="1615313" y="4863592"/>
                      <a:pt x="1627505" y="4844542"/>
                    </a:cubicBezTo>
                    <a:cubicBezTo>
                      <a:pt x="1637538" y="4828794"/>
                      <a:pt x="1658493" y="4824095"/>
                      <a:pt x="1674241" y="4834128"/>
                    </a:cubicBezTo>
                    <a:cubicBezTo>
                      <a:pt x="1689989" y="4844161"/>
                      <a:pt x="1694688" y="4865116"/>
                      <a:pt x="1684655" y="4880864"/>
                    </a:cubicBezTo>
                    <a:cubicBezTo>
                      <a:pt x="1672590" y="4899914"/>
                      <a:pt x="1660525" y="4918837"/>
                      <a:pt x="1648587" y="4937887"/>
                    </a:cubicBezTo>
                    <a:cubicBezTo>
                      <a:pt x="1638681" y="4953762"/>
                      <a:pt x="1617726" y="4958461"/>
                      <a:pt x="1601851" y="4948555"/>
                    </a:cubicBezTo>
                    <a:cubicBezTo>
                      <a:pt x="1585976" y="4938649"/>
                      <a:pt x="1581277" y="4917694"/>
                      <a:pt x="1591183" y="4901819"/>
                    </a:cubicBezTo>
                    <a:close/>
                    <a:moveTo>
                      <a:pt x="1664208" y="4787138"/>
                    </a:moveTo>
                    <a:cubicBezTo>
                      <a:pt x="1676527" y="4768088"/>
                      <a:pt x="1688846" y="4749165"/>
                      <a:pt x="1701292" y="4730242"/>
                    </a:cubicBezTo>
                    <a:cubicBezTo>
                      <a:pt x="1711579" y="4714621"/>
                      <a:pt x="1732534" y="4710176"/>
                      <a:pt x="1748155" y="4720463"/>
                    </a:cubicBezTo>
                    <a:cubicBezTo>
                      <a:pt x="1763776" y="4730750"/>
                      <a:pt x="1768221" y="4751705"/>
                      <a:pt x="1757934" y="4767326"/>
                    </a:cubicBezTo>
                    <a:cubicBezTo>
                      <a:pt x="1745615" y="4786122"/>
                      <a:pt x="1733296" y="4805045"/>
                      <a:pt x="1721104" y="4823968"/>
                    </a:cubicBezTo>
                    <a:cubicBezTo>
                      <a:pt x="1710944" y="4839716"/>
                      <a:pt x="1689989" y="4844161"/>
                      <a:pt x="1674241" y="4834001"/>
                    </a:cubicBezTo>
                    <a:cubicBezTo>
                      <a:pt x="1658493" y="4823841"/>
                      <a:pt x="1654048" y="4802886"/>
                      <a:pt x="1664208" y="4787138"/>
                    </a:cubicBezTo>
                    <a:close/>
                    <a:moveTo>
                      <a:pt x="1738630" y="4673473"/>
                    </a:moveTo>
                    <a:cubicBezTo>
                      <a:pt x="1751203" y="4654677"/>
                      <a:pt x="1763776" y="4635754"/>
                      <a:pt x="1776349" y="4617085"/>
                    </a:cubicBezTo>
                    <a:cubicBezTo>
                      <a:pt x="1786763" y="4601591"/>
                      <a:pt x="1807845" y="4597527"/>
                      <a:pt x="1823339" y="4607941"/>
                    </a:cubicBezTo>
                    <a:cubicBezTo>
                      <a:pt x="1838833" y="4618355"/>
                      <a:pt x="1842897" y="4639437"/>
                      <a:pt x="1832483" y="4654931"/>
                    </a:cubicBezTo>
                    <a:cubicBezTo>
                      <a:pt x="1819910" y="4673600"/>
                      <a:pt x="1807464" y="4692269"/>
                      <a:pt x="1795018" y="4710938"/>
                    </a:cubicBezTo>
                    <a:cubicBezTo>
                      <a:pt x="1784731" y="4726559"/>
                      <a:pt x="1763649" y="4730750"/>
                      <a:pt x="1748028" y="4720463"/>
                    </a:cubicBezTo>
                    <a:cubicBezTo>
                      <a:pt x="1732407" y="4710176"/>
                      <a:pt x="1728216" y="4689094"/>
                      <a:pt x="1738503" y="4673473"/>
                    </a:cubicBezTo>
                    <a:close/>
                    <a:moveTo>
                      <a:pt x="1814449" y="4560824"/>
                    </a:moveTo>
                    <a:cubicBezTo>
                      <a:pt x="1827276" y="4542155"/>
                      <a:pt x="1840103" y="4523486"/>
                      <a:pt x="1852930" y="4504817"/>
                    </a:cubicBezTo>
                    <a:cubicBezTo>
                      <a:pt x="1863598" y="4489450"/>
                      <a:pt x="1884680" y="4485640"/>
                      <a:pt x="1900047" y="4496308"/>
                    </a:cubicBezTo>
                    <a:cubicBezTo>
                      <a:pt x="1915414" y="4506976"/>
                      <a:pt x="1919224" y="4528058"/>
                      <a:pt x="1908556" y="4543425"/>
                    </a:cubicBezTo>
                    <a:cubicBezTo>
                      <a:pt x="1895729" y="4561967"/>
                      <a:pt x="1883029" y="4580509"/>
                      <a:pt x="1870329" y="4599051"/>
                    </a:cubicBezTo>
                    <a:cubicBezTo>
                      <a:pt x="1859788" y="4614545"/>
                      <a:pt x="1838706" y="4618482"/>
                      <a:pt x="1823212" y="4607941"/>
                    </a:cubicBezTo>
                    <a:cubicBezTo>
                      <a:pt x="1807718" y="4597400"/>
                      <a:pt x="1803781" y="4576318"/>
                      <a:pt x="1814322" y="4560824"/>
                    </a:cubicBezTo>
                    <a:close/>
                    <a:moveTo>
                      <a:pt x="1891792" y="4449064"/>
                    </a:moveTo>
                    <a:cubicBezTo>
                      <a:pt x="1904873" y="4430522"/>
                      <a:pt x="1917954" y="4411980"/>
                      <a:pt x="1931035" y="4393565"/>
                    </a:cubicBezTo>
                    <a:cubicBezTo>
                      <a:pt x="1941830" y="4378325"/>
                      <a:pt x="1963039" y="4374769"/>
                      <a:pt x="1978279" y="4385564"/>
                    </a:cubicBezTo>
                    <a:cubicBezTo>
                      <a:pt x="1993519" y="4396359"/>
                      <a:pt x="1997075" y="4417568"/>
                      <a:pt x="1986280" y="4432808"/>
                    </a:cubicBezTo>
                    <a:cubicBezTo>
                      <a:pt x="1973199" y="4451096"/>
                      <a:pt x="1960245" y="4469511"/>
                      <a:pt x="1947291" y="4487926"/>
                    </a:cubicBezTo>
                    <a:cubicBezTo>
                      <a:pt x="1936496" y="4503293"/>
                      <a:pt x="1915414" y="4506976"/>
                      <a:pt x="1900174" y="4496181"/>
                    </a:cubicBezTo>
                    <a:cubicBezTo>
                      <a:pt x="1884934" y="4485386"/>
                      <a:pt x="1881124" y="4464304"/>
                      <a:pt x="1891919" y="4449064"/>
                    </a:cubicBezTo>
                    <a:close/>
                    <a:moveTo>
                      <a:pt x="1970786" y="4338320"/>
                    </a:moveTo>
                    <a:cubicBezTo>
                      <a:pt x="1983994" y="4319905"/>
                      <a:pt x="1997329" y="4301617"/>
                      <a:pt x="2010664" y="4283329"/>
                    </a:cubicBezTo>
                    <a:cubicBezTo>
                      <a:pt x="2021713" y="4268216"/>
                      <a:pt x="2042922" y="4264914"/>
                      <a:pt x="2058035" y="4275963"/>
                    </a:cubicBezTo>
                    <a:cubicBezTo>
                      <a:pt x="2073148" y="4287012"/>
                      <a:pt x="2076450" y="4308221"/>
                      <a:pt x="2065401" y="4323334"/>
                    </a:cubicBezTo>
                    <a:cubicBezTo>
                      <a:pt x="2052066" y="4341495"/>
                      <a:pt x="2038858" y="4359656"/>
                      <a:pt x="2025777" y="4377944"/>
                    </a:cubicBezTo>
                    <a:cubicBezTo>
                      <a:pt x="2014855" y="4393057"/>
                      <a:pt x="1993646" y="4396486"/>
                      <a:pt x="1978533" y="4385564"/>
                    </a:cubicBezTo>
                    <a:cubicBezTo>
                      <a:pt x="1963420" y="4374642"/>
                      <a:pt x="1959991" y="4353433"/>
                      <a:pt x="1970913" y="4338320"/>
                    </a:cubicBezTo>
                    <a:close/>
                    <a:moveTo>
                      <a:pt x="2051177" y="4228719"/>
                    </a:moveTo>
                    <a:cubicBezTo>
                      <a:pt x="2064639" y="4210558"/>
                      <a:pt x="2078228" y="4192397"/>
                      <a:pt x="2091817" y="4174236"/>
                    </a:cubicBezTo>
                    <a:cubicBezTo>
                      <a:pt x="2103120" y="4159250"/>
                      <a:pt x="2124329" y="4156329"/>
                      <a:pt x="2139188" y="4167505"/>
                    </a:cubicBezTo>
                    <a:cubicBezTo>
                      <a:pt x="2154047" y="4178681"/>
                      <a:pt x="2157095" y="4200017"/>
                      <a:pt x="2145919" y="4214876"/>
                    </a:cubicBezTo>
                    <a:cubicBezTo>
                      <a:pt x="2132457" y="4232910"/>
                      <a:pt x="2118995" y="4250944"/>
                      <a:pt x="2105533" y="4268978"/>
                    </a:cubicBezTo>
                    <a:cubicBezTo>
                      <a:pt x="2094357" y="4283964"/>
                      <a:pt x="2073148" y="4287139"/>
                      <a:pt x="2058162" y="4275963"/>
                    </a:cubicBezTo>
                    <a:cubicBezTo>
                      <a:pt x="2043176" y="4264787"/>
                      <a:pt x="2040001" y="4243578"/>
                      <a:pt x="2051177" y="4228592"/>
                    </a:cubicBezTo>
                    <a:close/>
                    <a:moveTo>
                      <a:pt x="2132838" y="4120007"/>
                    </a:moveTo>
                    <a:cubicBezTo>
                      <a:pt x="2146554" y="4101973"/>
                      <a:pt x="2160397" y="4084066"/>
                      <a:pt x="2174240" y="4066032"/>
                    </a:cubicBezTo>
                    <a:cubicBezTo>
                      <a:pt x="2185670" y="4051173"/>
                      <a:pt x="2206879" y="4048506"/>
                      <a:pt x="2221738" y="4059936"/>
                    </a:cubicBezTo>
                    <a:cubicBezTo>
                      <a:pt x="2236597" y="4071366"/>
                      <a:pt x="2239264" y="4092575"/>
                      <a:pt x="2227834" y="4107434"/>
                    </a:cubicBezTo>
                    <a:cubicBezTo>
                      <a:pt x="2214118" y="4125214"/>
                      <a:pt x="2200402" y="4143121"/>
                      <a:pt x="2186686" y="4161028"/>
                    </a:cubicBezTo>
                    <a:cubicBezTo>
                      <a:pt x="2175383" y="4175887"/>
                      <a:pt x="2154047" y="4178808"/>
                      <a:pt x="2139188" y="4167378"/>
                    </a:cubicBezTo>
                    <a:cubicBezTo>
                      <a:pt x="2124329" y="4155948"/>
                      <a:pt x="2121408" y="4134739"/>
                      <a:pt x="2132838" y="4119880"/>
                    </a:cubicBezTo>
                    <a:close/>
                    <a:moveTo>
                      <a:pt x="2215896" y="4012311"/>
                    </a:moveTo>
                    <a:cubicBezTo>
                      <a:pt x="2229866" y="3994531"/>
                      <a:pt x="2243836" y="3976624"/>
                      <a:pt x="2257933" y="3958971"/>
                    </a:cubicBezTo>
                    <a:cubicBezTo>
                      <a:pt x="2269617" y="3944366"/>
                      <a:pt x="2290826" y="3941826"/>
                      <a:pt x="2305558" y="3953510"/>
                    </a:cubicBezTo>
                    <a:cubicBezTo>
                      <a:pt x="2320290" y="3965194"/>
                      <a:pt x="2322703" y="3986403"/>
                      <a:pt x="2311019" y="4001135"/>
                    </a:cubicBezTo>
                    <a:cubicBezTo>
                      <a:pt x="2297049" y="4018788"/>
                      <a:pt x="2283079" y="4036441"/>
                      <a:pt x="2269236" y="4054221"/>
                    </a:cubicBezTo>
                    <a:cubicBezTo>
                      <a:pt x="2257679" y="4068953"/>
                      <a:pt x="2236470" y="4071493"/>
                      <a:pt x="2221738" y="4060063"/>
                    </a:cubicBezTo>
                    <a:cubicBezTo>
                      <a:pt x="2207006" y="4048633"/>
                      <a:pt x="2204466" y="4027297"/>
                      <a:pt x="2215896" y="4012565"/>
                    </a:cubicBezTo>
                    <a:close/>
                    <a:moveTo>
                      <a:pt x="2300351" y="3906139"/>
                    </a:moveTo>
                    <a:cubicBezTo>
                      <a:pt x="2314575" y="3888486"/>
                      <a:pt x="2328799" y="3870833"/>
                      <a:pt x="2343023" y="3853307"/>
                    </a:cubicBezTo>
                    <a:cubicBezTo>
                      <a:pt x="2354834" y="3838829"/>
                      <a:pt x="2376170" y="3836670"/>
                      <a:pt x="2390648" y="3848481"/>
                    </a:cubicBezTo>
                    <a:cubicBezTo>
                      <a:pt x="2405126" y="3860292"/>
                      <a:pt x="2407285" y="3881628"/>
                      <a:pt x="2395474" y="3896106"/>
                    </a:cubicBezTo>
                    <a:cubicBezTo>
                      <a:pt x="2381250" y="3913505"/>
                      <a:pt x="2367153" y="3931031"/>
                      <a:pt x="2353056" y="3948557"/>
                    </a:cubicBezTo>
                    <a:cubicBezTo>
                      <a:pt x="2341372" y="3963162"/>
                      <a:pt x="2320036" y="3965448"/>
                      <a:pt x="2305431" y="3953764"/>
                    </a:cubicBezTo>
                    <a:cubicBezTo>
                      <a:pt x="2290826" y="3942080"/>
                      <a:pt x="2288540" y="3920744"/>
                      <a:pt x="2300224" y="3906139"/>
                    </a:cubicBezTo>
                    <a:close/>
                    <a:moveTo>
                      <a:pt x="2386076" y="3800856"/>
                    </a:moveTo>
                    <a:cubicBezTo>
                      <a:pt x="2400554" y="3783330"/>
                      <a:pt x="2415032" y="3765931"/>
                      <a:pt x="2429510" y="3748532"/>
                    </a:cubicBezTo>
                    <a:cubicBezTo>
                      <a:pt x="2441448" y="3734181"/>
                      <a:pt x="2462911" y="3732276"/>
                      <a:pt x="2477262" y="3744341"/>
                    </a:cubicBezTo>
                    <a:cubicBezTo>
                      <a:pt x="2491613" y="3756406"/>
                      <a:pt x="2493518" y="3777742"/>
                      <a:pt x="2481453" y="3792093"/>
                    </a:cubicBezTo>
                    <a:cubicBezTo>
                      <a:pt x="2466975" y="3809365"/>
                      <a:pt x="2452624" y="3826637"/>
                      <a:pt x="2438273" y="3844036"/>
                    </a:cubicBezTo>
                    <a:cubicBezTo>
                      <a:pt x="2426335" y="3858514"/>
                      <a:pt x="2404999" y="3860546"/>
                      <a:pt x="2390648" y="3848608"/>
                    </a:cubicBezTo>
                    <a:cubicBezTo>
                      <a:pt x="2376297" y="3836670"/>
                      <a:pt x="2374138" y="3815334"/>
                      <a:pt x="2386076" y="3800983"/>
                    </a:cubicBezTo>
                    <a:close/>
                    <a:moveTo>
                      <a:pt x="2473325" y="3696716"/>
                    </a:moveTo>
                    <a:cubicBezTo>
                      <a:pt x="2487930" y="3679444"/>
                      <a:pt x="2502662" y="3662172"/>
                      <a:pt x="2517394" y="3645027"/>
                    </a:cubicBezTo>
                    <a:cubicBezTo>
                      <a:pt x="2529586" y="3630803"/>
                      <a:pt x="2550922" y="3629152"/>
                      <a:pt x="2565146" y="3641344"/>
                    </a:cubicBezTo>
                    <a:cubicBezTo>
                      <a:pt x="2579370" y="3653536"/>
                      <a:pt x="2581021" y="3674872"/>
                      <a:pt x="2568829" y="3689096"/>
                    </a:cubicBezTo>
                    <a:cubicBezTo>
                      <a:pt x="2554224" y="3706114"/>
                      <a:pt x="2539619" y="3723259"/>
                      <a:pt x="2525014" y="3740404"/>
                    </a:cubicBezTo>
                    <a:cubicBezTo>
                      <a:pt x="2512949" y="3754628"/>
                      <a:pt x="2491613" y="3756406"/>
                      <a:pt x="2477262" y="3744341"/>
                    </a:cubicBezTo>
                    <a:cubicBezTo>
                      <a:pt x="2462911" y="3732276"/>
                      <a:pt x="2461260" y="3710940"/>
                      <a:pt x="2473325" y="3696589"/>
                    </a:cubicBezTo>
                    <a:close/>
                    <a:moveTo>
                      <a:pt x="2561844" y="3593465"/>
                    </a:moveTo>
                    <a:cubicBezTo>
                      <a:pt x="2576703" y="3576320"/>
                      <a:pt x="2591689" y="3559302"/>
                      <a:pt x="2606548" y="3542284"/>
                    </a:cubicBezTo>
                    <a:cubicBezTo>
                      <a:pt x="2618867" y="3528314"/>
                      <a:pt x="2640330" y="3526917"/>
                      <a:pt x="2654300" y="3539236"/>
                    </a:cubicBezTo>
                    <a:cubicBezTo>
                      <a:pt x="2668270" y="3551555"/>
                      <a:pt x="2669667" y="3573018"/>
                      <a:pt x="2657348" y="3586988"/>
                    </a:cubicBezTo>
                    <a:cubicBezTo>
                      <a:pt x="2642489" y="3603879"/>
                      <a:pt x="2627630" y="3620770"/>
                      <a:pt x="2612898" y="3637788"/>
                    </a:cubicBezTo>
                    <a:cubicBezTo>
                      <a:pt x="2600579" y="3651885"/>
                      <a:pt x="2579243" y="3653409"/>
                      <a:pt x="2565146" y="3641090"/>
                    </a:cubicBezTo>
                    <a:cubicBezTo>
                      <a:pt x="2551049" y="3628771"/>
                      <a:pt x="2549525" y="3607435"/>
                      <a:pt x="2561844" y="3593338"/>
                    </a:cubicBezTo>
                    <a:close/>
                    <a:moveTo>
                      <a:pt x="2651633" y="3491357"/>
                    </a:moveTo>
                    <a:cubicBezTo>
                      <a:pt x="2666746" y="3474466"/>
                      <a:pt x="2681859" y="3457575"/>
                      <a:pt x="2697099" y="3440811"/>
                    </a:cubicBezTo>
                    <a:cubicBezTo>
                      <a:pt x="2709672" y="3426968"/>
                      <a:pt x="2731008" y="3425825"/>
                      <a:pt x="2744978" y="3438398"/>
                    </a:cubicBezTo>
                    <a:cubicBezTo>
                      <a:pt x="2758948" y="3450971"/>
                      <a:pt x="2759964" y="3472307"/>
                      <a:pt x="2747391" y="3486277"/>
                    </a:cubicBezTo>
                    <a:cubicBezTo>
                      <a:pt x="2732278" y="3502914"/>
                      <a:pt x="2717292" y="3519678"/>
                      <a:pt x="2702306" y="3536442"/>
                    </a:cubicBezTo>
                    <a:cubicBezTo>
                      <a:pt x="2689860" y="3550412"/>
                      <a:pt x="2668397" y="3551555"/>
                      <a:pt x="2654427" y="3539109"/>
                    </a:cubicBezTo>
                    <a:cubicBezTo>
                      <a:pt x="2640457" y="3526663"/>
                      <a:pt x="2639314" y="3505200"/>
                      <a:pt x="2651760" y="3491230"/>
                    </a:cubicBezTo>
                    <a:close/>
                    <a:moveTo>
                      <a:pt x="2742946" y="3390519"/>
                    </a:moveTo>
                    <a:cubicBezTo>
                      <a:pt x="2758313" y="3373755"/>
                      <a:pt x="2773553" y="3357118"/>
                      <a:pt x="2789047" y="3340608"/>
                    </a:cubicBezTo>
                    <a:cubicBezTo>
                      <a:pt x="2801747" y="3326892"/>
                      <a:pt x="2823210" y="3326130"/>
                      <a:pt x="2836926" y="3338830"/>
                    </a:cubicBezTo>
                    <a:cubicBezTo>
                      <a:pt x="2850642" y="3351530"/>
                      <a:pt x="2851404" y="3372993"/>
                      <a:pt x="2838704" y="3386709"/>
                    </a:cubicBezTo>
                    <a:cubicBezTo>
                      <a:pt x="2823337" y="3403219"/>
                      <a:pt x="2808097" y="3419729"/>
                      <a:pt x="2792984" y="3436366"/>
                    </a:cubicBezTo>
                    <a:cubicBezTo>
                      <a:pt x="2780284" y="3450209"/>
                      <a:pt x="2758948" y="3451098"/>
                      <a:pt x="2745105" y="3438398"/>
                    </a:cubicBezTo>
                    <a:cubicBezTo>
                      <a:pt x="2731262" y="3425698"/>
                      <a:pt x="2730373" y="3404362"/>
                      <a:pt x="2743073" y="3390519"/>
                    </a:cubicBezTo>
                    <a:close/>
                    <a:moveTo>
                      <a:pt x="2835529" y="3290951"/>
                    </a:moveTo>
                    <a:cubicBezTo>
                      <a:pt x="2851023" y="3274441"/>
                      <a:pt x="2866644" y="3258058"/>
                      <a:pt x="2882265" y="3241548"/>
                    </a:cubicBezTo>
                    <a:cubicBezTo>
                      <a:pt x="2895219" y="3227959"/>
                      <a:pt x="2916555" y="3227451"/>
                      <a:pt x="2930144" y="3240405"/>
                    </a:cubicBezTo>
                    <a:cubicBezTo>
                      <a:pt x="2943733" y="3253359"/>
                      <a:pt x="2944241" y="3274695"/>
                      <a:pt x="2931287" y="3288284"/>
                    </a:cubicBezTo>
                    <a:cubicBezTo>
                      <a:pt x="2915793" y="3304540"/>
                      <a:pt x="2900299" y="3320923"/>
                      <a:pt x="2884932" y="3337306"/>
                    </a:cubicBezTo>
                    <a:cubicBezTo>
                      <a:pt x="2872105" y="3350895"/>
                      <a:pt x="2850642" y="3351530"/>
                      <a:pt x="2837053" y="3338830"/>
                    </a:cubicBezTo>
                    <a:cubicBezTo>
                      <a:pt x="2823464" y="3326130"/>
                      <a:pt x="2822829" y="3304540"/>
                      <a:pt x="2835529" y="3290951"/>
                    </a:cubicBezTo>
                    <a:close/>
                    <a:moveTo>
                      <a:pt x="2929255" y="3192526"/>
                    </a:moveTo>
                    <a:cubicBezTo>
                      <a:pt x="2945003" y="3176270"/>
                      <a:pt x="2960751" y="3160014"/>
                      <a:pt x="2976626" y="3143758"/>
                    </a:cubicBezTo>
                    <a:cubicBezTo>
                      <a:pt x="2989707" y="3130423"/>
                      <a:pt x="3011170" y="3130169"/>
                      <a:pt x="3024505" y="3143250"/>
                    </a:cubicBezTo>
                    <a:cubicBezTo>
                      <a:pt x="3037840" y="3156331"/>
                      <a:pt x="3038094" y="3177794"/>
                      <a:pt x="3025013" y="3191129"/>
                    </a:cubicBezTo>
                    <a:cubicBezTo>
                      <a:pt x="3009265" y="3207258"/>
                      <a:pt x="2993644" y="3223387"/>
                      <a:pt x="2978023" y="3239516"/>
                    </a:cubicBezTo>
                    <a:cubicBezTo>
                      <a:pt x="2965069" y="3252978"/>
                      <a:pt x="2943606" y="3253359"/>
                      <a:pt x="2930144" y="3240405"/>
                    </a:cubicBezTo>
                    <a:cubicBezTo>
                      <a:pt x="2916682" y="3227451"/>
                      <a:pt x="2916301" y="3205988"/>
                      <a:pt x="2929255" y="3192526"/>
                    </a:cubicBezTo>
                    <a:close/>
                    <a:moveTo>
                      <a:pt x="3024251" y="3095371"/>
                    </a:moveTo>
                    <a:cubicBezTo>
                      <a:pt x="3040126" y="3079242"/>
                      <a:pt x="3056128" y="3063240"/>
                      <a:pt x="3072257" y="3047238"/>
                    </a:cubicBezTo>
                    <a:cubicBezTo>
                      <a:pt x="3085465" y="3034030"/>
                      <a:pt x="3106928" y="3034030"/>
                      <a:pt x="3120136" y="3047365"/>
                    </a:cubicBezTo>
                    <a:cubicBezTo>
                      <a:pt x="3133344" y="3060700"/>
                      <a:pt x="3133344" y="3082036"/>
                      <a:pt x="3120009" y="3095244"/>
                    </a:cubicBezTo>
                    <a:cubicBezTo>
                      <a:pt x="3104007" y="3111119"/>
                      <a:pt x="3088132" y="3127121"/>
                      <a:pt x="3072384" y="3142996"/>
                    </a:cubicBezTo>
                    <a:cubicBezTo>
                      <a:pt x="3059176" y="3156331"/>
                      <a:pt x="3037840" y="3156331"/>
                      <a:pt x="3024505" y="3143250"/>
                    </a:cubicBezTo>
                    <a:cubicBezTo>
                      <a:pt x="3011170" y="3130169"/>
                      <a:pt x="3011170" y="3108706"/>
                      <a:pt x="3024251" y="3095371"/>
                    </a:cubicBezTo>
                    <a:close/>
                    <a:moveTo>
                      <a:pt x="3120517" y="2999486"/>
                    </a:moveTo>
                    <a:cubicBezTo>
                      <a:pt x="3136646" y="2983611"/>
                      <a:pt x="3152902" y="2967736"/>
                      <a:pt x="3169158" y="2951988"/>
                    </a:cubicBezTo>
                    <a:cubicBezTo>
                      <a:pt x="3182620" y="2938907"/>
                      <a:pt x="3203956" y="2939288"/>
                      <a:pt x="3217037" y="2952750"/>
                    </a:cubicBezTo>
                    <a:cubicBezTo>
                      <a:pt x="3230118" y="2966212"/>
                      <a:pt x="3229737" y="2987548"/>
                      <a:pt x="3216275" y="3000629"/>
                    </a:cubicBezTo>
                    <a:cubicBezTo>
                      <a:pt x="3200146" y="3016250"/>
                      <a:pt x="3184017" y="3031998"/>
                      <a:pt x="3168015" y="3047873"/>
                    </a:cubicBezTo>
                    <a:cubicBezTo>
                      <a:pt x="3154680" y="3060954"/>
                      <a:pt x="3133217" y="3060827"/>
                      <a:pt x="3120136" y="3047492"/>
                    </a:cubicBezTo>
                    <a:cubicBezTo>
                      <a:pt x="3107055" y="3034157"/>
                      <a:pt x="3107182" y="3012694"/>
                      <a:pt x="3120517" y="2999613"/>
                    </a:cubicBezTo>
                    <a:close/>
                    <a:moveTo>
                      <a:pt x="3218053" y="2904871"/>
                    </a:moveTo>
                    <a:cubicBezTo>
                      <a:pt x="3234436" y="2889250"/>
                      <a:pt x="3250819" y="2873629"/>
                      <a:pt x="3267202" y="2858008"/>
                    </a:cubicBezTo>
                    <a:cubicBezTo>
                      <a:pt x="3280791" y="2845181"/>
                      <a:pt x="3302254" y="2845689"/>
                      <a:pt x="3315081" y="2859278"/>
                    </a:cubicBezTo>
                    <a:cubicBezTo>
                      <a:pt x="3327908" y="2872867"/>
                      <a:pt x="3327400" y="2894330"/>
                      <a:pt x="3313811" y="2907157"/>
                    </a:cubicBezTo>
                    <a:cubicBezTo>
                      <a:pt x="3297428" y="2922651"/>
                      <a:pt x="3281172" y="2938145"/>
                      <a:pt x="3264916" y="2953766"/>
                    </a:cubicBezTo>
                    <a:cubicBezTo>
                      <a:pt x="3251454" y="2966720"/>
                      <a:pt x="3229991" y="2966212"/>
                      <a:pt x="3217037" y="2952750"/>
                    </a:cubicBezTo>
                    <a:cubicBezTo>
                      <a:pt x="3204083" y="2939288"/>
                      <a:pt x="3204591" y="2917825"/>
                      <a:pt x="3218053" y="2904871"/>
                    </a:cubicBezTo>
                    <a:close/>
                    <a:moveTo>
                      <a:pt x="3316732" y="2811399"/>
                    </a:moveTo>
                    <a:cubicBezTo>
                      <a:pt x="3333242" y="2795905"/>
                      <a:pt x="3349879" y="2780538"/>
                      <a:pt x="3366516" y="2765171"/>
                    </a:cubicBezTo>
                    <a:cubicBezTo>
                      <a:pt x="3380232" y="2752471"/>
                      <a:pt x="3401695" y="2753360"/>
                      <a:pt x="3414395" y="2767076"/>
                    </a:cubicBezTo>
                    <a:cubicBezTo>
                      <a:pt x="3427095" y="2780792"/>
                      <a:pt x="3426206" y="2802255"/>
                      <a:pt x="3412490" y="2814955"/>
                    </a:cubicBezTo>
                    <a:cubicBezTo>
                      <a:pt x="3395980" y="2830195"/>
                      <a:pt x="3379470" y="2845562"/>
                      <a:pt x="3362960" y="2860929"/>
                    </a:cubicBezTo>
                    <a:cubicBezTo>
                      <a:pt x="3349244" y="2873756"/>
                      <a:pt x="3327908" y="2872994"/>
                      <a:pt x="3315081" y="2859278"/>
                    </a:cubicBezTo>
                    <a:cubicBezTo>
                      <a:pt x="3302254" y="2845562"/>
                      <a:pt x="3303016" y="2824226"/>
                      <a:pt x="3316732" y="2811399"/>
                    </a:cubicBezTo>
                    <a:close/>
                    <a:moveTo>
                      <a:pt x="3416681" y="2719197"/>
                    </a:moveTo>
                    <a:cubicBezTo>
                      <a:pt x="3433445" y="2703957"/>
                      <a:pt x="3450209" y="2688717"/>
                      <a:pt x="3467100" y="2673604"/>
                    </a:cubicBezTo>
                    <a:cubicBezTo>
                      <a:pt x="3481070" y="2661158"/>
                      <a:pt x="3502406" y="2662301"/>
                      <a:pt x="3514979" y="2676144"/>
                    </a:cubicBezTo>
                    <a:cubicBezTo>
                      <a:pt x="3527552" y="2689987"/>
                      <a:pt x="3526282" y="2711450"/>
                      <a:pt x="3512439" y="2724023"/>
                    </a:cubicBezTo>
                    <a:cubicBezTo>
                      <a:pt x="3495675" y="2739009"/>
                      <a:pt x="3479038" y="2754122"/>
                      <a:pt x="3462401" y="2769362"/>
                    </a:cubicBezTo>
                    <a:cubicBezTo>
                      <a:pt x="3448558" y="2781935"/>
                      <a:pt x="3427095" y="2780919"/>
                      <a:pt x="3414522" y="2767076"/>
                    </a:cubicBezTo>
                    <a:cubicBezTo>
                      <a:pt x="3401949" y="2753233"/>
                      <a:pt x="3402965" y="2731770"/>
                      <a:pt x="3416808" y="2719197"/>
                    </a:cubicBezTo>
                    <a:close/>
                    <a:moveTo>
                      <a:pt x="3517900" y="2628392"/>
                    </a:moveTo>
                    <a:cubicBezTo>
                      <a:pt x="3534791" y="2613406"/>
                      <a:pt x="3551809" y="2598420"/>
                      <a:pt x="3568827" y="2583434"/>
                    </a:cubicBezTo>
                    <a:cubicBezTo>
                      <a:pt x="3582924" y="2571115"/>
                      <a:pt x="3604260" y="2572512"/>
                      <a:pt x="3616579" y="2586609"/>
                    </a:cubicBezTo>
                    <a:cubicBezTo>
                      <a:pt x="3628898" y="2600706"/>
                      <a:pt x="3627501" y="2622042"/>
                      <a:pt x="3613404" y="2634361"/>
                    </a:cubicBezTo>
                    <a:cubicBezTo>
                      <a:pt x="3596513" y="2649220"/>
                      <a:pt x="3579622" y="2664079"/>
                      <a:pt x="3562731" y="2678938"/>
                    </a:cubicBezTo>
                    <a:cubicBezTo>
                      <a:pt x="3548761" y="2691384"/>
                      <a:pt x="3527298" y="2690114"/>
                      <a:pt x="3514979" y="2676017"/>
                    </a:cubicBezTo>
                    <a:cubicBezTo>
                      <a:pt x="3502660" y="2661920"/>
                      <a:pt x="3503803" y="2640584"/>
                      <a:pt x="3517900" y="2628265"/>
                    </a:cubicBezTo>
                    <a:close/>
                    <a:moveTo>
                      <a:pt x="3620135" y="2538730"/>
                    </a:moveTo>
                    <a:cubicBezTo>
                      <a:pt x="3637280" y="2523871"/>
                      <a:pt x="3654425" y="2509139"/>
                      <a:pt x="3671697" y="2494407"/>
                    </a:cubicBezTo>
                    <a:cubicBezTo>
                      <a:pt x="3685921" y="2482215"/>
                      <a:pt x="3707257" y="2483993"/>
                      <a:pt x="3719449" y="2498217"/>
                    </a:cubicBezTo>
                    <a:cubicBezTo>
                      <a:pt x="3731641" y="2512441"/>
                      <a:pt x="3729863" y="2533777"/>
                      <a:pt x="3715639" y="2545969"/>
                    </a:cubicBezTo>
                    <a:cubicBezTo>
                      <a:pt x="3698494" y="2560574"/>
                      <a:pt x="3681476" y="2575179"/>
                      <a:pt x="3664458" y="2589911"/>
                    </a:cubicBezTo>
                    <a:cubicBezTo>
                      <a:pt x="3650361" y="2602103"/>
                      <a:pt x="3628898" y="2600579"/>
                      <a:pt x="3616706" y="2586482"/>
                    </a:cubicBezTo>
                    <a:cubicBezTo>
                      <a:pt x="3604514" y="2572385"/>
                      <a:pt x="3606038" y="2550922"/>
                      <a:pt x="3620135" y="2538730"/>
                    </a:cubicBezTo>
                    <a:close/>
                    <a:moveTo>
                      <a:pt x="3723513" y="2450592"/>
                    </a:moveTo>
                    <a:cubicBezTo>
                      <a:pt x="3740785" y="2435987"/>
                      <a:pt x="3758184" y="2421509"/>
                      <a:pt x="3775710" y="2407031"/>
                    </a:cubicBezTo>
                    <a:cubicBezTo>
                      <a:pt x="3790061" y="2395093"/>
                      <a:pt x="3811397" y="2396998"/>
                      <a:pt x="3823462" y="2411476"/>
                    </a:cubicBezTo>
                    <a:cubicBezTo>
                      <a:pt x="3835527" y="2425954"/>
                      <a:pt x="3833495" y="2447163"/>
                      <a:pt x="3819017" y="2459228"/>
                    </a:cubicBezTo>
                    <a:cubicBezTo>
                      <a:pt x="3801745" y="2473579"/>
                      <a:pt x="3784473" y="2488057"/>
                      <a:pt x="3767201" y="2502535"/>
                    </a:cubicBezTo>
                    <a:cubicBezTo>
                      <a:pt x="3752850" y="2514600"/>
                      <a:pt x="3731514" y="2512695"/>
                      <a:pt x="3719449" y="2498471"/>
                    </a:cubicBezTo>
                    <a:cubicBezTo>
                      <a:pt x="3707384" y="2484247"/>
                      <a:pt x="3709289" y="2462784"/>
                      <a:pt x="3723513" y="2450719"/>
                    </a:cubicBezTo>
                    <a:close/>
                    <a:moveTo>
                      <a:pt x="3828034" y="2363851"/>
                    </a:moveTo>
                    <a:cubicBezTo>
                      <a:pt x="3845560" y="2349500"/>
                      <a:pt x="3863086" y="2335149"/>
                      <a:pt x="3880739" y="2320925"/>
                    </a:cubicBezTo>
                    <a:cubicBezTo>
                      <a:pt x="3895217" y="2309114"/>
                      <a:pt x="3916553" y="2311400"/>
                      <a:pt x="3928364" y="2326005"/>
                    </a:cubicBezTo>
                    <a:cubicBezTo>
                      <a:pt x="3940175" y="2340610"/>
                      <a:pt x="3937889" y="2361819"/>
                      <a:pt x="3923284" y="2373630"/>
                    </a:cubicBezTo>
                    <a:cubicBezTo>
                      <a:pt x="3905758" y="2387727"/>
                      <a:pt x="3888359" y="2401951"/>
                      <a:pt x="3870960" y="2416302"/>
                    </a:cubicBezTo>
                    <a:cubicBezTo>
                      <a:pt x="3856482" y="2428113"/>
                      <a:pt x="3835146" y="2426081"/>
                      <a:pt x="3823335" y="2411603"/>
                    </a:cubicBezTo>
                    <a:cubicBezTo>
                      <a:pt x="3811524" y="2397125"/>
                      <a:pt x="3813556" y="2375789"/>
                      <a:pt x="3828034" y="2363978"/>
                    </a:cubicBezTo>
                    <a:close/>
                    <a:moveTo>
                      <a:pt x="3933698" y="2278507"/>
                    </a:moveTo>
                    <a:cubicBezTo>
                      <a:pt x="3951351" y="2264410"/>
                      <a:pt x="3969131" y="2250313"/>
                      <a:pt x="3986911" y="2236343"/>
                    </a:cubicBezTo>
                    <a:cubicBezTo>
                      <a:pt x="4001643" y="2224786"/>
                      <a:pt x="4022852" y="2227326"/>
                      <a:pt x="4034409" y="2241931"/>
                    </a:cubicBezTo>
                    <a:cubicBezTo>
                      <a:pt x="4045966" y="2256536"/>
                      <a:pt x="4043426" y="2277872"/>
                      <a:pt x="4028821" y="2289429"/>
                    </a:cubicBezTo>
                    <a:cubicBezTo>
                      <a:pt x="4011168" y="2303399"/>
                      <a:pt x="3993515" y="2317369"/>
                      <a:pt x="3975989" y="2331339"/>
                    </a:cubicBezTo>
                    <a:cubicBezTo>
                      <a:pt x="3961384" y="2343023"/>
                      <a:pt x="3940048" y="2340610"/>
                      <a:pt x="3928364" y="2326005"/>
                    </a:cubicBezTo>
                    <a:cubicBezTo>
                      <a:pt x="3916680" y="2311400"/>
                      <a:pt x="3919093" y="2290064"/>
                      <a:pt x="3933698" y="2278380"/>
                    </a:cubicBezTo>
                    <a:close/>
                    <a:moveTo>
                      <a:pt x="4040505" y="2194306"/>
                    </a:moveTo>
                    <a:cubicBezTo>
                      <a:pt x="4058412" y="2180463"/>
                      <a:pt x="4076319" y="2166493"/>
                      <a:pt x="4094353" y="2152777"/>
                    </a:cubicBezTo>
                    <a:cubicBezTo>
                      <a:pt x="4109212" y="2141347"/>
                      <a:pt x="4130421" y="2144141"/>
                      <a:pt x="4141851" y="2159000"/>
                    </a:cubicBezTo>
                    <a:cubicBezTo>
                      <a:pt x="4153281" y="2173859"/>
                      <a:pt x="4150487" y="2195068"/>
                      <a:pt x="4135628" y="2206498"/>
                    </a:cubicBezTo>
                    <a:cubicBezTo>
                      <a:pt x="4117721" y="2220214"/>
                      <a:pt x="4099941" y="2233930"/>
                      <a:pt x="4082161" y="2247773"/>
                    </a:cubicBezTo>
                    <a:cubicBezTo>
                      <a:pt x="4067429" y="2259203"/>
                      <a:pt x="4046093" y="2256536"/>
                      <a:pt x="4034663" y="2241804"/>
                    </a:cubicBezTo>
                    <a:cubicBezTo>
                      <a:pt x="4023233" y="2227072"/>
                      <a:pt x="4025900" y="2205736"/>
                      <a:pt x="4040632" y="2194306"/>
                    </a:cubicBezTo>
                    <a:close/>
                    <a:moveTo>
                      <a:pt x="4148455" y="2111629"/>
                    </a:moveTo>
                    <a:cubicBezTo>
                      <a:pt x="4166489" y="2097913"/>
                      <a:pt x="4184650" y="2084324"/>
                      <a:pt x="4202811" y="2070735"/>
                    </a:cubicBezTo>
                    <a:cubicBezTo>
                      <a:pt x="4217797" y="2059559"/>
                      <a:pt x="4239006" y="2062607"/>
                      <a:pt x="4250182" y="2077593"/>
                    </a:cubicBezTo>
                    <a:cubicBezTo>
                      <a:pt x="4261358" y="2092579"/>
                      <a:pt x="4258310" y="2113788"/>
                      <a:pt x="4243324" y="2124964"/>
                    </a:cubicBezTo>
                    <a:cubicBezTo>
                      <a:pt x="4225290" y="2138426"/>
                      <a:pt x="4207256" y="2152015"/>
                      <a:pt x="4189349" y="2165604"/>
                    </a:cubicBezTo>
                    <a:cubicBezTo>
                      <a:pt x="4174490" y="2176907"/>
                      <a:pt x="4153154" y="2173986"/>
                      <a:pt x="4141851" y="2159000"/>
                    </a:cubicBezTo>
                    <a:cubicBezTo>
                      <a:pt x="4130548" y="2144014"/>
                      <a:pt x="4133469" y="2122805"/>
                      <a:pt x="4148455" y="2111502"/>
                    </a:cubicBezTo>
                    <a:close/>
                    <a:moveTo>
                      <a:pt x="4257294" y="2030222"/>
                    </a:moveTo>
                    <a:cubicBezTo>
                      <a:pt x="4275582" y="2016760"/>
                      <a:pt x="4293743" y="2003425"/>
                      <a:pt x="4312158" y="1990090"/>
                    </a:cubicBezTo>
                    <a:cubicBezTo>
                      <a:pt x="4327271" y="1979041"/>
                      <a:pt x="4348480" y="1982470"/>
                      <a:pt x="4359402" y="1997583"/>
                    </a:cubicBezTo>
                    <a:cubicBezTo>
                      <a:pt x="4370324" y="2012696"/>
                      <a:pt x="4367022" y="2033905"/>
                      <a:pt x="4351909" y="2044827"/>
                    </a:cubicBezTo>
                    <a:cubicBezTo>
                      <a:pt x="4333748" y="2058035"/>
                      <a:pt x="4315587" y="2071370"/>
                      <a:pt x="4297426" y="2084705"/>
                    </a:cubicBezTo>
                    <a:cubicBezTo>
                      <a:pt x="4282313" y="2095754"/>
                      <a:pt x="4261104" y="2092579"/>
                      <a:pt x="4250055" y="2077466"/>
                    </a:cubicBezTo>
                    <a:cubicBezTo>
                      <a:pt x="4239006" y="2062353"/>
                      <a:pt x="4242181" y="2041144"/>
                      <a:pt x="4257294" y="2030095"/>
                    </a:cubicBezTo>
                    <a:close/>
                    <a:moveTo>
                      <a:pt x="4367149" y="1950212"/>
                    </a:moveTo>
                    <a:cubicBezTo>
                      <a:pt x="4385564" y="1937004"/>
                      <a:pt x="4403979" y="1923923"/>
                      <a:pt x="4422521" y="1910842"/>
                    </a:cubicBezTo>
                    <a:cubicBezTo>
                      <a:pt x="4437761" y="1900047"/>
                      <a:pt x="4458970" y="1903730"/>
                      <a:pt x="4469765" y="1918970"/>
                    </a:cubicBezTo>
                    <a:cubicBezTo>
                      <a:pt x="4480560" y="1934210"/>
                      <a:pt x="4476877" y="1955419"/>
                      <a:pt x="4461637" y="1966214"/>
                    </a:cubicBezTo>
                    <a:cubicBezTo>
                      <a:pt x="4443222" y="1979168"/>
                      <a:pt x="4424934" y="1992249"/>
                      <a:pt x="4406646" y="2005330"/>
                    </a:cubicBezTo>
                    <a:cubicBezTo>
                      <a:pt x="4391406" y="2016252"/>
                      <a:pt x="4370324" y="2012696"/>
                      <a:pt x="4359402" y="1997583"/>
                    </a:cubicBezTo>
                    <a:cubicBezTo>
                      <a:pt x="4348480" y="1982470"/>
                      <a:pt x="4352036" y="1961261"/>
                      <a:pt x="4367149" y="1950339"/>
                    </a:cubicBezTo>
                    <a:close/>
                    <a:moveTo>
                      <a:pt x="4478147" y="1871853"/>
                    </a:moveTo>
                    <a:cubicBezTo>
                      <a:pt x="4496689" y="1858899"/>
                      <a:pt x="4515358" y="1845945"/>
                      <a:pt x="4534027" y="1833118"/>
                    </a:cubicBezTo>
                    <a:cubicBezTo>
                      <a:pt x="4549394" y="1822577"/>
                      <a:pt x="4570476" y="1826387"/>
                      <a:pt x="4581144" y="1841881"/>
                    </a:cubicBezTo>
                    <a:cubicBezTo>
                      <a:pt x="4591812" y="1857375"/>
                      <a:pt x="4587875" y="1878330"/>
                      <a:pt x="4572381" y="1888998"/>
                    </a:cubicBezTo>
                    <a:cubicBezTo>
                      <a:pt x="4553839" y="1901698"/>
                      <a:pt x="4535297" y="1914525"/>
                      <a:pt x="4516882" y="1927479"/>
                    </a:cubicBezTo>
                    <a:cubicBezTo>
                      <a:pt x="4501515" y="1938147"/>
                      <a:pt x="4480433" y="1934464"/>
                      <a:pt x="4469765" y="1919097"/>
                    </a:cubicBezTo>
                    <a:cubicBezTo>
                      <a:pt x="4459097" y="1903730"/>
                      <a:pt x="4462780" y="1882648"/>
                      <a:pt x="4478147" y="1871980"/>
                    </a:cubicBezTo>
                    <a:close/>
                    <a:moveTo>
                      <a:pt x="4590161" y="1794891"/>
                    </a:moveTo>
                    <a:cubicBezTo>
                      <a:pt x="4608957" y="1782191"/>
                      <a:pt x="4627626" y="1769491"/>
                      <a:pt x="4646549" y="1756918"/>
                    </a:cubicBezTo>
                    <a:cubicBezTo>
                      <a:pt x="4662043" y="1746504"/>
                      <a:pt x="4683125" y="1750695"/>
                      <a:pt x="4693539" y="1766189"/>
                    </a:cubicBezTo>
                    <a:cubicBezTo>
                      <a:pt x="4703953" y="1781683"/>
                      <a:pt x="4699762" y="1802765"/>
                      <a:pt x="4684268" y="1813179"/>
                    </a:cubicBezTo>
                    <a:cubicBezTo>
                      <a:pt x="4665599" y="1825625"/>
                      <a:pt x="4646930" y="1838198"/>
                      <a:pt x="4628261" y="1850898"/>
                    </a:cubicBezTo>
                    <a:cubicBezTo>
                      <a:pt x="4612767" y="1861439"/>
                      <a:pt x="4591685" y="1857375"/>
                      <a:pt x="4581271" y="1841881"/>
                    </a:cubicBezTo>
                    <a:cubicBezTo>
                      <a:pt x="4570857" y="1826387"/>
                      <a:pt x="4574794" y="1805305"/>
                      <a:pt x="4590288" y="1794891"/>
                    </a:cubicBezTo>
                    <a:close/>
                    <a:moveTo>
                      <a:pt x="4703191" y="1719326"/>
                    </a:moveTo>
                    <a:cubicBezTo>
                      <a:pt x="4722114" y="1706880"/>
                      <a:pt x="4741037" y="1694434"/>
                      <a:pt x="4759960" y="1682115"/>
                    </a:cubicBezTo>
                    <a:cubicBezTo>
                      <a:pt x="4775581" y="1671955"/>
                      <a:pt x="4796663" y="1676400"/>
                      <a:pt x="4806823" y="1692021"/>
                    </a:cubicBezTo>
                    <a:cubicBezTo>
                      <a:pt x="4816983" y="1707642"/>
                      <a:pt x="4812538" y="1728724"/>
                      <a:pt x="4796917" y="1738884"/>
                    </a:cubicBezTo>
                    <a:cubicBezTo>
                      <a:pt x="4777994" y="1751203"/>
                      <a:pt x="4759198" y="1763522"/>
                      <a:pt x="4740402" y="1775841"/>
                    </a:cubicBezTo>
                    <a:cubicBezTo>
                      <a:pt x="4724781" y="1786128"/>
                      <a:pt x="4703826" y="1781810"/>
                      <a:pt x="4693539" y="1766189"/>
                    </a:cubicBezTo>
                    <a:cubicBezTo>
                      <a:pt x="4683252" y="1750568"/>
                      <a:pt x="4687570" y="1729613"/>
                      <a:pt x="4703191" y="1719326"/>
                    </a:cubicBezTo>
                    <a:close/>
                    <a:moveTo>
                      <a:pt x="4817110" y="1645285"/>
                    </a:moveTo>
                    <a:cubicBezTo>
                      <a:pt x="4836160" y="1633093"/>
                      <a:pt x="4855337" y="1620901"/>
                      <a:pt x="4874387" y="1608836"/>
                    </a:cubicBezTo>
                    <a:cubicBezTo>
                      <a:pt x="4890262" y="1598803"/>
                      <a:pt x="4911090" y="1603502"/>
                      <a:pt x="4921123" y="1619377"/>
                    </a:cubicBezTo>
                    <a:cubicBezTo>
                      <a:pt x="4931156" y="1635252"/>
                      <a:pt x="4926457" y="1656080"/>
                      <a:pt x="4910582" y="1666113"/>
                    </a:cubicBezTo>
                    <a:cubicBezTo>
                      <a:pt x="4891532" y="1678178"/>
                      <a:pt x="4872609" y="1690243"/>
                      <a:pt x="4853559" y="1702308"/>
                    </a:cubicBezTo>
                    <a:cubicBezTo>
                      <a:pt x="4837811" y="1712341"/>
                      <a:pt x="4816856" y="1707769"/>
                      <a:pt x="4806823" y="1692021"/>
                    </a:cubicBezTo>
                    <a:cubicBezTo>
                      <a:pt x="4796790" y="1676273"/>
                      <a:pt x="4801362" y="1655318"/>
                      <a:pt x="4817110" y="1645285"/>
                    </a:cubicBezTo>
                    <a:close/>
                    <a:moveTo>
                      <a:pt x="4932045" y="1572641"/>
                    </a:moveTo>
                    <a:cubicBezTo>
                      <a:pt x="4951222" y="1560703"/>
                      <a:pt x="4970526" y="1548765"/>
                      <a:pt x="4989830" y="1536827"/>
                    </a:cubicBezTo>
                    <a:cubicBezTo>
                      <a:pt x="5005832" y="1527048"/>
                      <a:pt x="5026660" y="1532001"/>
                      <a:pt x="5036439" y="1548003"/>
                    </a:cubicBezTo>
                    <a:cubicBezTo>
                      <a:pt x="5046218" y="1564005"/>
                      <a:pt x="5041265" y="1584833"/>
                      <a:pt x="5025263" y="1594612"/>
                    </a:cubicBezTo>
                    <a:cubicBezTo>
                      <a:pt x="5006086" y="1606423"/>
                      <a:pt x="4986909" y="1618234"/>
                      <a:pt x="4967859" y="1630172"/>
                    </a:cubicBezTo>
                    <a:cubicBezTo>
                      <a:pt x="4951984" y="1640078"/>
                      <a:pt x="4931156" y="1635252"/>
                      <a:pt x="4921250" y="1619377"/>
                    </a:cubicBezTo>
                    <a:cubicBezTo>
                      <a:pt x="4911344" y="1603502"/>
                      <a:pt x="4916170" y="1582674"/>
                      <a:pt x="4932045" y="1572768"/>
                    </a:cubicBezTo>
                    <a:close/>
                    <a:moveTo>
                      <a:pt x="5047869" y="1501648"/>
                    </a:moveTo>
                    <a:cubicBezTo>
                      <a:pt x="5067173" y="1489964"/>
                      <a:pt x="5086604" y="1478280"/>
                      <a:pt x="5106035" y="1466723"/>
                    </a:cubicBezTo>
                    <a:cubicBezTo>
                      <a:pt x="5122164" y="1457198"/>
                      <a:pt x="5142865" y="1462405"/>
                      <a:pt x="5152517" y="1478534"/>
                    </a:cubicBezTo>
                    <a:cubicBezTo>
                      <a:pt x="5162169" y="1494663"/>
                      <a:pt x="5156835" y="1515364"/>
                      <a:pt x="5140706" y="1525016"/>
                    </a:cubicBezTo>
                    <a:cubicBezTo>
                      <a:pt x="5121402" y="1536573"/>
                      <a:pt x="5102098" y="1548130"/>
                      <a:pt x="5082921" y="1559687"/>
                    </a:cubicBezTo>
                    <a:cubicBezTo>
                      <a:pt x="5066919" y="1569339"/>
                      <a:pt x="5046091" y="1564259"/>
                      <a:pt x="5036439" y="1548257"/>
                    </a:cubicBezTo>
                    <a:cubicBezTo>
                      <a:pt x="5026787" y="1532255"/>
                      <a:pt x="5031867" y="1511427"/>
                      <a:pt x="5047869" y="1501775"/>
                    </a:cubicBezTo>
                    <a:close/>
                    <a:moveTo>
                      <a:pt x="5164455" y="1432306"/>
                    </a:moveTo>
                    <a:cubicBezTo>
                      <a:pt x="5184013" y="1420876"/>
                      <a:pt x="5203571" y="1409446"/>
                      <a:pt x="5223129" y="1398143"/>
                    </a:cubicBezTo>
                    <a:cubicBezTo>
                      <a:pt x="5239258" y="1388745"/>
                      <a:pt x="5260086" y="1394333"/>
                      <a:pt x="5269357" y="1410462"/>
                    </a:cubicBezTo>
                    <a:cubicBezTo>
                      <a:pt x="5278628" y="1426591"/>
                      <a:pt x="5273167" y="1447419"/>
                      <a:pt x="5257038" y="1456690"/>
                    </a:cubicBezTo>
                    <a:cubicBezTo>
                      <a:pt x="5237607" y="1467993"/>
                      <a:pt x="5218176" y="1479296"/>
                      <a:pt x="5198745" y="1490726"/>
                    </a:cubicBezTo>
                    <a:cubicBezTo>
                      <a:pt x="5182616" y="1500251"/>
                      <a:pt x="5161915" y="1494790"/>
                      <a:pt x="5152390" y="1478661"/>
                    </a:cubicBezTo>
                    <a:cubicBezTo>
                      <a:pt x="5142865" y="1462532"/>
                      <a:pt x="5148326" y="1441831"/>
                      <a:pt x="5164455" y="1432306"/>
                    </a:cubicBezTo>
                    <a:close/>
                    <a:moveTo>
                      <a:pt x="5282057" y="1364234"/>
                    </a:moveTo>
                    <a:cubicBezTo>
                      <a:pt x="5301742" y="1353058"/>
                      <a:pt x="5321427" y="1341882"/>
                      <a:pt x="5341239" y="1330833"/>
                    </a:cubicBezTo>
                    <a:cubicBezTo>
                      <a:pt x="5357495" y="1321689"/>
                      <a:pt x="5378196" y="1327531"/>
                      <a:pt x="5387340" y="1343787"/>
                    </a:cubicBezTo>
                    <a:cubicBezTo>
                      <a:pt x="5396484" y="1360043"/>
                      <a:pt x="5390642" y="1380744"/>
                      <a:pt x="5374386" y="1389888"/>
                    </a:cubicBezTo>
                    <a:cubicBezTo>
                      <a:pt x="5354701" y="1400937"/>
                      <a:pt x="5335143" y="1411986"/>
                      <a:pt x="5315585" y="1423162"/>
                    </a:cubicBezTo>
                    <a:cubicBezTo>
                      <a:pt x="5299329" y="1432433"/>
                      <a:pt x="5278628" y="1426718"/>
                      <a:pt x="5269357" y="1410462"/>
                    </a:cubicBezTo>
                    <a:cubicBezTo>
                      <a:pt x="5260086" y="1394206"/>
                      <a:pt x="5265801" y="1373505"/>
                      <a:pt x="5282057" y="1364234"/>
                    </a:cubicBezTo>
                    <a:close/>
                    <a:moveTo>
                      <a:pt x="5400675" y="1297686"/>
                    </a:moveTo>
                    <a:cubicBezTo>
                      <a:pt x="5420487" y="1286764"/>
                      <a:pt x="5440426" y="1275842"/>
                      <a:pt x="5460365" y="1264920"/>
                    </a:cubicBezTo>
                    <a:cubicBezTo>
                      <a:pt x="5476748" y="1256030"/>
                      <a:pt x="5497322" y="1261999"/>
                      <a:pt x="5506339" y="1278509"/>
                    </a:cubicBezTo>
                    <a:cubicBezTo>
                      <a:pt x="5515356" y="1295019"/>
                      <a:pt x="5509260" y="1315466"/>
                      <a:pt x="5492750" y="1324483"/>
                    </a:cubicBezTo>
                    <a:cubicBezTo>
                      <a:pt x="5472938" y="1335278"/>
                      <a:pt x="5453253" y="1346073"/>
                      <a:pt x="5433441" y="1356995"/>
                    </a:cubicBezTo>
                    <a:cubicBezTo>
                      <a:pt x="5417058" y="1366012"/>
                      <a:pt x="5396484" y="1360043"/>
                      <a:pt x="5387467" y="1343787"/>
                    </a:cubicBezTo>
                    <a:cubicBezTo>
                      <a:pt x="5378450" y="1327531"/>
                      <a:pt x="5384419" y="1306830"/>
                      <a:pt x="5400675" y="1297813"/>
                    </a:cubicBezTo>
                    <a:close/>
                    <a:moveTo>
                      <a:pt x="5520055" y="1232789"/>
                    </a:moveTo>
                    <a:cubicBezTo>
                      <a:pt x="5539994" y="1222121"/>
                      <a:pt x="5559933" y="1211453"/>
                      <a:pt x="5579999" y="1200912"/>
                    </a:cubicBezTo>
                    <a:cubicBezTo>
                      <a:pt x="5596509" y="1192149"/>
                      <a:pt x="5617083" y="1198499"/>
                      <a:pt x="5625719" y="1215009"/>
                    </a:cubicBezTo>
                    <a:cubicBezTo>
                      <a:pt x="5634355" y="1231519"/>
                      <a:pt x="5628132" y="1252093"/>
                      <a:pt x="5611622" y="1260729"/>
                    </a:cubicBezTo>
                    <a:cubicBezTo>
                      <a:pt x="5591683" y="1271270"/>
                      <a:pt x="5571871" y="1281811"/>
                      <a:pt x="5552059" y="1292352"/>
                    </a:cubicBezTo>
                    <a:cubicBezTo>
                      <a:pt x="5535549" y="1301242"/>
                      <a:pt x="5515102" y="1295019"/>
                      <a:pt x="5506212" y="1278509"/>
                    </a:cubicBezTo>
                    <a:cubicBezTo>
                      <a:pt x="5497322" y="1261999"/>
                      <a:pt x="5503545" y="1241552"/>
                      <a:pt x="5520055" y="1232662"/>
                    </a:cubicBezTo>
                    <a:close/>
                    <a:moveTo>
                      <a:pt x="5640197" y="1169289"/>
                    </a:moveTo>
                    <a:cubicBezTo>
                      <a:pt x="5660263" y="1158875"/>
                      <a:pt x="5680456" y="1148461"/>
                      <a:pt x="5700649" y="1138174"/>
                    </a:cubicBezTo>
                    <a:cubicBezTo>
                      <a:pt x="5717286" y="1129665"/>
                      <a:pt x="5737733" y="1136269"/>
                      <a:pt x="5746242" y="1152906"/>
                    </a:cubicBezTo>
                    <a:cubicBezTo>
                      <a:pt x="5754751" y="1169543"/>
                      <a:pt x="5748147" y="1189990"/>
                      <a:pt x="5731510" y="1198499"/>
                    </a:cubicBezTo>
                    <a:cubicBezTo>
                      <a:pt x="5711444" y="1208786"/>
                      <a:pt x="5691505" y="1219073"/>
                      <a:pt x="5671439" y="1229360"/>
                    </a:cubicBezTo>
                    <a:cubicBezTo>
                      <a:pt x="5654802" y="1237996"/>
                      <a:pt x="5634355" y="1231519"/>
                      <a:pt x="5625719" y="1214882"/>
                    </a:cubicBezTo>
                    <a:cubicBezTo>
                      <a:pt x="5617083" y="1198245"/>
                      <a:pt x="5623560" y="1177798"/>
                      <a:pt x="5640197" y="1169162"/>
                    </a:cubicBezTo>
                    <a:close/>
                    <a:moveTo>
                      <a:pt x="5761228" y="1107313"/>
                    </a:moveTo>
                    <a:cubicBezTo>
                      <a:pt x="5781421" y="1097153"/>
                      <a:pt x="5801741" y="1086993"/>
                      <a:pt x="5822061" y="1076960"/>
                    </a:cubicBezTo>
                    <a:cubicBezTo>
                      <a:pt x="5838825" y="1068705"/>
                      <a:pt x="5859145" y="1075563"/>
                      <a:pt x="5867400" y="1092327"/>
                    </a:cubicBezTo>
                    <a:cubicBezTo>
                      <a:pt x="5875655" y="1109091"/>
                      <a:pt x="5868797" y="1129411"/>
                      <a:pt x="5852033" y="1137666"/>
                    </a:cubicBezTo>
                    <a:cubicBezTo>
                      <a:pt x="5831840" y="1147699"/>
                      <a:pt x="5811647" y="1157732"/>
                      <a:pt x="5791581" y="1167765"/>
                    </a:cubicBezTo>
                    <a:cubicBezTo>
                      <a:pt x="5774817" y="1176147"/>
                      <a:pt x="5754497" y="1169416"/>
                      <a:pt x="5746115" y="1152779"/>
                    </a:cubicBezTo>
                    <a:cubicBezTo>
                      <a:pt x="5737733" y="1136142"/>
                      <a:pt x="5744464" y="1115695"/>
                      <a:pt x="5761101" y="1107313"/>
                    </a:cubicBezTo>
                    <a:close/>
                    <a:moveTo>
                      <a:pt x="5883021" y="1046988"/>
                    </a:moveTo>
                    <a:cubicBezTo>
                      <a:pt x="5903341" y="1037082"/>
                      <a:pt x="5923788" y="1027303"/>
                      <a:pt x="5944235" y="1017524"/>
                    </a:cubicBezTo>
                    <a:cubicBezTo>
                      <a:pt x="5961126" y="1009396"/>
                      <a:pt x="5981319" y="1016635"/>
                      <a:pt x="5989447" y="1033399"/>
                    </a:cubicBezTo>
                    <a:cubicBezTo>
                      <a:pt x="5997575" y="1050163"/>
                      <a:pt x="5990336" y="1070483"/>
                      <a:pt x="5973572" y="1078611"/>
                    </a:cubicBezTo>
                    <a:cubicBezTo>
                      <a:pt x="5953252" y="1088263"/>
                      <a:pt x="5932932" y="1098042"/>
                      <a:pt x="5912739" y="1107948"/>
                    </a:cubicBezTo>
                    <a:cubicBezTo>
                      <a:pt x="5895975" y="1116076"/>
                      <a:pt x="5875655" y="1109091"/>
                      <a:pt x="5867527" y="1092327"/>
                    </a:cubicBezTo>
                    <a:cubicBezTo>
                      <a:pt x="5859399" y="1075563"/>
                      <a:pt x="5866384" y="1055243"/>
                      <a:pt x="5883148" y="1047115"/>
                    </a:cubicBezTo>
                    <a:close/>
                    <a:moveTo>
                      <a:pt x="6005703" y="988568"/>
                    </a:moveTo>
                    <a:cubicBezTo>
                      <a:pt x="6026150" y="978916"/>
                      <a:pt x="6046724" y="969391"/>
                      <a:pt x="6067171" y="959866"/>
                    </a:cubicBezTo>
                    <a:cubicBezTo>
                      <a:pt x="6084189" y="951992"/>
                      <a:pt x="6104255" y="959358"/>
                      <a:pt x="6112129" y="976376"/>
                    </a:cubicBezTo>
                    <a:cubicBezTo>
                      <a:pt x="6120003" y="993394"/>
                      <a:pt x="6112637" y="1013460"/>
                      <a:pt x="6095619" y="1021334"/>
                    </a:cubicBezTo>
                    <a:cubicBezTo>
                      <a:pt x="6075172" y="1030732"/>
                      <a:pt x="6054852" y="1040257"/>
                      <a:pt x="6034532" y="1049782"/>
                    </a:cubicBezTo>
                    <a:cubicBezTo>
                      <a:pt x="6017641" y="1057783"/>
                      <a:pt x="5997448" y="1050417"/>
                      <a:pt x="5989447" y="1033526"/>
                    </a:cubicBezTo>
                    <a:cubicBezTo>
                      <a:pt x="5981446" y="1016635"/>
                      <a:pt x="5988812" y="996442"/>
                      <a:pt x="6005703" y="988441"/>
                    </a:cubicBezTo>
                    <a:close/>
                    <a:moveTo>
                      <a:pt x="6129020" y="931418"/>
                    </a:moveTo>
                    <a:cubicBezTo>
                      <a:pt x="6149594" y="922020"/>
                      <a:pt x="6170295" y="912749"/>
                      <a:pt x="6190996" y="903478"/>
                    </a:cubicBezTo>
                    <a:cubicBezTo>
                      <a:pt x="6208014" y="895858"/>
                      <a:pt x="6228080" y="903478"/>
                      <a:pt x="6235700" y="920623"/>
                    </a:cubicBezTo>
                    <a:cubicBezTo>
                      <a:pt x="6243320" y="937768"/>
                      <a:pt x="6235700" y="957707"/>
                      <a:pt x="6218555" y="965327"/>
                    </a:cubicBezTo>
                    <a:cubicBezTo>
                      <a:pt x="6197981" y="974471"/>
                      <a:pt x="6177534" y="983742"/>
                      <a:pt x="6156960" y="993013"/>
                    </a:cubicBezTo>
                    <a:cubicBezTo>
                      <a:pt x="6139942" y="1000760"/>
                      <a:pt x="6119876" y="993267"/>
                      <a:pt x="6112129" y="976249"/>
                    </a:cubicBezTo>
                    <a:cubicBezTo>
                      <a:pt x="6104382" y="959231"/>
                      <a:pt x="6111875" y="939165"/>
                      <a:pt x="6128893" y="931418"/>
                    </a:cubicBezTo>
                    <a:close/>
                    <a:moveTo>
                      <a:pt x="6252972" y="875919"/>
                    </a:moveTo>
                    <a:cubicBezTo>
                      <a:pt x="6273673" y="866775"/>
                      <a:pt x="6294501" y="857758"/>
                      <a:pt x="6315329" y="848741"/>
                    </a:cubicBezTo>
                    <a:cubicBezTo>
                      <a:pt x="6332474" y="841375"/>
                      <a:pt x="6352413" y="849249"/>
                      <a:pt x="6359779" y="866394"/>
                    </a:cubicBezTo>
                    <a:cubicBezTo>
                      <a:pt x="6367145" y="883539"/>
                      <a:pt x="6359271" y="903478"/>
                      <a:pt x="6342126" y="910844"/>
                    </a:cubicBezTo>
                    <a:cubicBezTo>
                      <a:pt x="6321425" y="919734"/>
                      <a:pt x="6300724" y="928751"/>
                      <a:pt x="6280150" y="937768"/>
                    </a:cubicBezTo>
                    <a:cubicBezTo>
                      <a:pt x="6263005" y="945261"/>
                      <a:pt x="6243066" y="937514"/>
                      <a:pt x="6235573" y="920369"/>
                    </a:cubicBezTo>
                    <a:cubicBezTo>
                      <a:pt x="6228080" y="903224"/>
                      <a:pt x="6235827" y="883285"/>
                      <a:pt x="6252972" y="875792"/>
                    </a:cubicBezTo>
                    <a:close/>
                    <a:moveTo>
                      <a:pt x="6377940" y="821944"/>
                    </a:moveTo>
                    <a:cubicBezTo>
                      <a:pt x="6398768" y="813181"/>
                      <a:pt x="6419596" y="804418"/>
                      <a:pt x="6440551" y="795655"/>
                    </a:cubicBezTo>
                    <a:cubicBezTo>
                      <a:pt x="6457823" y="788416"/>
                      <a:pt x="6477635" y="796671"/>
                      <a:pt x="6484874" y="813943"/>
                    </a:cubicBezTo>
                    <a:cubicBezTo>
                      <a:pt x="6492113" y="831215"/>
                      <a:pt x="6483858" y="851027"/>
                      <a:pt x="6466586" y="858266"/>
                    </a:cubicBezTo>
                    <a:cubicBezTo>
                      <a:pt x="6445885" y="866902"/>
                      <a:pt x="6425057" y="875538"/>
                      <a:pt x="6404483" y="884301"/>
                    </a:cubicBezTo>
                    <a:cubicBezTo>
                      <a:pt x="6387211" y="891540"/>
                      <a:pt x="6367399" y="883539"/>
                      <a:pt x="6360033" y="866267"/>
                    </a:cubicBezTo>
                    <a:cubicBezTo>
                      <a:pt x="6352667" y="848995"/>
                      <a:pt x="6360795" y="829183"/>
                      <a:pt x="6378067" y="821817"/>
                    </a:cubicBezTo>
                    <a:close/>
                    <a:moveTo>
                      <a:pt x="6503416" y="769747"/>
                    </a:moveTo>
                    <a:cubicBezTo>
                      <a:pt x="6524371" y="761238"/>
                      <a:pt x="6545326" y="752729"/>
                      <a:pt x="6566408" y="744347"/>
                    </a:cubicBezTo>
                    <a:cubicBezTo>
                      <a:pt x="6583807" y="737362"/>
                      <a:pt x="6603492" y="745871"/>
                      <a:pt x="6610477" y="763143"/>
                    </a:cubicBezTo>
                    <a:cubicBezTo>
                      <a:pt x="6617462" y="780415"/>
                      <a:pt x="6608953" y="800227"/>
                      <a:pt x="6591681" y="807212"/>
                    </a:cubicBezTo>
                    <a:cubicBezTo>
                      <a:pt x="6570853" y="815594"/>
                      <a:pt x="6549898" y="823976"/>
                      <a:pt x="6529197" y="832485"/>
                    </a:cubicBezTo>
                    <a:cubicBezTo>
                      <a:pt x="6511925" y="839597"/>
                      <a:pt x="6492113" y="831215"/>
                      <a:pt x="6485001" y="813943"/>
                    </a:cubicBezTo>
                    <a:cubicBezTo>
                      <a:pt x="6477889" y="796671"/>
                      <a:pt x="6486271" y="776859"/>
                      <a:pt x="6503543" y="769747"/>
                    </a:cubicBezTo>
                    <a:close/>
                    <a:moveTo>
                      <a:pt x="6629654" y="719328"/>
                    </a:moveTo>
                    <a:cubicBezTo>
                      <a:pt x="6650736" y="711073"/>
                      <a:pt x="6671818" y="702818"/>
                      <a:pt x="6693027" y="694690"/>
                    </a:cubicBezTo>
                    <a:cubicBezTo>
                      <a:pt x="6710426" y="687959"/>
                      <a:pt x="6730111" y="696722"/>
                      <a:pt x="6736842" y="714121"/>
                    </a:cubicBezTo>
                    <a:cubicBezTo>
                      <a:pt x="6743573" y="731520"/>
                      <a:pt x="6734810" y="751205"/>
                      <a:pt x="6717411" y="757936"/>
                    </a:cubicBezTo>
                    <a:cubicBezTo>
                      <a:pt x="6696456" y="766064"/>
                      <a:pt x="6675374" y="774192"/>
                      <a:pt x="6654419" y="782447"/>
                    </a:cubicBezTo>
                    <a:cubicBezTo>
                      <a:pt x="6637020" y="789305"/>
                      <a:pt x="6617335" y="780669"/>
                      <a:pt x="6610477" y="763270"/>
                    </a:cubicBezTo>
                    <a:cubicBezTo>
                      <a:pt x="6603619" y="745871"/>
                      <a:pt x="6612255" y="726186"/>
                      <a:pt x="6629654" y="719328"/>
                    </a:cubicBezTo>
                    <a:close/>
                    <a:moveTo>
                      <a:pt x="6756527" y="670433"/>
                    </a:moveTo>
                    <a:cubicBezTo>
                      <a:pt x="6777736" y="662432"/>
                      <a:pt x="6798945" y="654431"/>
                      <a:pt x="6820281" y="646557"/>
                    </a:cubicBezTo>
                    <a:cubicBezTo>
                      <a:pt x="6837807" y="640080"/>
                      <a:pt x="6857365" y="648970"/>
                      <a:pt x="6863842" y="666623"/>
                    </a:cubicBezTo>
                    <a:cubicBezTo>
                      <a:pt x="6870319" y="684276"/>
                      <a:pt x="6861429" y="703707"/>
                      <a:pt x="6843776" y="710184"/>
                    </a:cubicBezTo>
                    <a:cubicBezTo>
                      <a:pt x="6822567" y="718058"/>
                      <a:pt x="6801485" y="725932"/>
                      <a:pt x="6780403" y="733806"/>
                    </a:cubicBezTo>
                    <a:cubicBezTo>
                      <a:pt x="6762877" y="740410"/>
                      <a:pt x="6743319" y="731647"/>
                      <a:pt x="6736715" y="714121"/>
                    </a:cubicBezTo>
                    <a:cubicBezTo>
                      <a:pt x="6730111" y="696595"/>
                      <a:pt x="6738874" y="677037"/>
                      <a:pt x="6756400" y="670433"/>
                    </a:cubicBezTo>
                    <a:close/>
                    <a:moveTo>
                      <a:pt x="6883908" y="623189"/>
                    </a:moveTo>
                    <a:cubicBezTo>
                      <a:pt x="6905117" y="615442"/>
                      <a:pt x="6926453" y="607822"/>
                      <a:pt x="6947789" y="600329"/>
                    </a:cubicBezTo>
                    <a:cubicBezTo>
                      <a:pt x="6965442" y="594106"/>
                      <a:pt x="6984746" y="603250"/>
                      <a:pt x="6991096" y="620903"/>
                    </a:cubicBezTo>
                    <a:cubicBezTo>
                      <a:pt x="6997446" y="638556"/>
                      <a:pt x="6988175" y="657860"/>
                      <a:pt x="6970522" y="664210"/>
                    </a:cubicBezTo>
                    <a:cubicBezTo>
                      <a:pt x="6949313" y="671703"/>
                      <a:pt x="6928231" y="679323"/>
                      <a:pt x="6907149" y="686943"/>
                    </a:cubicBezTo>
                    <a:cubicBezTo>
                      <a:pt x="6889623" y="693293"/>
                      <a:pt x="6870192" y="684276"/>
                      <a:pt x="6863715" y="666623"/>
                    </a:cubicBezTo>
                    <a:cubicBezTo>
                      <a:pt x="6857238" y="648970"/>
                      <a:pt x="6866382" y="629666"/>
                      <a:pt x="6884035" y="623189"/>
                    </a:cubicBezTo>
                    <a:close/>
                    <a:moveTo>
                      <a:pt x="7011924" y="577723"/>
                    </a:moveTo>
                    <a:cubicBezTo>
                      <a:pt x="7033260" y="570230"/>
                      <a:pt x="7054723" y="562864"/>
                      <a:pt x="7076186" y="555625"/>
                    </a:cubicBezTo>
                    <a:cubicBezTo>
                      <a:pt x="7093839" y="549656"/>
                      <a:pt x="7113143" y="559054"/>
                      <a:pt x="7119112" y="576707"/>
                    </a:cubicBezTo>
                    <a:cubicBezTo>
                      <a:pt x="7125081" y="594360"/>
                      <a:pt x="7115683" y="613664"/>
                      <a:pt x="7098030" y="619633"/>
                    </a:cubicBezTo>
                    <a:cubicBezTo>
                      <a:pt x="7076694" y="626872"/>
                      <a:pt x="7055485" y="634238"/>
                      <a:pt x="7034276" y="641604"/>
                    </a:cubicBezTo>
                    <a:cubicBezTo>
                      <a:pt x="7016623" y="647700"/>
                      <a:pt x="6997319" y="638429"/>
                      <a:pt x="6991223" y="620776"/>
                    </a:cubicBezTo>
                    <a:cubicBezTo>
                      <a:pt x="6985127" y="603123"/>
                      <a:pt x="6994398" y="583819"/>
                      <a:pt x="7012051" y="577723"/>
                    </a:cubicBezTo>
                    <a:close/>
                    <a:moveTo>
                      <a:pt x="7140702" y="533908"/>
                    </a:moveTo>
                    <a:cubicBezTo>
                      <a:pt x="7162165" y="526796"/>
                      <a:pt x="7183755" y="519684"/>
                      <a:pt x="7205345" y="512572"/>
                    </a:cubicBezTo>
                    <a:cubicBezTo>
                      <a:pt x="7223125" y="506730"/>
                      <a:pt x="7242302" y="516509"/>
                      <a:pt x="7248017" y="534289"/>
                    </a:cubicBezTo>
                    <a:cubicBezTo>
                      <a:pt x="7253732" y="552069"/>
                      <a:pt x="7244080" y="571246"/>
                      <a:pt x="7226300" y="576961"/>
                    </a:cubicBezTo>
                    <a:cubicBezTo>
                      <a:pt x="7204837" y="583946"/>
                      <a:pt x="7183501" y="591058"/>
                      <a:pt x="7162165" y="598170"/>
                    </a:cubicBezTo>
                    <a:cubicBezTo>
                      <a:pt x="7144385" y="604139"/>
                      <a:pt x="7125208" y="594487"/>
                      <a:pt x="7119366" y="576707"/>
                    </a:cubicBezTo>
                    <a:cubicBezTo>
                      <a:pt x="7113524" y="558927"/>
                      <a:pt x="7123049" y="539750"/>
                      <a:pt x="7140829" y="533908"/>
                    </a:cubicBezTo>
                    <a:close/>
                    <a:moveTo>
                      <a:pt x="7270242" y="491744"/>
                    </a:moveTo>
                    <a:cubicBezTo>
                      <a:pt x="7291832" y="484886"/>
                      <a:pt x="7313549" y="478028"/>
                      <a:pt x="7335139" y="471297"/>
                    </a:cubicBezTo>
                    <a:cubicBezTo>
                      <a:pt x="7353046" y="465709"/>
                      <a:pt x="7371969" y="475742"/>
                      <a:pt x="7377557" y="493522"/>
                    </a:cubicBezTo>
                    <a:cubicBezTo>
                      <a:pt x="7383145" y="511302"/>
                      <a:pt x="7373112" y="530352"/>
                      <a:pt x="7355332" y="535940"/>
                    </a:cubicBezTo>
                    <a:cubicBezTo>
                      <a:pt x="7333742" y="542671"/>
                      <a:pt x="7312279" y="549402"/>
                      <a:pt x="7290816" y="556260"/>
                    </a:cubicBezTo>
                    <a:cubicBezTo>
                      <a:pt x="7273036" y="561975"/>
                      <a:pt x="7253986" y="552069"/>
                      <a:pt x="7248271" y="534289"/>
                    </a:cubicBezTo>
                    <a:cubicBezTo>
                      <a:pt x="7242556" y="516509"/>
                      <a:pt x="7252462" y="497459"/>
                      <a:pt x="7270242" y="491744"/>
                    </a:cubicBezTo>
                    <a:close/>
                    <a:moveTo>
                      <a:pt x="7400036" y="451358"/>
                    </a:moveTo>
                    <a:cubicBezTo>
                      <a:pt x="7421626" y="444754"/>
                      <a:pt x="7443343" y="438277"/>
                      <a:pt x="7464933" y="431800"/>
                    </a:cubicBezTo>
                    <a:cubicBezTo>
                      <a:pt x="7482840" y="426466"/>
                      <a:pt x="7501763" y="436626"/>
                      <a:pt x="7507097" y="454660"/>
                    </a:cubicBezTo>
                    <a:cubicBezTo>
                      <a:pt x="7512431" y="472694"/>
                      <a:pt x="7502271" y="491490"/>
                      <a:pt x="7484237" y="496824"/>
                    </a:cubicBezTo>
                    <a:cubicBezTo>
                      <a:pt x="7462647" y="503174"/>
                      <a:pt x="7441184" y="509651"/>
                      <a:pt x="7419721" y="516255"/>
                    </a:cubicBezTo>
                    <a:cubicBezTo>
                      <a:pt x="7401814" y="521716"/>
                      <a:pt x="7382891" y="511556"/>
                      <a:pt x="7377430" y="493776"/>
                    </a:cubicBezTo>
                    <a:cubicBezTo>
                      <a:pt x="7371969" y="475996"/>
                      <a:pt x="7382129" y="456946"/>
                      <a:pt x="7399909" y="451485"/>
                    </a:cubicBezTo>
                    <a:close/>
                    <a:moveTo>
                      <a:pt x="7529957" y="412750"/>
                    </a:moveTo>
                    <a:cubicBezTo>
                      <a:pt x="7551674" y="406400"/>
                      <a:pt x="7573518" y="400177"/>
                      <a:pt x="7595235" y="394081"/>
                    </a:cubicBezTo>
                    <a:cubicBezTo>
                      <a:pt x="7613269" y="389001"/>
                      <a:pt x="7631938" y="399415"/>
                      <a:pt x="7637018" y="417449"/>
                    </a:cubicBezTo>
                    <a:cubicBezTo>
                      <a:pt x="7642098" y="435483"/>
                      <a:pt x="7631684" y="454152"/>
                      <a:pt x="7613650" y="459232"/>
                    </a:cubicBezTo>
                    <a:cubicBezTo>
                      <a:pt x="7591933" y="465328"/>
                      <a:pt x="7570343" y="471551"/>
                      <a:pt x="7548753" y="477774"/>
                    </a:cubicBezTo>
                    <a:cubicBezTo>
                      <a:pt x="7530846" y="482981"/>
                      <a:pt x="7512050" y="472694"/>
                      <a:pt x="7506843" y="454660"/>
                    </a:cubicBezTo>
                    <a:cubicBezTo>
                      <a:pt x="7501636" y="436626"/>
                      <a:pt x="7511923" y="417957"/>
                      <a:pt x="7529957" y="412750"/>
                    </a:cubicBezTo>
                    <a:close/>
                    <a:moveTo>
                      <a:pt x="7660767" y="375666"/>
                    </a:moveTo>
                    <a:cubicBezTo>
                      <a:pt x="7682611" y="369697"/>
                      <a:pt x="7704455" y="363728"/>
                      <a:pt x="7726426" y="357759"/>
                    </a:cubicBezTo>
                    <a:cubicBezTo>
                      <a:pt x="7744460" y="352933"/>
                      <a:pt x="7763129" y="363601"/>
                      <a:pt x="7767955" y="381635"/>
                    </a:cubicBezTo>
                    <a:cubicBezTo>
                      <a:pt x="7772781" y="399669"/>
                      <a:pt x="7762113" y="418338"/>
                      <a:pt x="7744079" y="423164"/>
                    </a:cubicBezTo>
                    <a:cubicBezTo>
                      <a:pt x="7722362" y="429006"/>
                      <a:pt x="7700518" y="434975"/>
                      <a:pt x="7678801" y="440944"/>
                    </a:cubicBezTo>
                    <a:cubicBezTo>
                      <a:pt x="7660767" y="445897"/>
                      <a:pt x="7642098" y="435356"/>
                      <a:pt x="7637145" y="417322"/>
                    </a:cubicBezTo>
                    <a:cubicBezTo>
                      <a:pt x="7632192" y="399288"/>
                      <a:pt x="7642733" y="380619"/>
                      <a:pt x="7660767" y="375666"/>
                    </a:cubicBezTo>
                    <a:close/>
                    <a:moveTo>
                      <a:pt x="7792212" y="340360"/>
                    </a:moveTo>
                    <a:cubicBezTo>
                      <a:pt x="7814183" y="334645"/>
                      <a:pt x="7836027" y="328930"/>
                      <a:pt x="7857998" y="323342"/>
                    </a:cubicBezTo>
                    <a:cubicBezTo>
                      <a:pt x="7876159" y="318770"/>
                      <a:pt x="7894574" y="329692"/>
                      <a:pt x="7899146" y="347853"/>
                    </a:cubicBezTo>
                    <a:cubicBezTo>
                      <a:pt x="7903718" y="366014"/>
                      <a:pt x="7892796" y="384429"/>
                      <a:pt x="7874635" y="389001"/>
                    </a:cubicBezTo>
                    <a:cubicBezTo>
                      <a:pt x="7852791" y="394589"/>
                      <a:pt x="7830947" y="400177"/>
                      <a:pt x="7809230" y="405892"/>
                    </a:cubicBezTo>
                    <a:cubicBezTo>
                      <a:pt x="7791196" y="410591"/>
                      <a:pt x="7772654" y="399796"/>
                      <a:pt x="7767828" y="381762"/>
                    </a:cubicBezTo>
                    <a:cubicBezTo>
                      <a:pt x="7763002" y="363728"/>
                      <a:pt x="7773924" y="345186"/>
                      <a:pt x="7791958" y="340360"/>
                    </a:cubicBezTo>
                    <a:close/>
                    <a:moveTo>
                      <a:pt x="7923530" y="306832"/>
                    </a:moveTo>
                    <a:cubicBezTo>
                      <a:pt x="7945501" y="301371"/>
                      <a:pt x="7967472" y="296037"/>
                      <a:pt x="7989443" y="290703"/>
                    </a:cubicBezTo>
                    <a:cubicBezTo>
                      <a:pt x="8007604" y="286258"/>
                      <a:pt x="8025892" y="297561"/>
                      <a:pt x="8030337" y="315722"/>
                    </a:cubicBezTo>
                    <a:cubicBezTo>
                      <a:pt x="8034782" y="333883"/>
                      <a:pt x="8023479" y="352171"/>
                      <a:pt x="8005318" y="356616"/>
                    </a:cubicBezTo>
                    <a:cubicBezTo>
                      <a:pt x="7983474" y="361823"/>
                      <a:pt x="7961630" y="367157"/>
                      <a:pt x="7939913" y="372618"/>
                    </a:cubicBezTo>
                    <a:cubicBezTo>
                      <a:pt x="7921752" y="377063"/>
                      <a:pt x="7903337" y="366014"/>
                      <a:pt x="7898892" y="347853"/>
                    </a:cubicBezTo>
                    <a:cubicBezTo>
                      <a:pt x="7894447" y="329692"/>
                      <a:pt x="7905496" y="311277"/>
                      <a:pt x="7923657" y="306832"/>
                    </a:cubicBezTo>
                    <a:close/>
                    <a:moveTo>
                      <a:pt x="8055610" y="275082"/>
                    </a:moveTo>
                    <a:cubicBezTo>
                      <a:pt x="8077708" y="269875"/>
                      <a:pt x="8099679" y="264795"/>
                      <a:pt x="8121777" y="259842"/>
                    </a:cubicBezTo>
                    <a:cubicBezTo>
                      <a:pt x="8140065" y="255651"/>
                      <a:pt x="8158099" y="267081"/>
                      <a:pt x="8162290" y="285369"/>
                    </a:cubicBezTo>
                    <a:cubicBezTo>
                      <a:pt x="8166481" y="303657"/>
                      <a:pt x="8155051" y="321691"/>
                      <a:pt x="8136763" y="325882"/>
                    </a:cubicBezTo>
                    <a:cubicBezTo>
                      <a:pt x="8114792" y="330835"/>
                      <a:pt x="8092821" y="335915"/>
                      <a:pt x="8070977" y="340995"/>
                    </a:cubicBezTo>
                    <a:cubicBezTo>
                      <a:pt x="8052816" y="345313"/>
                      <a:pt x="8034528" y="334010"/>
                      <a:pt x="8030337" y="315722"/>
                    </a:cubicBezTo>
                    <a:cubicBezTo>
                      <a:pt x="8026146" y="297434"/>
                      <a:pt x="8037322" y="279273"/>
                      <a:pt x="8055610" y="275082"/>
                    </a:cubicBezTo>
                    <a:close/>
                    <a:moveTo>
                      <a:pt x="8188198" y="244983"/>
                    </a:moveTo>
                    <a:cubicBezTo>
                      <a:pt x="8210296" y="240157"/>
                      <a:pt x="8232521" y="235331"/>
                      <a:pt x="8254746" y="230505"/>
                    </a:cubicBezTo>
                    <a:cubicBezTo>
                      <a:pt x="8273034" y="226568"/>
                      <a:pt x="8291068" y="238252"/>
                      <a:pt x="8294878" y="256540"/>
                    </a:cubicBezTo>
                    <a:cubicBezTo>
                      <a:pt x="8298688" y="274828"/>
                      <a:pt x="8287131" y="292862"/>
                      <a:pt x="8268843" y="296672"/>
                    </a:cubicBezTo>
                    <a:cubicBezTo>
                      <a:pt x="8246745" y="301371"/>
                      <a:pt x="8224774" y="306197"/>
                      <a:pt x="8202803" y="311023"/>
                    </a:cubicBezTo>
                    <a:cubicBezTo>
                      <a:pt x="8184515" y="315087"/>
                      <a:pt x="8166481" y="303530"/>
                      <a:pt x="8162417" y="285242"/>
                    </a:cubicBezTo>
                    <a:cubicBezTo>
                      <a:pt x="8158353" y="266954"/>
                      <a:pt x="8169910" y="248920"/>
                      <a:pt x="8188198" y="244856"/>
                    </a:cubicBezTo>
                    <a:close/>
                    <a:moveTo>
                      <a:pt x="8321421" y="216408"/>
                    </a:moveTo>
                    <a:cubicBezTo>
                      <a:pt x="8343519" y="211836"/>
                      <a:pt x="8365744" y="207391"/>
                      <a:pt x="8387969" y="202946"/>
                    </a:cubicBezTo>
                    <a:cubicBezTo>
                      <a:pt x="8406257" y="199263"/>
                      <a:pt x="8424164" y="211201"/>
                      <a:pt x="8427847" y="229489"/>
                    </a:cubicBezTo>
                    <a:cubicBezTo>
                      <a:pt x="8431530" y="247777"/>
                      <a:pt x="8419592" y="265684"/>
                      <a:pt x="8401304" y="269367"/>
                    </a:cubicBezTo>
                    <a:cubicBezTo>
                      <a:pt x="8379206" y="273812"/>
                      <a:pt x="8357235" y="278257"/>
                      <a:pt x="8335264" y="282829"/>
                    </a:cubicBezTo>
                    <a:cubicBezTo>
                      <a:pt x="8316976" y="286639"/>
                      <a:pt x="8299069" y="274828"/>
                      <a:pt x="8295259" y="256540"/>
                    </a:cubicBezTo>
                    <a:cubicBezTo>
                      <a:pt x="8291449" y="238252"/>
                      <a:pt x="8303260" y="220345"/>
                      <a:pt x="8321548" y="216535"/>
                    </a:cubicBezTo>
                    <a:close/>
                    <a:moveTo>
                      <a:pt x="8454517" y="189992"/>
                    </a:moveTo>
                    <a:cubicBezTo>
                      <a:pt x="8476742" y="185674"/>
                      <a:pt x="8498967" y="181483"/>
                      <a:pt x="8521192" y="177292"/>
                    </a:cubicBezTo>
                    <a:cubicBezTo>
                      <a:pt x="8539607" y="173863"/>
                      <a:pt x="8557260" y="186055"/>
                      <a:pt x="8560689" y="204343"/>
                    </a:cubicBezTo>
                    <a:cubicBezTo>
                      <a:pt x="8564118" y="222631"/>
                      <a:pt x="8551926" y="240411"/>
                      <a:pt x="8533638" y="243840"/>
                    </a:cubicBezTo>
                    <a:cubicBezTo>
                      <a:pt x="8511540" y="247904"/>
                      <a:pt x="8489442" y="252095"/>
                      <a:pt x="8467471" y="256413"/>
                    </a:cubicBezTo>
                    <a:cubicBezTo>
                      <a:pt x="8449056" y="259969"/>
                      <a:pt x="8431403" y="247904"/>
                      <a:pt x="8427847" y="229616"/>
                    </a:cubicBezTo>
                    <a:cubicBezTo>
                      <a:pt x="8424291" y="211328"/>
                      <a:pt x="8436356" y="193548"/>
                      <a:pt x="8454644" y="189992"/>
                    </a:cubicBezTo>
                    <a:close/>
                    <a:moveTo>
                      <a:pt x="8588121" y="165100"/>
                    </a:moveTo>
                    <a:cubicBezTo>
                      <a:pt x="8610473" y="161036"/>
                      <a:pt x="8632698" y="157226"/>
                      <a:pt x="8655050" y="153289"/>
                    </a:cubicBezTo>
                    <a:cubicBezTo>
                      <a:pt x="8673465" y="150114"/>
                      <a:pt x="8690991" y="162433"/>
                      <a:pt x="8694166" y="180848"/>
                    </a:cubicBezTo>
                    <a:cubicBezTo>
                      <a:pt x="8697341" y="199263"/>
                      <a:pt x="8685022" y="216789"/>
                      <a:pt x="8666607" y="219964"/>
                    </a:cubicBezTo>
                    <a:cubicBezTo>
                      <a:pt x="8644382" y="223774"/>
                      <a:pt x="8622284" y="227711"/>
                      <a:pt x="8600059" y="231648"/>
                    </a:cubicBezTo>
                    <a:cubicBezTo>
                      <a:pt x="8581644" y="234950"/>
                      <a:pt x="8563991" y="222758"/>
                      <a:pt x="8560689" y="204343"/>
                    </a:cubicBezTo>
                    <a:cubicBezTo>
                      <a:pt x="8557387" y="185928"/>
                      <a:pt x="8569579" y="168275"/>
                      <a:pt x="8587994" y="164973"/>
                    </a:cubicBezTo>
                    <a:close/>
                    <a:moveTo>
                      <a:pt x="8721979" y="141859"/>
                    </a:moveTo>
                    <a:cubicBezTo>
                      <a:pt x="8744331" y="138176"/>
                      <a:pt x="8766810" y="134493"/>
                      <a:pt x="8789162" y="130937"/>
                    </a:cubicBezTo>
                    <a:cubicBezTo>
                      <a:pt x="8807577" y="128016"/>
                      <a:pt x="8824976" y="140589"/>
                      <a:pt x="8827897" y="159004"/>
                    </a:cubicBezTo>
                    <a:cubicBezTo>
                      <a:pt x="8830818" y="177419"/>
                      <a:pt x="8818245" y="194818"/>
                      <a:pt x="8799830" y="197739"/>
                    </a:cubicBezTo>
                    <a:cubicBezTo>
                      <a:pt x="8777478" y="201295"/>
                      <a:pt x="8755253" y="204978"/>
                      <a:pt x="8733028" y="208661"/>
                    </a:cubicBezTo>
                    <a:cubicBezTo>
                      <a:pt x="8714613" y="211709"/>
                      <a:pt x="8697087" y="199263"/>
                      <a:pt x="8694039" y="180848"/>
                    </a:cubicBezTo>
                    <a:cubicBezTo>
                      <a:pt x="8690991" y="162433"/>
                      <a:pt x="8703437" y="144907"/>
                      <a:pt x="8721852" y="141859"/>
                    </a:cubicBezTo>
                    <a:close/>
                    <a:moveTo>
                      <a:pt x="8856472" y="120396"/>
                    </a:moveTo>
                    <a:cubicBezTo>
                      <a:pt x="8878824" y="116967"/>
                      <a:pt x="8901049" y="113665"/>
                      <a:pt x="8923401" y="110363"/>
                    </a:cubicBezTo>
                    <a:cubicBezTo>
                      <a:pt x="8941943" y="107696"/>
                      <a:pt x="8959088" y="120523"/>
                      <a:pt x="8961755" y="138938"/>
                    </a:cubicBezTo>
                    <a:cubicBezTo>
                      <a:pt x="8964422" y="157353"/>
                      <a:pt x="8951595" y="174625"/>
                      <a:pt x="8933180" y="177292"/>
                    </a:cubicBezTo>
                    <a:cubicBezTo>
                      <a:pt x="8910955" y="180594"/>
                      <a:pt x="8888857" y="183896"/>
                      <a:pt x="8866632" y="187198"/>
                    </a:cubicBezTo>
                    <a:cubicBezTo>
                      <a:pt x="8848090" y="189992"/>
                      <a:pt x="8830818" y="177292"/>
                      <a:pt x="8828024" y="158877"/>
                    </a:cubicBezTo>
                    <a:cubicBezTo>
                      <a:pt x="8825230" y="140462"/>
                      <a:pt x="8837930" y="123063"/>
                      <a:pt x="8856345" y="120269"/>
                    </a:cubicBezTo>
                    <a:close/>
                    <a:moveTo>
                      <a:pt x="8990330" y="100711"/>
                    </a:moveTo>
                    <a:cubicBezTo>
                      <a:pt x="9012682" y="97536"/>
                      <a:pt x="9035161" y="94488"/>
                      <a:pt x="9057513" y="91567"/>
                    </a:cubicBezTo>
                    <a:cubicBezTo>
                      <a:pt x="9076055" y="89154"/>
                      <a:pt x="9093073" y="102108"/>
                      <a:pt x="9095486" y="120650"/>
                    </a:cubicBezTo>
                    <a:cubicBezTo>
                      <a:pt x="9097899" y="139192"/>
                      <a:pt x="9084945" y="156210"/>
                      <a:pt x="9066403" y="158623"/>
                    </a:cubicBezTo>
                    <a:cubicBezTo>
                      <a:pt x="9044178" y="161544"/>
                      <a:pt x="9021826" y="164592"/>
                      <a:pt x="8999601" y="167767"/>
                    </a:cubicBezTo>
                    <a:cubicBezTo>
                      <a:pt x="8981059" y="170307"/>
                      <a:pt x="8963914" y="157480"/>
                      <a:pt x="8961374" y="138938"/>
                    </a:cubicBezTo>
                    <a:cubicBezTo>
                      <a:pt x="8958834" y="120396"/>
                      <a:pt x="8971661" y="103251"/>
                      <a:pt x="8990203" y="100711"/>
                    </a:cubicBezTo>
                    <a:close/>
                    <a:moveTo>
                      <a:pt x="9124823" y="82804"/>
                    </a:moveTo>
                    <a:cubicBezTo>
                      <a:pt x="9147302" y="80010"/>
                      <a:pt x="9169781" y="77216"/>
                      <a:pt x="9192260" y="74549"/>
                    </a:cubicBezTo>
                    <a:cubicBezTo>
                      <a:pt x="9210802" y="72390"/>
                      <a:pt x="9227693" y="85598"/>
                      <a:pt x="9229852" y="104140"/>
                    </a:cubicBezTo>
                    <a:cubicBezTo>
                      <a:pt x="9232011" y="122682"/>
                      <a:pt x="9218803" y="139573"/>
                      <a:pt x="9200261" y="141732"/>
                    </a:cubicBezTo>
                    <a:cubicBezTo>
                      <a:pt x="9177909" y="144399"/>
                      <a:pt x="9155557" y="147193"/>
                      <a:pt x="9133205" y="149987"/>
                    </a:cubicBezTo>
                    <a:cubicBezTo>
                      <a:pt x="9114663" y="152273"/>
                      <a:pt x="9097645" y="139192"/>
                      <a:pt x="9095359" y="120650"/>
                    </a:cubicBezTo>
                    <a:cubicBezTo>
                      <a:pt x="9093073" y="102108"/>
                      <a:pt x="9106154" y="85090"/>
                      <a:pt x="9124696" y="82804"/>
                    </a:cubicBezTo>
                    <a:close/>
                    <a:moveTo>
                      <a:pt x="9259824" y="66675"/>
                    </a:moveTo>
                    <a:cubicBezTo>
                      <a:pt x="9282430" y="64135"/>
                      <a:pt x="9304909" y="61595"/>
                      <a:pt x="9327642" y="59182"/>
                    </a:cubicBezTo>
                    <a:cubicBezTo>
                      <a:pt x="9346184" y="57150"/>
                      <a:pt x="9362948" y="70612"/>
                      <a:pt x="9364853" y="89281"/>
                    </a:cubicBezTo>
                    <a:cubicBezTo>
                      <a:pt x="9366758" y="107950"/>
                      <a:pt x="9353423" y="124587"/>
                      <a:pt x="9334754" y="126492"/>
                    </a:cubicBezTo>
                    <a:cubicBezTo>
                      <a:pt x="9312275" y="128905"/>
                      <a:pt x="9289796" y="131318"/>
                      <a:pt x="9267444" y="133858"/>
                    </a:cubicBezTo>
                    <a:cubicBezTo>
                      <a:pt x="9248902" y="136017"/>
                      <a:pt x="9232138" y="122555"/>
                      <a:pt x="9229979" y="104013"/>
                    </a:cubicBezTo>
                    <a:cubicBezTo>
                      <a:pt x="9227820" y="85471"/>
                      <a:pt x="9241282" y="68707"/>
                      <a:pt x="9259824" y="66548"/>
                    </a:cubicBezTo>
                    <a:close/>
                    <a:moveTo>
                      <a:pt x="9395333" y="52070"/>
                    </a:moveTo>
                    <a:cubicBezTo>
                      <a:pt x="9417812" y="49784"/>
                      <a:pt x="9440164" y="47625"/>
                      <a:pt x="9462643" y="45593"/>
                    </a:cubicBezTo>
                    <a:cubicBezTo>
                      <a:pt x="9481312" y="43815"/>
                      <a:pt x="9497822" y="57531"/>
                      <a:pt x="9499473" y="76200"/>
                    </a:cubicBezTo>
                    <a:cubicBezTo>
                      <a:pt x="9501124" y="94869"/>
                      <a:pt x="9487535" y="111379"/>
                      <a:pt x="9468866" y="113030"/>
                    </a:cubicBezTo>
                    <a:cubicBezTo>
                      <a:pt x="9446514" y="115062"/>
                      <a:pt x="9424162" y="117221"/>
                      <a:pt x="9401937" y="119507"/>
                    </a:cubicBezTo>
                    <a:cubicBezTo>
                      <a:pt x="9383268" y="121412"/>
                      <a:pt x="9366758" y="107823"/>
                      <a:pt x="9364853" y="89154"/>
                    </a:cubicBezTo>
                    <a:cubicBezTo>
                      <a:pt x="9362948" y="70485"/>
                      <a:pt x="9376537" y="53975"/>
                      <a:pt x="9395206" y="52070"/>
                    </a:cubicBezTo>
                    <a:close/>
                    <a:moveTo>
                      <a:pt x="9530080" y="39497"/>
                    </a:moveTo>
                    <a:cubicBezTo>
                      <a:pt x="9552559" y="37592"/>
                      <a:pt x="9575165" y="35687"/>
                      <a:pt x="9597644" y="33782"/>
                    </a:cubicBezTo>
                    <a:cubicBezTo>
                      <a:pt x="9616313" y="32258"/>
                      <a:pt x="9632569" y="46228"/>
                      <a:pt x="9634093" y="64770"/>
                    </a:cubicBezTo>
                    <a:cubicBezTo>
                      <a:pt x="9635617" y="83312"/>
                      <a:pt x="9621647" y="99695"/>
                      <a:pt x="9603105" y="101219"/>
                    </a:cubicBezTo>
                    <a:cubicBezTo>
                      <a:pt x="9580753" y="102997"/>
                      <a:pt x="9558274" y="104902"/>
                      <a:pt x="9535922" y="106807"/>
                    </a:cubicBezTo>
                    <a:cubicBezTo>
                      <a:pt x="9517253" y="108458"/>
                      <a:pt x="9500870" y="94615"/>
                      <a:pt x="9499219" y="75946"/>
                    </a:cubicBezTo>
                    <a:cubicBezTo>
                      <a:pt x="9497568" y="57277"/>
                      <a:pt x="9511411" y="40894"/>
                      <a:pt x="9530080" y="39243"/>
                    </a:cubicBezTo>
                    <a:close/>
                    <a:moveTo>
                      <a:pt x="9665462" y="28321"/>
                    </a:moveTo>
                    <a:cubicBezTo>
                      <a:pt x="9688068" y="26670"/>
                      <a:pt x="9710674" y="25019"/>
                      <a:pt x="9733280" y="23495"/>
                    </a:cubicBezTo>
                    <a:cubicBezTo>
                      <a:pt x="9751949" y="22225"/>
                      <a:pt x="9768078" y="36322"/>
                      <a:pt x="9769348" y="54991"/>
                    </a:cubicBezTo>
                    <a:cubicBezTo>
                      <a:pt x="9770618" y="73660"/>
                      <a:pt x="9756521" y="89789"/>
                      <a:pt x="9737852" y="91059"/>
                    </a:cubicBezTo>
                    <a:cubicBezTo>
                      <a:pt x="9715373" y="92583"/>
                      <a:pt x="9692894" y="94107"/>
                      <a:pt x="9670415" y="95758"/>
                    </a:cubicBezTo>
                    <a:cubicBezTo>
                      <a:pt x="9651746" y="97155"/>
                      <a:pt x="9635490" y="83185"/>
                      <a:pt x="9634093" y="64516"/>
                    </a:cubicBezTo>
                    <a:cubicBezTo>
                      <a:pt x="9632696" y="45847"/>
                      <a:pt x="9646666" y="29591"/>
                      <a:pt x="9665335" y="28194"/>
                    </a:cubicBezTo>
                    <a:close/>
                    <a:moveTo>
                      <a:pt x="9801098" y="19050"/>
                    </a:moveTo>
                    <a:cubicBezTo>
                      <a:pt x="9823831" y="17653"/>
                      <a:pt x="9846437" y="16383"/>
                      <a:pt x="9869170" y="15113"/>
                    </a:cubicBezTo>
                    <a:cubicBezTo>
                      <a:pt x="9887839" y="14097"/>
                      <a:pt x="9903841" y="28448"/>
                      <a:pt x="9904857" y="47117"/>
                    </a:cubicBezTo>
                    <a:cubicBezTo>
                      <a:pt x="9905873" y="65786"/>
                      <a:pt x="9891522" y="81788"/>
                      <a:pt x="9872853" y="82804"/>
                    </a:cubicBezTo>
                    <a:cubicBezTo>
                      <a:pt x="9850247" y="84074"/>
                      <a:pt x="9827768" y="85344"/>
                      <a:pt x="9805162" y="86741"/>
                    </a:cubicBezTo>
                    <a:cubicBezTo>
                      <a:pt x="9786493" y="87884"/>
                      <a:pt x="9770491" y="73660"/>
                      <a:pt x="9769348" y="54991"/>
                    </a:cubicBezTo>
                    <a:cubicBezTo>
                      <a:pt x="9768205" y="36322"/>
                      <a:pt x="9782429" y="20320"/>
                      <a:pt x="9801098" y="19177"/>
                    </a:cubicBezTo>
                    <a:close/>
                    <a:moveTo>
                      <a:pt x="9936861" y="12192"/>
                    </a:moveTo>
                    <a:cubicBezTo>
                      <a:pt x="9959340" y="11176"/>
                      <a:pt x="9981946" y="10160"/>
                      <a:pt x="10004425" y="9144"/>
                    </a:cubicBezTo>
                    <a:cubicBezTo>
                      <a:pt x="10023094" y="8382"/>
                      <a:pt x="10038842" y="22860"/>
                      <a:pt x="10039731" y="41529"/>
                    </a:cubicBezTo>
                    <a:cubicBezTo>
                      <a:pt x="10040620" y="60198"/>
                      <a:pt x="10026015" y="75946"/>
                      <a:pt x="10007346" y="76835"/>
                    </a:cubicBezTo>
                    <a:cubicBezTo>
                      <a:pt x="9984994" y="77724"/>
                      <a:pt x="9962515" y="78740"/>
                      <a:pt x="9940163" y="79883"/>
                    </a:cubicBezTo>
                    <a:cubicBezTo>
                      <a:pt x="9921494" y="80772"/>
                      <a:pt x="9905619" y="66421"/>
                      <a:pt x="9904730" y="47625"/>
                    </a:cubicBezTo>
                    <a:cubicBezTo>
                      <a:pt x="9903841" y="28829"/>
                      <a:pt x="9918192" y="13081"/>
                      <a:pt x="9936988" y="12192"/>
                    </a:cubicBezTo>
                    <a:close/>
                    <a:moveTo>
                      <a:pt x="10072116" y="6604"/>
                    </a:moveTo>
                    <a:cubicBezTo>
                      <a:pt x="10094723" y="5842"/>
                      <a:pt x="10117328" y="5080"/>
                      <a:pt x="10139935" y="4445"/>
                    </a:cubicBezTo>
                    <a:cubicBezTo>
                      <a:pt x="10158603" y="3937"/>
                      <a:pt x="10174224" y="18669"/>
                      <a:pt x="10174732" y="37338"/>
                    </a:cubicBezTo>
                    <a:cubicBezTo>
                      <a:pt x="10175240" y="56007"/>
                      <a:pt x="10160508" y="71628"/>
                      <a:pt x="10141839" y="72136"/>
                    </a:cubicBezTo>
                    <a:cubicBezTo>
                      <a:pt x="10119360" y="72771"/>
                      <a:pt x="10096881" y="73533"/>
                      <a:pt x="10074402" y="74295"/>
                    </a:cubicBezTo>
                    <a:cubicBezTo>
                      <a:pt x="10055733" y="74930"/>
                      <a:pt x="10039985" y="60325"/>
                      <a:pt x="10039350" y="41656"/>
                    </a:cubicBezTo>
                    <a:cubicBezTo>
                      <a:pt x="10038715" y="22987"/>
                      <a:pt x="10053320" y="7239"/>
                      <a:pt x="10071989" y="6604"/>
                    </a:cubicBezTo>
                    <a:close/>
                    <a:moveTo>
                      <a:pt x="10207879" y="2667"/>
                    </a:moveTo>
                    <a:cubicBezTo>
                      <a:pt x="10230486" y="2159"/>
                      <a:pt x="10253218" y="1778"/>
                      <a:pt x="10275951" y="1397"/>
                    </a:cubicBezTo>
                    <a:cubicBezTo>
                      <a:pt x="10294620" y="1143"/>
                      <a:pt x="10310114" y="16002"/>
                      <a:pt x="10310368" y="34671"/>
                    </a:cubicBezTo>
                    <a:cubicBezTo>
                      <a:pt x="10310623" y="53340"/>
                      <a:pt x="10295763" y="68834"/>
                      <a:pt x="10277094" y="69088"/>
                    </a:cubicBezTo>
                    <a:cubicBezTo>
                      <a:pt x="10254488" y="69469"/>
                      <a:pt x="10232010" y="69850"/>
                      <a:pt x="10209530" y="70358"/>
                    </a:cubicBezTo>
                    <a:cubicBezTo>
                      <a:pt x="10190861" y="70739"/>
                      <a:pt x="10175367" y="56007"/>
                      <a:pt x="10174860" y="37211"/>
                    </a:cubicBezTo>
                    <a:cubicBezTo>
                      <a:pt x="10174351" y="18415"/>
                      <a:pt x="10189083" y="3048"/>
                      <a:pt x="10207879" y="2667"/>
                    </a:cubicBezTo>
                    <a:close/>
                    <a:moveTo>
                      <a:pt x="10344023" y="508"/>
                    </a:moveTo>
                    <a:cubicBezTo>
                      <a:pt x="10366756" y="254"/>
                      <a:pt x="10389489" y="127"/>
                      <a:pt x="10412222" y="127"/>
                    </a:cubicBezTo>
                    <a:cubicBezTo>
                      <a:pt x="10430891" y="127"/>
                      <a:pt x="10446131" y="15240"/>
                      <a:pt x="10446131" y="33909"/>
                    </a:cubicBezTo>
                    <a:cubicBezTo>
                      <a:pt x="10446131" y="52578"/>
                      <a:pt x="10431018" y="67818"/>
                      <a:pt x="10412349" y="67818"/>
                    </a:cubicBezTo>
                    <a:cubicBezTo>
                      <a:pt x="10389743" y="67945"/>
                      <a:pt x="10367137" y="68072"/>
                      <a:pt x="10344531" y="68199"/>
                    </a:cubicBezTo>
                    <a:cubicBezTo>
                      <a:pt x="10325862" y="68326"/>
                      <a:pt x="10310495" y="53340"/>
                      <a:pt x="10310368" y="34671"/>
                    </a:cubicBezTo>
                    <a:cubicBezTo>
                      <a:pt x="10310241" y="16002"/>
                      <a:pt x="10325354" y="635"/>
                      <a:pt x="10344023" y="508"/>
                    </a:cubicBezTo>
                    <a:close/>
                    <a:moveTo>
                      <a:pt x="10480548" y="0"/>
                    </a:moveTo>
                    <a:cubicBezTo>
                      <a:pt x="10503281" y="127"/>
                      <a:pt x="10526014" y="254"/>
                      <a:pt x="10548747" y="381"/>
                    </a:cubicBezTo>
                    <a:cubicBezTo>
                      <a:pt x="10567416" y="508"/>
                      <a:pt x="10582402" y="15875"/>
                      <a:pt x="10582275" y="34544"/>
                    </a:cubicBezTo>
                    <a:cubicBezTo>
                      <a:pt x="10582148" y="53213"/>
                      <a:pt x="10566781" y="68199"/>
                      <a:pt x="10548112" y="68072"/>
                    </a:cubicBezTo>
                    <a:cubicBezTo>
                      <a:pt x="10525506" y="67818"/>
                      <a:pt x="10502900" y="67691"/>
                      <a:pt x="10480294" y="67691"/>
                    </a:cubicBezTo>
                    <a:cubicBezTo>
                      <a:pt x="10461625" y="67691"/>
                      <a:pt x="10446512" y="52451"/>
                      <a:pt x="10446512" y="33655"/>
                    </a:cubicBezTo>
                    <a:cubicBezTo>
                      <a:pt x="10446512" y="14859"/>
                      <a:pt x="10461879" y="0"/>
                      <a:pt x="10480548" y="0"/>
                    </a:cubicBezTo>
                    <a:close/>
                    <a:moveTo>
                      <a:pt x="10616946" y="1270"/>
                    </a:moveTo>
                    <a:cubicBezTo>
                      <a:pt x="10639679" y="1651"/>
                      <a:pt x="10662285" y="2032"/>
                      <a:pt x="10685018" y="2540"/>
                    </a:cubicBezTo>
                    <a:cubicBezTo>
                      <a:pt x="10703687" y="2921"/>
                      <a:pt x="10718546" y="18415"/>
                      <a:pt x="10718165" y="37211"/>
                    </a:cubicBezTo>
                    <a:cubicBezTo>
                      <a:pt x="10717784" y="56007"/>
                      <a:pt x="10702290" y="70739"/>
                      <a:pt x="10683494" y="70358"/>
                    </a:cubicBezTo>
                    <a:cubicBezTo>
                      <a:pt x="10661015" y="69850"/>
                      <a:pt x="10638409" y="69469"/>
                      <a:pt x="10615930" y="69088"/>
                    </a:cubicBezTo>
                    <a:cubicBezTo>
                      <a:pt x="10597261" y="68834"/>
                      <a:pt x="10582275" y="53340"/>
                      <a:pt x="10582656" y="34671"/>
                    </a:cubicBezTo>
                    <a:cubicBezTo>
                      <a:pt x="10583037" y="16002"/>
                      <a:pt x="10598277" y="1143"/>
                      <a:pt x="10616946" y="1397"/>
                    </a:cubicBezTo>
                    <a:close/>
                    <a:moveTo>
                      <a:pt x="10752836" y="4445"/>
                    </a:moveTo>
                    <a:cubicBezTo>
                      <a:pt x="10775442" y="5080"/>
                      <a:pt x="10798048" y="5842"/>
                      <a:pt x="10820653" y="6604"/>
                    </a:cubicBezTo>
                    <a:cubicBezTo>
                      <a:pt x="10839323" y="7239"/>
                      <a:pt x="10853927" y="22987"/>
                      <a:pt x="10853293" y="41656"/>
                    </a:cubicBezTo>
                    <a:cubicBezTo>
                      <a:pt x="10852658" y="60325"/>
                      <a:pt x="10836910" y="74930"/>
                      <a:pt x="10818240" y="74295"/>
                    </a:cubicBezTo>
                    <a:cubicBezTo>
                      <a:pt x="10795762" y="73533"/>
                      <a:pt x="10773283" y="72771"/>
                      <a:pt x="10750803" y="72136"/>
                    </a:cubicBezTo>
                    <a:cubicBezTo>
                      <a:pt x="10732135" y="71628"/>
                      <a:pt x="10717402" y="56007"/>
                      <a:pt x="10717911" y="37338"/>
                    </a:cubicBezTo>
                    <a:cubicBezTo>
                      <a:pt x="10718419" y="18669"/>
                      <a:pt x="10734167" y="3937"/>
                      <a:pt x="10752836" y="4445"/>
                    </a:cubicBezTo>
                    <a:close/>
                    <a:moveTo>
                      <a:pt x="10888345" y="9271"/>
                    </a:moveTo>
                    <a:cubicBezTo>
                      <a:pt x="10910951" y="10160"/>
                      <a:pt x="10933430" y="11176"/>
                      <a:pt x="10955909" y="12319"/>
                    </a:cubicBezTo>
                    <a:cubicBezTo>
                      <a:pt x="10974578" y="13208"/>
                      <a:pt x="10989056" y="29083"/>
                      <a:pt x="10988167" y="47752"/>
                    </a:cubicBezTo>
                    <a:cubicBezTo>
                      <a:pt x="10987278" y="66421"/>
                      <a:pt x="10971403" y="80899"/>
                      <a:pt x="10952734" y="80010"/>
                    </a:cubicBezTo>
                    <a:cubicBezTo>
                      <a:pt x="10930382" y="78994"/>
                      <a:pt x="10908030" y="77978"/>
                      <a:pt x="10885551" y="76962"/>
                    </a:cubicBezTo>
                    <a:cubicBezTo>
                      <a:pt x="10866882" y="76200"/>
                      <a:pt x="10852404" y="60452"/>
                      <a:pt x="10853166" y="41656"/>
                    </a:cubicBezTo>
                    <a:cubicBezTo>
                      <a:pt x="10853928" y="22860"/>
                      <a:pt x="10869676" y="8509"/>
                      <a:pt x="10888472" y="9271"/>
                    </a:cubicBezTo>
                    <a:close/>
                    <a:moveTo>
                      <a:pt x="11023981" y="15748"/>
                    </a:moveTo>
                    <a:cubicBezTo>
                      <a:pt x="11046714" y="17018"/>
                      <a:pt x="11069447" y="18288"/>
                      <a:pt x="11092053" y="19685"/>
                    </a:cubicBezTo>
                    <a:cubicBezTo>
                      <a:pt x="11110722" y="20828"/>
                      <a:pt x="11124946" y="36830"/>
                      <a:pt x="11123803" y="55499"/>
                    </a:cubicBezTo>
                    <a:cubicBezTo>
                      <a:pt x="11122660" y="74168"/>
                      <a:pt x="11106658" y="88392"/>
                      <a:pt x="11087989" y="87249"/>
                    </a:cubicBezTo>
                    <a:cubicBezTo>
                      <a:pt x="11065510" y="85852"/>
                      <a:pt x="11042904" y="84582"/>
                      <a:pt x="11020298" y="83312"/>
                    </a:cubicBezTo>
                    <a:cubicBezTo>
                      <a:pt x="11001629" y="82296"/>
                      <a:pt x="10987278" y="66294"/>
                      <a:pt x="10988294" y="47625"/>
                    </a:cubicBezTo>
                    <a:cubicBezTo>
                      <a:pt x="10989310" y="28956"/>
                      <a:pt x="11005312" y="14605"/>
                      <a:pt x="11023981" y="15621"/>
                    </a:cubicBezTo>
                    <a:close/>
                    <a:moveTo>
                      <a:pt x="11159998" y="23876"/>
                    </a:moveTo>
                    <a:cubicBezTo>
                      <a:pt x="11182604" y="25400"/>
                      <a:pt x="11205210" y="27051"/>
                      <a:pt x="11227816" y="28702"/>
                    </a:cubicBezTo>
                    <a:cubicBezTo>
                      <a:pt x="11246485" y="30099"/>
                      <a:pt x="11260455" y="46355"/>
                      <a:pt x="11259058" y="65024"/>
                    </a:cubicBezTo>
                    <a:cubicBezTo>
                      <a:pt x="11257661" y="83693"/>
                      <a:pt x="11241405" y="97663"/>
                      <a:pt x="11222736" y="96266"/>
                    </a:cubicBezTo>
                    <a:cubicBezTo>
                      <a:pt x="11200257" y="94615"/>
                      <a:pt x="11177778" y="92964"/>
                      <a:pt x="11155299" y="91440"/>
                    </a:cubicBezTo>
                    <a:cubicBezTo>
                      <a:pt x="11136630" y="90170"/>
                      <a:pt x="11122533" y="74041"/>
                      <a:pt x="11123803" y="55372"/>
                    </a:cubicBezTo>
                    <a:cubicBezTo>
                      <a:pt x="11125073" y="36703"/>
                      <a:pt x="11141202" y="22606"/>
                      <a:pt x="11159871" y="23876"/>
                    </a:cubicBezTo>
                    <a:close/>
                    <a:moveTo>
                      <a:pt x="11295507" y="33909"/>
                    </a:moveTo>
                    <a:cubicBezTo>
                      <a:pt x="11318113" y="35687"/>
                      <a:pt x="11340592" y="37592"/>
                      <a:pt x="11363071" y="39624"/>
                    </a:cubicBezTo>
                    <a:cubicBezTo>
                      <a:pt x="11381740" y="41275"/>
                      <a:pt x="11395456" y="57658"/>
                      <a:pt x="11393932" y="76327"/>
                    </a:cubicBezTo>
                    <a:cubicBezTo>
                      <a:pt x="11392408" y="94996"/>
                      <a:pt x="11375898" y="108712"/>
                      <a:pt x="11357229" y="107188"/>
                    </a:cubicBezTo>
                    <a:cubicBezTo>
                      <a:pt x="11334877" y="105283"/>
                      <a:pt x="11312525" y="103378"/>
                      <a:pt x="11290046" y="101600"/>
                    </a:cubicBezTo>
                    <a:cubicBezTo>
                      <a:pt x="11271377" y="100076"/>
                      <a:pt x="11257534" y="83820"/>
                      <a:pt x="11259058" y="65151"/>
                    </a:cubicBezTo>
                    <a:cubicBezTo>
                      <a:pt x="11260582" y="46482"/>
                      <a:pt x="11276838" y="32639"/>
                      <a:pt x="11295507" y="34163"/>
                    </a:cubicBezTo>
                    <a:close/>
                    <a:moveTo>
                      <a:pt x="11430635" y="45974"/>
                    </a:moveTo>
                    <a:cubicBezTo>
                      <a:pt x="11453114" y="48133"/>
                      <a:pt x="11475593" y="50292"/>
                      <a:pt x="11497945" y="52451"/>
                    </a:cubicBezTo>
                    <a:cubicBezTo>
                      <a:pt x="11516614" y="54356"/>
                      <a:pt x="11530076" y="70866"/>
                      <a:pt x="11528298" y="89535"/>
                    </a:cubicBezTo>
                    <a:cubicBezTo>
                      <a:pt x="11526520" y="108204"/>
                      <a:pt x="11509883" y="121666"/>
                      <a:pt x="11491214" y="119888"/>
                    </a:cubicBezTo>
                    <a:cubicBezTo>
                      <a:pt x="11468989" y="117602"/>
                      <a:pt x="11446637" y="115443"/>
                      <a:pt x="11424285" y="113411"/>
                    </a:cubicBezTo>
                    <a:cubicBezTo>
                      <a:pt x="11405616" y="111633"/>
                      <a:pt x="11392027" y="95123"/>
                      <a:pt x="11393678" y="76581"/>
                    </a:cubicBezTo>
                    <a:cubicBezTo>
                      <a:pt x="11395329" y="58039"/>
                      <a:pt x="11411966" y="44323"/>
                      <a:pt x="11430508" y="45974"/>
                    </a:cubicBezTo>
                    <a:close/>
                    <a:moveTo>
                      <a:pt x="11565636" y="59436"/>
                    </a:moveTo>
                    <a:cubicBezTo>
                      <a:pt x="11588242" y="61849"/>
                      <a:pt x="11610848" y="64389"/>
                      <a:pt x="11633327" y="66929"/>
                    </a:cubicBezTo>
                    <a:cubicBezTo>
                      <a:pt x="11651869" y="69088"/>
                      <a:pt x="11665331" y="85852"/>
                      <a:pt x="11663172" y="104394"/>
                    </a:cubicBezTo>
                    <a:cubicBezTo>
                      <a:pt x="11661013" y="122936"/>
                      <a:pt x="11644249" y="136398"/>
                      <a:pt x="11625707" y="134239"/>
                    </a:cubicBezTo>
                    <a:cubicBezTo>
                      <a:pt x="11603228" y="131699"/>
                      <a:pt x="11580876" y="129286"/>
                      <a:pt x="11558397" y="126873"/>
                    </a:cubicBezTo>
                    <a:cubicBezTo>
                      <a:pt x="11539855" y="124841"/>
                      <a:pt x="11526266" y="108204"/>
                      <a:pt x="11528298" y="89662"/>
                    </a:cubicBezTo>
                    <a:cubicBezTo>
                      <a:pt x="11530330" y="71120"/>
                      <a:pt x="11546967" y="57531"/>
                      <a:pt x="11565509" y="59563"/>
                    </a:cubicBezTo>
                    <a:close/>
                    <a:moveTo>
                      <a:pt x="11700891" y="74930"/>
                    </a:moveTo>
                    <a:cubicBezTo>
                      <a:pt x="11723370" y="77597"/>
                      <a:pt x="11745849" y="80391"/>
                      <a:pt x="11768328" y="83185"/>
                    </a:cubicBezTo>
                    <a:cubicBezTo>
                      <a:pt x="11786870" y="85471"/>
                      <a:pt x="11800078" y="102489"/>
                      <a:pt x="11797665" y="121031"/>
                    </a:cubicBezTo>
                    <a:cubicBezTo>
                      <a:pt x="11795252" y="139573"/>
                      <a:pt x="11778361" y="152781"/>
                      <a:pt x="11759819" y="150368"/>
                    </a:cubicBezTo>
                    <a:cubicBezTo>
                      <a:pt x="11737467" y="147574"/>
                      <a:pt x="11715115" y="144780"/>
                      <a:pt x="11692763" y="142113"/>
                    </a:cubicBezTo>
                    <a:cubicBezTo>
                      <a:pt x="11674221" y="139827"/>
                      <a:pt x="11660886" y="123063"/>
                      <a:pt x="11663172" y="104521"/>
                    </a:cubicBezTo>
                    <a:cubicBezTo>
                      <a:pt x="11665458" y="85979"/>
                      <a:pt x="11682222" y="72644"/>
                      <a:pt x="11700764" y="74930"/>
                    </a:cubicBezTo>
                    <a:close/>
                    <a:moveTo>
                      <a:pt x="11835638" y="91948"/>
                    </a:moveTo>
                    <a:cubicBezTo>
                      <a:pt x="11858117" y="94869"/>
                      <a:pt x="11880469" y="98044"/>
                      <a:pt x="11902821" y="101092"/>
                    </a:cubicBezTo>
                    <a:cubicBezTo>
                      <a:pt x="11921363" y="103632"/>
                      <a:pt x="11934317" y="120777"/>
                      <a:pt x="11931650" y="139319"/>
                    </a:cubicBezTo>
                    <a:cubicBezTo>
                      <a:pt x="11928983" y="157861"/>
                      <a:pt x="11911965" y="170815"/>
                      <a:pt x="11893423" y="168148"/>
                    </a:cubicBezTo>
                    <a:cubicBezTo>
                      <a:pt x="11871198" y="165100"/>
                      <a:pt x="11848973" y="162052"/>
                      <a:pt x="11826621" y="159004"/>
                    </a:cubicBezTo>
                    <a:cubicBezTo>
                      <a:pt x="11808079" y="156591"/>
                      <a:pt x="11794998" y="139446"/>
                      <a:pt x="11797538" y="120904"/>
                    </a:cubicBezTo>
                    <a:cubicBezTo>
                      <a:pt x="11800078" y="102362"/>
                      <a:pt x="11817096" y="89281"/>
                      <a:pt x="11835638" y="91821"/>
                    </a:cubicBezTo>
                    <a:close/>
                    <a:moveTo>
                      <a:pt x="11970258" y="110490"/>
                    </a:moveTo>
                    <a:cubicBezTo>
                      <a:pt x="11992610" y="113792"/>
                      <a:pt x="12014962" y="117094"/>
                      <a:pt x="12037187" y="120523"/>
                    </a:cubicBezTo>
                    <a:cubicBezTo>
                      <a:pt x="12055728" y="123317"/>
                      <a:pt x="12068428" y="140589"/>
                      <a:pt x="12065508" y="159131"/>
                    </a:cubicBezTo>
                    <a:cubicBezTo>
                      <a:pt x="12062587" y="177673"/>
                      <a:pt x="12045442" y="190373"/>
                      <a:pt x="12026900" y="187452"/>
                    </a:cubicBezTo>
                    <a:cubicBezTo>
                      <a:pt x="12004801" y="184023"/>
                      <a:pt x="11982576" y="180721"/>
                      <a:pt x="11960351" y="177546"/>
                    </a:cubicBezTo>
                    <a:cubicBezTo>
                      <a:pt x="11941810" y="174879"/>
                      <a:pt x="11928983" y="157607"/>
                      <a:pt x="11931776" y="139192"/>
                    </a:cubicBezTo>
                    <a:cubicBezTo>
                      <a:pt x="11934571" y="120777"/>
                      <a:pt x="11951715" y="107823"/>
                      <a:pt x="11970131" y="110617"/>
                    </a:cubicBezTo>
                    <a:close/>
                    <a:moveTo>
                      <a:pt x="12104497" y="131191"/>
                    </a:moveTo>
                    <a:cubicBezTo>
                      <a:pt x="12126976" y="134747"/>
                      <a:pt x="12149327" y="138430"/>
                      <a:pt x="12171680" y="142113"/>
                    </a:cubicBezTo>
                    <a:cubicBezTo>
                      <a:pt x="12190095" y="145161"/>
                      <a:pt x="12202540" y="162687"/>
                      <a:pt x="12199493" y="181102"/>
                    </a:cubicBezTo>
                    <a:cubicBezTo>
                      <a:pt x="12196445" y="199517"/>
                      <a:pt x="12178919" y="211963"/>
                      <a:pt x="12160503" y="208915"/>
                    </a:cubicBezTo>
                    <a:cubicBezTo>
                      <a:pt x="12138278" y="205232"/>
                      <a:pt x="12116053" y="201549"/>
                      <a:pt x="12093701" y="197993"/>
                    </a:cubicBezTo>
                    <a:cubicBezTo>
                      <a:pt x="12075287" y="195072"/>
                      <a:pt x="12062587" y="177673"/>
                      <a:pt x="12065635" y="159258"/>
                    </a:cubicBezTo>
                    <a:cubicBezTo>
                      <a:pt x="12068683" y="140843"/>
                      <a:pt x="12085955" y="128143"/>
                      <a:pt x="12104370" y="131191"/>
                    </a:cubicBezTo>
                    <a:close/>
                    <a:moveTo>
                      <a:pt x="12238736" y="153543"/>
                    </a:moveTo>
                    <a:cubicBezTo>
                      <a:pt x="12261088" y="157353"/>
                      <a:pt x="12283439" y="161290"/>
                      <a:pt x="12305664" y="165354"/>
                    </a:cubicBezTo>
                    <a:cubicBezTo>
                      <a:pt x="12324080" y="168656"/>
                      <a:pt x="12336272" y="186309"/>
                      <a:pt x="12332970" y="204724"/>
                    </a:cubicBezTo>
                    <a:cubicBezTo>
                      <a:pt x="12329668" y="223139"/>
                      <a:pt x="12312014" y="235331"/>
                      <a:pt x="12293600" y="232029"/>
                    </a:cubicBezTo>
                    <a:cubicBezTo>
                      <a:pt x="12271501" y="228092"/>
                      <a:pt x="12249276" y="224155"/>
                      <a:pt x="12227051" y="220345"/>
                    </a:cubicBezTo>
                    <a:cubicBezTo>
                      <a:pt x="12208637" y="217170"/>
                      <a:pt x="12196318" y="199644"/>
                      <a:pt x="12199493" y="181229"/>
                    </a:cubicBezTo>
                    <a:cubicBezTo>
                      <a:pt x="12202668" y="162814"/>
                      <a:pt x="12220194" y="150495"/>
                      <a:pt x="12238609" y="153670"/>
                    </a:cubicBezTo>
                    <a:close/>
                    <a:moveTo>
                      <a:pt x="12372339" y="177673"/>
                    </a:moveTo>
                    <a:cubicBezTo>
                      <a:pt x="12394564" y="181864"/>
                      <a:pt x="12416789" y="186055"/>
                      <a:pt x="12439014" y="190373"/>
                    </a:cubicBezTo>
                    <a:cubicBezTo>
                      <a:pt x="12457430" y="193929"/>
                      <a:pt x="12469368" y="211709"/>
                      <a:pt x="12465812" y="229997"/>
                    </a:cubicBezTo>
                    <a:cubicBezTo>
                      <a:pt x="12462256" y="248285"/>
                      <a:pt x="12444476" y="260350"/>
                      <a:pt x="12426188" y="256794"/>
                    </a:cubicBezTo>
                    <a:cubicBezTo>
                      <a:pt x="12404089" y="252476"/>
                      <a:pt x="12382119" y="248285"/>
                      <a:pt x="12360021" y="244221"/>
                    </a:cubicBezTo>
                    <a:cubicBezTo>
                      <a:pt x="12341606" y="240792"/>
                      <a:pt x="12329540" y="223139"/>
                      <a:pt x="12332970" y="204724"/>
                    </a:cubicBezTo>
                    <a:cubicBezTo>
                      <a:pt x="12336399" y="186309"/>
                      <a:pt x="12354051" y="174244"/>
                      <a:pt x="12372467" y="177673"/>
                    </a:cubicBezTo>
                    <a:close/>
                    <a:moveTo>
                      <a:pt x="12505690" y="203200"/>
                    </a:moveTo>
                    <a:cubicBezTo>
                      <a:pt x="12527915" y="207645"/>
                      <a:pt x="12550013" y="212090"/>
                      <a:pt x="12572238" y="216789"/>
                    </a:cubicBezTo>
                    <a:cubicBezTo>
                      <a:pt x="12590526" y="220599"/>
                      <a:pt x="12602337" y="238506"/>
                      <a:pt x="12598527" y="256794"/>
                    </a:cubicBezTo>
                    <a:cubicBezTo>
                      <a:pt x="12594717" y="275082"/>
                      <a:pt x="12576810" y="286893"/>
                      <a:pt x="12558522" y="283083"/>
                    </a:cubicBezTo>
                    <a:cubicBezTo>
                      <a:pt x="12536551" y="278511"/>
                      <a:pt x="12514453" y="274066"/>
                      <a:pt x="12492482" y="269621"/>
                    </a:cubicBezTo>
                    <a:cubicBezTo>
                      <a:pt x="12474194" y="265938"/>
                      <a:pt x="12462256" y="248158"/>
                      <a:pt x="12465939" y="229743"/>
                    </a:cubicBezTo>
                    <a:cubicBezTo>
                      <a:pt x="12469622" y="211328"/>
                      <a:pt x="12487402" y="199517"/>
                      <a:pt x="12505817" y="203200"/>
                    </a:cubicBezTo>
                    <a:close/>
                    <a:moveTo>
                      <a:pt x="12639040" y="230759"/>
                    </a:moveTo>
                    <a:cubicBezTo>
                      <a:pt x="12661265" y="235458"/>
                      <a:pt x="12683363" y="240284"/>
                      <a:pt x="12705588" y="245237"/>
                    </a:cubicBezTo>
                    <a:cubicBezTo>
                      <a:pt x="12723876" y="249301"/>
                      <a:pt x="12735433" y="267335"/>
                      <a:pt x="12731369" y="285623"/>
                    </a:cubicBezTo>
                    <a:cubicBezTo>
                      <a:pt x="12727305" y="303911"/>
                      <a:pt x="12709272" y="315468"/>
                      <a:pt x="12690983" y="311404"/>
                    </a:cubicBezTo>
                    <a:cubicBezTo>
                      <a:pt x="12669012" y="306578"/>
                      <a:pt x="12646914" y="301752"/>
                      <a:pt x="12624943" y="297053"/>
                    </a:cubicBezTo>
                    <a:cubicBezTo>
                      <a:pt x="12606655" y="293116"/>
                      <a:pt x="12594972" y="275209"/>
                      <a:pt x="12598908" y="256794"/>
                    </a:cubicBezTo>
                    <a:cubicBezTo>
                      <a:pt x="12602845" y="238379"/>
                      <a:pt x="12620752" y="226822"/>
                      <a:pt x="12639167" y="230759"/>
                    </a:cubicBezTo>
                    <a:close/>
                    <a:moveTo>
                      <a:pt x="12772010" y="260096"/>
                    </a:moveTo>
                    <a:cubicBezTo>
                      <a:pt x="12794107" y="265176"/>
                      <a:pt x="12816205" y="270256"/>
                      <a:pt x="12838176" y="275336"/>
                    </a:cubicBezTo>
                    <a:cubicBezTo>
                      <a:pt x="12856337" y="279654"/>
                      <a:pt x="12867640" y="297815"/>
                      <a:pt x="12863449" y="315976"/>
                    </a:cubicBezTo>
                    <a:cubicBezTo>
                      <a:pt x="12859258" y="334137"/>
                      <a:pt x="12840970" y="345440"/>
                      <a:pt x="12822810" y="341249"/>
                    </a:cubicBezTo>
                    <a:cubicBezTo>
                      <a:pt x="12800965" y="336169"/>
                      <a:pt x="12778994" y="331089"/>
                      <a:pt x="12757023" y="326009"/>
                    </a:cubicBezTo>
                    <a:cubicBezTo>
                      <a:pt x="12738736" y="321818"/>
                      <a:pt x="12727305" y="303657"/>
                      <a:pt x="12731497" y="285496"/>
                    </a:cubicBezTo>
                    <a:cubicBezTo>
                      <a:pt x="12735687" y="267335"/>
                      <a:pt x="12753848" y="255778"/>
                      <a:pt x="12772010" y="259969"/>
                    </a:cubicBezTo>
                    <a:close/>
                    <a:moveTo>
                      <a:pt x="12904216" y="290957"/>
                    </a:moveTo>
                    <a:cubicBezTo>
                      <a:pt x="12926187" y="296291"/>
                      <a:pt x="12948158" y="301625"/>
                      <a:pt x="12970129" y="307086"/>
                    </a:cubicBezTo>
                    <a:cubicBezTo>
                      <a:pt x="12988290" y="311531"/>
                      <a:pt x="12999339" y="329946"/>
                      <a:pt x="12994894" y="348107"/>
                    </a:cubicBezTo>
                    <a:cubicBezTo>
                      <a:pt x="12990449" y="366268"/>
                      <a:pt x="12972035" y="377317"/>
                      <a:pt x="12953873" y="372872"/>
                    </a:cubicBezTo>
                    <a:cubicBezTo>
                      <a:pt x="12932029" y="367411"/>
                      <a:pt x="12910312" y="362077"/>
                      <a:pt x="12888468" y="356870"/>
                    </a:cubicBezTo>
                    <a:cubicBezTo>
                      <a:pt x="12870307" y="352425"/>
                      <a:pt x="12859131" y="334137"/>
                      <a:pt x="12863449" y="315976"/>
                    </a:cubicBezTo>
                    <a:cubicBezTo>
                      <a:pt x="12867767" y="297815"/>
                      <a:pt x="12886182" y="286639"/>
                      <a:pt x="12904343" y="290957"/>
                    </a:cubicBezTo>
                    <a:close/>
                    <a:moveTo>
                      <a:pt x="13035916" y="323596"/>
                    </a:moveTo>
                    <a:cubicBezTo>
                      <a:pt x="13057887" y="329184"/>
                      <a:pt x="13079857" y="334899"/>
                      <a:pt x="13101828" y="340614"/>
                    </a:cubicBezTo>
                    <a:cubicBezTo>
                      <a:pt x="13119863" y="345313"/>
                      <a:pt x="13130785" y="363855"/>
                      <a:pt x="13125958" y="382016"/>
                    </a:cubicBezTo>
                    <a:cubicBezTo>
                      <a:pt x="13121132" y="400177"/>
                      <a:pt x="13102717" y="410972"/>
                      <a:pt x="13084556" y="406146"/>
                    </a:cubicBezTo>
                    <a:cubicBezTo>
                      <a:pt x="13062840" y="400431"/>
                      <a:pt x="13040995" y="394843"/>
                      <a:pt x="13019151" y="389255"/>
                    </a:cubicBezTo>
                    <a:cubicBezTo>
                      <a:pt x="13000990" y="384683"/>
                      <a:pt x="12990068" y="366141"/>
                      <a:pt x="12994767" y="348107"/>
                    </a:cubicBezTo>
                    <a:cubicBezTo>
                      <a:pt x="12999466" y="330073"/>
                      <a:pt x="13017881" y="319024"/>
                      <a:pt x="13035916" y="323723"/>
                    </a:cubicBezTo>
                    <a:close/>
                    <a:moveTo>
                      <a:pt x="13167615" y="358267"/>
                    </a:moveTo>
                    <a:cubicBezTo>
                      <a:pt x="13189586" y="364109"/>
                      <a:pt x="13211429" y="370078"/>
                      <a:pt x="13233273" y="376174"/>
                    </a:cubicBezTo>
                    <a:cubicBezTo>
                      <a:pt x="13251307" y="381127"/>
                      <a:pt x="13261848" y="399796"/>
                      <a:pt x="13256895" y="417830"/>
                    </a:cubicBezTo>
                    <a:cubicBezTo>
                      <a:pt x="13251942" y="435864"/>
                      <a:pt x="13233273" y="446405"/>
                      <a:pt x="13215240" y="441452"/>
                    </a:cubicBezTo>
                    <a:cubicBezTo>
                      <a:pt x="13193522" y="435483"/>
                      <a:pt x="13171805" y="429514"/>
                      <a:pt x="13149962" y="423672"/>
                    </a:cubicBezTo>
                    <a:cubicBezTo>
                      <a:pt x="13131927" y="418846"/>
                      <a:pt x="13121260" y="400177"/>
                      <a:pt x="13126086" y="382143"/>
                    </a:cubicBezTo>
                    <a:cubicBezTo>
                      <a:pt x="13130912" y="364109"/>
                      <a:pt x="13149580" y="353441"/>
                      <a:pt x="13167615" y="358267"/>
                    </a:cubicBezTo>
                    <a:close/>
                    <a:moveTo>
                      <a:pt x="13298678" y="394462"/>
                    </a:moveTo>
                    <a:cubicBezTo>
                      <a:pt x="13320522" y="400685"/>
                      <a:pt x="13342240" y="406908"/>
                      <a:pt x="13363956" y="413131"/>
                    </a:cubicBezTo>
                    <a:cubicBezTo>
                      <a:pt x="13381864" y="418338"/>
                      <a:pt x="13392277" y="437134"/>
                      <a:pt x="13387070" y="455041"/>
                    </a:cubicBezTo>
                    <a:cubicBezTo>
                      <a:pt x="13381864" y="472948"/>
                      <a:pt x="13363067" y="483362"/>
                      <a:pt x="13345161" y="478155"/>
                    </a:cubicBezTo>
                    <a:cubicBezTo>
                      <a:pt x="13323570" y="471932"/>
                      <a:pt x="13301980" y="465709"/>
                      <a:pt x="13280264" y="459486"/>
                    </a:cubicBezTo>
                    <a:cubicBezTo>
                      <a:pt x="13262229" y="454406"/>
                      <a:pt x="13251816" y="435610"/>
                      <a:pt x="13256895" y="417703"/>
                    </a:cubicBezTo>
                    <a:cubicBezTo>
                      <a:pt x="13261975" y="399796"/>
                      <a:pt x="13280771" y="389255"/>
                      <a:pt x="13298678" y="394335"/>
                    </a:cubicBezTo>
                    <a:close/>
                    <a:moveTo>
                      <a:pt x="13429107" y="432181"/>
                    </a:moveTo>
                    <a:cubicBezTo>
                      <a:pt x="13450824" y="438658"/>
                      <a:pt x="13472415" y="445135"/>
                      <a:pt x="13494004" y="451739"/>
                    </a:cubicBezTo>
                    <a:cubicBezTo>
                      <a:pt x="13511912" y="457200"/>
                      <a:pt x="13521944" y="476123"/>
                      <a:pt x="13516483" y="494030"/>
                    </a:cubicBezTo>
                    <a:cubicBezTo>
                      <a:pt x="13511022" y="511937"/>
                      <a:pt x="13492099" y="521970"/>
                      <a:pt x="13474192" y="516509"/>
                    </a:cubicBezTo>
                    <a:cubicBezTo>
                      <a:pt x="13452729" y="509905"/>
                      <a:pt x="13431267" y="503428"/>
                      <a:pt x="13409676" y="497078"/>
                    </a:cubicBezTo>
                    <a:cubicBezTo>
                      <a:pt x="13391769" y="491744"/>
                      <a:pt x="13381482" y="472948"/>
                      <a:pt x="13386817" y="454914"/>
                    </a:cubicBezTo>
                    <a:cubicBezTo>
                      <a:pt x="13392150" y="436880"/>
                      <a:pt x="13410946" y="426720"/>
                      <a:pt x="13428980" y="432054"/>
                    </a:cubicBezTo>
                    <a:close/>
                    <a:moveTo>
                      <a:pt x="13558774" y="471551"/>
                    </a:moveTo>
                    <a:cubicBezTo>
                      <a:pt x="13580492" y="478282"/>
                      <a:pt x="13602081" y="485140"/>
                      <a:pt x="13623671" y="491998"/>
                    </a:cubicBezTo>
                    <a:cubicBezTo>
                      <a:pt x="13641451" y="497713"/>
                      <a:pt x="13651357" y="516763"/>
                      <a:pt x="13645642" y="534543"/>
                    </a:cubicBezTo>
                    <a:cubicBezTo>
                      <a:pt x="13639927" y="552323"/>
                      <a:pt x="13620877" y="562229"/>
                      <a:pt x="13603097" y="556514"/>
                    </a:cubicBezTo>
                    <a:cubicBezTo>
                      <a:pt x="13581635" y="549656"/>
                      <a:pt x="13560171" y="542925"/>
                      <a:pt x="13538581" y="536194"/>
                    </a:cubicBezTo>
                    <a:cubicBezTo>
                      <a:pt x="13520674" y="530606"/>
                      <a:pt x="13510768" y="511683"/>
                      <a:pt x="13516356" y="493776"/>
                    </a:cubicBezTo>
                    <a:cubicBezTo>
                      <a:pt x="13521944" y="475869"/>
                      <a:pt x="13540867" y="465963"/>
                      <a:pt x="13558774" y="471551"/>
                    </a:cubicBezTo>
                    <a:close/>
                    <a:moveTo>
                      <a:pt x="13688442" y="512953"/>
                    </a:moveTo>
                    <a:cubicBezTo>
                      <a:pt x="13710031" y="519938"/>
                      <a:pt x="13731494" y="527050"/>
                      <a:pt x="13753085" y="534289"/>
                    </a:cubicBezTo>
                    <a:cubicBezTo>
                      <a:pt x="13770865" y="540258"/>
                      <a:pt x="13780390" y="559435"/>
                      <a:pt x="13774547" y="577088"/>
                    </a:cubicBezTo>
                    <a:cubicBezTo>
                      <a:pt x="13768705" y="594741"/>
                      <a:pt x="13749401" y="604393"/>
                      <a:pt x="13731748" y="598551"/>
                    </a:cubicBezTo>
                    <a:cubicBezTo>
                      <a:pt x="13710413" y="591439"/>
                      <a:pt x="13688949" y="584327"/>
                      <a:pt x="13667614" y="577342"/>
                    </a:cubicBezTo>
                    <a:cubicBezTo>
                      <a:pt x="13649833" y="571500"/>
                      <a:pt x="13640181" y="552450"/>
                      <a:pt x="13645896" y="534670"/>
                    </a:cubicBezTo>
                    <a:cubicBezTo>
                      <a:pt x="13651612" y="516890"/>
                      <a:pt x="13670789" y="507238"/>
                      <a:pt x="13688568" y="512953"/>
                    </a:cubicBezTo>
                    <a:close/>
                    <a:moveTo>
                      <a:pt x="13817600" y="556006"/>
                    </a:moveTo>
                    <a:cubicBezTo>
                      <a:pt x="13839064" y="563372"/>
                      <a:pt x="13860399" y="570738"/>
                      <a:pt x="13881863" y="578104"/>
                    </a:cubicBezTo>
                    <a:cubicBezTo>
                      <a:pt x="13899516" y="584200"/>
                      <a:pt x="13908914" y="603504"/>
                      <a:pt x="13902691" y="621284"/>
                    </a:cubicBezTo>
                    <a:cubicBezTo>
                      <a:pt x="13896467" y="639064"/>
                      <a:pt x="13877291" y="648335"/>
                      <a:pt x="13859511" y="642112"/>
                    </a:cubicBezTo>
                    <a:cubicBezTo>
                      <a:pt x="13838301" y="634746"/>
                      <a:pt x="13816966" y="627380"/>
                      <a:pt x="13795756" y="620141"/>
                    </a:cubicBezTo>
                    <a:cubicBezTo>
                      <a:pt x="13778103" y="614045"/>
                      <a:pt x="13768578" y="594868"/>
                      <a:pt x="13774674" y="577215"/>
                    </a:cubicBezTo>
                    <a:cubicBezTo>
                      <a:pt x="13780770" y="559562"/>
                      <a:pt x="13799947" y="550037"/>
                      <a:pt x="13817600" y="556133"/>
                    </a:cubicBezTo>
                    <a:close/>
                    <a:moveTo>
                      <a:pt x="13945870" y="600837"/>
                    </a:moveTo>
                    <a:cubicBezTo>
                      <a:pt x="13967206" y="608457"/>
                      <a:pt x="13988416" y="616077"/>
                      <a:pt x="14009751" y="623824"/>
                    </a:cubicBezTo>
                    <a:cubicBezTo>
                      <a:pt x="14027277" y="630174"/>
                      <a:pt x="14036421" y="649605"/>
                      <a:pt x="14030071" y="667258"/>
                    </a:cubicBezTo>
                    <a:cubicBezTo>
                      <a:pt x="14023721" y="684911"/>
                      <a:pt x="14004291" y="693928"/>
                      <a:pt x="13986638" y="687578"/>
                    </a:cubicBezTo>
                    <a:cubicBezTo>
                      <a:pt x="13965555" y="679958"/>
                      <a:pt x="13944346" y="672338"/>
                      <a:pt x="13923265" y="664845"/>
                    </a:cubicBezTo>
                    <a:cubicBezTo>
                      <a:pt x="13905612" y="658622"/>
                      <a:pt x="13896467" y="639191"/>
                      <a:pt x="13902691" y="621538"/>
                    </a:cubicBezTo>
                    <a:cubicBezTo>
                      <a:pt x="13908914" y="603885"/>
                      <a:pt x="13928344" y="594741"/>
                      <a:pt x="13945997" y="600964"/>
                    </a:cubicBezTo>
                    <a:close/>
                    <a:moveTo>
                      <a:pt x="14073632" y="647319"/>
                    </a:moveTo>
                    <a:cubicBezTo>
                      <a:pt x="14094968" y="655193"/>
                      <a:pt x="14116177" y="663194"/>
                      <a:pt x="14137387" y="671195"/>
                    </a:cubicBezTo>
                    <a:cubicBezTo>
                      <a:pt x="14154913" y="677799"/>
                      <a:pt x="14163675" y="697357"/>
                      <a:pt x="14157071" y="714883"/>
                    </a:cubicBezTo>
                    <a:cubicBezTo>
                      <a:pt x="14150467" y="732409"/>
                      <a:pt x="14130910" y="741172"/>
                      <a:pt x="14113383" y="734568"/>
                    </a:cubicBezTo>
                    <a:cubicBezTo>
                      <a:pt x="14092301" y="726567"/>
                      <a:pt x="14071219" y="718693"/>
                      <a:pt x="14050011" y="710819"/>
                    </a:cubicBezTo>
                    <a:cubicBezTo>
                      <a:pt x="14032485" y="704342"/>
                      <a:pt x="14023467" y="684784"/>
                      <a:pt x="14030071" y="667258"/>
                    </a:cubicBezTo>
                    <a:cubicBezTo>
                      <a:pt x="14036675" y="649732"/>
                      <a:pt x="14056106" y="640715"/>
                      <a:pt x="14073632" y="647319"/>
                    </a:cubicBezTo>
                    <a:close/>
                    <a:moveTo>
                      <a:pt x="14200887" y="695452"/>
                    </a:moveTo>
                    <a:cubicBezTo>
                      <a:pt x="14222095" y="703580"/>
                      <a:pt x="14243177" y="711835"/>
                      <a:pt x="14264260" y="720090"/>
                    </a:cubicBezTo>
                    <a:cubicBezTo>
                      <a:pt x="14281658" y="726948"/>
                      <a:pt x="14290294" y="746633"/>
                      <a:pt x="14283437" y="764032"/>
                    </a:cubicBezTo>
                    <a:cubicBezTo>
                      <a:pt x="14276578" y="781431"/>
                      <a:pt x="14256893" y="790067"/>
                      <a:pt x="14239494" y="783209"/>
                    </a:cubicBezTo>
                    <a:cubicBezTo>
                      <a:pt x="14218540" y="774954"/>
                      <a:pt x="14197585" y="766826"/>
                      <a:pt x="14176502" y="758698"/>
                    </a:cubicBezTo>
                    <a:cubicBezTo>
                      <a:pt x="14159103" y="751967"/>
                      <a:pt x="14150341" y="732409"/>
                      <a:pt x="14157071" y="714883"/>
                    </a:cubicBezTo>
                    <a:cubicBezTo>
                      <a:pt x="14163802" y="697357"/>
                      <a:pt x="14183361" y="688721"/>
                      <a:pt x="14200887" y="695452"/>
                    </a:cubicBezTo>
                    <a:close/>
                    <a:moveTo>
                      <a:pt x="14327378" y="745109"/>
                    </a:moveTo>
                    <a:cubicBezTo>
                      <a:pt x="14348333" y="753491"/>
                      <a:pt x="14369416" y="762000"/>
                      <a:pt x="14390370" y="770509"/>
                    </a:cubicBezTo>
                    <a:cubicBezTo>
                      <a:pt x="14407642" y="777621"/>
                      <a:pt x="14416024" y="797306"/>
                      <a:pt x="14408913" y="814705"/>
                    </a:cubicBezTo>
                    <a:cubicBezTo>
                      <a:pt x="14401800" y="832104"/>
                      <a:pt x="14382116" y="840359"/>
                      <a:pt x="14364717" y="833247"/>
                    </a:cubicBezTo>
                    <a:cubicBezTo>
                      <a:pt x="14343889" y="824738"/>
                      <a:pt x="14323061" y="816356"/>
                      <a:pt x="14302232" y="807974"/>
                    </a:cubicBezTo>
                    <a:cubicBezTo>
                      <a:pt x="14284833" y="800989"/>
                      <a:pt x="14276451" y="781304"/>
                      <a:pt x="14283437" y="763905"/>
                    </a:cubicBezTo>
                    <a:cubicBezTo>
                      <a:pt x="14290421" y="746506"/>
                      <a:pt x="14310106" y="738124"/>
                      <a:pt x="14327505" y="745109"/>
                    </a:cubicBezTo>
                    <a:close/>
                    <a:moveTo>
                      <a:pt x="14453236" y="796417"/>
                    </a:moveTo>
                    <a:cubicBezTo>
                      <a:pt x="14474064" y="805053"/>
                      <a:pt x="14495018" y="813816"/>
                      <a:pt x="14515846" y="822706"/>
                    </a:cubicBezTo>
                    <a:cubicBezTo>
                      <a:pt x="14533118" y="829945"/>
                      <a:pt x="14541119" y="849884"/>
                      <a:pt x="14533880" y="867156"/>
                    </a:cubicBezTo>
                    <a:cubicBezTo>
                      <a:pt x="14526642" y="884428"/>
                      <a:pt x="14506702" y="892429"/>
                      <a:pt x="14489430" y="885190"/>
                    </a:cubicBezTo>
                    <a:cubicBezTo>
                      <a:pt x="14468729" y="876427"/>
                      <a:pt x="14448028" y="867791"/>
                      <a:pt x="14427327" y="859155"/>
                    </a:cubicBezTo>
                    <a:cubicBezTo>
                      <a:pt x="14410055" y="851916"/>
                      <a:pt x="14401927" y="832104"/>
                      <a:pt x="14409040" y="814832"/>
                    </a:cubicBezTo>
                    <a:cubicBezTo>
                      <a:pt x="14416151" y="797560"/>
                      <a:pt x="14436091" y="789432"/>
                      <a:pt x="14453363" y="796544"/>
                    </a:cubicBezTo>
                    <a:close/>
                    <a:moveTo>
                      <a:pt x="14578457" y="849503"/>
                    </a:moveTo>
                    <a:cubicBezTo>
                      <a:pt x="14599286" y="858520"/>
                      <a:pt x="14620114" y="867537"/>
                      <a:pt x="14640815" y="876681"/>
                    </a:cubicBezTo>
                    <a:cubicBezTo>
                      <a:pt x="14657960" y="884174"/>
                      <a:pt x="14665706" y="904240"/>
                      <a:pt x="14658214" y="921258"/>
                    </a:cubicBezTo>
                    <a:cubicBezTo>
                      <a:pt x="14650720" y="938276"/>
                      <a:pt x="14630654" y="946150"/>
                      <a:pt x="14613637" y="938657"/>
                    </a:cubicBezTo>
                    <a:cubicBezTo>
                      <a:pt x="14593063" y="929640"/>
                      <a:pt x="14572362" y="920623"/>
                      <a:pt x="14551661" y="911733"/>
                    </a:cubicBezTo>
                    <a:cubicBezTo>
                      <a:pt x="14534516" y="904367"/>
                      <a:pt x="14526515" y="884428"/>
                      <a:pt x="14534007" y="867283"/>
                    </a:cubicBezTo>
                    <a:cubicBezTo>
                      <a:pt x="14541500" y="850138"/>
                      <a:pt x="14561313" y="842137"/>
                      <a:pt x="14578457" y="849630"/>
                    </a:cubicBezTo>
                    <a:close/>
                    <a:moveTo>
                      <a:pt x="14703044" y="904367"/>
                    </a:moveTo>
                    <a:cubicBezTo>
                      <a:pt x="14723745" y="913638"/>
                      <a:pt x="14744446" y="922909"/>
                      <a:pt x="14765020" y="932307"/>
                    </a:cubicBezTo>
                    <a:cubicBezTo>
                      <a:pt x="14782039" y="940054"/>
                      <a:pt x="14789531" y="960120"/>
                      <a:pt x="14781785" y="977138"/>
                    </a:cubicBezTo>
                    <a:cubicBezTo>
                      <a:pt x="14774038" y="994156"/>
                      <a:pt x="14753971" y="1001649"/>
                      <a:pt x="14736953" y="993902"/>
                    </a:cubicBezTo>
                    <a:cubicBezTo>
                      <a:pt x="14716506" y="984631"/>
                      <a:pt x="14695932" y="975360"/>
                      <a:pt x="14675358" y="966216"/>
                    </a:cubicBezTo>
                    <a:cubicBezTo>
                      <a:pt x="14658341" y="958596"/>
                      <a:pt x="14650593" y="938530"/>
                      <a:pt x="14658214" y="921512"/>
                    </a:cubicBezTo>
                    <a:cubicBezTo>
                      <a:pt x="14665833" y="904494"/>
                      <a:pt x="14685899" y="896747"/>
                      <a:pt x="14702917" y="904367"/>
                    </a:cubicBezTo>
                    <a:close/>
                    <a:moveTo>
                      <a:pt x="14826616" y="960628"/>
                    </a:moveTo>
                    <a:cubicBezTo>
                      <a:pt x="14847190" y="970153"/>
                      <a:pt x="14867637" y="979678"/>
                      <a:pt x="14888083" y="989330"/>
                    </a:cubicBezTo>
                    <a:cubicBezTo>
                      <a:pt x="14904974" y="997331"/>
                      <a:pt x="14912214" y="1017524"/>
                      <a:pt x="14904340" y="1034415"/>
                    </a:cubicBezTo>
                    <a:cubicBezTo>
                      <a:pt x="14896466" y="1051306"/>
                      <a:pt x="14876145" y="1058545"/>
                      <a:pt x="14859254" y="1050671"/>
                    </a:cubicBezTo>
                    <a:cubicBezTo>
                      <a:pt x="14838935" y="1041146"/>
                      <a:pt x="14818488" y="1031621"/>
                      <a:pt x="14798167" y="1022096"/>
                    </a:cubicBezTo>
                    <a:cubicBezTo>
                      <a:pt x="14781149" y="1014222"/>
                      <a:pt x="14773783" y="994156"/>
                      <a:pt x="14781657" y="977138"/>
                    </a:cubicBezTo>
                    <a:cubicBezTo>
                      <a:pt x="14789531" y="960120"/>
                      <a:pt x="14809597" y="952754"/>
                      <a:pt x="14826616" y="960628"/>
                    </a:cubicBezTo>
                    <a:close/>
                    <a:moveTo>
                      <a:pt x="14949424" y="1018413"/>
                    </a:moveTo>
                    <a:cubicBezTo>
                      <a:pt x="14969871" y="1028192"/>
                      <a:pt x="14990318" y="1038098"/>
                      <a:pt x="15010639" y="1048004"/>
                    </a:cubicBezTo>
                    <a:cubicBezTo>
                      <a:pt x="15027402" y="1056132"/>
                      <a:pt x="15034515" y="1076452"/>
                      <a:pt x="15026260" y="1093216"/>
                    </a:cubicBezTo>
                    <a:cubicBezTo>
                      <a:pt x="15018004" y="1109980"/>
                      <a:pt x="14997812" y="1117092"/>
                      <a:pt x="14981047" y="1108837"/>
                    </a:cubicBezTo>
                    <a:cubicBezTo>
                      <a:pt x="14960854" y="1098931"/>
                      <a:pt x="14940535" y="1089152"/>
                      <a:pt x="14920215" y="1079500"/>
                    </a:cubicBezTo>
                    <a:cubicBezTo>
                      <a:pt x="14903323" y="1071372"/>
                      <a:pt x="14896212" y="1051179"/>
                      <a:pt x="14904340" y="1034288"/>
                    </a:cubicBezTo>
                    <a:cubicBezTo>
                      <a:pt x="14912467" y="1017397"/>
                      <a:pt x="14932661" y="1010285"/>
                      <a:pt x="14949551" y="1018413"/>
                    </a:cubicBezTo>
                    <a:close/>
                    <a:moveTo>
                      <a:pt x="15071852" y="1077976"/>
                    </a:moveTo>
                    <a:cubicBezTo>
                      <a:pt x="15092172" y="1088009"/>
                      <a:pt x="15112492" y="1098169"/>
                      <a:pt x="15132686" y="1108329"/>
                    </a:cubicBezTo>
                    <a:cubicBezTo>
                      <a:pt x="15149449" y="1116711"/>
                      <a:pt x="15156180" y="1137031"/>
                      <a:pt x="15147671" y="1153795"/>
                    </a:cubicBezTo>
                    <a:cubicBezTo>
                      <a:pt x="15139163" y="1170559"/>
                      <a:pt x="15118969" y="1177290"/>
                      <a:pt x="15102205" y="1168781"/>
                    </a:cubicBezTo>
                    <a:cubicBezTo>
                      <a:pt x="15082140" y="1158621"/>
                      <a:pt x="15061946" y="1148588"/>
                      <a:pt x="15041753" y="1138682"/>
                    </a:cubicBezTo>
                    <a:cubicBezTo>
                      <a:pt x="15024990" y="1130427"/>
                      <a:pt x="15018131" y="1110107"/>
                      <a:pt x="15026387" y="1093343"/>
                    </a:cubicBezTo>
                    <a:cubicBezTo>
                      <a:pt x="15034642" y="1076579"/>
                      <a:pt x="15054962" y="1069721"/>
                      <a:pt x="15071725" y="1077976"/>
                    </a:cubicBezTo>
                    <a:close/>
                    <a:moveTo>
                      <a:pt x="15193138" y="1139063"/>
                    </a:moveTo>
                    <a:cubicBezTo>
                      <a:pt x="15213330" y="1149350"/>
                      <a:pt x="15233396" y="1159764"/>
                      <a:pt x="15253590" y="1170178"/>
                    </a:cubicBezTo>
                    <a:cubicBezTo>
                      <a:pt x="15270226" y="1178814"/>
                      <a:pt x="15276703" y="1199261"/>
                      <a:pt x="15268067" y="1215898"/>
                    </a:cubicBezTo>
                    <a:cubicBezTo>
                      <a:pt x="15259431" y="1232535"/>
                      <a:pt x="15238985" y="1239012"/>
                      <a:pt x="15222347" y="1230376"/>
                    </a:cubicBezTo>
                    <a:cubicBezTo>
                      <a:pt x="15202408" y="1219962"/>
                      <a:pt x="15182342" y="1209675"/>
                      <a:pt x="15162403" y="1199515"/>
                    </a:cubicBezTo>
                    <a:cubicBezTo>
                      <a:pt x="15145767" y="1191006"/>
                      <a:pt x="15139163" y="1170559"/>
                      <a:pt x="15147671" y="1153922"/>
                    </a:cubicBezTo>
                    <a:cubicBezTo>
                      <a:pt x="15156180" y="1137285"/>
                      <a:pt x="15176627" y="1130681"/>
                      <a:pt x="15193265" y="1139190"/>
                    </a:cubicBezTo>
                    <a:close/>
                    <a:moveTo>
                      <a:pt x="15313788" y="1201801"/>
                    </a:moveTo>
                    <a:cubicBezTo>
                      <a:pt x="15333853" y="1212342"/>
                      <a:pt x="15353792" y="1223010"/>
                      <a:pt x="15373731" y="1233678"/>
                    </a:cubicBezTo>
                    <a:cubicBezTo>
                      <a:pt x="15390242" y="1242568"/>
                      <a:pt x="15396465" y="1263015"/>
                      <a:pt x="15387574" y="1279525"/>
                    </a:cubicBezTo>
                    <a:cubicBezTo>
                      <a:pt x="15378685" y="1296035"/>
                      <a:pt x="15358238" y="1302258"/>
                      <a:pt x="15341727" y="1293368"/>
                    </a:cubicBezTo>
                    <a:cubicBezTo>
                      <a:pt x="15321916" y="1282700"/>
                      <a:pt x="15302103" y="1272159"/>
                      <a:pt x="15282165" y="1261745"/>
                    </a:cubicBezTo>
                    <a:cubicBezTo>
                      <a:pt x="15265654" y="1252982"/>
                      <a:pt x="15259304" y="1232535"/>
                      <a:pt x="15268067" y="1216025"/>
                    </a:cubicBezTo>
                    <a:cubicBezTo>
                      <a:pt x="15276830" y="1199515"/>
                      <a:pt x="15297277" y="1193165"/>
                      <a:pt x="15313788" y="1201928"/>
                    </a:cubicBezTo>
                    <a:close/>
                    <a:moveTo>
                      <a:pt x="15433421" y="1266063"/>
                    </a:moveTo>
                    <a:cubicBezTo>
                      <a:pt x="15453361" y="1276858"/>
                      <a:pt x="15473172" y="1287780"/>
                      <a:pt x="15493112" y="1298829"/>
                    </a:cubicBezTo>
                    <a:cubicBezTo>
                      <a:pt x="15509494" y="1307846"/>
                      <a:pt x="15515464" y="1328547"/>
                      <a:pt x="15506319" y="1344803"/>
                    </a:cubicBezTo>
                    <a:cubicBezTo>
                      <a:pt x="15497175" y="1361059"/>
                      <a:pt x="15476601" y="1367155"/>
                      <a:pt x="15460345" y="1358011"/>
                    </a:cubicBezTo>
                    <a:cubicBezTo>
                      <a:pt x="15440661" y="1347089"/>
                      <a:pt x="15420848" y="1336294"/>
                      <a:pt x="15401037" y="1325499"/>
                    </a:cubicBezTo>
                    <a:cubicBezTo>
                      <a:pt x="15384653" y="1316609"/>
                      <a:pt x="15378557" y="1296035"/>
                      <a:pt x="15387447" y="1279525"/>
                    </a:cubicBezTo>
                    <a:cubicBezTo>
                      <a:pt x="15396338" y="1263015"/>
                      <a:pt x="15416912" y="1257046"/>
                      <a:pt x="15433421" y="1265936"/>
                    </a:cubicBezTo>
                    <a:close/>
                    <a:moveTo>
                      <a:pt x="15552420" y="1331722"/>
                    </a:moveTo>
                    <a:cubicBezTo>
                      <a:pt x="15572232" y="1342771"/>
                      <a:pt x="15591917" y="1353947"/>
                      <a:pt x="15611602" y="1365250"/>
                    </a:cubicBezTo>
                    <a:cubicBezTo>
                      <a:pt x="15627858" y="1374521"/>
                      <a:pt x="15633573" y="1395222"/>
                      <a:pt x="15624302" y="1411478"/>
                    </a:cubicBezTo>
                    <a:cubicBezTo>
                      <a:pt x="15615031" y="1427734"/>
                      <a:pt x="15594330" y="1433449"/>
                      <a:pt x="15578074" y="1424178"/>
                    </a:cubicBezTo>
                    <a:cubicBezTo>
                      <a:pt x="15558517" y="1413002"/>
                      <a:pt x="15538958" y="1401953"/>
                      <a:pt x="15519273" y="1390904"/>
                    </a:cubicBezTo>
                    <a:cubicBezTo>
                      <a:pt x="15503017" y="1381760"/>
                      <a:pt x="15497175" y="1361059"/>
                      <a:pt x="15506319" y="1344803"/>
                    </a:cubicBezTo>
                    <a:cubicBezTo>
                      <a:pt x="15515464" y="1328547"/>
                      <a:pt x="15536165" y="1322705"/>
                      <a:pt x="15552420" y="1331849"/>
                    </a:cubicBezTo>
                    <a:close/>
                    <a:moveTo>
                      <a:pt x="15670530" y="1399159"/>
                    </a:moveTo>
                    <a:cubicBezTo>
                      <a:pt x="15690089" y="1410462"/>
                      <a:pt x="15709646" y="1421892"/>
                      <a:pt x="15729204" y="1433322"/>
                    </a:cubicBezTo>
                    <a:cubicBezTo>
                      <a:pt x="15745333" y="1442847"/>
                      <a:pt x="15750667" y="1463548"/>
                      <a:pt x="15741269" y="1479677"/>
                    </a:cubicBezTo>
                    <a:cubicBezTo>
                      <a:pt x="15731871" y="1495806"/>
                      <a:pt x="15711043" y="1501140"/>
                      <a:pt x="15694915" y="1491742"/>
                    </a:cubicBezTo>
                    <a:cubicBezTo>
                      <a:pt x="15675483" y="1480312"/>
                      <a:pt x="15656052" y="1469009"/>
                      <a:pt x="15636621" y="1457706"/>
                    </a:cubicBezTo>
                    <a:cubicBezTo>
                      <a:pt x="15620492" y="1448308"/>
                      <a:pt x="15614904" y="1427607"/>
                      <a:pt x="15624302" y="1411478"/>
                    </a:cubicBezTo>
                    <a:cubicBezTo>
                      <a:pt x="15633700" y="1395349"/>
                      <a:pt x="15654401" y="1389761"/>
                      <a:pt x="15670530" y="1399159"/>
                    </a:cubicBezTo>
                    <a:close/>
                    <a:moveTo>
                      <a:pt x="15787624" y="1467993"/>
                    </a:moveTo>
                    <a:cubicBezTo>
                      <a:pt x="15807055" y="1479550"/>
                      <a:pt x="15826487" y="1491234"/>
                      <a:pt x="15845791" y="1502918"/>
                    </a:cubicBezTo>
                    <a:cubicBezTo>
                      <a:pt x="15861792" y="1512570"/>
                      <a:pt x="15866872" y="1533398"/>
                      <a:pt x="15857220" y="1549400"/>
                    </a:cubicBezTo>
                    <a:cubicBezTo>
                      <a:pt x="15847568" y="1565402"/>
                      <a:pt x="15826741" y="1570482"/>
                      <a:pt x="15810739" y="1560830"/>
                    </a:cubicBezTo>
                    <a:cubicBezTo>
                      <a:pt x="15791562" y="1549146"/>
                      <a:pt x="15772257" y="1537589"/>
                      <a:pt x="15752953" y="1526159"/>
                    </a:cubicBezTo>
                    <a:cubicBezTo>
                      <a:pt x="15736951" y="1516634"/>
                      <a:pt x="15731617" y="1495806"/>
                      <a:pt x="15741269" y="1479677"/>
                    </a:cubicBezTo>
                    <a:cubicBezTo>
                      <a:pt x="15750921" y="1463548"/>
                      <a:pt x="15771622" y="1458341"/>
                      <a:pt x="15787751" y="1467993"/>
                    </a:cubicBezTo>
                    <a:close/>
                    <a:moveTo>
                      <a:pt x="15903956" y="1538351"/>
                    </a:moveTo>
                    <a:cubicBezTo>
                      <a:pt x="15923261" y="1550162"/>
                      <a:pt x="15942565" y="1562100"/>
                      <a:pt x="15961742" y="1574165"/>
                    </a:cubicBezTo>
                    <a:cubicBezTo>
                      <a:pt x="15977617" y="1584071"/>
                      <a:pt x="15982442" y="1604899"/>
                      <a:pt x="15972537" y="1620774"/>
                    </a:cubicBezTo>
                    <a:cubicBezTo>
                      <a:pt x="15962630" y="1636649"/>
                      <a:pt x="15941802" y="1641475"/>
                      <a:pt x="15925927" y="1631569"/>
                    </a:cubicBezTo>
                    <a:cubicBezTo>
                      <a:pt x="15906877" y="1619631"/>
                      <a:pt x="15887700" y="1607820"/>
                      <a:pt x="15868523" y="1596009"/>
                    </a:cubicBezTo>
                    <a:cubicBezTo>
                      <a:pt x="15852521" y="1586230"/>
                      <a:pt x="15847568" y="1565402"/>
                      <a:pt x="15857347" y="1549400"/>
                    </a:cubicBezTo>
                    <a:cubicBezTo>
                      <a:pt x="15867126" y="1533398"/>
                      <a:pt x="15887954" y="1528445"/>
                      <a:pt x="15903956" y="1538224"/>
                    </a:cubicBezTo>
                    <a:close/>
                    <a:moveTo>
                      <a:pt x="16019399" y="1610106"/>
                    </a:moveTo>
                    <a:cubicBezTo>
                      <a:pt x="16038576" y="1622171"/>
                      <a:pt x="16057626" y="1634363"/>
                      <a:pt x="16076676" y="1646555"/>
                    </a:cubicBezTo>
                    <a:cubicBezTo>
                      <a:pt x="16092424" y="1656715"/>
                      <a:pt x="16096996" y="1677543"/>
                      <a:pt x="16086964" y="1693291"/>
                    </a:cubicBezTo>
                    <a:cubicBezTo>
                      <a:pt x="16076930" y="1709039"/>
                      <a:pt x="16055975" y="1713611"/>
                      <a:pt x="16040227" y="1703578"/>
                    </a:cubicBezTo>
                    <a:cubicBezTo>
                      <a:pt x="16021304" y="1691386"/>
                      <a:pt x="16002254" y="1679321"/>
                      <a:pt x="15983331" y="1667256"/>
                    </a:cubicBezTo>
                    <a:cubicBezTo>
                      <a:pt x="15967583" y="1657223"/>
                      <a:pt x="15962757" y="1636395"/>
                      <a:pt x="15972791" y="1620520"/>
                    </a:cubicBezTo>
                    <a:cubicBezTo>
                      <a:pt x="15982823" y="1604645"/>
                      <a:pt x="16003651" y="1599946"/>
                      <a:pt x="16019526" y="1609979"/>
                    </a:cubicBezTo>
                    <a:close/>
                    <a:moveTo>
                      <a:pt x="16133953" y="1683385"/>
                    </a:moveTo>
                    <a:cubicBezTo>
                      <a:pt x="16152876" y="1695704"/>
                      <a:pt x="16171926" y="1708150"/>
                      <a:pt x="16190722" y="1720596"/>
                    </a:cubicBezTo>
                    <a:cubicBezTo>
                      <a:pt x="16206343" y="1730883"/>
                      <a:pt x="16210662" y="1751965"/>
                      <a:pt x="16200374" y="1767459"/>
                    </a:cubicBezTo>
                    <a:cubicBezTo>
                      <a:pt x="16190088" y="1782953"/>
                      <a:pt x="16169005" y="1787398"/>
                      <a:pt x="16153512" y="1777111"/>
                    </a:cubicBezTo>
                    <a:cubicBezTo>
                      <a:pt x="16134716" y="1764665"/>
                      <a:pt x="16115919" y="1752346"/>
                      <a:pt x="16097123" y="1740154"/>
                    </a:cubicBezTo>
                    <a:cubicBezTo>
                      <a:pt x="16081502" y="1729994"/>
                      <a:pt x="16077057" y="1709039"/>
                      <a:pt x="16087217" y="1693291"/>
                    </a:cubicBezTo>
                    <a:cubicBezTo>
                      <a:pt x="16097377" y="1677543"/>
                      <a:pt x="16118332" y="1673225"/>
                      <a:pt x="16134080" y="1683385"/>
                    </a:cubicBezTo>
                    <a:close/>
                    <a:moveTo>
                      <a:pt x="16247492" y="1758188"/>
                    </a:moveTo>
                    <a:cubicBezTo>
                      <a:pt x="16266288" y="1770761"/>
                      <a:pt x="16285083" y="1783461"/>
                      <a:pt x="16303879" y="1796161"/>
                    </a:cubicBezTo>
                    <a:cubicBezTo>
                      <a:pt x="16319373" y="1806702"/>
                      <a:pt x="16323438" y="1827784"/>
                      <a:pt x="16312896" y="1843151"/>
                    </a:cubicBezTo>
                    <a:cubicBezTo>
                      <a:pt x="16302355" y="1858518"/>
                      <a:pt x="16281273" y="1862709"/>
                      <a:pt x="16265906" y="1852168"/>
                    </a:cubicBezTo>
                    <a:cubicBezTo>
                      <a:pt x="16247238" y="1839595"/>
                      <a:pt x="16228695" y="1827022"/>
                      <a:pt x="16209899" y="1814449"/>
                    </a:cubicBezTo>
                    <a:cubicBezTo>
                      <a:pt x="16194405" y="1804035"/>
                      <a:pt x="16190215" y="1782953"/>
                      <a:pt x="16200628" y="1767459"/>
                    </a:cubicBezTo>
                    <a:cubicBezTo>
                      <a:pt x="16211042" y="1751965"/>
                      <a:pt x="16232124" y="1747774"/>
                      <a:pt x="16247618" y="1758188"/>
                    </a:cubicBezTo>
                    <a:close/>
                    <a:moveTo>
                      <a:pt x="16360141" y="1834515"/>
                    </a:moveTo>
                    <a:cubicBezTo>
                      <a:pt x="16378810" y="1847342"/>
                      <a:pt x="16397478" y="1860296"/>
                      <a:pt x="16416020" y="1873250"/>
                    </a:cubicBezTo>
                    <a:cubicBezTo>
                      <a:pt x="16431388" y="1883918"/>
                      <a:pt x="16435070" y="1905000"/>
                      <a:pt x="16424402" y="1920367"/>
                    </a:cubicBezTo>
                    <a:cubicBezTo>
                      <a:pt x="16413735" y="1935734"/>
                      <a:pt x="16392652" y="1939417"/>
                      <a:pt x="16377286" y="1928749"/>
                    </a:cubicBezTo>
                    <a:cubicBezTo>
                      <a:pt x="16358870" y="1915922"/>
                      <a:pt x="16340328" y="1903095"/>
                      <a:pt x="16321787" y="1890268"/>
                    </a:cubicBezTo>
                    <a:cubicBezTo>
                      <a:pt x="16306419" y="1879727"/>
                      <a:pt x="16302482" y="1858518"/>
                      <a:pt x="16313023" y="1843151"/>
                    </a:cubicBezTo>
                    <a:cubicBezTo>
                      <a:pt x="16323565" y="1827784"/>
                      <a:pt x="16344773" y="1823847"/>
                      <a:pt x="16360141" y="1834388"/>
                    </a:cubicBezTo>
                    <a:close/>
                    <a:moveTo>
                      <a:pt x="16471646" y="1912112"/>
                    </a:moveTo>
                    <a:cubicBezTo>
                      <a:pt x="16490189" y="1925193"/>
                      <a:pt x="16508603" y="1938274"/>
                      <a:pt x="16527018" y="1951482"/>
                    </a:cubicBezTo>
                    <a:cubicBezTo>
                      <a:pt x="16542258" y="1962404"/>
                      <a:pt x="16545688" y="1983486"/>
                      <a:pt x="16534766" y="1998726"/>
                    </a:cubicBezTo>
                    <a:cubicBezTo>
                      <a:pt x="16523843" y="2013966"/>
                      <a:pt x="16502762" y="2017395"/>
                      <a:pt x="16487521" y="2006473"/>
                    </a:cubicBezTo>
                    <a:cubicBezTo>
                      <a:pt x="16469233" y="1993392"/>
                      <a:pt x="16450945" y="1980311"/>
                      <a:pt x="16432530" y="1967357"/>
                    </a:cubicBezTo>
                    <a:cubicBezTo>
                      <a:pt x="16417291" y="1956562"/>
                      <a:pt x="16413607" y="1935480"/>
                      <a:pt x="16424402" y="1920113"/>
                    </a:cubicBezTo>
                    <a:cubicBezTo>
                      <a:pt x="16435197" y="1904746"/>
                      <a:pt x="16456279" y="1901190"/>
                      <a:pt x="16471646" y="1911985"/>
                    </a:cubicBezTo>
                    <a:close/>
                    <a:moveTo>
                      <a:pt x="16582010" y="1991233"/>
                    </a:moveTo>
                    <a:cubicBezTo>
                      <a:pt x="16600297" y="2004568"/>
                      <a:pt x="16618586" y="2017903"/>
                      <a:pt x="16636873" y="2031365"/>
                    </a:cubicBezTo>
                    <a:cubicBezTo>
                      <a:pt x="16651987" y="2042414"/>
                      <a:pt x="16655162" y="2063623"/>
                      <a:pt x="16643986" y="2078736"/>
                    </a:cubicBezTo>
                    <a:cubicBezTo>
                      <a:pt x="16632810" y="2093849"/>
                      <a:pt x="16611727" y="2097024"/>
                      <a:pt x="16596615" y="2085848"/>
                    </a:cubicBezTo>
                    <a:cubicBezTo>
                      <a:pt x="16578453" y="2072513"/>
                      <a:pt x="16560419" y="2059178"/>
                      <a:pt x="16542131" y="2045970"/>
                    </a:cubicBezTo>
                    <a:cubicBezTo>
                      <a:pt x="16527018" y="2034921"/>
                      <a:pt x="16523717" y="2013839"/>
                      <a:pt x="16534639" y="1998726"/>
                    </a:cubicBezTo>
                    <a:cubicBezTo>
                      <a:pt x="16545561" y="1983613"/>
                      <a:pt x="16566769" y="1980311"/>
                      <a:pt x="16581882" y="1991233"/>
                    </a:cubicBezTo>
                    <a:close/>
                    <a:moveTo>
                      <a:pt x="16691229" y="2071878"/>
                    </a:moveTo>
                    <a:cubicBezTo>
                      <a:pt x="16709391" y="2085467"/>
                      <a:pt x="16727551" y="2099056"/>
                      <a:pt x="16745586" y="2112772"/>
                    </a:cubicBezTo>
                    <a:cubicBezTo>
                      <a:pt x="16760444" y="2124075"/>
                      <a:pt x="16763492" y="2145284"/>
                      <a:pt x="16752190" y="2160270"/>
                    </a:cubicBezTo>
                    <a:cubicBezTo>
                      <a:pt x="16740887" y="2175256"/>
                      <a:pt x="16719677" y="2178177"/>
                      <a:pt x="16704692" y="2166874"/>
                    </a:cubicBezTo>
                    <a:cubicBezTo>
                      <a:pt x="16686785" y="2153285"/>
                      <a:pt x="16668750" y="2139696"/>
                      <a:pt x="16650717" y="2126234"/>
                    </a:cubicBezTo>
                    <a:cubicBezTo>
                      <a:pt x="16635730" y="2115058"/>
                      <a:pt x="16632682" y="2093849"/>
                      <a:pt x="16643858" y="2078863"/>
                    </a:cubicBezTo>
                    <a:cubicBezTo>
                      <a:pt x="16655035" y="2063877"/>
                      <a:pt x="16676243" y="2060829"/>
                      <a:pt x="16691229" y="2072005"/>
                    </a:cubicBezTo>
                    <a:close/>
                    <a:moveTo>
                      <a:pt x="16799561" y="2154047"/>
                    </a:moveTo>
                    <a:cubicBezTo>
                      <a:pt x="16817594" y="2167890"/>
                      <a:pt x="16835501" y="2181733"/>
                      <a:pt x="16853281" y="2195576"/>
                    </a:cubicBezTo>
                    <a:cubicBezTo>
                      <a:pt x="16868014" y="2207006"/>
                      <a:pt x="16870680" y="2228342"/>
                      <a:pt x="16859250" y="2243074"/>
                    </a:cubicBezTo>
                    <a:cubicBezTo>
                      <a:pt x="16847820" y="2257806"/>
                      <a:pt x="16826485" y="2260473"/>
                      <a:pt x="16811752" y="2249043"/>
                    </a:cubicBezTo>
                    <a:cubicBezTo>
                      <a:pt x="16793972" y="2235200"/>
                      <a:pt x="16776192" y="2221484"/>
                      <a:pt x="16758286" y="2207768"/>
                    </a:cubicBezTo>
                    <a:cubicBezTo>
                      <a:pt x="16743426" y="2196338"/>
                      <a:pt x="16740632" y="2175129"/>
                      <a:pt x="16752063" y="2160270"/>
                    </a:cubicBezTo>
                    <a:cubicBezTo>
                      <a:pt x="16763492" y="2145411"/>
                      <a:pt x="16784701" y="2142617"/>
                      <a:pt x="16799561" y="2154047"/>
                    </a:cubicBezTo>
                    <a:close/>
                    <a:moveTo>
                      <a:pt x="16906875" y="2237486"/>
                    </a:moveTo>
                    <a:cubicBezTo>
                      <a:pt x="16924655" y="2251456"/>
                      <a:pt x="16942436" y="2265553"/>
                      <a:pt x="16960089" y="2279777"/>
                    </a:cubicBezTo>
                    <a:cubicBezTo>
                      <a:pt x="16974693" y="2291461"/>
                      <a:pt x="16977106" y="2312797"/>
                      <a:pt x="16965422" y="2327402"/>
                    </a:cubicBezTo>
                    <a:cubicBezTo>
                      <a:pt x="16953739" y="2342007"/>
                      <a:pt x="16932402" y="2344420"/>
                      <a:pt x="16917797" y="2332736"/>
                    </a:cubicBezTo>
                    <a:cubicBezTo>
                      <a:pt x="16900271" y="2318639"/>
                      <a:pt x="16882618" y="2304669"/>
                      <a:pt x="16864966" y="2290826"/>
                    </a:cubicBezTo>
                    <a:cubicBezTo>
                      <a:pt x="16850233" y="2279269"/>
                      <a:pt x="16847693" y="2257933"/>
                      <a:pt x="16859377" y="2243201"/>
                    </a:cubicBezTo>
                    <a:cubicBezTo>
                      <a:pt x="16871062" y="2228469"/>
                      <a:pt x="16892270" y="2225929"/>
                      <a:pt x="16907002" y="2237613"/>
                    </a:cubicBezTo>
                    <a:close/>
                    <a:moveTo>
                      <a:pt x="17013174" y="2322449"/>
                    </a:moveTo>
                    <a:cubicBezTo>
                      <a:pt x="17030827" y="2336673"/>
                      <a:pt x="17048353" y="2351024"/>
                      <a:pt x="17065879" y="2365375"/>
                    </a:cubicBezTo>
                    <a:cubicBezTo>
                      <a:pt x="17080357" y="2377186"/>
                      <a:pt x="17082390" y="2398522"/>
                      <a:pt x="17070578" y="2413000"/>
                    </a:cubicBezTo>
                    <a:cubicBezTo>
                      <a:pt x="17058767" y="2427478"/>
                      <a:pt x="17037431" y="2429510"/>
                      <a:pt x="17022953" y="2417699"/>
                    </a:cubicBezTo>
                    <a:cubicBezTo>
                      <a:pt x="17005554" y="2403475"/>
                      <a:pt x="16988155" y="2389251"/>
                      <a:pt x="16970629" y="2375027"/>
                    </a:cubicBezTo>
                    <a:cubicBezTo>
                      <a:pt x="16956151" y="2363216"/>
                      <a:pt x="16953866" y="2341880"/>
                      <a:pt x="16965549" y="2327402"/>
                    </a:cubicBezTo>
                    <a:cubicBezTo>
                      <a:pt x="16977233" y="2312924"/>
                      <a:pt x="16998696" y="2310638"/>
                      <a:pt x="17013174" y="2322322"/>
                    </a:cubicBezTo>
                    <a:close/>
                    <a:moveTo>
                      <a:pt x="17118203" y="2408428"/>
                    </a:moveTo>
                    <a:cubicBezTo>
                      <a:pt x="17135602" y="2422906"/>
                      <a:pt x="17153001" y="2437384"/>
                      <a:pt x="17170273" y="2451989"/>
                    </a:cubicBezTo>
                    <a:cubicBezTo>
                      <a:pt x="17184624" y="2464054"/>
                      <a:pt x="17186402" y="2485390"/>
                      <a:pt x="17174338" y="2499741"/>
                    </a:cubicBezTo>
                    <a:cubicBezTo>
                      <a:pt x="17162272" y="2514092"/>
                      <a:pt x="17140937" y="2515870"/>
                      <a:pt x="17126586" y="2503805"/>
                    </a:cubicBezTo>
                    <a:cubicBezTo>
                      <a:pt x="17109314" y="2489327"/>
                      <a:pt x="17092042" y="2474849"/>
                      <a:pt x="17074769" y="2460498"/>
                    </a:cubicBezTo>
                    <a:cubicBezTo>
                      <a:pt x="17060418" y="2448560"/>
                      <a:pt x="17058387" y="2427224"/>
                      <a:pt x="17070324" y="2412746"/>
                    </a:cubicBezTo>
                    <a:cubicBezTo>
                      <a:pt x="17082263" y="2398268"/>
                      <a:pt x="17103598" y="2396363"/>
                      <a:pt x="17118076" y="2408301"/>
                    </a:cubicBezTo>
                    <a:close/>
                    <a:moveTo>
                      <a:pt x="17222090" y="2495804"/>
                    </a:moveTo>
                    <a:cubicBezTo>
                      <a:pt x="17239362" y="2510536"/>
                      <a:pt x="17256506" y="2525268"/>
                      <a:pt x="17273651" y="2540127"/>
                    </a:cubicBezTo>
                    <a:cubicBezTo>
                      <a:pt x="17287748" y="2552319"/>
                      <a:pt x="17289399" y="2573782"/>
                      <a:pt x="17277080" y="2587879"/>
                    </a:cubicBezTo>
                    <a:cubicBezTo>
                      <a:pt x="17264762" y="2601976"/>
                      <a:pt x="17243425" y="2603627"/>
                      <a:pt x="17229328" y="2591308"/>
                    </a:cubicBezTo>
                    <a:cubicBezTo>
                      <a:pt x="17212311" y="2576576"/>
                      <a:pt x="17195292" y="2561971"/>
                      <a:pt x="17178147" y="2547366"/>
                    </a:cubicBezTo>
                    <a:cubicBezTo>
                      <a:pt x="17163923" y="2535174"/>
                      <a:pt x="17162272" y="2513838"/>
                      <a:pt x="17174338" y="2499614"/>
                    </a:cubicBezTo>
                    <a:cubicBezTo>
                      <a:pt x="17186402" y="2485390"/>
                      <a:pt x="17207866" y="2483739"/>
                      <a:pt x="17222090" y="2495804"/>
                    </a:cubicBezTo>
                    <a:close/>
                    <a:moveTo>
                      <a:pt x="17324960" y="2584704"/>
                    </a:moveTo>
                    <a:cubicBezTo>
                      <a:pt x="17341977" y="2599563"/>
                      <a:pt x="17358995" y="2614549"/>
                      <a:pt x="17375887" y="2629662"/>
                    </a:cubicBezTo>
                    <a:cubicBezTo>
                      <a:pt x="17389856" y="2642108"/>
                      <a:pt x="17391126" y="2663444"/>
                      <a:pt x="17378680" y="2677414"/>
                    </a:cubicBezTo>
                    <a:cubicBezTo>
                      <a:pt x="17366235" y="2691384"/>
                      <a:pt x="17344898" y="2692654"/>
                      <a:pt x="17330928" y="2680208"/>
                    </a:cubicBezTo>
                    <a:cubicBezTo>
                      <a:pt x="17314038" y="2665222"/>
                      <a:pt x="17297273" y="2650363"/>
                      <a:pt x="17280255" y="2635631"/>
                    </a:cubicBezTo>
                    <a:cubicBezTo>
                      <a:pt x="17266158" y="2623312"/>
                      <a:pt x="17264762" y="2601849"/>
                      <a:pt x="17277080" y="2587879"/>
                    </a:cubicBezTo>
                    <a:cubicBezTo>
                      <a:pt x="17289399" y="2573909"/>
                      <a:pt x="17310863" y="2572385"/>
                      <a:pt x="17324832" y="2584704"/>
                    </a:cubicBezTo>
                    <a:close/>
                    <a:moveTo>
                      <a:pt x="17426432" y="2674874"/>
                    </a:moveTo>
                    <a:cubicBezTo>
                      <a:pt x="17443323" y="2689987"/>
                      <a:pt x="17460088" y="2705227"/>
                      <a:pt x="17476851" y="2720467"/>
                    </a:cubicBezTo>
                    <a:cubicBezTo>
                      <a:pt x="17490694" y="2733040"/>
                      <a:pt x="17491711" y="2754503"/>
                      <a:pt x="17479138" y="2768346"/>
                    </a:cubicBezTo>
                    <a:cubicBezTo>
                      <a:pt x="17466565" y="2782189"/>
                      <a:pt x="17445101" y="2783205"/>
                      <a:pt x="17431258" y="2770632"/>
                    </a:cubicBezTo>
                    <a:cubicBezTo>
                      <a:pt x="17414621" y="2755519"/>
                      <a:pt x="17397985" y="2740406"/>
                      <a:pt x="17381220" y="2725293"/>
                    </a:cubicBezTo>
                    <a:cubicBezTo>
                      <a:pt x="17367250" y="2712847"/>
                      <a:pt x="17366107" y="2691384"/>
                      <a:pt x="17378680" y="2677414"/>
                    </a:cubicBezTo>
                    <a:cubicBezTo>
                      <a:pt x="17391253" y="2663444"/>
                      <a:pt x="17412590" y="2662301"/>
                      <a:pt x="17426560" y="2674874"/>
                    </a:cubicBezTo>
                    <a:close/>
                    <a:moveTo>
                      <a:pt x="17527017" y="2766314"/>
                    </a:moveTo>
                    <a:cubicBezTo>
                      <a:pt x="17543653" y="2781681"/>
                      <a:pt x="17560291" y="2797048"/>
                      <a:pt x="17576800" y="2812542"/>
                    </a:cubicBezTo>
                    <a:cubicBezTo>
                      <a:pt x="17590517" y="2825369"/>
                      <a:pt x="17591151" y="2846705"/>
                      <a:pt x="17578451" y="2860421"/>
                    </a:cubicBezTo>
                    <a:cubicBezTo>
                      <a:pt x="17565751" y="2874137"/>
                      <a:pt x="17544289" y="2874772"/>
                      <a:pt x="17530572" y="2862072"/>
                    </a:cubicBezTo>
                    <a:cubicBezTo>
                      <a:pt x="17514190" y="2846705"/>
                      <a:pt x="17497679" y="2831338"/>
                      <a:pt x="17481042" y="2816098"/>
                    </a:cubicBezTo>
                    <a:cubicBezTo>
                      <a:pt x="17467326" y="2803398"/>
                      <a:pt x="17466438" y="2781935"/>
                      <a:pt x="17479138" y="2768219"/>
                    </a:cubicBezTo>
                    <a:cubicBezTo>
                      <a:pt x="17491838" y="2754503"/>
                      <a:pt x="17513300" y="2753614"/>
                      <a:pt x="17527017" y="2766314"/>
                    </a:cubicBezTo>
                    <a:close/>
                    <a:moveTo>
                      <a:pt x="17626330" y="2859151"/>
                    </a:moveTo>
                    <a:cubicBezTo>
                      <a:pt x="17642841" y="2874772"/>
                      <a:pt x="17659223" y="2890393"/>
                      <a:pt x="17675479" y="2906014"/>
                    </a:cubicBezTo>
                    <a:cubicBezTo>
                      <a:pt x="17688942" y="2918968"/>
                      <a:pt x="17689449" y="2940431"/>
                      <a:pt x="17676495" y="2953893"/>
                    </a:cubicBezTo>
                    <a:cubicBezTo>
                      <a:pt x="17663542" y="2967355"/>
                      <a:pt x="17642078" y="2967863"/>
                      <a:pt x="17628617" y="2954909"/>
                    </a:cubicBezTo>
                    <a:cubicBezTo>
                      <a:pt x="17612361" y="2939288"/>
                      <a:pt x="17596104" y="2923794"/>
                      <a:pt x="17579721" y="2908300"/>
                    </a:cubicBezTo>
                    <a:cubicBezTo>
                      <a:pt x="17566132" y="2895473"/>
                      <a:pt x="17565497" y="2874010"/>
                      <a:pt x="17578451" y="2860421"/>
                    </a:cubicBezTo>
                    <a:cubicBezTo>
                      <a:pt x="17591405" y="2846832"/>
                      <a:pt x="17612742" y="2846197"/>
                      <a:pt x="17626330" y="2859151"/>
                    </a:cubicBezTo>
                    <a:close/>
                    <a:moveTo>
                      <a:pt x="17724374" y="2953258"/>
                    </a:moveTo>
                    <a:cubicBezTo>
                      <a:pt x="17740630" y="2969006"/>
                      <a:pt x="17756760" y="2984881"/>
                      <a:pt x="17773016" y="3000756"/>
                    </a:cubicBezTo>
                    <a:cubicBezTo>
                      <a:pt x="17786350" y="3013837"/>
                      <a:pt x="17786477" y="3035300"/>
                      <a:pt x="17773396" y="3048635"/>
                    </a:cubicBezTo>
                    <a:cubicBezTo>
                      <a:pt x="17760316" y="3061970"/>
                      <a:pt x="17738852" y="3062097"/>
                      <a:pt x="17725517" y="3049016"/>
                    </a:cubicBezTo>
                    <a:cubicBezTo>
                      <a:pt x="17709516" y="3033268"/>
                      <a:pt x="17693387" y="3017520"/>
                      <a:pt x="17677257" y="3001772"/>
                    </a:cubicBezTo>
                    <a:cubicBezTo>
                      <a:pt x="17663795" y="2988691"/>
                      <a:pt x="17663542" y="2967355"/>
                      <a:pt x="17676622" y="2953893"/>
                    </a:cubicBezTo>
                    <a:cubicBezTo>
                      <a:pt x="17689703" y="2940431"/>
                      <a:pt x="17711040" y="2940177"/>
                      <a:pt x="17724501" y="2953258"/>
                    </a:cubicBezTo>
                    <a:close/>
                    <a:moveTo>
                      <a:pt x="17821402" y="3048635"/>
                    </a:moveTo>
                    <a:cubicBezTo>
                      <a:pt x="17837404" y="3064637"/>
                      <a:pt x="17853406" y="3080639"/>
                      <a:pt x="17869408" y="3096768"/>
                    </a:cubicBezTo>
                    <a:cubicBezTo>
                      <a:pt x="17882617" y="3110103"/>
                      <a:pt x="17882490" y="3131566"/>
                      <a:pt x="17869154" y="3144647"/>
                    </a:cubicBezTo>
                    <a:cubicBezTo>
                      <a:pt x="17855819" y="3157728"/>
                      <a:pt x="17834356" y="3157728"/>
                      <a:pt x="17821275" y="3144393"/>
                    </a:cubicBezTo>
                    <a:cubicBezTo>
                      <a:pt x="17805400" y="3128391"/>
                      <a:pt x="17789525" y="3112516"/>
                      <a:pt x="17773650" y="3096514"/>
                    </a:cubicBezTo>
                    <a:cubicBezTo>
                      <a:pt x="17760442" y="3083306"/>
                      <a:pt x="17760316" y="3061843"/>
                      <a:pt x="17773523" y="3048635"/>
                    </a:cubicBezTo>
                    <a:cubicBezTo>
                      <a:pt x="17786731" y="3035427"/>
                      <a:pt x="17808194" y="3035300"/>
                      <a:pt x="17821402" y="3048508"/>
                    </a:cubicBezTo>
                    <a:close/>
                    <a:moveTo>
                      <a:pt x="17917033" y="3145028"/>
                    </a:moveTo>
                    <a:cubicBezTo>
                      <a:pt x="17932908" y="3161284"/>
                      <a:pt x="17948656" y="3177413"/>
                      <a:pt x="17964404" y="3193796"/>
                    </a:cubicBezTo>
                    <a:cubicBezTo>
                      <a:pt x="17977358" y="3207258"/>
                      <a:pt x="17976977" y="3228721"/>
                      <a:pt x="17963516" y="3241675"/>
                    </a:cubicBezTo>
                    <a:cubicBezTo>
                      <a:pt x="17950053" y="3254629"/>
                      <a:pt x="17928591" y="3254248"/>
                      <a:pt x="17915637" y="3240786"/>
                    </a:cubicBezTo>
                    <a:cubicBezTo>
                      <a:pt x="17900016" y="3224530"/>
                      <a:pt x="17884394" y="3208401"/>
                      <a:pt x="17868646" y="3192399"/>
                    </a:cubicBezTo>
                    <a:cubicBezTo>
                      <a:pt x="17855566" y="3179064"/>
                      <a:pt x="17855819" y="3157601"/>
                      <a:pt x="17869154" y="3144520"/>
                    </a:cubicBezTo>
                    <a:cubicBezTo>
                      <a:pt x="17882490" y="3131439"/>
                      <a:pt x="17903952" y="3131693"/>
                      <a:pt x="17917033" y="3145028"/>
                    </a:cubicBezTo>
                    <a:close/>
                    <a:moveTo>
                      <a:pt x="18011394" y="3242818"/>
                    </a:moveTo>
                    <a:cubicBezTo>
                      <a:pt x="18027016" y="3259201"/>
                      <a:pt x="18042637" y="3275711"/>
                      <a:pt x="18058130" y="3292221"/>
                    </a:cubicBezTo>
                    <a:cubicBezTo>
                      <a:pt x="18070957" y="3305810"/>
                      <a:pt x="18070322" y="3327273"/>
                      <a:pt x="18056606" y="3340100"/>
                    </a:cubicBezTo>
                    <a:cubicBezTo>
                      <a:pt x="18042891" y="3352927"/>
                      <a:pt x="18021554" y="3352292"/>
                      <a:pt x="18008727" y="3338576"/>
                    </a:cubicBezTo>
                    <a:cubicBezTo>
                      <a:pt x="17993361" y="3322193"/>
                      <a:pt x="17977867" y="3305810"/>
                      <a:pt x="17962372" y="3289554"/>
                    </a:cubicBezTo>
                    <a:cubicBezTo>
                      <a:pt x="17949418" y="3275965"/>
                      <a:pt x="17950053" y="3254629"/>
                      <a:pt x="17963516" y="3241675"/>
                    </a:cubicBezTo>
                    <a:cubicBezTo>
                      <a:pt x="17976977" y="3228721"/>
                      <a:pt x="17998441" y="3229356"/>
                      <a:pt x="18011394" y="3242818"/>
                    </a:cubicBezTo>
                    <a:close/>
                    <a:moveTo>
                      <a:pt x="18104486" y="3341878"/>
                    </a:moveTo>
                    <a:cubicBezTo>
                      <a:pt x="18119852" y="3358515"/>
                      <a:pt x="18135219" y="3375152"/>
                      <a:pt x="18150587" y="3391789"/>
                    </a:cubicBezTo>
                    <a:cubicBezTo>
                      <a:pt x="18163160" y="3405632"/>
                      <a:pt x="18162270" y="3426968"/>
                      <a:pt x="18148427" y="3439668"/>
                    </a:cubicBezTo>
                    <a:cubicBezTo>
                      <a:pt x="18134585" y="3452368"/>
                      <a:pt x="18113248" y="3451352"/>
                      <a:pt x="18100548" y="3437509"/>
                    </a:cubicBezTo>
                    <a:cubicBezTo>
                      <a:pt x="18085308" y="3420872"/>
                      <a:pt x="18070068" y="3404362"/>
                      <a:pt x="18054828" y="3387852"/>
                    </a:cubicBezTo>
                    <a:cubicBezTo>
                      <a:pt x="18042128" y="3374136"/>
                      <a:pt x="18042891" y="3352673"/>
                      <a:pt x="18056606" y="3339973"/>
                    </a:cubicBezTo>
                    <a:cubicBezTo>
                      <a:pt x="18070322" y="3327273"/>
                      <a:pt x="18091786" y="3328035"/>
                      <a:pt x="18104486" y="3341751"/>
                    </a:cubicBezTo>
                    <a:close/>
                    <a:moveTo>
                      <a:pt x="18196306" y="3441954"/>
                    </a:moveTo>
                    <a:cubicBezTo>
                      <a:pt x="18211546" y="3458718"/>
                      <a:pt x="18226660" y="3475609"/>
                      <a:pt x="18241645" y="3492500"/>
                    </a:cubicBezTo>
                    <a:cubicBezTo>
                      <a:pt x="18254092" y="3506470"/>
                      <a:pt x="18252821" y="3527806"/>
                      <a:pt x="18238978" y="3540379"/>
                    </a:cubicBezTo>
                    <a:cubicBezTo>
                      <a:pt x="18225136" y="3552952"/>
                      <a:pt x="18203672" y="3551555"/>
                      <a:pt x="18191099" y="3537712"/>
                    </a:cubicBezTo>
                    <a:cubicBezTo>
                      <a:pt x="18176114" y="3520948"/>
                      <a:pt x="18161127" y="3504184"/>
                      <a:pt x="18146015" y="3487547"/>
                    </a:cubicBezTo>
                    <a:cubicBezTo>
                      <a:pt x="18133442" y="3473704"/>
                      <a:pt x="18134585" y="3452241"/>
                      <a:pt x="18148427" y="3439668"/>
                    </a:cubicBezTo>
                    <a:cubicBezTo>
                      <a:pt x="18162270" y="3427095"/>
                      <a:pt x="18183733" y="3428238"/>
                      <a:pt x="18196306" y="3442081"/>
                    </a:cubicBezTo>
                    <a:close/>
                    <a:moveTo>
                      <a:pt x="18286730" y="3543427"/>
                    </a:moveTo>
                    <a:cubicBezTo>
                      <a:pt x="18301717" y="3560445"/>
                      <a:pt x="18316575" y="3577463"/>
                      <a:pt x="18331435" y="3594608"/>
                    </a:cubicBezTo>
                    <a:cubicBezTo>
                      <a:pt x="18343753" y="3608705"/>
                      <a:pt x="18342229" y="3630168"/>
                      <a:pt x="18328132" y="3642360"/>
                    </a:cubicBezTo>
                    <a:cubicBezTo>
                      <a:pt x="18314036" y="3654552"/>
                      <a:pt x="18292572" y="3653155"/>
                      <a:pt x="18280380" y="3639058"/>
                    </a:cubicBezTo>
                    <a:cubicBezTo>
                      <a:pt x="18265648" y="3622040"/>
                      <a:pt x="18250790" y="3605149"/>
                      <a:pt x="18235930" y="3588258"/>
                    </a:cubicBezTo>
                    <a:cubicBezTo>
                      <a:pt x="18223612" y="3574161"/>
                      <a:pt x="18224881" y="3552825"/>
                      <a:pt x="18238978" y="3540506"/>
                    </a:cubicBezTo>
                    <a:cubicBezTo>
                      <a:pt x="18253075" y="3528187"/>
                      <a:pt x="18274412" y="3529457"/>
                      <a:pt x="18286730" y="3543554"/>
                    </a:cubicBezTo>
                    <a:close/>
                    <a:moveTo>
                      <a:pt x="18375885" y="3646043"/>
                    </a:moveTo>
                    <a:cubicBezTo>
                      <a:pt x="18390617" y="3663188"/>
                      <a:pt x="18405348" y="3680460"/>
                      <a:pt x="18419953" y="3697732"/>
                    </a:cubicBezTo>
                    <a:cubicBezTo>
                      <a:pt x="18432018" y="3711956"/>
                      <a:pt x="18430241" y="3733419"/>
                      <a:pt x="18416017" y="3745484"/>
                    </a:cubicBezTo>
                    <a:cubicBezTo>
                      <a:pt x="18401792" y="3757549"/>
                      <a:pt x="18380329" y="3755771"/>
                      <a:pt x="18368265" y="3741547"/>
                    </a:cubicBezTo>
                    <a:cubicBezTo>
                      <a:pt x="18353660" y="3724402"/>
                      <a:pt x="18339054" y="3707257"/>
                      <a:pt x="18324449" y="3690112"/>
                    </a:cubicBezTo>
                    <a:cubicBezTo>
                      <a:pt x="18312257" y="3675888"/>
                      <a:pt x="18313908" y="3654552"/>
                      <a:pt x="18328132" y="3642360"/>
                    </a:cubicBezTo>
                    <a:cubicBezTo>
                      <a:pt x="18342356" y="3630168"/>
                      <a:pt x="18363692" y="3631819"/>
                      <a:pt x="18375885" y="3646043"/>
                    </a:cubicBezTo>
                    <a:close/>
                    <a:moveTo>
                      <a:pt x="18463768" y="3749802"/>
                    </a:moveTo>
                    <a:cubicBezTo>
                      <a:pt x="18478246" y="3767201"/>
                      <a:pt x="18492724" y="3784600"/>
                      <a:pt x="18507202" y="3802126"/>
                    </a:cubicBezTo>
                    <a:cubicBezTo>
                      <a:pt x="18519141" y="3816604"/>
                      <a:pt x="18517108" y="3837940"/>
                      <a:pt x="18502630" y="3849751"/>
                    </a:cubicBezTo>
                    <a:cubicBezTo>
                      <a:pt x="18488152" y="3861562"/>
                      <a:pt x="18466817" y="3859657"/>
                      <a:pt x="18455005" y="3845179"/>
                    </a:cubicBezTo>
                    <a:cubicBezTo>
                      <a:pt x="18440654" y="3827780"/>
                      <a:pt x="18426303" y="3810508"/>
                      <a:pt x="18411825" y="3793236"/>
                    </a:cubicBezTo>
                    <a:cubicBezTo>
                      <a:pt x="18399888" y="3778885"/>
                      <a:pt x="18401792" y="3757549"/>
                      <a:pt x="18416143" y="3745484"/>
                    </a:cubicBezTo>
                    <a:cubicBezTo>
                      <a:pt x="18430494" y="3733419"/>
                      <a:pt x="18451830" y="3735451"/>
                      <a:pt x="18463895" y="3749802"/>
                    </a:cubicBezTo>
                    <a:close/>
                    <a:moveTo>
                      <a:pt x="18550382" y="3854577"/>
                    </a:moveTo>
                    <a:cubicBezTo>
                      <a:pt x="18564733" y="3872103"/>
                      <a:pt x="18578957" y="3889756"/>
                      <a:pt x="18593054" y="3907409"/>
                    </a:cubicBezTo>
                    <a:cubicBezTo>
                      <a:pt x="18604739" y="3922014"/>
                      <a:pt x="18602452" y="3943350"/>
                      <a:pt x="18587847" y="3955034"/>
                    </a:cubicBezTo>
                    <a:cubicBezTo>
                      <a:pt x="18573242" y="3966718"/>
                      <a:pt x="18551906" y="3964432"/>
                      <a:pt x="18540222" y="3949827"/>
                    </a:cubicBezTo>
                    <a:cubicBezTo>
                      <a:pt x="18526125" y="3932301"/>
                      <a:pt x="18512028" y="3914775"/>
                      <a:pt x="18497804" y="3897376"/>
                    </a:cubicBezTo>
                    <a:cubicBezTo>
                      <a:pt x="18485993" y="3882898"/>
                      <a:pt x="18488152" y="3861562"/>
                      <a:pt x="18502630" y="3849751"/>
                    </a:cubicBezTo>
                    <a:cubicBezTo>
                      <a:pt x="18517108" y="3837940"/>
                      <a:pt x="18538444" y="3840099"/>
                      <a:pt x="18550255" y="3854577"/>
                    </a:cubicBezTo>
                    <a:close/>
                    <a:moveTo>
                      <a:pt x="18635345" y="3960495"/>
                    </a:moveTo>
                    <a:cubicBezTo>
                      <a:pt x="18649442" y="3978275"/>
                      <a:pt x="18663413" y="3996055"/>
                      <a:pt x="18677382" y="4013835"/>
                    </a:cubicBezTo>
                    <a:cubicBezTo>
                      <a:pt x="18688940" y="4028567"/>
                      <a:pt x="18686272" y="4049903"/>
                      <a:pt x="18671541" y="4061333"/>
                    </a:cubicBezTo>
                    <a:cubicBezTo>
                      <a:pt x="18656808" y="4072763"/>
                      <a:pt x="18635472" y="4070223"/>
                      <a:pt x="18624042" y="4055491"/>
                    </a:cubicBezTo>
                    <a:cubicBezTo>
                      <a:pt x="18610199" y="4037711"/>
                      <a:pt x="18596229" y="4020058"/>
                      <a:pt x="18582260" y="4002405"/>
                    </a:cubicBezTo>
                    <a:cubicBezTo>
                      <a:pt x="18570575" y="3987800"/>
                      <a:pt x="18573116" y="3966464"/>
                      <a:pt x="18587720" y="3954780"/>
                    </a:cubicBezTo>
                    <a:cubicBezTo>
                      <a:pt x="18602325" y="3943096"/>
                      <a:pt x="18623662" y="3945636"/>
                      <a:pt x="18635345" y="3960241"/>
                    </a:cubicBezTo>
                    <a:close/>
                    <a:moveTo>
                      <a:pt x="18719039" y="4067302"/>
                    </a:moveTo>
                    <a:cubicBezTo>
                      <a:pt x="18732881" y="4085209"/>
                      <a:pt x="18746724" y="4103243"/>
                      <a:pt x="18760441" y="4121277"/>
                    </a:cubicBezTo>
                    <a:cubicBezTo>
                      <a:pt x="18771743" y="4136136"/>
                      <a:pt x="18768949" y="4157345"/>
                      <a:pt x="18753964" y="4168775"/>
                    </a:cubicBezTo>
                    <a:cubicBezTo>
                      <a:pt x="18738977" y="4180205"/>
                      <a:pt x="18717895" y="4177284"/>
                      <a:pt x="18706466" y="4162298"/>
                    </a:cubicBezTo>
                    <a:cubicBezTo>
                      <a:pt x="18692876" y="4144391"/>
                      <a:pt x="18679161" y="4126484"/>
                      <a:pt x="18665317" y="4108704"/>
                    </a:cubicBezTo>
                    <a:cubicBezTo>
                      <a:pt x="18653888" y="4093845"/>
                      <a:pt x="18656681" y="4072636"/>
                      <a:pt x="18671414" y="4061206"/>
                    </a:cubicBezTo>
                    <a:cubicBezTo>
                      <a:pt x="18686145" y="4049776"/>
                      <a:pt x="18707481" y="4052570"/>
                      <a:pt x="18718912" y="4067302"/>
                    </a:cubicBezTo>
                    <a:close/>
                    <a:moveTo>
                      <a:pt x="18801335" y="4175506"/>
                    </a:moveTo>
                    <a:cubicBezTo>
                      <a:pt x="18814923" y="4193667"/>
                      <a:pt x="18828513" y="4211701"/>
                      <a:pt x="18841974" y="4229989"/>
                    </a:cubicBezTo>
                    <a:cubicBezTo>
                      <a:pt x="18853150" y="4244975"/>
                      <a:pt x="18849975" y="4266184"/>
                      <a:pt x="18834990" y="4277360"/>
                    </a:cubicBezTo>
                    <a:cubicBezTo>
                      <a:pt x="18820003" y="4288536"/>
                      <a:pt x="18798794" y="4285361"/>
                      <a:pt x="18787618" y="4270375"/>
                    </a:cubicBezTo>
                    <a:cubicBezTo>
                      <a:pt x="18774156" y="4252341"/>
                      <a:pt x="18760694" y="4234307"/>
                      <a:pt x="18747232" y="4216273"/>
                    </a:cubicBezTo>
                    <a:cubicBezTo>
                      <a:pt x="18736056" y="4201287"/>
                      <a:pt x="18738977" y="4180078"/>
                      <a:pt x="18753964" y="4168902"/>
                    </a:cubicBezTo>
                    <a:cubicBezTo>
                      <a:pt x="18768949" y="4157726"/>
                      <a:pt x="18790158" y="4160647"/>
                      <a:pt x="18801335" y="4175633"/>
                    </a:cubicBezTo>
                    <a:close/>
                    <a:moveTo>
                      <a:pt x="18882233" y="4284726"/>
                    </a:moveTo>
                    <a:cubicBezTo>
                      <a:pt x="18895568" y="4303014"/>
                      <a:pt x="18908903" y="4321302"/>
                      <a:pt x="18922112" y="4339717"/>
                    </a:cubicBezTo>
                    <a:cubicBezTo>
                      <a:pt x="18933033" y="4354830"/>
                      <a:pt x="18929604" y="4376039"/>
                      <a:pt x="18914492" y="4386961"/>
                    </a:cubicBezTo>
                    <a:cubicBezTo>
                      <a:pt x="18899378" y="4397883"/>
                      <a:pt x="18878169" y="4394454"/>
                      <a:pt x="18867247" y="4379341"/>
                    </a:cubicBezTo>
                    <a:cubicBezTo>
                      <a:pt x="18854040" y="4361053"/>
                      <a:pt x="18840831" y="4342892"/>
                      <a:pt x="18827623" y="4324731"/>
                    </a:cubicBezTo>
                    <a:cubicBezTo>
                      <a:pt x="18816574" y="4309618"/>
                      <a:pt x="18819876" y="4288409"/>
                      <a:pt x="18834990" y="4277360"/>
                    </a:cubicBezTo>
                    <a:cubicBezTo>
                      <a:pt x="18850102" y="4266311"/>
                      <a:pt x="18871312" y="4269613"/>
                      <a:pt x="18882361" y="4284726"/>
                    </a:cubicBezTo>
                    <a:close/>
                    <a:moveTo>
                      <a:pt x="18961863" y="4394962"/>
                    </a:moveTo>
                    <a:cubicBezTo>
                      <a:pt x="18974943" y="4413377"/>
                      <a:pt x="18988024" y="4431919"/>
                      <a:pt x="19001105" y="4450461"/>
                    </a:cubicBezTo>
                    <a:cubicBezTo>
                      <a:pt x="19011900" y="4465828"/>
                      <a:pt x="19008217" y="4486910"/>
                      <a:pt x="18992850" y="4497578"/>
                    </a:cubicBezTo>
                    <a:cubicBezTo>
                      <a:pt x="18977483" y="4508246"/>
                      <a:pt x="18956401" y="4504690"/>
                      <a:pt x="18945733" y="4489323"/>
                    </a:cubicBezTo>
                    <a:cubicBezTo>
                      <a:pt x="18932779" y="4470908"/>
                      <a:pt x="18919825" y="4452493"/>
                      <a:pt x="18906744" y="4434205"/>
                    </a:cubicBezTo>
                    <a:cubicBezTo>
                      <a:pt x="18895949" y="4418965"/>
                      <a:pt x="18899505" y="4397883"/>
                      <a:pt x="18914745" y="4386961"/>
                    </a:cubicBezTo>
                    <a:cubicBezTo>
                      <a:pt x="18929986" y="4376039"/>
                      <a:pt x="18951067" y="4379722"/>
                      <a:pt x="18961990" y="4394962"/>
                    </a:cubicBezTo>
                    <a:close/>
                    <a:moveTo>
                      <a:pt x="19040094" y="4506214"/>
                    </a:moveTo>
                    <a:cubicBezTo>
                      <a:pt x="19053048" y="4524883"/>
                      <a:pt x="19065875" y="4543552"/>
                      <a:pt x="19078575" y="4562221"/>
                    </a:cubicBezTo>
                    <a:cubicBezTo>
                      <a:pt x="19089117" y="4577715"/>
                      <a:pt x="19085179" y="4598797"/>
                      <a:pt x="19069686" y="4609338"/>
                    </a:cubicBezTo>
                    <a:cubicBezTo>
                      <a:pt x="19054192" y="4619879"/>
                      <a:pt x="19033110" y="4615942"/>
                      <a:pt x="19022568" y="4600448"/>
                    </a:cubicBezTo>
                    <a:cubicBezTo>
                      <a:pt x="19009868" y="4581906"/>
                      <a:pt x="18997168" y="4563237"/>
                      <a:pt x="18984342" y="4544822"/>
                    </a:cubicBezTo>
                    <a:cubicBezTo>
                      <a:pt x="18973673" y="4529455"/>
                      <a:pt x="18977483" y="4508373"/>
                      <a:pt x="18992850" y="4497705"/>
                    </a:cubicBezTo>
                    <a:cubicBezTo>
                      <a:pt x="19008217" y="4487037"/>
                      <a:pt x="19029299" y="4490847"/>
                      <a:pt x="19039967" y="4506214"/>
                    </a:cubicBezTo>
                    <a:close/>
                    <a:moveTo>
                      <a:pt x="19116675" y="4618482"/>
                    </a:moveTo>
                    <a:cubicBezTo>
                      <a:pt x="19129375" y="4637278"/>
                      <a:pt x="19141948" y="4656074"/>
                      <a:pt x="19154394" y="4674870"/>
                    </a:cubicBezTo>
                    <a:cubicBezTo>
                      <a:pt x="19164681" y="4690491"/>
                      <a:pt x="19160491" y="4711446"/>
                      <a:pt x="19144869" y="4721860"/>
                    </a:cubicBezTo>
                    <a:cubicBezTo>
                      <a:pt x="19129248" y="4732274"/>
                      <a:pt x="19108293" y="4727956"/>
                      <a:pt x="19097879" y="4712335"/>
                    </a:cubicBezTo>
                    <a:cubicBezTo>
                      <a:pt x="19085433" y="4693539"/>
                      <a:pt x="19072988" y="4674870"/>
                      <a:pt x="19060415" y="4656201"/>
                    </a:cubicBezTo>
                    <a:cubicBezTo>
                      <a:pt x="19050000" y="4640707"/>
                      <a:pt x="19054065" y="4619625"/>
                      <a:pt x="19069558" y="4609211"/>
                    </a:cubicBezTo>
                    <a:cubicBezTo>
                      <a:pt x="19085052" y="4598797"/>
                      <a:pt x="19106135" y="4602861"/>
                      <a:pt x="19116548" y="4618355"/>
                    </a:cubicBezTo>
                    <a:close/>
                    <a:moveTo>
                      <a:pt x="19191732" y="4731512"/>
                    </a:moveTo>
                    <a:cubicBezTo>
                      <a:pt x="19204178" y="4750435"/>
                      <a:pt x="19216497" y="4769485"/>
                      <a:pt x="19228817" y="4788408"/>
                    </a:cubicBezTo>
                    <a:cubicBezTo>
                      <a:pt x="19238976" y="4804156"/>
                      <a:pt x="19234404" y="4825111"/>
                      <a:pt x="19218783" y="4835271"/>
                    </a:cubicBezTo>
                    <a:cubicBezTo>
                      <a:pt x="19203163" y="4845431"/>
                      <a:pt x="19182080" y="4840859"/>
                      <a:pt x="19171920" y="4825238"/>
                    </a:cubicBezTo>
                    <a:cubicBezTo>
                      <a:pt x="19159728" y="4806315"/>
                      <a:pt x="19147410" y="4787519"/>
                      <a:pt x="19135091" y="4768596"/>
                    </a:cubicBezTo>
                    <a:cubicBezTo>
                      <a:pt x="19124803" y="4752975"/>
                      <a:pt x="19129248" y="4731893"/>
                      <a:pt x="19144869" y="4721733"/>
                    </a:cubicBezTo>
                    <a:cubicBezTo>
                      <a:pt x="19160491" y="4711573"/>
                      <a:pt x="19181572" y="4715891"/>
                      <a:pt x="19191732" y="4731512"/>
                    </a:cubicBezTo>
                    <a:close/>
                    <a:moveTo>
                      <a:pt x="19265392" y="4845685"/>
                    </a:moveTo>
                    <a:cubicBezTo>
                      <a:pt x="19277585" y="4864735"/>
                      <a:pt x="19289649" y="4883912"/>
                      <a:pt x="19301715" y="4903089"/>
                    </a:cubicBezTo>
                    <a:cubicBezTo>
                      <a:pt x="19311620" y="4918964"/>
                      <a:pt x="19306921" y="4939792"/>
                      <a:pt x="19291046" y="4949825"/>
                    </a:cubicBezTo>
                    <a:cubicBezTo>
                      <a:pt x="19275171" y="4959858"/>
                      <a:pt x="19254343" y="4955032"/>
                      <a:pt x="19244311" y="4939157"/>
                    </a:cubicBezTo>
                    <a:cubicBezTo>
                      <a:pt x="19232372" y="4920107"/>
                      <a:pt x="19220307" y="4901057"/>
                      <a:pt x="19208242" y="4882007"/>
                    </a:cubicBezTo>
                    <a:cubicBezTo>
                      <a:pt x="19198210" y="4866259"/>
                      <a:pt x="19202908" y="4845304"/>
                      <a:pt x="19218656" y="4835271"/>
                    </a:cubicBezTo>
                    <a:cubicBezTo>
                      <a:pt x="19234404" y="4825238"/>
                      <a:pt x="19255360" y="4829937"/>
                      <a:pt x="19265392" y="4845685"/>
                    </a:cubicBezTo>
                    <a:close/>
                    <a:moveTo>
                      <a:pt x="19337655" y="4960874"/>
                    </a:moveTo>
                    <a:cubicBezTo>
                      <a:pt x="19349593" y="4980178"/>
                      <a:pt x="19361404" y="4999482"/>
                      <a:pt x="19373216" y="5018786"/>
                    </a:cubicBezTo>
                    <a:cubicBezTo>
                      <a:pt x="19382994" y="5034788"/>
                      <a:pt x="19377915" y="5055616"/>
                      <a:pt x="19361913" y="5065268"/>
                    </a:cubicBezTo>
                    <a:cubicBezTo>
                      <a:pt x="19345911" y="5074920"/>
                      <a:pt x="19325082" y="5069967"/>
                      <a:pt x="19315430" y="5053965"/>
                    </a:cubicBezTo>
                    <a:cubicBezTo>
                      <a:pt x="19303746" y="5034788"/>
                      <a:pt x="19291936" y="5015484"/>
                      <a:pt x="19280124" y="4996434"/>
                    </a:cubicBezTo>
                    <a:cubicBezTo>
                      <a:pt x="19270345" y="4980559"/>
                      <a:pt x="19275171" y="4959604"/>
                      <a:pt x="19291173" y="4949825"/>
                    </a:cubicBezTo>
                    <a:cubicBezTo>
                      <a:pt x="19307175" y="4940046"/>
                      <a:pt x="19328003" y="4944872"/>
                      <a:pt x="19337782" y="4960874"/>
                    </a:cubicBezTo>
                    <a:close/>
                    <a:moveTo>
                      <a:pt x="19408521" y="5076952"/>
                    </a:moveTo>
                    <a:cubicBezTo>
                      <a:pt x="19420205" y="5096383"/>
                      <a:pt x="19431763" y="5115814"/>
                      <a:pt x="19443319" y="5135245"/>
                    </a:cubicBezTo>
                    <a:cubicBezTo>
                      <a:pt x="19452844" y="5151374"/>
                      <a:pt x="19447511" y="5172075"/>
                      <a:pt x="19431381" y="5181600"/>
                    </a:cubicBezTo>
                    <a:cubicBezTo>
                      <a:pt x="19415252" y="5191125"/>
                      <a:pt x="19394551" y="5185791"/>
                      <a:pt x="19385026" y="5169662"/>
                    </a:cubicBezTo>
                    <a:cubicBezTo>
                      <a:pt x="19373596" y="5150358"/>
                      <a:pt x="19362040" y="5130927"/>
                      <a:pt x="19350482" y="5111750"/>
                    </a:cubicBezTo>
                    <a:cubicBezTo>
                      <a:pt x="19340830" y="5095748"/>
                      <a:pt x="19346038" y="5074920"/>
                      <a:pt x="19362040" y="5065268"/>
                    </a:cubicBezTo>
                    <a:cubicBezTo>
                      <a:pt x="19378042" y="5055616"/>
                      <a:pt x="19398869" y="5060823"/>
                      <a:pt x="19408521" y="5076825"/>
                    </a:cubicBezTo>
                    <a:close/>
                    <a:moveTo>
                      <a:pt x="19477610" y="5193665"/>
                    </a:moveTo>
                    <a:cubicBezTo>
                      <a:pt x="19489040" y="5213223"/>
                      <a:pt x="19500342" y="5232781"/>
                      <a:pt x="19511645" y="5252466"/>
                    </a:cubicBezTo>
                    <a:cubicBezTo>
                      <a:pt x="19520917" y="5268722"/>
                      <a:pt x="19515328" y="5289423"/>
                      <a:pt x="19499072" y="5298694"/>
                    </a:cubicBezTo>
                    <a:cubicBezTo>
                      <a:pt x="19482817" y="5307965"/>
                      <a:pt x="19462116" y="5302377"/>
                      <a:pt x="19452844" y="5286121"/>
                    </a:cubicBezTo>
                    <a:cubicBezTo>
                      <a:pt x="19441668" y="5266563"/>
                      <a:pt x="19430366" y="5247132"/>
                      <a:pt x="19419063" y="5227701"/>
                    </a:cubicBezTo>
                    <a:cubicBezTo>
                      <a:pt x="19409665" y="5211572"/>
                      <a:pt x="19415125" y="5190744"/>
                      <a:pt x="19431254" y="5181346"/>
                    </a:cubicBezTo>
                    <a:cubicBezTo>
                      <a:pt x="19447383" y="5171948"/>
                      <a:pt x="19468212" y="5177409"/>
                      <a:pt x="19477610" y="5193538"/>
                    </a:cubicBezTo>
                    <a:close/>
                    <a:moveTo>
                      <a:pt x="19545300" y="5311394"/>
                    </a:moveTo>
                    <a:cubicBezTo>
                      <a:pt x="19556476" y="5331079"/>
                      <a:pt x="19567525" y="5350891"/>
                      <a:pt x="19578574" y="5370703"/>
                    </a:cubicBezTo>
                    <a:cubicBezTo>
                      <a:pt x="19587718" y="5387086"/>
                      <a:pt x="19581749" y="5407660"/>
                      <a:pt x="19565493" y="5416804"/>
                    </a:cubicBezTo>
                    <a:cubicBezTo>
                      <a:pt x="19549238" y="5425948"/>
                      <a:pt x="19528537" y="5419979"/>
                      <a:pt x="19519392" y="5403723"/>
                    </a:cubicBezTo>
                    <a:cubicBezTo>
                      <a:pt x="19508470" y="5384038"/>
                      <a:pt x="19497421" y="5364353"/>
                      <a:pt x="19486372" y="5344795"/>
                    </a:cubicBezTo>
                    <a:cubicBezTo>
                      <a:pt x="19477228" y="5328539"/>
                      <a:pt x="19482943" y="5307838"/>
                      <a:pt x="19499199" y="5298694"/>
                    </a:cubicBezTo>
                    <a:cubicBezTo>
                      <a:pt x="19515455" y="5289550"/>
                      <a:pt x="19536156" y="5295265"/>
                      <a:pt x="19545300" y="5311521"/>
                    </a:cubicBezTo>
                    <a:close/>
                    <a:moveTo>
                      <a:pt x="19611467" y="5430393"/>
                    </a:moveTo>
                    <a:cubicBezTo>
                      <a:pt x="19622390" y="5450205"/>
                      <a:pt x="19633185" y="5470144"/>
                      <a:pt x="19643979" y="5490083"/>
                    </a:cubicBezTo>
                    <a:cubicBezTo>
                      <a:pt x="19652869" y="5506593"/>
                      <a:pt x="19646773" y="5527040"/>
                      <a:pt x="19630264" y="5535930"/>
                    </a:cubicBezTo>
                    <a:cubicBezTo>
                      <a:pt x="19613753" y="5544820"/>
                      <a:pt x="19593306" y="5538724"/>
                      <a:pt x="19584417" y="5522214"/>
                    </a:cubicBezTo>
                    <a:cubicBezTo>
                      <a:pt x="19573748" y="5502402"/>
                      <a:pt x="19562953" y="5482590"/>
                      <a:pt x="19552158" y="5462905"/>
                    </a:cubicBezTo>
                    <a:cubicBezTo>
                      <a:pt x="19543142" y="5446522"/>
                      <a:pt x="19549111" y="5425948"/>
                      <a:pt x="19565620" y="5416931"/>
                    </a:cubicBezTo>
                    <a:cubicBezTo>
                      <a:pt x="19582130" y="5407914"/>
                      <a:pt x="19602577" y="5413883"/>
                      <a:pt x="19611594" y="5430393"/>
                    </a:cubicBezTo>
                    <a:close/>
                    <a:moveTo>
                      <a:pt x="19676111" y="5549900"/>
                    </a:moveTo>
                    <a:cubicBezTo>
                      <a:pt x="19686778" y="5569839"/>
                      <a:pt x="19697319" y="5589905"/>
                      <a:pt x="19707733" y="5609971"/>
                    </a:cubicBezTo>
                    <a:cubicBezTo>
                      <a:pt x="19716369" y="5626481"/>
                      <a:pt x="19710019" y="5647055"/>
                      <a:pt x="19693382" y="5655691"/>
                    </a:cubicBezTo>
                    <a:cubicBezTo>
                      <a:pt x="19676745" y="5664327"/>
                      <a:pt x="19656298" y="5657977"/>
                      <a:pt x="19647663" y="5641340"/>
                    </a:cubicBezTo>
                    <a:cubicBezTo>
                      <a:pt x="19637248" y="5621401"/>
                      <a:pt x="19626707" y="5601462"/>
                      <a:pt x="19616167" y="5581650"/>
                    </a:cubicBezTo>
                    <a:cubicBezTo>
                      <a:pt x="19607403" y="5565140"/>
                      <a:pt x="19613626" y="5544566"/>
                      <a:pt x="19630137" y="5535803"/>
                    </a:cubicBezTo>
                    <a:cubicBezTo>
                      <a:pt x="19646646" y="5527040"/>
                      <a:pt x="19667220" y="5533263"/>
                      <a:pt x="19675983" y="5549773"/>
                    </a:cubicBezTo>
                    <a:close/>
                    <a:moveTo>
                      <a:pt x="19738975" y="5670169"/>
                    </a:moveTo>
                    <a:cubicBezTo>
                      <a:pt x="19749390" y="5690362"/>
                      <a:pt x="19759676" y="5710428"/>
                      <a:pt x="19769837" y="5730748"/>
                    </a:cubicBezTo>
                    <a:cubicBezTo>
                      <a:pt x="19778345" y="5747385"/>
                      <a:pt x="19771615" y="5767832"/>
                      <a:pt x="19754977" y="5776214"/>
                    </a:cubicBezTo>
                    <a:cubicBezTo>
                      <a:pt x="19738341" y="5784596"/>
                      <a:pt x="19717893" y="5777992"/>
                      <a:pt x="19709512" y="5761355"/>
                    </a:cubicBezTo>
                    <a:cubicBezTo>
                      <a:pt x="19699351" y="5741289"/>
                      <a:pt x="19689065" y="5721223"/>
                      <a:pt x="19678777" y="5701284"/>
                    </a:cubicBezTo>
                    <a:cubicBezTo>
                      <a:pt x="19670268" y="5684647"/>
                      <a:pt x="19676745" y="5664200"/>
                      <a:pt x="19693382" y="5655691"/>
                    </a:cubicBezTo>
                    <a:cubicBezTo>
                      <a:pt x="19710019" y="5647182"/>
                      <a:pt x="19730467" y="5653659"/>
                      <a:pt x="19738975" y="5670296"/>
                    </a:cubicBezTo>
                    <a:close/>
                    <a:moveTo>
                      <a:pt x="19800443" y="5791581"/>
                    </a:moveTo>
                    <a:cubicBezTo>
                      <a:pt x="19810603" y="5811901"/>
                      <a:pt x="19820637" y="5832221"/>
                      <a:pt x="19830542" y="5852541"/>
                    </a:cubicBezTo>
                    <a:cubicBezTo>
                      <a:pt x="19838797" y="5869305"/>
                      <a:pt x="19831813" y="5889625"/>
                      <a:pt x="19815048" y="5897880"/>
                    </a:cubicBezTo>
                    <a:cubicBezTo>
                      <a:pt x="19798285" y="5906135"/>
                      <a:pt x="19777965" y="5899150"/>
                      <a:pt x="19769710" y="5882386"/>
                    </a:cubicBezTo>
                    <a:cubicBezTo>
                      <a:pt x="19759803" y="5862193"/>
                      <a:pt x="19749770" y="5842000"/>
                      <a:pt x="19739738" y="5821807"/>
                    </a:cubicBezTo>
                    <a:cubicBezTo>
                      <a:pt x="19731355" y="5805043"/>
                      <a:pt x="19738214" y="5784723"/>
                      <a:pt x="19754977" y="5776341"/>
                    </a:cubicBezTo>
                    <a:cubicBezTo>
                      <a:pt x="19771742" y="5767959"/>
                      <a:pt x="19792062" y="5774817"/>
                      <a:pt x="19800443" y="5791581"/>
                    </a:cubicBezTo>
                    <a:close/>
                    <a:moveTo>
                      <a:pt x="19860388" y="5913755"/>
                    </a:moveTo>
                    <a:cubicBezTo>
                      <a:pt x="19870167" y="5934075"/>
                      <a:pt x="19879945" y="5954522"/>
                      <a:pt x="19889597" y="5974969"/>
                    </a:cubicBezTo>
                    <a:cubicBezTo>
                      <a:pt x="19897598" y="5991860"/>
                      <a:pt x="19890360" y="6012053"/>
                      <a:pt x="19873468" y="6020054"/>
                    </a:cubicBezTo>
                    <a:cubicBezTo>
                      <a:pt x="19856577" y="6028055"/>
                      <a:pt x="19836385" y="6020816"/>
                      <a:pt x="19828383" y="6003925"/>
                    </a:cubicBezTo>
                    <a:cubicBezTo>
                      <a:pt x="19818731" y="5983605"/>
                      <a:pt x="19809079" y="5963285"/>
                      <a:pt x="19799300" y="5943092"/>
                    </a:cubicBezTo>
                    <a:cubicBezTo>
                      <a:pt x="19791172" y="5926201"/>
                      <a:pt x="19798285" y="5906008"/>
                      <a:pt x="19815048" y="5897880"/>
                    </a:cubicBezTo>
                    <a:cubicBezTo>
                      <a:pt x="19831813" y="5889752"/>
                      <a:pt x="19852132" y="5896864"/>
                      <a:pt x="19860261" y="5913628"/>
                    </a:cubicBezTo>
                    <a:close/>
                    <a:moveTo>
                      <a:pt x="19918426" y="6036310"/>
                    </a:moveTo>
                    <a:cubicBezTo>
                      <a:pt x="19927951" y="6056884"/>
                      <a:pt x="19937476" y="6077331"/>
                      <a:pt x="19946874" y="6097905"/>
                    </a:cubicBezTo>
                    <a:cubicBezTo>
                      <a:pt x="19954621" y="6114923"/>
                      <a:pt x="19947255" y="6134989"/>
                      <a:pt x="19930238" y="6142863"/>
                    </a:cubicBezTo>
                    <a:cubicBezTo>
                      <a:pt x="19913219" y="6150737"/>
                      <a:pt x="19893153" y="6143244"/>
                      <a:pt x="19885279" y="6126226"/>
                    </a:cubicBezTo>
                    <a:cubicBezTo>
                      <a:pt x="19875881" y="6105779"/>
                      <a:pt x="19866483" y="6085332"/>
                      <a:pt x="19856958" y="6065012"/>
                    </a:cubicBezTo>
                    <a:cubicBezTo>
                      <a:pt x="19849085" y="6048121"/>
                      <a:pt x="19856450" y="6027928"/>
                      <a:pt x="19873342" y="6020054"/>
                    </a:cubicBezTo>
                    <a:cubicBezTo>
                      <a:pt x="19890232" y="6012180"/>
                      <a:pt x="19910425" y="6019546"/>
                      <a:pt x="19918299" y="6036437"/>
                    </a:cubicBezTo>
                    <a:close/>
                    <a:moveTo>
                      <a:pt x="19974942" y="6159881"/>
                    </a:moveTo>
                    <a:cubicBezTo>
                      <a:pt x="19984213" y="6180582"/>
                      <a:pt x="19993483" y="6201283"/>
                      <a:pt x="20002627" y="6221984"/>
                    </a:cubicBezTo>
                    <a:cubicBezTo>
                      <a:pt x="20010247" y="6239129"/>
                      <a:pt x="20002500" y="6259068"/>
                      <a:pt x="19985355" y="6266688"/>
                    </a:cubicBezTo>
                    <a:cubicBezTo>
                      <a:pt x="19968211" y="6274308"/>
                      <a:pt x="19948271" y="6266561"/>
                      <a:pt x="19940651" y="6249416"/>
                    </a:cubicBezTo>
                    <a:cubicBezTo>
                      <a:pt x="19931507" y="6228842"/>
                      <a:pt x="19922364" y="6208268"/>
                      <a:pt x="19913092" y="6187694"/>
                    </a:cubicBezTo>
                    <a:cubicBezTo>
                      <a:pt x="19905472" y="6170676"/>
                      <a:pt x="19912966" y="6150610"/>
                      <a:pt x="19930111" y="6142863"/>
                    </a:cubicBezTo>
                    <a:cubicBezTo>
                      <a:pt x="19947255" y="6135116"/>
                      <a:pt x="19967194" y="6142736"/>
                      <a:pt x="19974942" y="6159881"/>
                    </a:cubicBezTo>
                    <a:close/>
                    <a:moveTo>
                      <a:pt x="20029932" y="6284214"/>
                    </a:moveTo>
                    <a:cubicBezTo>
                      <a:pt x="20038949" y="6305042"/>
                      <a:pt x="20047967" y="6325870"/>
                      <a:pt x="20056856" y="6346698"/>
                    </a:cubicBezTo>
                    <a:cubicBezTo>
                      <a:pt x="20064222" y="6363843"/>
                      <a:pt x="20056221" y="6383782"/>
                      <a:pt x="20038949" y="6391148"/>
                    </a:cubicBezTo>
                    <a:cubicBezTo>
                      <a:pt x="20021677" y="6398514"/>
                      <a:pt x="20001866" y="6390513"/>
                      <a:pt x="19994499" y="6373241"/>
                    </a:cubicBezTo>
                    <a:cubicBezTo>
                      <a:pt x="19985610" y="6352540"/>
                      <a:pt x="19976719" y="6331839"/>
                      <a:pt x="19967702" y="6311138"/>
                    </a:cubicBezTo>
                    <a:cubicBezTo>
                      <a:pt x="19960210" y="6293993"/>
                      <a:pt x="19968083" y="6274054"/>
                      <a:pt x="19985228" y="6266561"/>
                    </a:cubicBezTo>
                    <a:cubicBezTo>
                      <a:pt x="20002373" y="6259068"/>
                      <a:pt x="20022313" y="6266942"/>
                      <a:pt x="20029805" y="6284087"/>
                    </a:cubicBezTo>
                    <a:close/>
                    <a:moveTo>
                      <a:pt x="20083272" y="6409182"/>
                    </a:moveTo>
                    <a:cubicBezTo>
                      <a:pt x="20092036" y="6430010"/>
                      <a:pt x="20100671" y="6450965"/>
                      <a:pt x="20109307" y="6471793"/>
                    </a:cubicBezTo>
                    <a:cubicBezTo>
                      <a:pt x="20116419" y="6489065"/>
                      <a:pt x="20108165" y="6508877"/>
                      <a:pt x="20090892" y="6515989"/>
                    </a:cubicBezTo>
                    <a:cubicBezTo>
                      <a:pt x="20073620" y="6523101"/>
                      <a:pt x="20053808" y="6514846"/>
                      <a:pt x="20046696" y="6497574"/>
                    </a:cubicBezTo>
                    <a:cubicBezTo>
                      <a:pt x="20038188" y="6476746"/>
                      <a:pt x="20029551" y="6456045"/>
                      <a:pt x="20020789" y="6435344"/>
                    </a:cubicBezTo>
                    <a:cubicBezTo>
                      <a:pt x="20013549" y="6418072"/>
                      <a:pt x="20021677" y="6398260"/>
                      <a:pt x="20038949" y="6391021"/>
                    </a:cubicBezTo>
                    <a:cubicBezTo>
                      <a:pt x="20056221" y="6383782"/>
                      <a:pt x="20076033" y="6391910"/>
                      <a:pt x="20083272" y="6409182"/>
                    </a:cubicBezTo>
                    <a:close/>
                    <a:moveTo>
                      <a:pt x="20134962" y="6534658"/>
                    </a:moveTo>
                    <a:cubicBezTo>
                      <a:pt x="20143470" y="6555613"/>
                      <a:pt x="20151852" y="6576695"/>
                      <a:pt x="20160235" y="6597777"/>
                    </a:cubicBezTo>
                    <a:cubicBezTo>
                      <a:pt x="20167092" y="6615176"/>
                      <a:pt x="20158583" y="6634861"/>
                      <a:pt x="20141185" y="6641719"/>
                    </a:cubicBezTo>
                    <a:cubicBezTo>
                      <a:pt x="20123786" y="6648577"/>
                      <a:pt x="20104100" y="6640068"/>
                      <a:pt x="20097242" y="6622669"/>
                    </a:cubicBezTo>
                    <a:cubicBezTo>
                      <a:pt x="20088988" y="6601714"/>
                      <a:pt x="20080605" y="6580886"/>
                      <a:pt x="20072223" y="6560058"/>
                    </a:cubicBezTo>
                    <a:cubicBezTo>
                      <a:pt x="20065239" y="6542659"/>
                      <a:pt x="20073620" y="6522974"/>
                      <a:pt x="20090892" y="6515989"/>
                    </a:cubicBezTo>
                    <a:cubicBezTo>
                      <a:pt x="20108165" y="6509004"/>
                      <a:pt x="20127976" y="6517386"/>
                      <a:pt x="20134962" y="6534658"/>
                    </a:cubicBezTo>
                    <a:close/>
                    <a:moveTo>
                      <a:pt x="20184999" y="6661023"/>
                    </a:moveTo>
                    <a:cubicBezTo>
                      <a:pt x="20193254" y="6682105"/>
                      <a:pt x="20201382" y="6703314"/>
                      <a:pt x="20209383" y="6724523"/>
                    </a:cubicBezTo>
                    <a:cubicBezTo>
                      <a:pt x="20215988" y="6742049"/>
                      <a:pt x="20207224" y="6761607"/>
                      <a:pt x="20189825" y="6768211"/>
                    </a:cubicBezTo>
                    <a:cubicBezTo>
                      <a:pt x="20172426" y="6774815"/>
                      <a:pt x="20152742" y="6766052"/>
                      <a:pt x="20146138" y="6748653"/>
                    </a:cubicBezTo>
                    <a:cubicBezTo>
                      <a:pt x="20138137" y="6727571"/>
                      <a:pt x="20130008" y="6706616"/>
                      <a:pt x="20121880" y="6685661"/>
                    </a:cubicBezTo>
                    <a:cubicBezTo>
                      <a:pt x="20115149" y="6668262"/>
                      <a:pt x="20123786" y="6648577"/>
                      <a:pt x="20141185" y="6641846"/>
                    </a:cubicBezTo>
                    <a:cubicBezTo>
                      <a:pt x="20158583" y="6635115"/>
                      <a:pt x="20178268" y="6643751"/>
                      <a:pt x="20184999" y="6661150"/>
                    </a:cubicBezTo>
                    <a:close/>
                    <a:moveTo>
                      <a:pt x="20233514" y="6788277"/>
                    </a:moveTo>
                    <a:cubicBezTo>
                      <a:pt x="20241515" y="6809486"/>
                      <a:pt x="20249389" y="6830822"/>
                      <a:pt x="20257136" y="6852158"/>
                    </a:cubicBezTo>
                    <a:cubicBezTo>
                      <a:pt x="20263613" y="6869684"/>
                      <a:pt x="20254595" y="6889115"/>
                      <a:pt x="20236942" y="6895592"/>
                    </a:cubicBezTo>
                    <a:cubicBezTo>
                      <a:pt x="20219290" y="6902069"/>
                      <a:pt x="20199986" y="6893052"/>
                      <a:pt x="20193508" y="6875399"/>
                    </a:cubicBezTo>
                    <a:cubicBezTo>
                      <a:pt x="20185762" y="6854190"/>
                      <a:pt x="20177888" y="6833108"/>
                      <a:pt x="20170014" y="6811899"/>
                    </a:cubicBezTo>
                    <a:cubicBezTo>
                      <a:pt x="20163410" y="6794373"/>
                      <a:pt x="20172299" y="6774815"/>
                      <a:pt x="20189825" y="6768338"/>
                    </a:cubicBezTo>
                    <a:cubicBezTo>
                      <a:pt x="20207351" y="6761861"/>
                      <a:pt x="20226910" y="6770624"/>
                      <a:pt x="20233387" y="6788150"/>
                    </a:cubicBezTo>
                    <a:close/>
                    <a:moveTo>
                      <a:pt x="20280122" y="6915785"/>
                    </a:moveTo>
                    <a:cubicBezTo>
                      <a:pt x="20287742" y="6937121"/>
                      <a:pt x="20295363" y="6958330"/>
                      <a:pt x="20302855" y="6979666"/>
                    </a:cubicBezTo>
                    <a:cubicBezTo>
                      <a:pt x="20309078" y="6997319"/>
                      <a:pt x="20299807" y="7016623"/>
                      <a:pt x="20282154" y="7022846"/>
                    </a:cubicBezTo>
                    <a:cubicBezTo>
                      <a:pt x="20264501" y="7029069"/>
                      <a:pt x="20245197" y="7019798"/>
                      <a:pt x="20238974" y="7002145"/>
                    </a:cubicBezTo>
                    <a:cubicBezTo>
                      <a:pt x="20231481" y="6980936"/>
                      <a:pt x="20223989" y="6959727"/>
                      <a:pt x="20216368" y="6938645"/>
                    </a:cubicBezTo>
                    <a:cubicBezTo>
                      <a:pt x="20210018" y="6920992"/>
                      <a:pt x="20219163" y="6901688"/>
                      <a:pt x="20236816" y="6895338"/>
                    </a:cubicBezTo>
                    <a:cubicBezTo>
                      <a:pt x="20254468" y="6888988"/>
                      <a:pt x="20273772" y="6898132"/>
                      <a:pt x="20280122" y="6915785"/>
                    </a:cubicBezTo>
                    <a:close/>
                    <a:moveTo>
                      <a:pt x="20325080" y="7043801"/>
                    </a:moveTo>
                    <a:cubicBezTo>
                      <a:pt x="20332446" y="7065264"/>
                      <a:pt x="20339686" y="7086600"/>
                      <a:pt x="20346924" y="7108063"/>
                    </a:cubicBezTo>
                    <a:cubicBezTo>
                      <a:pt x="20352893" y="7125843"/>
                      <a:pt x="20343368" y="7145020"/>
                      <a:pt x="20325589" y="7150989"/>
                    </a:cubicBezTo>
                    <a:cubicBezTo>
                      <a:pt x="20307808" y="7156958"/>
                      <a:pt x="20288631" y="7147433"/>
                      <a:pt x="20282663" y="7129653"/>
                    </a:cubicBezTo>
                    <a:cubicBezTo>
                      <a:pt x="20275423" y="7108317"/>
                      <a:pt x="20268185" y="7086981"/>
                      <a:pt x="20260945" y="7065772"/>
                    </a:cubicBezTo>
                    <a:cubicBezTo>
                      <a:pt x="20254849" y="7048119"/>
                      <a:pt x="20264247" y="7028815"/>
                      <a:pt x="20281900" y="7022719"/>
                    </a:cubicBezTo>
                    <a:cubicBezTo>
                      <a:pt x="20299553" y="7016623"/>
                      <a:pt x="20318857" y="7026021"/>
                      <a:pt x="20324953" y="7043674"/>
                    </a:cubicBezTo>
                    <a:close/>
                    <a:moveTo>
                      <a:pt x="20368388" y="7172452"/>
                    </a:moveTo>
                    <a:cubicBezTo>
                      <a:pt x="20375499" y="7194042"/>
                      <a:pt x="20382485" y="7215505"/>
                      <a:pt x="20389469" y="7237095"/>
                    </a:cubicBezTo>
                    <a:cubicBezTo>
                      <a:pt x="20395185" y="7254875"/>
                      <a:pt x="20385405" y="7273925"/>
                      <a:pt x="20367625" y="7279767"/>
                    </a:cubicBezTo>
                    <a:cubicBezTo>
                      <a:pt x="20349845" y="7285609"/>
                      <a:pt x="20330795" y="7275703"/>
                      <a:pt x="20324953" y="7257923"/>
                    </a:cubicBezTo>
                    <a:cubicBezTo>
                      <a:pt x="20318095" y="7236460"/>
                      <a:pt x="20311111" y="7214997"/>
                      <a:pt x="20303998" y="7193661"/>
                    </a:cubicBezTo>
                    <a:cubicBezTo>
                      <a:pt x="20298156" y="7175881"/>
                      <a:pt x="20307808" y="7156704"/>
                      <a:pt x="20325589" y="7150862"/>
                    </a:cubicBezTo>
                    <a:cubicBezTo>
                      <a:pt x="20343368" y="7145020"/>
                      <a:pt x="20362545" y="7154672"/>
                      <a:pt x="20368388" y="7172452"/>
                    </a:cubicBezTo>
                    <a:close/>
                    <a:moveTo>
                      <a:pt x="20410170" y="7301992"/>
                    </a:moveTo>
                    <a:cubicBezTo>
                      <a:pt x="20417028" y="7323582"/>
                      <a:pt x="20423760" y="7345172"/>
                      <a:pt x="20430364" y="7366889"/>
                    </a:cubicBezTo>
                    <a:cubicBezTo>
                      <a:pt x="20435824" y="7384796"/>
                      <a:pt x="20425792" y="7403719"/>
                      <a:pt x="20408012" y="7409180"/>
                    </a:cubicBezTo>
                    <a:cubicBezTo>
                      <a:pt x="20390231" y="7414641"/>
                      <a:pt x="20371181" y="7404608"/>
                      <a:pt x="20365720" y="7386828"/>
                    </a:cubicBezTo>
                    <a:cubicBezTo>
                      <a:pt x="20359117" y="7365365"/>
                      <a:pt x="20352386" y="7343775"/>
                      <a:pt x="20345654" y="7322312"/>
                    </a:cubicBezTo>
                    <a:cubicBezTo>
                      <a:pt x="20340067" y="7304532"/>
                      <a:pt x="20349972" y="7285482"/>
                      <a:pt x="20367752" y="7279894"/>
                    </a:cubicBezTo>
                    <a:cubicBezTo>
                      <a:pt x="20385532" y="7274306"/>
                      <a:pt x="20404582" y="7284212"/>
                      <a:pt x="20410170" y="7301992"/>
                    </a:cubicBezTo>
                    <a:close/>
                    <a:moveTo>
                      <a:pt x="20450175" y="7431786"/>
                    </a:moveTo>
                    <a:cubicBezTo>
                      <a:pt x="20456652" y="7453376"/>
                      <a:pt x="20463129" y="7475093"/>
                      <a:pt x="20469479" y="7496810"/>
                    </a:cubicBezTo>
                    <a:cubicBezTo>
                      <a:pt x="20474687" y="7514717"/>
                      <a:pt x="20464526" y="7533640"/>
                      <a:pt x="20446492" y="7538847"/>
                    </a:cubicBezTo>
                    <a:cubicBezTo>
                      <a:pt x="20428458" y="7544054"/>
                      <a:pt x="20409663" y="7533894"/>
                      <a:pt x="20404455" y="7515860"/>
                    </a:cubicBezTo>
                    <a:cubicBezTo>
                      <a:pt x="20398105" y="7494270"/>
                      <a:pt x="20391755" y="7472807"/>
                      <a:pt x="20385278" y="7451217"/>
                    </a:cubicBezTo>
                    <a:cubicBezTo>
                      <a:pt x="20379944" y="7433310"/>
                      <a:pt x="20390104" y="7414387"/>
                      <a:pt x="20408012" y="7409053"/>
                    </a:cubicBezTo>
                    <a:cubicBezTo>
                      <a:pt x="20425918" y="7403719"/>
                      <a:pt x="20444842" y="7413879"/>
                      <a:pt x="20450175" y="7431786"/>
                    </a:cubicBezTo>
                    <a:close/>
                    <a:moveTo>
                      <a:pt x="20488402" y="7562088"/>
                    </a:moveTo>
                    <a:cubicBezTo>
                      <a:pt x="20494625" y="7583805"/>
                      <a:pt x="20500848" y="7605649"/>
                      <a:pt x="20506944" y="7627493"/>
                    </a:cubicBezTo>
                    <a:cubicBezTo>
                      <a:pt x="20512024" y="7645527"/>
                      <a:pt x="20501483" y="7664196"/>
                      <a:pt x="20483449" y="7669276"/>
                    </a:cubicBezTo>
                    <a:cubicBezTo>
                      <a:pt x="20465416" y="7674356"/>
                      <a:pt x="20446746" y="7663815"/>
                      <a:pt x="20441667" y="7645781"/>
                    </a:cubicBezTo>
                    <a:cubicBezTo>
                      <a:pt x="20435570" y="7624064"/>
                      <a:pt x="20429474" y="7602474"/>
                      <a:pt x="20423251" y="7580757"/>
                    </a:cubicBezTo>
                    <a:cubicBezTo>
                      <a:pt x="20418044" y="7562723"/>
                      <a:pt x="20428458" y="7544054"/>
                      <a:pt x="20446492" y="7538847"/>
                    </a:cubicBezTo>
                    <a:cubicBezTo>
                      <a:pt x="20464526" y="7533640"/>
                      <a:pt x="20483195" y="7544054"/>
                      <a:pt x="20488402" y="7562088"/>
                    </a:cubicBezTo>
                    <a:close/>
                    <a:moveTo>
                      <a:pt x="20524978" y="7693025"/>
                    </a:moveTo>
                    <a:cubicBezTo>
                      <a:pt x="20530947" y="7714869"/>
                      <a:pt x="20536790" y="7736840"/>
                      <a:pt x="20542631" y="7758811"/>
                    </a:cubicBezTo>
                    <a:cubicBezTo>
                      <a:pt x="20547457" y="7776845"/>
                      <a:pt x="20536663" y="7795387"/>
                      <a:pt x="20518628" y="7800213"/>
                    </a:cubicBezTo>
                    <a:cubicBezTo>
                      <a:pt x="20500594" y="7805039"/>
                      <a:pt x="20482052" y="7794244"/>
                      <a:pt x="20477226" y="7776210"/>
                    </a:cubicBezTo>
                    <a:cubicBezTo>
                      <a:pt x="20471385" y="7754366"/>
                      <a:pt x="20465542" y="7732649"/>
                      <a:pt x="20459700" y="7710932"/>
                    </a:cubicBezTo>
                    <a:cubicBezTo>
                      <a:pt x="20454747" y="7692898"/>
                      <a:pt x="20465416" y="7674229"/>
                      <a:pt x="20483449" y="7669403"/>
                    </a:cubicBezTo>
                    <a:cubicBezTo>
                      <a:pt x="20501483" y="7664577"/>
                      <a:pt x="20520152" y="7675118"/>
                      <a:pt x="20524978" y="7693152"/>
                    </a:cubicBezTo>
                    <a:close/>
                    <a:moveTo>
                      <a:pt x="20559903" y="7824851"/>
                    </a:moveTo>
                    <a:cubicBezTo>
                      <a:pt x="20565492" y="7846695"/>
                      <a:pt x="20571079" y="7868666"/>
                      <a:pt x="20576667" y="7890510"/>
                    </a:cubicBezTo>
                    <a:cubicBezTo>
                      <a:pt x="20581240" y="7908671"/>
                      <a:pt x="20570191" y="7927086"/>
                      <a:pt x="20552029" y="7931658"/>
                    </a:cubicBezTo>
                    <a:cubicBezTo>
                      <a:pt x="20533868" y="7936230"/>
                      <a:pt x="20515453" y="7925181"/>
                      <a:pt x="20510881" y="7907020"/>
                    </a:cubicBezTo>
                    <a:cubicBezTo>
                      <a:pt x="20505420" y="7885176"/>
                      <a:pt x="20499832" y="7863459"/>
                      <a:pt x="20494244" y="7841742"/>
                    </a:cubicBezTo>
                    <a:cubicBezTo>
                      <a:pt x="20489545" y="7823581"/>
                      <a:pt x="20500467" y="7805166"/>
                      <a:pt x="20518501" y="7800467"/>
                    </a:cubicBezTo>
                    <a:cubicBezTo>
                      <a:pt x="20536536" y="7795768"/>
                      <a:pt x="20555077" y="7806690"/>
                      <a:pt x="20559776" y="7824724"/>
                    </a:cubicBezTo>
                    <a:close/>
                    <a:moveTo>
                      <a:pt x="20592796" y="7956296"/>
                    </a:moveTo>
                    <a:cubicBezTo>
                      <a:pt x="20598130" y="7978267"/>
                      <a:pt x="20603465" y="8000238"/>
                      <a:pt x="20608671" y="8022209"/>
                    </a:cubicBezTo>
                    <a:cubicBezTo>
                      <a:pt x="20612990" y="8040370"/>
                      <a:pt x="20601687" y="8058658"/>
                      <a:pt x="20583525" y="8062976"/>
                    </a:cubicBezTo>
                    <a:cubicBezTo>
                      <a:pt x="20565365" y="8067294"/>
                      <a:pt x="20547076" y="8055991"/>
                      <a:pt x="20542758" y="8037830"/>
                    </a:cubicBezTo>
                    <a:cubicBezTo>
                      <a:pt x="20537551" y="8015986"/>
                      <a:pt x="20532344" y="7994142"/>
                      <a:pt x="20527011" y="7972298"/>
                    </a:cubicBezTo>
                    <a:cubicBezTo>
                      <a:pt x="20522566" y="7954137"/>
                      <a:pt x="20533742" y="7935849"/>
                      <a:pt x="20551902" y="7931404"/>
                    </a:cubicBezTo>
                    <a:cubicBezTo>
                      <a:pt x="20570064" y="7926959"/>
                      <a:pt x="20588351" y="7938135"/>
                      <a:pt x="20592796" y="7956296"/>
                    </a:cubicBezTo>
                    <a:close/>
                    <a:moveTo>
                      <a:pt x="20624166" y="8088376"/>
                    </a:moveTo>
                    <a:cubicBezTo>
                      <a:pt x="20629245" y="8110474"/>
                      <a:pt x="20634325" y="8132572"/>
                      <a:pt x="20639278" y="8154670"/>
                    </a:cubicBezTo>
                    <a:cubicBezTo>
                      <a:pt x="20643342" y="8172958"/>
                      <a:pt x="20631913" y="8190992"/>
                      <a:pt x="20613624" y="8195056"/>
                    </a:cubicBezTo>
                    <a:cubicBezTo>
                      <a:pt x="20595337" y="8199120"/>
                      <a:pt x="20577302" y="8187690"/>
                      <a:pt x="20573239" y="8169402"/>
                    </a:cubicBezTo>
                    <a:cubicBezTo>
                      <a:pt x="20568286" y="8147431"/>
                      <a:pt x="20563332" y="8125460"/>
                      <a:pt x="20558252" y="8103489"/>
                    </a:cubicBezTo>
                    <a:cubicBezTo>
                      <a:pt x="20554062" y="8085201"/>
                      <a:pt x="20565365" y="8067040"/>
                      <a:pt x="20583652" y="8062849"/>
                    </a:cubicBezTo>
                    <a:cubicBezTo>
                      <a:pt x="20601941" y="8058658"/>
                      <a:pt x="20620101" y="8069961"/>
                      <a:pt x="20624292" y="8088249"/>
                    </a:cubicBezTo>
                    <a:close/>
                    <a:moveTo>
                      <a:pt x="20654011" y="8220964"/>
                    </a:moveTo>
                    <a:cubicBezTo>
                      <a:pt x="20658837" y="8243189"/>
                      <a:pt x="20663536" y="8265287"/>
                      <a:pt x="20668235" y="8287639"/>
                    </a:cubicBezTo>
                    <a:cubicBezTo>
                      <a:pt x="20672044" y="8305927"/>
                      <a:pt x="20660361" y="8323961"/>
                      <a:pt x="20642072" y="8327771"/>
                    </a:cubicBezTo>
                    <a:cubicBezTo>
                      <a:pt x="20623785" y="8331581"/>
                      <a:pt x="20605750" y="8319897"/>
                      <a:pt x="20601941" y="8301609"/>
                    </a:cubicBezTo>
                    <a:cubicBezTo>
                      <a:pt x="20597242" y="8279511"/>
                      <a:pt x="20592542" y="8257413"/>
                      <a:pt x="20587843" y="8235442"/>
                    </a:cubicBezTo>
                    <a:cubicBezTo>
                      <a:pt x="20583906" y="8217154"/>
                      <a:pt x="20595464" y="8199120"/>
                      <a:pt x="20613751" y="8195183"/>
                    </a:cubicBezTo>
                    <a:cubicBezTo>
                      <a:pt x="20632040" y="8191246"/>
                      <a:pt x="20650073" y="8202803"/>
                      <a:pt x="20654011" y="8221091"/>
                    </a:cubicBezTo>
                    <a:close/>
                    <a:moveTo>
                      <a:pt x="20681950" y="8354314"/>
                    </a:moveTo>
                    <a:cubicBezTo>
                      <a:pt x="20686395" y="8376412"/>
                      <a:pt x="20690841" y="8398510"/>
                      <a:pt x="20695158" y="8420735"/>
                    </a:cubicBezTo>
                    <a:cubicBezTo>
                      <a:pt x="20698715" y="8439150"/>
                      <a:pt x="20686776" y="8456930"/>
                      <a:pt x="20668489" y="8460486"/>
                    </a:cubicBezTo>
                    <a:cubicBezTo>
                      <a:pt x="20650200" y="8464042"/>
                      <a:pt x="20632293" y="8452104"/>
                      <a:pt x="20628738" y="8433816"/>
                    </a:cubicBezTo>
                    <a:cubicBezTo>
                      <a:pt x="20624419" y="8411845"/>
                      <a:pt x="20619974" y="8389747"/>
                      <a:pt x="20615529" y="8367776"/>
                    </a:cubicBezTo>
                    <a:cubicBezTo>
                      <a:pt x="20611846" y="8349488"/>
                      <a:pt x="20623657" y="8331581"/>
                      <a:pt x="20641945" y="8327898"/>
                    </a:cubicBezTo>
                    <a:cubicBezTo>
                      <a:pt x="20660233" y="8324215"/>
                      <a:pt x="20678141" y="8336026"/>
                      <a:pt x="20681823" y="8354314"/>
                    </a:cubicBezTo>
                    <a:close/>
                    <a:moveTo>
                      <a:pt x="20707986" y="8487283"/>
                    </a:moveTo>
                    <a:cubicBezTo>
                      <a:pt x="20712176" y="8509508"/>
                      <a:pt x="20716367" y="8531733"/>
                      <a:pt x="20720431" y="8553958"/>
                    </a:cubicBezTo>
                    <a:cubicBezTo>
                      <a:pt x="20723733" y="8572373"/>
                      <a:pt x="20711668" y="8590026"/>
                      <a:pt x="20693253" y="8593328"/>
                    </a:cubicBezTo>
                    <a:cubicBezTo>
                      <a:pt x="20674839" y="8596630"/>
                      <a:pt x="20657186" y="8584565"/>
                      <a:pt x="20653883" y="8566150"/>
                    </a:cubicBezTo>
                    <a:cubicBezTo>
                      <a:pt x="20649819" y="8544052"/>
                      <a:pt x="20645755" y="8521954"/>
                      <a:pt x="20641565" y="8499856"/>
                    </a:cubicBezTo>
                    <a:cubicBezTo>
                      <a:pt x="20638136" y="8481441"/>
                      <a:pt x="20650200" y="8463788"/>
                      <a:pt x="20668489" y="8460232"/>
                    </a:cubicBezTo>
                    <a:cubicBezTo>
                      <a:pt x="20686776" y="8456676"/>
                      <a:pt x="20704556" y="8468868"/>
                      <a:pt x="20708113" y="8487156"/>
                    </a:cubicBezTo>
                    <a:close/>
                    <a:moveTo>
                      <a:pt x="20732496" y="8620760"/>
                    </a:moveTo>
                    <a:cubicBezTo>
                      <a:pt x="20736433" y="8643112"/>
                      <a:pt x="20740243" y="8665464"/>
                      <a:pt x="20744053" y="8687816"/>
                    </a:cubicBezTo>
                    <a:cubicBezTo>
                      <a:pt x="20747228" y="8706231"/>
                      <a:pt x="20734782" y="8723757"/>
                      <a:pt x="20716367" y="8726805"/>
                    </a:cubicBezTo>
                    <a:cubicBezTo>
                      <a:pt x="20697952" y="8729853"/>
                      <a:pt x="20680426" y="8717534"/>
                      <a:pt x="20677378" y="8699119"/>
                    </a:cubicBezTo>
                    <a:cubicBezTo>
                      <a:pt x="20673568" y="8676894"/>
                      <a:pt x="20669758" y="8654669"/>
                      <a:pt x="20665821" y="8632571"/>
                    </a:cubicBezTo>
                    <a:cubicBezTo>
                      <a:pt x="20662519" y="8614156"/>
                      <a:pt x="20674839" y="8596630"/>
                      <a:pt x="20693253" y="8593328"/>
                    </a:cubicBezTo>
                    <a:cubicBezTo>
                      <a:pt x="20711668" y="8590026"/>
                      <a:pt x="20729194" y="8602345"/>
                      <a:pt x="20732496" y="8620760"/>
                    </a:cubicBezTo>
                    <a:close/>
                    <a:moveTo>
                      <a:pt x="20755229" y="8754999"/>
                    </a:moveTo>
                    <a:cubicBezTo>
                      <a:pt x="20758913" y="8777351"/>
                      <a:pt x="20762468" y="8799830"/>
                      <a:pt x="20765897" y="8822309"/>
                    </a:cubicBezTo>
                    <a:cubicBezTo>
                      <a:pt x="20768818" y="8840851"/>
                      <a:pt x="20756118" y="8858123"/>
                      <a:pt x="20737703" y="8861044"/>
                    </a:cubicBezTo>
                    <a:cubicBezTo>
                      <a:pt x="20719289" y="8863965"/>
                      <a:pt x="20701890" y="8851265"/>
                      <a:pt x="20698968" y="8832850"/>
                    </a:cubicBezTo>
                    <a:cubicBezTo>
                      <a:pt x="20695540" y="8810498"/>
                      <a:pt x="20691983" y="8788273"/>
                      <a:pt x="20688300" y="8765921"/>
                    </a:cubicBezTo>
                    <a:cubicBezTo>
                      <a:pt x="20685252" y="8747506"/>
                      <a:pt x="20697825" y="8730107"/>
                      <a:pt x="20716241" y="8727059"/>
                    </a:cubicBezTo>
                    <a:cubicBezTo>
                      <a:pt x="20734655" y="8724011"/>
                      <a:pt x="20752054" y="8736584"/>
                      <a:pt x="20755102" y="8754999"/>
                    </a:cubicBezTo>
                    <a:close/>
                    <a:moveTo>
                      <a:pt x="20776057" y="8889492"/>
                    </a:moveTo>
                    <a:cubicBezTo>
                      <a:pt x="20779360" y="8911844"/>
                      <a:pt x="20782662" y="8934196"/>
                      <a:pt x="20785837" y="8956548"/>
                    </a:cubicBezTo>
                    <a:cubicBezTo>
                      <a:pt x="20788503" y="8975090"/>
                      <a:pt x="20775549" y="8992235"/>
                      <a:pt x="20757135" y="8994902"/>
                    </a:cubicBezTo>
                    <a:cubicBezTo>
                      <a:pt x="20738719" y="8997569"/>
                      <a:pt x="20721447" y="8984615"/>
                      <a:pt x="20718780" y="8966200"/>
                    </a:cubicBezTo>
                    <a:cubicBezTo>
                      <a:pt x="20715605" y="8943975"/>
                      <a:pt x="20712430" y="8921750"/>
                      <a:pt x="20709001" y="8899652"/>
                    </a:cubicBezTo>
                    <a:cubicBezTo>
                      <a:pt x="20706207" y="8881110"/>
                      <a:pt x="20719035" y="8863965"/>
                      <a:pt x="20737449" y="8861171"/>
                    </a:cubicBezTo>
                    <a:cubicBezTo>
                      <a:pt x="20755865" y="8858377"/>
                      <a:pt x="20773137" y="8871204"/>
                      <a:pt x="20775930" y="8889619"/>
                    </a:cubicBezTo>
                    <a:close/>
                    <a:moveTo>
                      <a:pt x="20795107" y="9023858"/>
                    </a:moveTo>
                    <a:cubicBezTo>
                      <a:pt x="20798155" y="9046210"/>
                      <a:pt x="20801076" y="9068689"/>
                      <a:pt x="20803997" y="9091168"/>
                    </a:cubicBezTo>
                    <a:cubicBezTo>
                      <a:pt x="20806411" y="9109710"/>
                      <a:pt x="20793329" y="9126728"/>
                      <a:pt x="20774788" y="9129141"/>
                    </a:cubicBezTo>
                    <a:cubicBezTo>
                      <a:pt x="20756245" y="9131554"/>
                      <a:pt x="20739227" y="9118473"/>
                      <a:pt x="20736815" y="9099931"/>
                    </a:cubicBezTo>
                    <a:cubicBezTo>
                      <a:pt x="20733893" y="9077579"/>
                      <a:pt x="20730972" y="9055354"/>
                      <a:pt x="20727924" y="9033129"/>
                    </a:cubicBezTo>
                    <a:cubicBezTo>
                      <a:pt x="20725385" y="9014587"/>
                      <a:pt x="20738339" y="8997569"/>
                      <a:pt x="20756880" y="8995029"/>
                    </a:cubicBezTo>
                    <a:cubicBezTo>
                      <a:pt x="20775422" y="8992489"/>
                      <a:pt x="20792441" y="9005443"/>
                      <a:pt x="20794980" y="9023985"/>
                    </a:cubicBezTo>
                    <a:close/>
                    <a:moveTo>
                      <a:pt x="20812379" y="9158732"/>
                    </a:moveTo>
                    <a:cubicBezTo>
                      <a:pt x="20815173" y="9181211"/>
                      <a:pt x="20817841" y="9203690"/>
                      <a:pt x="20820507" y="9226296"/>
                    </a:cubicBezTo>
                    <a:cubicBezTo>
                      <a:pt x="20822667" y="9244838"/>
                      <a:pt x="20809331" y="9261729"/>
                      <a:pt x="20790790" y="9263888"/>
                    </a:cubicBezTo>
                    <a:cubicBezTo>
                      <a:pt x="20772247" y="9266047"/>
                      <a:pt x="20755356" y="9252712"/>
                      <a:pt x="20753197" y="9234170"/>
                    </a:cubicBezTo>
                    <a:cubicBezTo>
                      <a:pt x="20750657" y="9211818"/>
                      <a:pt x="20747864" y="9189339"/>
                      <a:pt x="20745196" y="9166987"/>
                    </a:cubicBezTo>
                    <a:cubicBezTo>
                      <a:pt x="20742911" y="9148445"/>
                      <a:pt x="20756118" y="9131554"/>
                      <a:pt x="20774661" y="9129268"/>
                    </a:cubicBezTo>
                    <a:cubicBezTo>
                      <a:pt x="20793202" y="9126982"/>
                      <a:pt x="20810093" y="9140190"/>
                      <a:pt x="20812379" y="9158732"/>
                    </a:cubicBezTo>
                    <a:close/>
                    <a:moveTo>
                      <a:pt x="20828127" y="9293987"/>
                    </a:moveTo>
                    <a:cubicBezTo>
                      <a:pt x="20830541" y="9316593"/>
                      <a:pt x="20832953" y="9339199"/>
                      <a:pt x="20835367" y="9361805"/>
                    </a:cubicBezTo>
                    <a:cubicBezTo>
                      <a:pt x="20837271" y="9380474"/>
                      <a:pt x="20823810" y="9396984"/>
                      <a:pt x="20805141" y="9399016"/>
                    </a:cubicBezTo>
                    <a:cubicBezTo>
                      <a:pt x="20786471" y="9401048"/>
                      <a:pt x="20769962" y="9387459"/>
                      <a:pt x="20767929" y="9368790"/>
                    </a:cubicBezTo>
                    <a:cubicBezTo>
                      <a:pt x="20765643" y="9346311"/>
                      <a:pt x="20763230" y="9323832"/>
                      <a:pt x="20760817" y="9301353"/>
                    </a:cubicBezTo>
                    <a:cubicBezTo>
                      <a:pt x="20758786" y="9282811"/>
                      <a:pt x="20772247" y="9266047"/>
                      <a:pt x="20790790" y="9264015"/>
                    </a:cubicBezTo>
                    <a:cubicBezTo>
                      <a:pt x="20809331" y="9261983"/>
                      <a:pt x="20826095" y="9275445"/>
                      <a:pt x="20828127" y="9293987"/>
                    </a:cubicBezTo>
                    <a:close/>
                    <a:moveTo>
                      <a:pt x="20842097" y="9429242"/>
                    </a:moveTo>
                    <a:cubicBezTo>
                      <a:pt x="20844256" y="9451721"/>
                      <a:pt x="20846416" y="9474200"/>
                      <a:pt x="20848447" y="9496679"/>
                    </a:cubicBezTo>
                    <a:cubicBezTo>
                      <a:pt x="20850098" y="9515348"/>
                      <a:pt x="20836382" y="9531731"/>
                      <a:pt x="20817714" y="9533382"/>
                    </a:cubicBezTo>
                    <a:cubicBezTo>
                      <a:pt x="20799044" y="9535033"/>
                      <a:pt x="20782662" y="9521317"/>
                      <a:pt x="20781011" y="9502648"/>
                    </a:cubicBezTo>
                    <a:cubicBezTo>
                      <a:pt x="20778978" y="9480296"/>
                      <a:pt x="20776946" y="9457944"/>
                      <a:pt x="20774788" y="9435592"/>
                    </a:cubicBezTo>
                    <a:cubicBezTo>
                      <a:pt x="20773010" y="9416923"/>
                      <a:pt x="20786598" y="9400413"/>
                      <a:pt x="20805267" y="9398635"/>
                    </a:cubicBezTo>
                    <a:cubicBezTo>
                      <a:pt x="20823937" y="9396857"/>
                      <a:pt x="20840446" y="9410446"/>
                      <a:pt x="20842224" y="9429115"/>
                    </a:cubicBezTo>
                    <a:close/>
                    <a:moveTo>
                      <a:pt x="20854417" y="9564116"/>
                    </a:moveTo>
                    <a:cubicBezTo>
                      <a:pt x="20856321" y="9586595"/>
                      <a:pt x="20858099" y="9609201"/>
                      <a:pt x="20859877" y="9631807"/>
                    </a:cubicBezTo>
                    <a:cubicBezTo>
                      <a:pt x="20861274" y="9650476"/>
                      <a:pt x="20847304" y="9666732"/>
                      <a:pt x="20828763" y="9668129"/>
                    </a:cubicBezTo>
                    <a:cubicBezTo>
                      <a:pt x="20810220" y="9669526"/>
                      <a:pt x="20793838" y="9655556"/>
                      <a:pt x="20792441" y="9637014"/>
                    </a:cubicBezTo>
                    <a:cubicBezTo>
                      <a:pt x="20790663" y="9614535"/>
                      <a:pt x="20788885" y="9592183"/>
                      <a:pt x="20787106" y="9569831"/>
                    </a:cubicBezTo>
                    <a:cubicBezTo>
                      <a:pt x="20785582" y="9551162"/>
                      <a:pt x="20799425" y="9534779"/>
                      <a:pt x="20818094" y="9533255"/>
                    </a:cubicBezTo>
                    <a:cubicBezTo>
                      <a:pt x="20836764" y="9531731"/>
                      <a:pt x="20853146" y="9545574"/>
                      <a:pt x="20854670" y="9564243"/>
                    </a:cubicBezTo>
                    <a:close/>
                    <a:moveTo>
                      <a:pt x="20865085" y="9699752"/>
                    </a:moveTo>
                    <a:cubicBezTo>
                      <a:pt x="20866736" y="9722358"/>
                      <a:pt x="20868260" y="9744964"/>
                      <a:pt x="20869656" y="9767697"/>
                    </a:cubicBezTo>
                    <a:cubicBezTo>
                      <a:pt x="20870799" y="9786366"/>
                      <a:pt x="20856702" y="9802495"/>
                      <a:pt x="20838033" y="9803638"/>
                    </a:cubicBezTo>
                    <a:cubicBezTo>
                      <a:pt x="20819365" y="9804781"/>
                      <a:pt x="20803236" y="9790684"/>
                      <a:pt x="20802092" y="9772015"/>
                    </a:cubicBezTo>
                    <a:cubicBezTo>
                      <a:pt x="20800695" y="9749536"/>
                      <a:pt x="20799171" y="9727057"/>
                      <a:pt x="20797520" y="9704578"/>
                    </a:cubicBezTo>
                    <a:cubicBezTo>
                      <a:pt x="20796250" y="9685909"/>
                      <a:pt x="20810220" y="9669780"/>
                      <a:pt x="20828890" y="9668383"/>
                    </a:cubicBezTo>
                    <a:cubicBezTo>
                      <a:pt x="20847558" y="9666986"/>
                      <a:pt x="20863688" y="9681083"/>
                      <a:pt x="20865085" y="9699752"/>
                    </a:cubicBezTo>
                    <a:close/>
                    <a:moveTo>
                      <a:pt x="20873847" y="9835642"/>
                    </a:moveTo>
                    <a:cubicBezTo>
                      <a:pt x="20875117" y="9858375"/>
                      <a:pt x="20876388" y="9881108"/>
                      <a:pt x="20877530" y="9903841"/>
                    </a:cubicBezTo>
                    <a:cubicBezTo>
                      <a:pt x="20878546" y="9922510"/>
                      <a:pt x="20864068" y="9938385"/>
                      <a:pt x="20845399" y="9939401"/>
                    </a:cubicBezTo>
                    <a:cubicBezTo>
                      <a:pt x="20826730" y="9940417"/>
                      <a:pt x="20810855" y="9925939"/>
                      <a:pt x="20809840" y="9907270"/>
                    </a:cubicBezTo>
                    <a:cubicBezTo>
                      <a:pt x="20808696" y="9884664"/>
                      <a:pt x="20807426" y="9862058"/>
                      <a:pt x="20806156" y="9839579"/>
                    </a:cubicBezTo>
                    <a:cubicBezTo>
                      <a:pt x="20805141" y="9820910"/>
                      <a:pt x="20819365" y="9804908"/>
                      <a:pt x="20838033" y="9803765"/>
                    </a:cubicBezTo>
                    <a:cubicBezTo>
                      <a:pt x="20856702" y="9802622"/>
                      <a:pt x="20872704" y="9816973"/>
                      <a:pt x="20873847" y="9835642"/>
                    </a:cubicBezTo>
                    <a:close/>
                    <a:moveTo>
                      <a:pt x="20880832" y="9971405"/>
                    </a:moveTo>
                    <a:cubicBezTo>
                      <a:pt x="20881848" y="9993884"/>
                      <a:pt x="20882738" y="10016490"/>
                      <a:pt x="20883626" y="10039096"/>
                    </a:cubicBezTo>
                    <a:cubicBezTo>
                      <a:pt x="20884389" y="10057765"/>
                      <a:pt x="20869783" y="10073513"/>
                      <a:pt x="20851115" y="10074275"/>
                    </a:cubicBezTo>
                    <a:cubicBezTo>
                      <a:pt x="20832445" y="10075037"/>
                      <a:pt x="20816697" y="10060432"/>
                      <a:pt x="20815936" y="10041763"/>
                    </a:cubicBezTo>
                    <a:cubicBezTo>
                      <a:pt x="20815046" y="10019284"/>
                      <a:pt x="20814157" y="9996932"/>
                      <a:pt x="20813142" y="9974580"/>
                    </a:cubicBezTo>
                    <a:cubicBezTo>
                      <a:pt x="20812252" y="9955911"/>
                      <a:pt x="20826730" y="9940036"/>
                      <a:pt x="20845526" y="9939274"/>
                    </a:cubicBezTo>
                    <a:cubicBezTo>
                      <a:pt x="20864322" y="9938512"/>
                      <a:pt x="20880070" y="9952863"/>
                      <a:pt x="20880832" y="9971659"/>
                    </a:cubicBezTo>
                    <a:close/>
                    <a:moveTo>
                      <a:pt x="20886040" y="10107041"/>
                    </a:moveTo>
                    <a:cubicBezTo>
                      <a:pt x="20886801" y="10129647"/>
                      <a:pt x="20887437" y="10152253"/>
                      <a:pt x="20887944" y="10174859"/>
                    </a:cubicBezTo>
                    <a:cubicBezTo>
                      <a:pt x="20888452" y="10193528"/>
                      <a:pt x="20873593" y="10209149"/>
                      <a:pt x="20854924" y="10209530"/>
                    </a:cubicBezTo>
                    <a:cubicBezTo>
                      <a:pt x="20836255" y="10209911"/>
                      <a:pt x="20820635" y="10195179"/>
                      <a:pt x="20820253" y="10176510"/>
                    </a:cubicBezTo>
                    <a:cubicBezTo>
                      <a:pt x="20819745" y="10154031"/>
                      <a:pt x="20818983" y="10131552"/>
                      <a:pt x="20818348" y="10109073"/>
                    </a:cubicBezTo>
                    <a:cubicBezTo>
                      <a:pt x="20817714" y="10090404"/>
                      <a:pt x="20832445" y="10074783"/>
                      <a:pt x="20851115" y="10074148"/>
                    </a:cubicBezTo>
                    <a:cubicBezTo>
                      <a:pt x="20869783" y="10073513"/>
                      <a:pt x="20885404" y="10088245"/>
                      <a:pt x="20886040" y="10106914"/>
                    </a:cubicBezTo>
                    <a:close/>
                    <a:moveTo>
                      <a:pt x="20889468" y="10242804"/>
                    </a:moveTo>
                    <a:cubicBezTo>
                      <a:pt x="20889849" y="10265537"/>
                      <a:pt x="20890230" y="10288143"/>
                      <a:pt x="20890485" y="10310876"/>
                    </a:cubicBezTo>
                    <a:cubicBezTo>
                      <a:pt x="20890739" y="10329545"/>
                      <a:pt x="20875752" y="10344912"/>
                      <a:pt x="20857083" y="10345166"/>
                    </a:cubicBezTo>
                    <a:cubicBezTo>
                      <a:pt x="20838415" y="10345420"/>
                      <a:pt x="20823047" y="10330434"/>
                      <a:pt x="20822793" y="10311765"/>
                    </a:cubicBezTo>
                    <a:cubicBezTo>
                      <a:pt x="20822540" y="10289159"/>
                      <a:pt x="20822158" y="10266680"/>
                      <a:pt x="20821777" y="10244074"/>
                    </a:cubicBezTo>
                    <a:cubicBezTo>
                      <a:pt x="20821396" y="10225405"/>
                      <a:pt x="20836255" y="10209911"/>
                      <a:pt x="20855051" y="10209530"/>
                    </a:cubicBezTo>
                    <a:cubicBezTo>
                      <a:pt x="20873847" y="10209149"/>
                      <a:pt x="20889215" y="10224008"/>
                      <a:pt x="20889595" y="10242804"/>
                    </a:cubicBezTo>
                    <a:close/>
                    <a:moveTo>
                      <a:pt x="20891373" y="10379075"/>
                    </a:moveTo>
                    <a:cubicBezTo>
                      <a:pt x="20891500" y="10401046"/>
                      <a:pt x="20891627" y="10423017"/>
                      <a:pt x="20891627" y="10445115"/>
                    </a:cubicBezTo>
                    <a:lnTo>
                      <a:pt x="20857718" y="10445115"/>
                    </a:lnTo>
                    <a:lnTo>
                      <a:pt x="20891627" y="10445115"/>
                    </a:lnTo>
                    <a:cubicBezTo>
                      <a:pt x="20891627" y="10445877"/>
                      <a:pt x="20891627" y="10446639"/>
                      <a:pt x="20891627" y="10447401"/>
                    </a:cubicBezTo>
                    <a:cubicBezTo>
                      <a:pt x="20891627" y="10466070"/>
                      <a:pt x="20876515" y="10481310"/>
                      <a:pt x="20857718" y="10481310"/>
                    </a:cubicBezTo>
                    <a:cubicBezTo>
                      <a:pt x="20838922" y="10481310"/>
                      <a:pt x="20823810" y="10466197"/>
                      <a:pt x="20823810" y="10447401"/>
                    </a:cubicBezTo>
                    <a:cubicBezTo>
                      <a:pt x="20823810" y="10446639"/>
                      <a:pt x="20823810" y="10445877"/>
                      <a:pt x="20823810" y="10445115"/>
                    </a:cubicBezTo>
                    <a:cubicBezTo>
                      <a:pt x="20823810" y="10423271"/>
                      <a:pt x="20823682" y="10401427"/>
                      <a:pt x="20823555" y="10379456"/>
                    </a:cubicBezTo>
                    <a:cubicBezTo>
                      <a:pt x="20823428" y="10360787"/>
                      <a:pt x="20838542" y="10345547"/>
                      <a:pt x="20857211" y="10345420"/>
                    </a:cubicBezTo>
                    <a:cubicBezTo>
                      <a:pt x="20875879" y="10345293"/>
                      <a:pt x="20891119" y="10360406"/>
                      <a:pt x="20891246" y="10379075"/>
                    </a:cubicBezTo>
                    <a:close/>
                    <a:moveTo>
                      <a:pt x="20891246" y="10515600"/>
                    </a:moveTo>
                    <a:cubicBezTo>
                      <a:pt x="20891119" y="10538333"/>
                      <a:pt x="20890866" y="10561066"/>
                      <a:pt x="20890612" y="10583799"/>
                    </a:cubicBezTo>
                    <a:cubicBezTo>
                      <a:pt x="20890357" y="10602468"/>
                      <a:pt x="20874991" y="10617454"/>
                      <a:pt x="20856321" y="10617200"/>
                    </a:cubicBezTo>
                    <a:cubicBezTo>
                      <a:pt x="20837652" y="10616946"/>
                      <a:pt x="20822667" y="10601579"/>
                      <a:pt x="20822920" y="10582910"/>
                    </a:cubicBezTo>
                    <a:cubicBezTo>
                      <a:pt x="20823174" y="10560304"/>
                      <a:pt x="20823428" y="10537825"/>
                      <a:pt x="20823555" y="10515219"/>
                    </a:cubicBezTo>
                    <a:cubicBezTo>
                      <a:pt x="20823682" y="10496550"/>
                      <a:pt x="20838922" y="10481437"/>
                      <a:pt x="20857592" y="10481564"/>
                    </a:cubicBezTo>
                    <a:cubicBezTo>
                      <a:pt x="20876261" y="10481691"/>
                      <a:pt x="20891373" y="10496931"/>
                      <a:pt x="20891246" y="10515600"/>
                    </a:cubicBezTo>
                    <a:close/>
                    <a:moveTo>
                      <a:pt x="20889468" y="10651871"/>
                    </a:moveTo>
                    <a:cubicBezTo>
                      <a:pt x="20889088" y="10674604"/>
                      <a:pt x="20888452" y="10697210"/>
                      <a:pt x="20887944" y="10719816"/>
                    </a:cubicBezTo>
                    <a:cubicBezTo>
                      <a:pt x="20887437" y="10738485"/>
                      <a:pt x="20871942" y="10753217"/>
                      <a:pt x="20853273" y="10752836"/>
                    </a:cubicBezTo>
                    <a:cubicBezTo>
                      <a:pt x="20834604" y="10752455"/>
                      <a:pt x="20819872" y="10736834"/>
                      <a:pt x="20820253" y="10718165"/>
                    </a:cubicBezTo>
                    <a:cubicBezTo>
                      <a:pt x="20820889" y="10695686"/>
                      <a:pt x="20821396" y="10673207"/>
                      <a:pt x="20821777" y="10650601"/>
                    </a:cubicBezTo>
                    <a:cubicBezTo>
                      <a:pt x="20822158" y="10631932"/>
                      <a:pt x="20837652" y="10617073"/>
                      <a:pt x="20856321" y="10617454"/>
                    </a:cubicBezTo>
                    <a:cubicBezTo>
                      <a:pt x="20874991" y="10617835"/>
                      <a:pt x="20889849" y="10633329"/>
                      <a:pt x="20889468" y="10651998"/>
                    </a:cubicBezTo>
                    <a:close/>
                    <a:moveTo>
                      <a:pt x="20885913" y="10787888"/>
                    </a:moveTo>
                    <a:cubicBezTo>
                      <a:pt x="20885150" y="10810494"/>
                      <a:pt x="20884389" y="10833100"/>
                      <a:pt x="20883499" y="10855579"/>
                    </a:cubicBezTo>
                    <a:cubicBezTo>
                      <a:pt x="20882738" y="10874248"/>
                      <a:pt x="20866990" y="10888853"/>
                      <a:pt x="20848320" y="10888091"/>
                    </a:cubicBezTo>
                    <a:cubicBezTo>
                      <a:pt x="20829651" y="10887329"/>
                      <a:pt x="20815046" y="10871581"/>
                      <a:pt x="20815808" y="10852912"/>
                    </a:cubicBezTo>
                    <a:cubicBezTo>
                      <a:pt x="20816697" y="10830433"/>
                      <a:pt x="20817460" y="10808081"/>
                      <a:pt x="20818221" y="10785602"/>
                    </a:cubicBezTo>
                    <a:cubicBezTo>
                      <a:pt x="20818856" y="10766933"/>
                      <a:pt x="20834477" y="10752201"/>
                      <a:pt x="20853146" y="10752836"/>
                    </a:cubicBezTo>
                    <a:cubicBezTo>
                      <a:pt x="20871816" y="10753471"/>
                      <a:pt x="20886547" y="10769092"/>
                      <a:pt x="20885913" y="10787761"/>
                    </a:cubicBezTo>
                    <a:close/>
                    <a:moveTo>
                      <a:pt x="20880705" y="10923143"/>
                    </a:moveTo>
                    <a:cubicBezTo>
                      <a:pt x="20879690" y="10945749"/>
                      <a:pt x="20878546" y="10968228"/>
                      <a:pt x="20877403" y="10990707"/>
                    </a:cubicBezTo>
                    <a:cubicBezTo>
                      <a:pt x="20876388" y="11009376"/>
                      <a:pt x="20860513" y="11023727"/>
                      <a:pt x="20841843" y="11022838"/>
                    </a:cubicBezTo>
                    <a:cubicBezTo>
                      <a:pt x="20823174" y="11021949"/>
                      <a:pt x="20808823" y="11005947"/>
                      <a:pt x="20809713" y="10987278"/>
                    </a:cubicBezTo>
                    <a:cubicBezTo>
                      <a:pt x="20810855" y="10964926"/>
                      <a:pt x="20811998" y="10942447"/>
                      <a:pt x="20813015" y="10920095"/>
                    </a:cubicBezTo>
                    <a:cubicBezTo>
                      <a:pt x="20813903" y="10901426"/>
                      <a:pt x="20829651" y="10886948"/>
                      <a:pt x="20848320" y="10887837"/>
                    </a:cubicBezTo>
                    <a:cubicBezTo>
                      <a:pt x="20866990" y="10888726"/>
                      <a:pt x="20881467" y="10904474"/>
                      <a:pt x="20880578" y="10923143"/>
                    </a:cubicBezTo>
                    <a:close/>
                    <a:moveTo>
                      <a:pt x="20873593" y="11058906"/>
                    </a:moveTo>
                    <a:cubicBezTo>
                      <a:pt x="20872323" y="11081639"/>
                      <a:pt x="20870926" y="11104245"/>
                      <a:pt x="20869402" y="11126978"/>
                    </a:cubicBezTo>
                    <a:cubicBezTo>
                      <a:pt x="20868260" y="11145647"/>
                      <a:pt x="20852130" y="11159744"/>
                      <a:pt x="20833462" y="11158601"/>
                    </a:cubicBezTo>
                    <a:cubicBezTo>
                      <a:pt x="20814792" y="11157458"/>
                      <a:pt x="20800695" y="11141329"/>
                      <a:pt x="20801839" y="11122660"/>
                    </a:cubicBezTo>
                    <a:cubicBezTo>
                      <a:pt x="20803236" y="11100181"/>
                      <a:pt x="20804632" y="11077575"/>
                      <a:pt x="20806029" y="11055096"/>
                    </a:cubicBezTo>
                    <a:cubicBezTo>
                      <a:pt x="20807172" y="11036427"/>
                      <a:pt x="20823174" y="11022203"/>
                      <a:pt x="20841843" y="11023219"/>
                    </a:cubicBezTo>
                    <a:cubicBezTo>
                      <a:pt x="20860513" y="11024235"/>
                      <a:pt x="20874737" y="11040364"/>
                      <a:pt x="20873720" y="11059033"/>
                    </a:cubicBezTo>
                    <a:close/>
                    <a:moveTo>
                      <a:pt x="20864957" y="11194923"/>
                    </a:moveTo>
                    <a:cubicBezTo>
                      <a:pt x="20863306" y="11217529"/>
                      <a:pt x="20861655" y="11240135"/>
                      <a:pt x="20859877" y="11262741"/>
                    </a:cubicBezTo>
                    <a:cubicBezTo>
                      <a:pt x="20858480" y="11281410"/>
                      <a:pt x="20842097" y="11295380"/>
                      <a:pt x="20823555" y="11293856"/>
                    </a:cubicBezTo>
                    <a:cubicBezTo>
                      <a:pt x="20805014" y="11292332"/>
                      <a:pt x="20790917" y="11276076"/>
                      <a:pt x="20792441" y="11257534"/>
                    </a:cubicBezTo>
                    <a:cubicBezTo>
                      <a:pt x="20794218" y="11235055"/>
                      <a:pt x="20795869" y="11212703"/>
                      <a:pt x="20797393" y="11190224"/>
                    </a:cubicBezTo>
                    <a:cubicBezTo>
                      <a:pt x="20798664" y="11171555"/>
                      <a:pt x="20814919" y="11157458"/>
                      <a:pt x="20833589" y="11158855"/>
                    </a:cubicBezTo>
                    <a:cubicBezTo>
                      <a:pt x="20852257" y="11160252"/>
                      <a:pt x="20866354" y="11176381"/>
                      <a:pt x="20864957" y="11195050"/>
                    </a:cubicBezTo>
                    <a:close/>
                    <a:moveTo>
                      <a:pt x="20854417" y="11330559"/>
                    </a:moveTo>
                    <a:cubicBezTo>
                      <a:pt x="20852512" y="11353038"/>
                      <a:pt x="20850606" y="11375644"/>
                      <a:pt x="20848574" y="11398123"/>
                    </a:cubicBezTo>
                    <a:cubicBezTo>
                      <a:pt x="20846923" y="11416792"/>
                      <a:pt x="20830414" y="11430508"/>
                      <a:pt x="20811744" y="11428857"/>
                    </a:cubicBezTo>
                    <a:cubicBezTo>
                      <a:pt x="20793075" y="11427206"/>
                      <a:pt x="20779360" y="11410696"/>
                      <a:pt x="20781011" y="11392027"/>
                    </a:cubicBezTo>
                    <a:cubicBezTo>
                      <a:pt x="20783042" y="11369675"/>
                      <a:pt x="20784947" y="11347323"/>
                      <a:pt x="20786852" y="11324971"/>
                    </a:cubicBezTo>
                    <a:cubicBezTo>
                      <a:pt x="20788376" y="11306302"/>
                      <a:pt x="20804760" y="11292459"/>
                      <a:pt x="20823428" y="11294110"/>
                    </a:cubicBezTo>
                    <a:cubicBezTo>
                      <a:pt x="20842097" y="11295761"/>
                      <a:pt x="20855941" y="11312017"/>
                      <a:pt x="20854290" y="11330686"/>
                    </a:cubicBezTo>
                    <a:close/>
                    <a:moveTo>
                      <a:pt x="20842097" y="11465687"/>
                    </a:moveTo>
                    <a:cubicBezTo>
                      <a:pt x="20839939" y="11488166"/>
                      <a:pt x="20837652" y="11510645"/>
                      <a:pt x="20835367" y="11533124"/>
                    </a:cubicBezTo>
                    <a:cubicBezTo>
                      <a:pt x="20833462" y="11551666"/>
                      <a:pt x="20816824" y="11565255"/>
                      <a:pt x="20798155" y="11563350"/>
                    </a:cubicBezTo>
                    <a:cubicBezTo>
                      <a:pt x="20779487" y="11561445"/>
                      <a:pt x="20766024" y="11544808"/>
                      <a:pt x="20767929" y="11526139"/>
                    </a:cubicBezTo>
                    <a:cubicBezTo>
                      <a:pt x="20770216" y="11503787"/>
                      <a:pt x="20772501" y="11481435"/>
                      <a:pt x="20774661" y="11459083"/>
                    </a:cubicBezTo>
                    <a:cubicBezTo>
                      <a:pt x="20776439" y="11440414"/>
                      <a:pt x="20793075" y="11426825"/>
                      <a:pt x="20811617" y="11428603"/>
                    </a:cubicBezTo>
                    <a:cubicBezTo>
                      <a:pt x="20830160" y="11430381"/>
                      <a:pt x="20843875" y="11447018"/>
                      <a:pt x="20842097" y="11465560"/>
                    </a:cubicBezTo>
                    <a:close/>
                    <a:moveTo>
                      <a:pt x="20828127" y="11600815"/>
                    </a:moveTo>
                    <a:cubicBezTo>
                      <a:pt x="20825588" y="11623421"/>
                      <a:pt x="20823047" y="11645900"/>
                      <a:pt x="20820507" y="11668506"/>
                    </a:cubicBezTo>
                    <a:cubicBezTo>
                      <a:pt x="20818348" y="11687048"/>
                      <a:pt x="20801585" y="11700383"/>
                      <a:pt x="20782916" y="11698224"/>
                    </a:cubicBezTo>
                    <a:cubicBezTo>
                      <a:pt x="20764246" y="11696065"/>
                      <a:pt x="20751039" y="11679301"/>
                      <a:pt x="20753197" y="11660632"/>
                    </a:cubicBezTo>
                    <a:cubicBezTo>
                      <a:pt x="20755865" y="11638280"/>
                      <a:pt x="20758404" y="11615801"/>
                      <a:pt x="20760817" y="11593449"/>
                    </a:cubicBezTo>
                    <a:cubicBezTo>
                      <a:pt x="20762849" y="11574907"/>
                      <a:pt x="20779614" y="11561445"/>
                      <a:pt x="20798155" y="11563477"/>
                    </a:cubicBezTo>
                    <a:cubicBezTo>
                      <a:pt x="20816697" y="11565509"/>
                      <a:pt x="20830160" y="11582273"/>
                      <a:pt x="20828127" y="11600815"/>
                    </a:cubicBezTo>
                    <a:close/>
                    <a:moveTo>
                      <a:pt x="20812379" y="11736070"/>
                    </a:moveTo>
                    <a:cubicBezTo>
                      <a:pt x="20809586" y="11758549"/>
                      <a:pt x="20806792" y="11781028"/>
                      <a:pt x="20803870" y="11803507"/>
                    </a:cubicBezTo>
                    <a:cubicBezTo>
                      <a:pt x="20801457" y="11822049"/>
                      <a:pt x="20784440" y="11835130"/>
                      <a:pt x="20765897" y="11832717"/>
                    </a:cubicBezTo>
                    <a:cubicBezTo>
                      <a:pt x="20747355" y="11830304"/>
                      <a:pt x="20734274" y="11813286"/>
                      <a:pt x="20736688" y="11794744"/>
                    </a:cubicBezTo>
                    <a:cubicBezTo>
                      <a:pt x="20739608" y="11772392"/>
                      <a:pt x="20742402" y="11750167"/>
                      <a:pt x="20745196" y="11727815"/>
                    </a:cubicBezTo>
                    <a:cubicBezTo>
                      <a:pt x="20747482" y="11709273"/>
                      <a:pt x="20764373" y="11696065"/>
                      <a:pt x="20782916" y="11698351"/>
                    </a:cubicBezTo>
                    <a:cubicBezTo>
                      <a:pt x="20801457" y="11700637"/>
                      <a:pt x="20814666" y="11717528"/>
                      <a:pt x="20812379" y="11736070"/>
                    </a:cubicBezTo>
                    <a:close/>
                    <a:moveTo>
                      <a:pt x="20794853" y="11870817"/>
                    </a:moveTo>
                    <a:cubicBezTo>
                      <a:pt x="20791805" y="11893169"/>
                      <a:pt x="20788630" y="11915648"/>
                      <a:pt x="20785455" y="11938000"/>
                    </a:cubicBezTo>
                    <a:cubicBezTo>
                      <a:pt x="20782789" y="11956542"/>
                      <a:pt x="20765643" y="11969369"/>
                      <a:pt x="20747101" y="11966702"/>
                    </a:cubicBezTo>
                    <a:cubicBezTo>
                      <a:pt x="20728560" y="11964035"/>
                      <a:pt x="20715732" y="11946890"/>
                      <a:pt x="20718399" y="11928348"/>
                    </a:cubicBezTo>
                    <a:cubicBezTo>
                      <a:pt x="20721574" y="11906123"/>
                      <a:pt x="20724749" y="11883898"/>
                      <a:pt x="20727670" y="11861673"/>
                    </a:cubicBezTo>
                    <a:cubicBezTo>
                      <a:pt x="20730211" y="11843131"/>
                      <a:pt x="20747228" y="11830177"/>
                      <a:pt x="20765770" y="11832717"/>
                    </a:cubicBezTo>
                    <a:cubicBezTo>
                      <a:pt x="20784313" y="11835257"/>
                      <a:pt x="20797267" y="11852275"/>
                      <a:pt x="20794726" y="11870817"/>
                    </a:cubicBezTo>
                    <a:close/>
                    <a:moveTo>
                      <a:pt x="20775549" y="12004929"/>
                    </a:moveTo>
                    <a:cubicBezTo>
                      <a:pt x="20772247" y="12027408"/>
                      <a:pt x="20768818" y="12049760"/>
                      <a:pt x="20765263" y="12072112"/>
                    </a:cubicBezTo>
                    <a:cubicBezTo>
                      <a:pt x="20762342" y="12090654"/>
                      <a:pt x="20745069" y="12103227"/>
                      <a:pt x="20726527" y="12100306"/>
                    </a:cubicBezTo>
                    <a:cubicBezTo>
                      <a:pt x="20707986" y="12097385"/>
                      <a:pt x="20695413" y="12080113"/>
                      <a:pt x="20698333" y="12061571"/>
                    </a:cubicBezTo>
                    <a:cubicBezTo>
                      <a:pt x="20701763" y="12039346"/>
                      <a:pt x="20705192" y="12017121"/>
                      <a:pt x="20708493" y="11994769"/>
                    </a:cubicBezTo>
                    <a:cubicBezTo>
                      <a:pt x="20711288" y="11976227"/>
                      <a:pt x="20728560" y="11963527"/>
                      <a:pt x="20746974" y="11966321"/>
                    </a:cubicBezTo>
                    <a:cubicBezTo>
                      <a:pt x="20765390" y="11969115"/>
                      <a:pt x="20778217" y="11986387"/>
                      <a:pt x="20775422" y="12004802"/>
                    </a:cubicBezTo>
                    <a:close/>
                    <a:moveTo>
                      <a:pt x="20754341" y="12139295"/>
                    </a:moveTo>
                    <a:cubicBezTo>
                      <a:pt x="20750657" y="12161647"/>
                      <a:pt x="20746974" y="12184126"/>
                      <a:pt x="20743165" y="12206478"/>
                    </a:cubicBezTo>
                    <a:cubicBezTo>
                      <a:pt x="20739990" y="12224893"/>
                      <a:pt x="20722591" y="12237339"/>
                      <a:pt x="20704048" y="12234164"/>
                    </a:cubicBezTo>
                    <a:cubicBezTo>
                      <a:pt x="20685506" y="12230989"/>
                      <a:pt x="20673188" y="12213590"/>
                      <a:pt x="20676363" y="12195048"/>
                    </a:cubicBezTo>
                    <a:cubicBezTo>
                      <a:pt x="20680172" y="12172823"/>
                      <a:pt x="20683855" y="12150598"/>
                      <a:pt x="20687412" y="12128373"/>
                    </a:cubicBezTo>
                    <a:cubicBezTo>
                      <a:pt x="20690460" y="12109958"/>
                      <a:pt x="20707858" y="12097385"/>
                      <a:pt x="20726273" y="12100433"/>
                    </a:cubicBezTo>
                    <a:cubicBezTo>
                      <a:pt x="20744689" y="12103481"/>
                      <a:pt x="20757262" y="12120880"/>
                      <a:pt x="20754214" y="12139295"/>
                    </a:cubicBezTo>
                    <a:close/>
                    <a:moveTo>
                      <a:pt x="20731480" y="12273407"/>
                    </a:moveTo>
                    <a:cubicBezTo>
                      <a:pt x="20727543" y="12295759"/>
                      <a:pt x="20723479" y="12317984"/>
                      <a:pt x="20719416" y="12340209"/>
                    </a:cubicBezTo>
                    <a:cubicBezTo>
                      <a:pt x="20715987" y="12358624"/>
                      <a:pt x="20698333" y="12370816"/>
                      <a:pt x="20680045" y="12367387"/>
                    </a:cubicBezTo>
                    <a:cubicBezTo>
                      <a:pt x="20661757" y="12363958"/>
                      <a:pt x="20649439" y="12346305"/>
                      <a:pt x="20652867" y="12328017"/>
                    </a:cubicBezTo>
                    <a:cubicBezTo>
                      <a:pt x="20656931" y="12305919"/>
                      <a:pt x="20660868" y="12283694"/>
                      <a:pt x="20664805" y="12261596"/>
                    </a:cubicBezTo>
                    <a:cubicBezTo>
                      <a:pt x="20668107" y="12243181"/>
                      <a:pt x="20685633" y="12230862"/>
                      <a:pt x="20704048" y="12234164"/>
                    </a:cubicBezTo>
                    <a:cubicBezTo>
                      <a:pt x="20722464" y="12237466"/>
                      <a:pt x="20734782" y="12254992"/>
                      <a:pt x="20731480" y="12273407"/>
                    </a:cubicBezTo>
                    <a:close/>
                    <a:moveTo>
                      <a:pt x="20706969" y="12407011"/>
                    </a:moveTo>
                    <a:cubicBezTo>
                      <a:pt x="20702778" y="12429236"/>
                      <a:pt x="20698461" y="12451461"/>
                      <a:pt x="20694142" y="12473559"/>
                    </a:cubicBezTo>
                    <a:cubicBezTo>
                      <a:pt x="20690587" y="12491974"/>
                      <a:pt x="20672679" y="12503912"/>
                      <a:pt x="20654392" y="12500229"/>
                    </a:cubicBezTo>
                    <a:cubicBezTo>
                      <a:pt x="20636103" y="12496546"/>
                      <a:pt x="20624039" y="12478766"/>
                      <a:pt x="20627721" y="12460478"/>
                    </a:cubicBezTo>
                    <a:cubicBezTo>
                      <a:pt x="20632040" y="12438507"/>
                      <a:pt x="20636357" y="12416409"/>
                      <a:pt x="20640548" y="12394311"/>
                    </a:cubicBezTo>
                    <a:cubicBezTo>
                      <a:pt x="20643977" y="12375896"/>
                      <a:pt x="20661757" y="12363831"/>
                      <a:pt x="20680172" y="12367387"/>
                    </a:cubicBezTo>
                    <a:cubicBezTo>
                      <a:pt x="20698588" y="12370943"/>
                      <a:pt x="20710652" y="12388596"/>
                      <a:pt x="20707096" y="12407011"/>
                    </a:cubicBezTo>
                    <a:close/>
                    <a:moveTo>
                      <a:pt x="20680935" y="12539980"/>
                    </a:moveTo>
                    <a:cubicBezTo>
                      <a:pt x="20676363" y="12562205"/>
                      <a:pt x="20671791" y="12584430"/>
                      <a:pt x="20667092" y="12606655"/>
                    </a:cubicBezTo>
                    <a:cubicBezTo>
                      <a:pt x="20663281" y="12624943"/>
                      <a:pt x="20645247" y="12636627"/>
                      <a:pt x="20626960" y="12632817"/>
                    </a:cubicBezTo>
                    <a:cubicBezTo>
                      <a:pt x="20608671" y="12629007"/>
                      <a:pt x="20596988" y="12610973"/>
                      <a:pt x="20600797" y="12592685"/>
                    </a:cubicBezTo>
                    <a:cubicBezTo>
                      <a:pt x="20605496" y="12570587"/>
                      <a:pt x="20610068" y="12548489"/>
                      <a:pt x="20614514" y="12526391"/>
                    </a:cubicBezTo>
                    <a:cubicBezTo>
                      <a:pt x="20618196" y="12508103"/>
                      <a:pt x="20636103" y="12496292"/>
                      <a:pt x="20654518" y="12499975"/>
                    </a:cubicBezTo>
                    <a:cubicBezTo>
                      <a:pt x="20672933" y="12503658"/>
                      <a:pt x="20684617" y="12521565"/>
                      <a:pt x="20680935" y="12539980"/>
                    </a:cubicBezTo>
                    <a:close/>
                    <a:moveTo>
                      <a:pt x="20652867" y="12673203"/>
                    </a:moveTo>
                    <a:cubicBezTo>
                      <a:pt x="20648042" y="12695428"/>
                      <a:pt x="20643216" y="12717526"/>
                      <a:pt x="20638263" y="12739624"/>
                    </a:cubicBezTo>
                    <a:cubicBezTo>
                      <a:pt x="20634198" y="12757912"/>
                      <a:pt x="20616038" y="12769342"/>
                      <a:pt x="20597749" y="12765278"/>
                    </a:cubicBezTo>
                    <a:cubicBezTo>
                      <a:pt x="20579462" y="12761214"/>
                      <a:pt x="20568031" y="12743053"/>
                      <a:pt x="20572095" y="12724765"/>
                    </a:cubicBezTo>
                    <a:cubicBezTo>
                      <a:pt x="20577048" y="12702794"/>
                      <a:pt x="20581874" y="12680823"/>
                      <a:pt x="20586700" y="12658725"/>
                    </a:cubicBezTo>
                    <a:cubicBezTo>
                      <a:pt x="20590638" y="12640437"/>
                      <a:pt x="20608671" y="12628880"/>
                      <a:pt x="20626960" y="12632817"/>
                    </a:cubicBezTo>
                    <a:cubicBezTo>
                      <a:pt x="20645247" y="12636754"/>
                      <a:pt x="20656804" y="12654788"/>
                      <a:pt x="20652867" y="12673076"/>
                    </a:cubicBezTo>
                    <a:close/>
                    <a:moveTo>
                      <a:pt x="20623149" y="12805791"/>
                    </a:moveTo>
                    <a:cubicBezTo>
                      <a:pt x="20618069" y="12827889"/>
                      <a:pt x="20612863" y="12849860"/>
                      <a:pt x="20607655" y="12871958"/>
                    </a:cubicBezTo>
                    <a:cubicBezTo>
                      <a:pt x="20603338" y="12890119"/>
                      <a:pt x="20585049" y="12901422"/>
                      <a:pt x="20566889" y="12897104"/>
                    </a:cubicBezTo>
                    <a:cubicBezTo>
                      <a:pt x="20548727" y="12892786"/>
                      <a:pt x="20537424" y="12874498"/>
                      <a:pt x="20541742" y="12856337"/>
                    </a:cubicBezTo>
                    <a:cubicBezTo>
                      <a:pt x="20546949" y="12834493"/>
                      <a:pt x="20552029" y="12812522"/>
                      <a:pt x="20557110" y="12790678"/>
                    </a:cubicBezTo>
                    <a:cubicBezTo>
                      <a:pt x="20561300" y="12772517"/>
                      <a:pt x="20579462" y="12761087"/>
                      <a:pt x="20597749" y="12765278"/>
                    </a:cubicBezTo>
                    <a:cubicBezTo>
                      <a:pt x="20616038" y="12769469"/>
                      <a:pt x="20627341" y="12787630"/>
                      <a:pt x="20623149" y="12805918"/>
                    </a:cubicBezTo>
                    <a:close/>
                    <a:moveTo>
                      <a:pt x="20591780" y="12937998"/>
                    </a:moveTo>
                    <a:cubicBezTo>
                      <a:pt x="20586446" y="12959969"/>
                      <a:pt x="20580986" y="12981940"/>
                      <a:pt x="20575397" y="13003784"/>
                    </a:cubicBezTo>
                    <a:cubicBezTo>
                      <a:pt x="20570825" y="13021945"/>
                      <a:pt x="20552411" y="13032867"/>
                      <a:pt x="20534249" y="13028295"/>
                    </a:cubicBezTo>
                    <a:cubicBezTo>
                      <a:pt x="20516089" y="13023723"/>
                      <a:pt x="20505167" y="13005308"/>
                      <a:pt x="20509739" y="12987147"/>
                    </a:cubicBezTo>
                    <a:cubicBezTo>
                      <a:pt x="20515199" y="12965430"/>
                      <a:pt x="20520661" y="12943586"/>
                      <a:pt x="20525994" y="12921742"/>
                    </a:cubicBezTo>
                    <a:cubicBezTo>
                      <a:pt x="20530440" y="12903581"/>
                      <a:pt x="20548727" y="12892405"/>
                      <a:pt x="20566889" y="12896850"/>
                    </a:cubicBezTo>
                    <a:cubicBezTo>
                      <a:pt x="20585049" y="12901295"/>
                      <a:pt x="20596225" y="12919583"/>
                      <a:pt x="20591780" y="12937744"/>
                    </a:cubicBezTo>
                    <a:close/>
                    <a:moveTo>
                      <a:pt x="20558633" y="13069315"/>
                    </a:moveTo>
                    <a:cubicBezTo>
                      <a:pt x="20552918" y="13091288"/>
                      <a:pt x="20547203" y="13113258"/>
                      <a:pt x="20541362" y="13135229"/>
                    </a:cubicBezTo>
                    <a:cubicBezTo>
                      <a:pt x="20536536" y="13153262"/>
                      <a:pt x="20517993" y="13164058"/>
                      <a:pt x="20499960" y="13159232"/>
                    </a:cubicBezTo>
                    <a:cubicBezTo>
                      <a:pt x="20481925" y="13154406"/>
                      <a:pt x="20471130" y="13135863"/>
                      <a:pt x="20475956" y="13117830"/>
                    </a:cubicBezTo>
                    <a:cubicBezTo>
                      <a:pt x="20481798" y="13095987"/>
                      <a:pt x="20487514" y="13074269"/>
                      <a:pt x="20493101" y="13052425"/>
                    </a:cubicBezTo>
                    <a:cubicBezTo>
                      <a:pt x="20497800" y="13034263"/>
                      <a:pt x="20516216" y="13023469"/>
                      <a:pt x="20534376" y="13028168"/>
                    </a:cubicBezTo>
                    <a:cubicBezTo>
                      <a:pt x="20552538" y="13032867"/>
                      <a:pt x="20563332" y="13051282"/>
                      <a:pt x="20558633" y="13069443"/>
                    </a:cubicBezTo>
                    <a:close/>
                    <a:moveTo>
                      <a:pt x="20523708" y="13201014"/>
                    </a:moveTo>
                    <a:cubicBezTo>
                      <a:pt x="20517740" y="13222860"/>
                      <a:pt x="20511643" y="13244703"/>
                      <a:pt x="20505547" y="13266547"/>
                    </a:cubicBezTo>
                    <a:cubicBezTo>
                      <a:pt x="20500467" y="13284581"/>
                      <a:pt x="20481798" y="13295122"/>
                      <a:pt x="20463765" y="13290042"/>
                    </a:cubicBezTo>
                    <a:cubicBezTo>
                      <a:pt x="20445730" y="13284963"/>
                      <a:pt x="20435190" y="13266293"/>
                      <a:pt x="20440269" y="13248260"/>
                    </a:cubicBezTo>
                    <a:cubicBezTo>
                      <a:pt x="20446366" y="13226542"/>
                      <a:pt x="20452335" y="13204825"/>
                      <a:pt x="20458303" y="13183108"/>
                    </a:cubicBezTo>
                    <a:cubicBezTo>
                      <a:pt x="20463256" y="13165074"/>
                      <a:pt x="20481798" y="13154406"/>
                      <a:pt x="20499832" y="13159360"/>
                    </a:cubicBezTo>
                    <a:cubicBezTo>
                      <a:pt x="20517867" y="13164313"/>
                      <a:pt x="20528535" y="13182854"/>
                      <a:pt x="20523581" y="13200887"/>
                    </a:cubicBezTo>
                    <a:close/>
                    <a:moveTo>
                      <a:pt x="20486878" y="13331825"/>
                    </a:moveTo>
                    <a:cubicBezTo>
                      <a:pt x="20480655" y="13353542"/>
                      <a:pt x="20474305" y="13375387"/>
                      <a:pt x="20467955" y="13396976"/>
                    </a:cubicBezTo>
                    <a:cubicBezTo>
                      <a:pt x="20462621" y="13414883"/>
                      <a:pt x="20443825" y="13425170"/>
                      <a:pt x="20425918" y="13419962"/>
                    </a:cubicBezTo>
                    <a:cubicBezTo>
                      <a:pt x="20408012" y="13414756"/>
                      <a:pt x="20397724" y="13395833"/>
                      <a:pt x="20402931" y="13377926"/>
                    </a:cubicBezTo>
                    <a:cubicBezTo>
                      <a:pt x="20409281" y="13356337"/>
                      <a:pt x="20415504" y="13334746"/>
                      <a:pt x="20421727" y="13313156"/>
                    </a:cubicBezTo>
                    <a:cubicBezTo>
                      <a:pt x="20426935" y="13295122"/>
                      <a:pt x="20445603" y="13284836"/>
                      <a:pt x="20463638" y="13289914"/>
                    </a:cubicBezTo>
                    <a:cubicBezTo>
                      <a:pt x="20481671" y="13294995"/>
                      <a:pt x="20491958" y="13313790"/>
                      <a:pt x="20486878" y="13331825"/>
                    </a:cubicBezTo>
                    <a:close/>
                    <a:moveTo>
                      <a:pt x="20448524" y="13462000"/>
                    </a:moveTo>
                    <a:cubicBezTo>
                      <a:pt x="20442047" y="13483589"/>
                      <a:pt x="20435443" y="13505307"/>
                      <a:pt x="20428713" y="13526897"/>
                    </a:cubicBezTo>
                    <a:cubicBezTo>
                      <a:pt x="20423251" y="13544804"/>
                      <a:pt x="20404201" y="13554838"/>
                      <a:pt x="20386421" y="13549249"/>
                    </a:cubicBezTo>
                    <a:cubicBezTo>
                      <a:pt x="20368642" y="13543662"/>
                      <a:pt x="20358481" y="13524737"/>
                      <a:pt x="20364069" y="13506958"/>
                    </a:cubicBezTo>
                    <a:cubicBezTo>
                      <a:pt x="20370673" y="13485495"/>
                      <a:pt x="20377277" y="13464032"/>
                      <a:pt x="20383754" y="13442569"/>
                    </a:cubicBezTo>
                    <a:cubicBezTo>
                      <a:pt x="20389089" y="13424663"/>
                      <a:pt x="20408012" y="13414502"/>
                      <a:pt x="20425918" y="13419962"/>
                    </a:cubicBezTo>
                    <a:cubicBezTo>
                      <a:pt x="20443825" y="13425424"/>
                      <a:pt x="20453986" y="13444220"/>
                      <a:pt x="20448524" y="13462127"/>
                    </a:cubicBezTo>
                    <a:close/>
                    <a:moveTo>
                      <a:pt x="20408519" y="13591921"/>
                    </a:moveTo>
                    <a:cubicBezTo>
                      <a:pt x="20401662" y="13613512"/>
                      <a:pt x="20394803" y="13635228"/>
                      <a:pt x="20387818" y="13656818"/>
                    </a:cubicBezTo>
                    <a:cubicBezTo>
                      <a:pt x="20382103" y="13674598"/>
                      <a:pt x="20362926" y="13684377"/>
                      <a:pt x="20345146" y="13678663"/>
                    </a:cubicBezTo>
                    <a:cubicBezTo>
                      <a:pt x="20327367" y="13672947"/>
                      <a:pt x="20317588" y="13653770"/>
                      <a:pt x="20323302" y="13635989"/>
                    </a:cubicBezTo>
                    <a:cubicBezTo>
                      <a:pt x="20330288" y="13614527"/>
                      <a:pt x="20337018" y="13593063"/>
                      <a:pt x="20343876" y="13571601"/>
                    </a:cubicBezTo>
                    <a:cubicBezTo>
                      <a:pt x="20349465" y="13553821"/>
                      <a:pt x="20368515" y="13543914"/>
                      <a:pt x="20386421" y="13549503"/>
                    </a:cubicBezTo>
                    <a:cubicBezTo>
                      <a:pt x="20404328" y="13555090"/>
                      <a:pt x="20414107" y="13574140"/>
                      <a:pt x="20408519" y="13592048"/>
                    </a:cubicBezTo>
                    <a:close/>
                    <a:moveTo>
                      <a:pt x="20366737" y="13721587"/>
                    </a:moveTo>
                    <a:cubicBezTo>
                      <a:pt x="20359624" y="13743178"/>
                      <a:pt x="20352513" y="13764640"/>
                      <a:pt x="20345273" y="13786104"/>
                    </a:cubicBezTo>
                    <a:cubicBezTo>
                      <a:pt x="20339304" y="13803885"/>
                      <a:pt x="20320127" y="13813410"/>
                      <a:pt x="20302347" y="13807312"/>
                    </a:cubicBezTo>
                    <a:cubicBezTo>
                      <a:pt x="20284567" y="13801217"/>
                      <a:pt x="20275042" y="13782167"/>
                      <a:pt x="20281139" y="13764388"/>
                    </a:cubicBezTo>
                    <a:cubicBezTo>
                      <a:pt x="20288377" y="13743051"/>
                      <a:pt x="20295490" y="13721714"/>
                      <a:pt x="20302474" y="13700379"/>
                    </a:cubicBezTo>
                    <a:cubicBezTo>
                      <a:pt x="20308317" y="13682599"/>
                      <a:pt x="20327493" y="13672947"/>
                      <a:pt x="20345273" y="13678788"/>
                    </a:cubicBezTo>
                    <a:cubicBezTo>
                      <a:pt x="20363053" y="13684631"/>
                      <a:pt x="20372705" y="13703808"/>
                      <a:pt x="20366864" y="13721587"/>
                    </a:cubicBezTo>
                    <a:close/>
                    <a:moveTo>
                      <a:pt x="20323429" y="13850365"/>
                    </a:moveTo>
                    <a:cubicBezTo>
                      <a:pt x="20316064" y="13871829"/>
                      <a:pt x="20308570" y="13893164"/>
                      <a:pt x="20301077" y="13914501"/>
                    </a:cubicBezTo>
                    <a:cubicBezTo>
                      <a:pt x="20294854" y="13932154"/>
                      <a:pt x="20275550" y="13941425"/>
                      <a:pt x="20257897" y="13935202"/>
                    </a:cubicBezTo>
                    <a:cubicBezTo>
                      <a:pt x="20240244" y="13928979"/>
                      <a:pt x="20230973" y="13909675"/>
                      <a:pt x="20237196" y="13892022"/>
                    </a:cubicBezTo>
                    <a:cubicBezTo>
                      <a:pt x="20244690" y="13870812"/>
                      <a:pt x="20252055" y="13849604"/>
                      <a:pt x="20259421" y="13828268"/>
                    </a:cubicBezTo>
                    <a:cubicBezTo>
                      <a:pt x="20265517" y="13810614"/>
                      <a:pt x="20284821" y="13801217"/>
                      <a:pt x="20302474" y="13807312"/>
                    </a:cubicBezTo>
                    <a:cubicBezTo>
                      <a:pt x="20320127" y="13813410"/>
                      <a:pt x="20329525" y="13832712"/>
                      <a:pt x="20323429" y="13850365"/>
                    </a:cubicBezTo>
                    <a:close/>
                    <a:moveTo>
                      <a:pt x="20278344" y="13978382"/>
                    </a:moveTo>
                    <a:cubicBezTo>
                      <a:pt x="20270724" y="13999718"/>
                      <a:pt x="20262977" y="14020927"/>
                      <a:pt x="20255230" y="14042137"/>
                    </a:cubicBezTo>
                    <a:cubicBezTo>
                      <a:pt x="20248753" y="14059663"/>
                      <a:pt x="20229322" y="14068679"/>
                      <a:pt x="20211796" y="14062329"/>
                    </a:cubicBezTo>
                    <a:cubicBezTo>
                      <a:pt x="20194270" y="14055979"/>
                      <a:pt x="20185253" y="14036421"/>
                      <a:pt x="20191603" y="14018895"/>
                    </a:cubicBezTo>
                    <a:cubicBezTo>
                      <a:pt x="20199350" y="13997812"/>
                      <a:pt x="20206970" y="13976731"/>
                      <a:pt x="20214591" y="13955522"/>
                    </a:cubicBezTo>
                    <a:cubicBezTo>
                      <a:pt x="20220941" y="13937869"/>
                      <a:pt x="20240371" y="13928725"/>
                      <a:pt x="20257897" y="13935075"/>
                    </a:cubicBezTo>
                    <a:cubicBezTo>
                      <a:pt x="20275423" y="13941425"/>
                      <a:pt x="20284694" y="13960856"/>
                      <a:pt x="20278344" y="13978382"/>
                    </a:cubicBezTo>
                    <a:close/>
                    <a:moveTo>
                      <a:pt x="20231481" y="14106017"/>
                    </a:moveTo>
                    <a:cubicBezTo>
                      <a:pt x="20223480" y="14127226"/>
                      <a:pt x="20215479" y="14148436"/>
                      <a:pt x="20207478" y="14169644"/>
                    </a:cubicBezTo>
                    <a:cubicBezTo>
                      <a:pt x="20200747" y="14187170"/>
                      <a:pt x="20181190" y="14195933"/>
                      <a:pt x="20163791" y="14189202"/>
                    </a:cubicBezTo>
                    <a:cubicBezTo>
                      <a:pt x="20146392" y="14182471"/>
                      <a:pt x="20137501" y="14162912"/>
                      <a:pt x="20144232" y="14145513"/>
                    </a:cubicBezTo>
                    <a:cubicBezTo>
                      <a:pt x="20152233" y="14124432"/>
                      <a:pt x="20160235" y="14103350"/>
                      <a:pt x="20168108" y="14082268"/>
                    </a:cubicBezTo>
                    <a:cubicBezTo>
                      <a:pt x="20174713" y="14064742"/>
                      <a:pt x="20194143" y="14055852"/>
                      <a:pt x="20211669" y="14062456"/>
                    </a:cubicBezTo>
                    <a:cubicBezTo>
                      <a:pt x="20229195" y="14069061"/>
                      <a:pt x="20238086" y="14088490"/>
                      <a:pt x="20231481" y="14106017"/>
                    </a:cubicBezTo>
                    <a:close/>
                    <a:moveTo>
                      <a:pt x="20182967" y="14233144"/>
                    </a:moveTo>
                    <a:cubicBezTo>
                      <a:pt x="20174713" y="14254226"/>
                      <a:pt x="20166457" y="14275308"/>
                      <a:pt x="20158075" y="14296389"/>
                    </a:cubicBezTo>
                    <a:cubicBezTo>
                      <a:pt x="20151217" y="14313788"/>
                      <a:pt x="20131532" y="14322298"/>
                      <a:pt x="20114133" y="14315312"/>
                    </a:cubicBezTo>
                    <a:cubicBezTo>
                      <a:pt x="20096735" y="14308328"/>
                      <a:pt x="20088225" y="14288770"/>
                      <a:pt x="20095211" y="14271371"/>
                    </a:cubicBezTo>
                    <a:cubicBezTo>
                      <a:pt x="20103466" y="14250415"/>
                      <a:pt x="20111720" y="14229462"/>
                      <a:pt x="20119848" y="14208506"/>
                    </a:cubicBezTo>
                    <a:cubicBezTo>
                      <a:pt x="20126579" y="14191107"/>
                      <a:pt x="20146265" y="14182471"/>
                      <a:pt x="20163664" y="14189202"/>
                    </a:cubicBezTo>
                    <a:cubicBezTo>
                      <a:pt x="20181063" y="14195933"/>
                      <a:pt x="20189698" y="14215618"/>
                      <a:pt x="20182967" y="14233017"/>
                    </a:cubicBezTo>
                    <a:close/>
                    <a:moveTo>
                      <a:pt x="20132802" y="14359255"/>
                    </a:moveTo>
                    <a:cubicBezTo>
                      <a:pt x="20124293" y="14380211"/>
                      <a:pt x="20115785" y="14401164"/>
                      <a:pt x="20107148" y="14422120"/>
                    </a:cubicBezTo>
                    <a:cubicBezTo>
                      <a:pt x="20100037" y="14439392"/>
                      <a:pt x="20080224" y="14447647"/>
                      <a:pt x="20062952" y="14440536"/>
                    </a:cubicBezTo>
                    <a:cubicBezTo>
                      <a:pt x="20045680" y="14433423"/>
                      <a:pt x="20037425" y="14413612"/>
                      <a:pt x="20044538" y="14396338"/>
                    </a:cubicBezTo>
                    <a:cubicBezTo>
                      <a:pt x="20053046" y="14375512"/>
                      <a:pt x="20061555" y="14354811"/>
                      <a:pt x="20070065" y="14333855"/>
                    </a:cubicBezTo>
                    <a:cubicBezTo>
                      <a:pt x="20077049" y="14316456"/>
                      <a:pt x="20096862" y="14308201"/>
                      <a:pt x="20114133" y="14315187"/>
                    </a:cubicBezTo>
                    <a:cubicBezTo>
                      <a:pt x="20131405" y="14322171"/>
                      <a:pt x="20139788" y="14341983"/>
                      <a:pt x="20132802" y="14359255"/>
                    </a:cubicBezTo>
                    <a:close/>
                    <a:moveTo>
                      <a:pt x="20081114" y="14484731"/>
                    </a:moveTo>
                    <a:cubicBezTo>
                      <a:pt x="20072350" y="14505687"/>
                      <a:pt x="20063461" y="14526513"/>
                      <a:pt x="20054570" y="14547342"/>
                    </a:cubicBezTo>
                    <a:cubicBezTo>
                      <a:pt x="20047204" y="14564488"/>
                      <a:pt x="20027266" y="14572487"/>
                      <a:pt x="20010120" y="14565122"/>
                    </a:cubicBezTo>
                    <a:cubicBezTo>
                      <a:pt x="19992975" y="14557756"/>
                      <a:pt x="19984974" y="14537817"/>
                      <a:pt x="19992341" y="14520672"/>
                    </a:cubicBezTo>
                    <a:cubicBezTo>
                      <a:pt x="20001230" y="14499971"/>
                      <a:pt x="20009993" y="14479270"/>
                      <a:pt x="20018629" y="14458442"/>
                    </a:cubicBezTo>
                    <a:cubicBezTo>
                      <a:pt x="20025868" y="14441170"/>
                      <a:pt x="20045680" y="14433042"/>
                      <a:pt x="20062952" y="14440281"/>
                    </a:cubicBezTo>
                    <a:cubicBezTo>
                      <a:pt x="20080224" y="14447520"/>
                      <a:pt x="20088352" y="14467332"/>
                      <a:pt x="20081114" y="14484604"/>
                    </a:cubicBezTo>
                    <a:close/>
                    <a:moveTo>
                      <a:pt x="20027646" y="14609699"/>
                    </a:moveTo>
                    <a:cubicBezTo>
                      <a:pt x="20018629" y="14630527"/>
                      <a:pt x="20009486" y="14651228"/>
                      <a:pt x="20000342" y="14671929"/>
                    </a:cubicBezTo>
                    <a:cubicBezTo>
                      <a:pt x="19992721" y="14689074"/>
                      <a:pt x="19972782" y="14696694"/>
                      <a:pt x="19955638" y="14689201"/>
                    </a:cubicBezTo>
                    <a:cubicBezTo>
                      <a:pt x="19938492" y="14681708"/>
                      <a:pt x="19930872" y="14661642"/>
                      <a:pt x="19938366" y="14644497"/>
                    </a:cubicBezTo>
                    <a:cubicBezTo>
                      <a:pt x="19947510" y="14623923"/>
                      <a:pt x="19956526" y="14603349"/>
                      <a:pt x="19965543" y="14582648"/>
                    </a:cubicBezTo>
                    <a:cubicBezTo>
                      <a:pt x="19973037" y="14565503"/>
                      <a:pt x="19992975" y="14557629"/>
                      <a:pt x="20010120" y="14565122"/>
                    </a:cubicBezTo>
                    <a:cubicBezTo>
                      <a:pt x="20027266" y="14572614"/>
                      <a:pt x="20035140" y="14592554"/>
                      <a:pt x="20027646" y="14609699"/>
                    </a:cubicBezTo>
                    <a:close/>
                    <a:moveTo>
                      <a:pt x="19972528" y="14734032"/>
                    </a:moveTo>
                    <a:cubicBezTo>
                      <a:pt x="19963257" y="14754733"/>
                      <a:pt x="19953860" y="14775307"/>
                      <a:pt x="19944462" y="14795881"/>
                    </a:cubicBezTo>
                    <a:cubicBezTo>
                      <a:pt x="19936715" y="14812899"/>
                      <a:pt x="19916521" y="14820392"/>
                      <a:pt x="19899503" y="14812518"/>
                    </a:cubicBezTo>
                    <a:cubicBezTo>
                      <a:pt x="19882486" y="14804644"/>
                      <a:pt x="19874992" y="14784578"/>
                      <a:pt x="19882867" y="14767561"/>
                    </a:cubicBezTo>
                    <a:cubicBezTo>
                      <a:pt x="19892265" y="14747112"/>
                      <a:pt x="19901536" y="14726665"/>
                      <a:pt x="19910806" y="14706092"/>
                    </a:cubicBezTo>
                    <a:cubicBezTo>
                      <a:pt x="19918553" y="14689074"/>
                      <a:pt x="19938492" y="14681454"/>
                      <a:pt x="19955638" y="14689201"/>
                    </a:cubicBezTo>
                    <a:cubicBezTo>
                      <a:pt x="19972782" y="14696948"/>
                      <a:pt x="19980275" y="14716888"/>
                      <a:pt x="19972528" y="14734032"/>
                    </a:cubicBezTo>
                    <a:close/>
                    <a:moveTo>
                      <a:pt x="19915887" y="14857476"/>
                    </a:moveTo>
                    <a:cubicBezTo>
                      <a:pt x="19906362" y="14877923"/>
                      <a:pt x="19896710" y="14898497"/>
                      <a:pt x="19886930" y="14918944"/>
                    </a:cubicBezTo>
                    <a:cubicBezTo>
                      <a:pt x="19878929" y="14935836"/>
                      <a:pt x="19858737" y="14943074"/>
                      <a:pt x="19841845" y="14935073"/>
                    </a:cubicBezTo>
                    <a:cubicBezTo>
                      <a:pt x="19824954" y="14927072"/>
                      <a:pt x="19817716" y="14906879"/>
                      <a:pt x="19825717" y="14889987"/>
                    </a:cubicBezTo>
                    <a:cubicBezTo>
                      <a:pt x="19835368" y="14869668"/>
                      <a:pt x="19844893" y="14849348"/>
                      <a:pt x="19854418" y="14829028"/>
                    </a:cubicBezTo>
                    <a:cubicBezTo>
                      <a:pt x="19862292" y="14812138"/>
                      <a:pt x="19882486" y="14804771"/>
                      <a:pt x="19899376" y="14812645"/>
                    </a:cubicBezTo>
                    <a:cubicBezTo>
                      <a:pt x="19916267" y="14820519"/>
                      <a:pt x="19923633" y="14840713"/>
                      <a:pt x="19915760" y="14857603"/>
                    </a:cubicBezTo>
                    <a:close/>
                    <a:moveTo>
                      <a:pt x="19857593" y="14980286"/>
                    </a:moveTo>
                    <a:cubicBezTo>
                      <a:pt x="19847688" y="15000732"/>
                      <a:pt x="19837781" y="15021052"/>
                      <a:pt x="19827748" y="15041499"/>
                    </a:cubicBezTo>
                    <a:cubicBezTo>
                      <a:pt x="19819493" y="15058262"/>
                      <a:pt x="19799173" y="15065248"/>
                      <a:pt x="19782410" y="15056993"/>
                    </a:cubicBezTo>
                    <a:cubicBezTo>
                      <a:pt x="19765645" y="15048737"/>
                      <a:pt x="19758661" y="15028418"/>
                      <a:pt x="19766916" y="15011654"/>
                    </a:cubicBezTo>
                    <a:cubicBezTo>
                      <a:pt x="19776821" y="14991462"/>
                      <a:pt x="19786727" y="14971140"/>
                      <a:pt x="19796506" y="14950821"/>
                    </a:cubicBezTo>
                    <a:cubicBezTo>
                      <a:pt x="19804635" y="14933930"/>
                      <a:pt x="19824827" y="14926945"/>
                      <a:pt x="19841718" y="14935073"/>
                    </a:cubicBezTo>
                    <a:cubicBezTo>
                      <a:pt x="19858610" y="14943201"/>
                      <a:pt x="19865594" y="14963394"/>
                      <a:pt x="19857467" y="14980286"/>
                    </a:cubicBezTo>
                    <a:close/>
                    <a:moveTo>
                      <a:pt x="19797522" y="15102460"/>
                    </a:moveTo>
                    <a:cubicBezTo>
                      <a:pt x="19787363" y="15122779"/>
                      <a:pt x="19777202" y="15142972"/>
                      <a:pt x="19766916" y="15163164"/>
                    </a:cubicBezTo>
                    <a:cubicBezTo>
                      <a:pt x="19758406" y="15179802"/>
                      <a:pt x="19738087" y="15186533"/>
                      <a:pt x="19721449" y="15178024"/>
                    </a:cubicBezTo>
                    <a:cubicBezTo>
                      <a:pt x="19704813" y="15169514"/>
                      <a:pt x="19698081" y="15149195"/>
                      <a:pt x="19706591" y="15132558"/>
                    </a:cubicBezTo>
                    <a:cubicBezTo>
                      <a:pt x="19716750" y="15112492"/>
                      <a:pt x="19726911" y="15092426"/>
                      <a:pt x="19736943" y="15072233"/>
                    </a:cubicBezTo>
                    <a:cubicBezTo>
                      <a:pt x="19745325" y="15055469"/>
                      <a:pt x="19765645" y="15048737"/>
                      <a:pt x="19782410" y="15056993"/>
                    </a:cubicBezTo>
                    <a:cubicBezTo>
                      <a:pt x="19799173" y="15065248"/>
                      <a:pt x="19805904" y="15085695"/>
                      <a:pt x="19797649" y="15102460"/>
                    </a:cubicBezTo>
                    <a:close/>
                    <a:moveTo>
                      <a:pt x="19736181" y="15223744"/>
                    </a:moveTo>
                    <a:cubicBezTo>
                      <a:pt x="19725767" y="15243938"/>
                      <a:pt x="19715353" y="15264003"/>
                      <a:pt x="19704813" y="15284069"/>
                    </a:cubicBezTo>
                    <a:cubicBezTo>
                      <a:pt x="19696176" y="15300579"/>
                      <a:pt x="19675729" y="15307056"/>
                      <a:pt x="19659092" y="15298420"/>
                    </a:cubicBezTo>
                    <a:cubicBezTo>
                      <a:pt x="19642455" y="15289785"/>
                      <a:pt x="19636105" y="15269338"/>
                      <a:pt x="19644742" y="15252700"/>
                    </a:cubicBezTo>
                    <a:cubicBezTo>
                      <a:pt x="19655155" y="15232762"/>
                      <a:pt x="19665569" y="15212822"/>
                      <a:pt x="19675856" y="15192756"/>
                    </a:cubicBezTo>
                    <a:cubicBezTo>
                      <a:pt x="19684366" y="15176119"/>
                      <a:pt x="19704813" y="15169642"/>
                      <a:pt x="19721449" y="15178151"/>
                    </a:cubicBezTo>
                    <a:cubicBezTo>
                      <a:pt x="19738087" y="15186661"/>
                      <a:pt x="19744564" y="15207107"/>
                      <a:pt x="19736054" y="15223744"/>
                    </a:cubicBezTo>
                    <a:close/>
                    <a:moveTo>
                      <a:pt x="19673063" y="15344012"/>
                    </a:moveTo>
                    <a:cubicBezTo>
                      <a:pt x="19662394" y="15363952"/>
                      <a:pt x="19651726" y="15383890"/>
                      <a:pt x="19640931" y="15403830"/>
                    </a:cubicBezTo>
                    <a:cubicBezTo>
                      <a:pt x="19632042" y="15420339"/>
                      <a:pt x="19611467" y="15426437"/>
                      <a:pt x="19595085" y="15417546"/>
                    </a:cubicBezTo>
                    <a:cubicBezTo>
                      <a:pt x="19578701" y="15408656"/>
                      <a:pt x="19572478" y="15388082"/>
                      <a:pt x="19581368" y="15371699"/>
                    </a:cubicBezTo>
                    <a:cubicBezTo>
                      <a:pt x="19592037" y="15351888"/>
                      <a:pt x="19602704" y="15332075"/>
                      <a:pt x="19613245" y="15312262"/>
                    </a:cubicBezTo>
                    <a:cubicBezTo>
                      <a:pt x="19622008" y="15295753"/>
                      <a:pt x="19642582" y="15289530"/>
                      <a:pt x="19659092" y="15298293"/>
                    </a:cubicBezTo>
                    <a:cubicBezTo>
                      <a:pt x="19675602" y="15307056"/>
                      <a:pt x="19681825" y="15327630"/>
                      <a:pt x="19673063" y="15344139"/>
                    </a:cubicBezTo>
                    <a:close/>
                    <a:moveTo>
                      <a:pt x="19608419" y="15463647"/>
                    </a:moveTo>
                    <a:cubicBezTo>
                      <a:pt x="19597497" y="15483587"/>
                      <a:pt x="19586575" y="15503398"/>
                      <a:pt x="19575526" y="15523211"/>
                    </a:cubicBezTo>
                    <a:cubicBezTo>
                      <a:pt x="19566382" y="15539593"/>
                      <a:pt x="19545808" y="15545436"/>
                      <a:pt x="19529425" y="15536290"/>
                    </a:cubicBezTo>
                    <a:cubicBezTo>
                      <a:pt x="19513042" y="15527147"/>
                      <a:pt x="19507200" y="15506573"/>
                      <a:pt x="19516344" y="15490189"/>
                    </a:cubicBezTo>
                    <a:cubicBezTo>
                      <a:pt x="19527267" y="15470505"/>
                      <a:pt x="19538189" y="15450820"/>
                      <a:pt x="19549111" y="15431008"/>
                    </a:cubicBezTo>
                    <a:cubicBezTo>
                      <a:pt x="19558127" y="15414625"/>
                      <a:pt x="19578701" y="15408656"/>
                      <a:pt x="19595085" y="15417673"/>
                    </a:cubicBezTo>
                    <a:cubicBezTo>
                      <a:pt x="19611467" y="15426689"/>
                      <a:pt x="19617437" y="15447263"/>
                      <a:pt x="19608419" y="15463647"/>
                    </a:cubicBezTo>
                    <a:close/>
                    <a:moveTo>
                      <a:pt x="19542252" y="15582392"/>
                    </a:moveTo>
                    <a:cubicBezTo>
                      <a:pt x="19531076" y="15602077"/>
                      <a:pt x="19519900" y="15621763"/>
                      <a:pt x="19508597" y="15641447"/>
                    </a:cubicBezTo>
                    <a:cubicBezTo>
                      <a:pt x="19499326" y="15657703"/>
                      <a:pt x="19478625" y="15663290"/>
                      <a:pt x="19462369" y="15653893"/>
                    </a:cubicBezTo>
                    <a:cubicBezTo>
                      <a:pt x="19446114" y="15644495"/>
                      <a:pt x="19440525" y="15623921"/>
                      <a:pt x="19449923" y="15607664"/>
                    </a:cubicBezTo>
                    <a:cubicBezTo>
                      <a:pt x="19461099" y="15588107"/>
                      <a:pt x="19472275" y="15568549"/>
                      <a:pt x="19483324" y="15548990"/>
                    </a:cubicBezTo>
                    <a:cubicBezTo>
                      <a:pt x="19492595" y="15532736"/>
                      <a:pt x="19513169" y="15527020"/>
                      <a:pt x="19529425" y="15536163"/>
                    </a:cubicBezTo>
                    <a:cubicBezTo>
                      <a:pt x="19545681" y="15545308"/>
                      <a:pt x="19551396" y="15566010"/>
                      <a:pt x="19542252" y="15582264"/>
                    </a:cubicBezTo>
                    <a:close/>
                    <a:moveTo>
                      <a:pt x="19474562" y="15700121"/>
                    </a:moveTo>
                    <a:cubicBezTo>
                      <a:pt x="19463131" y="15719679"/>
                      <a:pt x="19451701" y="15739238"/>
                      <a:pt x="19440144" y="15758668"/>
                    </a:cubicBezTo>
                    <a:cubicBezTo>
                      <a:pt x="19430619" y="15774797"/>
                      <a:pt x="19409792" y="15780131"/>
                      <a:pt x="19393790" y="15770606"/>
                    </a:cubicBezTo>
                    <a:cubicBezTo>
                      <a:pt x="19377788" y="15761081"/>
                      <a:pt x="19372326" y="15740253"/>
                      <a:pt x="19381851" y="15724251"/>
                    </a:cubicBezTo>
                    <a:cubicBezTo>
                      <a:pt x="19393281" y="15704947"/>
                      <a:pt x="19404712" y="15685515"/>
                      <a:pt x="19416015" y="15666086"/>
                    </a:cubicBezTo>
                    <a:cubicBezTo>
                      <a:pt x="19425413" y="15649956"/>
                      <a:pt x="19446114" y="15644495"/>
                      <a:pt x="19462369" y="15653893"/>
                    </a:cubicBezTo>
                    <a:cubicBezTo>
                      <a:pt x="19478625" y="15663290"/>
                      <a:pt x="19483960" y="15683992"/>
                      <a:pt x="19474562" y="15700248"/>
                    </a:cubicBezTo>
                    <a:close/>
                    <a:moveTo>
                      <a:pt x="19405346" y="15817087"/>
                    </a:moveTo>
                    <a:cubicBezTo>
                      <a:pt x="19393663" y="15836519"/>
                      <a:pt x="19381978" y="15855823"/>
                      <a:pt x="19370167" y="15875127"/>
                    </a:cubicBezTo>
                    <a:cubicBezTo>
                      <a:pt x="19360389" y="15891129"/>
                      <a:pt x="19339561" y="15896210"/>
                      <a:pt x="19323558" y="15886430"/>
                    </a:cubicBezTo>
                    <a:cubicBezTo>
                      <a:pt x="19307556" y="15876651"/>
                      <a:pt x="19302476" y="15855823"/>
                      <a:pt x="19312255" y="15839821"/>
                    </a:cubicBezTo>
                    <a:cubicBezTo>
                      <a:pt x="19323940" y="15820644"/>
                      <a:pt x="19335623" y="15801339"/>
                      <a:pt x="19347180" y="15782162"/>
                    </a:cubicBezTo>
                    <a:cubicBezTo>
                      <a:pt x="19356832" y="15766162"/>
                      <a:pt x="19377661" y="15760954"/>
                      <a:pt x="19393663" y="15770606"/>
                    </a:cubicBezTo>
                    <a:cubicBezTo>
                      <a:pt x="19409665" y="15780258"/>
                      <a:pt x="19414871" y="15801087"/>
                      <a:pt x="19405219" y="15817087"/>
                    </a:cubicBezTo>
                    <a:close/>
                    <a:moveTo>
                      <a:pt x="19334480" y="15933165"/>
                    </a:moveTo>
                    <a:cubicBezTo>
                      <a:pt x="19322542" y="15952470"/>
                      <a:pt x="19310604" y="15971647"/>
                      <a:pt x="19298540" y="15990824"/>
                    </a:cubicBezTo>
                    <a:cubicBezTo>
                      <a:pt x="19288633" y="16006699"/>
                      <a:pt x="19267678" y="16011398"/>
                      <a:pt x="19251803" y="16001492"/>
                    </a:cubicBezTo>
                    <a:cubicBezTo>
                      <a:pt x="19235928" y="15991587"/>
                      <a:pt x="19231229" y="15970631"/>
                      <a:pt x="19241136" y="15954756"/>
                    </a:cubicBezTo>
                    <a:cubicBezTo>
                      <a:pt x="19253073" y="15935706"/>
                      <a:pt x="19265012" y="15916529"/>
                      <a:pt x="19276822" y="15897479"/>
                    </a:cubicBezTo>
                    <a:cubicBezTo>
                      <a:pt x="19286601" y="15881604"/>
                      <a:pt x="19307556" y="15876651"/>
                      <a:pt x="19323431" y="15886557"/>
                    </a:cubicBezTo>
                    <a:cubicBezTo>
                      <a:pt x="19339306" y="15896462"/>
                      <a:pt x="19344260" y="15917290"/>
                      <a:pt x="19334353" y="15933165"/>
                    </a:cubicBezTo>
                    <a:close/>
                    <a:moveTo>
                      <a:pt x="19262091" y="16048355"/>
                    </a:moveTo>
                    <a:cubicBezTo>
                      <a:pt x="19249898" y="16067405"/>
                      <a:pt x="19237706" y="16086582"/>
                      <a:pt x="19225388" y="16105505"/>
                    </a:cubicBezTo>
                    <a:cubicBezTo>
                      <a:pt x="19215227" y="16121253"/>
                      <a:pt x="19194272" y="16125698"/>
                      <a:pt x="19178524" y="16115537"/>
                    </a:cubicBezTo>
                    <a:cubicBezTo>
                      <a:pt x="19162776" y="16105378"/>
                      <a:pt x="19158331" y="16084423"/>
                      <a:pt x="19168492" y="16068675"/>
                    </a:cubicBezTo>
                    <a:cubicBezTo>
                      <a:pt x="19180683" y="16049752"/>
                      <a:pt x="19192875" y="16030829"/>
                      <a:pt x="19204941" y="16011906"/>
                    </a:cubicBezTo>
                    <a:cubicBezTo>
                      <a:pt x="19214973" y="15996158"/>
                      <a:pt x="19235928" y="15991460"/>
                      <a:pt x="19251676" y="16001492"/>
                    </a:cubicBezTo>
                    <a:cubicBezTo>
                      <a:pt x="19267424" y="16011525"/>
                      <a:pt x="19272123" y="16032480"/>
                      <a:pt x="19262091" y="16048228"/>
                    </a:cubicBezTo>
                    <a:close/>
                    <a:moveTo>
                      <a:pt x="19188303" y="16162401"/>
                    </a:moveTo>
                    <a:cubicBezTo>
                      <a:pt x="19175857" y="16181324"/>
                      <a:pt x="19163412" y="16200247"/>
                      <a:pt x="19150839" y="16219043"/>
                    </a:cubicBezTo>
                    <a:cubicBezTo>
                      <a:pt x="19140424" y="16234663"/>
                      <a:pt x="19119469" y="16238855"/>
                      <a:pt x="19103848" y="16228440"/>
                    </a:cubicBezTo>
                    <a:cubicBezTo>
                      <a:pt x="19088227" y="16218027"/>
                      <a:pt x="19084037" y="16197072"/>
                      <a:pt x="19094450" y="16181451"/>
                    </a:cubicBezTo>
                    <a:cubicBezTo>
                      <a:pt x="19106896" y="16162782"/>
                      <a:pt x="19119342" y="16143987"/>
                      <a:pt x="19131662" y="16125189"/>
                    </a:cubicBezTo>
                    <a:cubicBezTo>
                      <a:pt x="19141948" y="16109569"/>
                      <a:pt x="19162903" y="16105124"/>
                      <a:pt x="19178524" y="16115412"/>
                    </a:cubicBezTo>
                    <a:cubicBezTo>
                      <a:pt x="19194145" y="16125698"/>
                      <a:pt x="19198591" y="16146653"/>
                      <a:pt x="19188303" y="16162274"/>
                    </a:cubicBezTo>
                    <a:close/>
                    <a:moveTo>
                      <a:pt x="19113119" y="16275431"/>
                    </a:moveTo>
                    <a:cubicBezTo>
                      <a:pt x="19100419" y="16294227"/>
                      <a:pt x="19087719" y="16313023"/>
                      <a:pt x="19074892" y="16331692"/>
                    </a:cubicBezTo>
                    <a:cubicBezTo>
                      <a:pt x="19064351" y="16347187"/>
                      <a:pt x="19043269" y="16351123"/>
                      <a:pt x="19027775" y="16340582"/>
                    </a:cubicBezTo>
                    <a:cubicBezTo>
                      <a:pt x="19012281" y="16330040"/>
                      <a:pt x="19008344" y="16308960"/>
                      <a:pt x="19018886" y="16293464"/>
                    </a:cubicBezTo>
                    <a:cubicBezTo>
                      <a:pt x="19031586" y="16274923"/>
                      <a:pt x="19044286" y="16256254"/>
                      <a:pt x="19056858" y="16237586"/>
                    </a:cubicBezTo>
                    <a:cubicBezTo>
                      <a:pt x="19067272" y="16222090"/>
                      <a:pt x="19088354" y="16218027"/>
                      <a:pt x="19103848" y="16228440"/>
                    </a:cubicBezTo>
                    <a:cubicBezTo>
                      <a:pt x="19119342" y="16238855"/>
                      <a:pt x="19123406" y="16259938"/>
                      <a:pt x="19112992" y="16275431"/>
                    </a:cubicBezTo>
                    <a:close/>
                    <a:moveTo>
                      <a:pt x="19036285" y="16387699"/>
                    </a:moveTo>
                    <a:cubicBezTo>
                      <a:pt x="19023330" y="16406368"/>
                      <a:pt x="19010376" y="16424911"/>
                      <a:pt x="18997422" y="16443452"/>
                    </a:cubicBezTo>
                    <a:cubicBezTo>
                      <a:pt x="18986627" y="16458819"/>
                      <a:pt x="18965545" y="16462502"/>
                      <a:pt x="18950178" y="16451707"/>
                    </a:cubicBezTo>
                    <a:cubicBezTo>
                      <a:pt x="18934812" y="16440913"/>
                      <a:pt x="18931128" y="16419830"/>
                      <a:pt x="18941923" y="16404462"/>
                    </a:cubicBezTo>
                    <a:cubicBezTo>
                      <a:pt x="18954877" y="16386048"/>
                      <a:pt x="18967704" y="16367633"/>
                      <a:pt x="18980531" y="16349090"/>
                    </a:cubicBezTo>
                    <a:cubicBezTo>
                      <a:pt x="18991199" y="16333724"/>
                      <a:pt x="19012281" y="16329913"/>
                      <a:pt x="19027648" y="16340582"/>
                    </a:cubicBezTo>
                    <a:cubicBezTo>
                      <a:pt x="19043016" y="16351250"/>
                      <a:pt x="19046825" y="16372332"/>
                      <a:pt x="19036157" y="16387699"/>
                    </a:cubicBezTo>
                    <a:close/>
                    <a:moveTo>
                      <a:pt x="18958052" y="16498951"/>
                    </a:moveTo>
                    <a:cubicBezTo>
                      <a:pt x="18944971" y="16517365"/>
                      <a:pt x="18931764" y="16535781"/>
                      <a:pt x="18918428" y="16554196"/>
                    </a:cubicBezTo>
                    <a:cubicBezTo>
                      <a:pt x="18907506" y="16569310"/>
                      <a:pt x="18886297" y="16572737"/>
                      <a:pt x="18871185" y="16561815"/>
                    </a:cubicBezTo>
                    <a:cubicBezTo>
                      <a:pt x="18856071" y="16550894"/>
                      <a:pt x="18852642" y="16529686"/>
                      <a:pt x="18863565" y="16514572"/>
                    </a:cubicBezTo>
                    <a:cubicBezTo>
                      <a:pt x="18876772" y="16496285"/>
                      <a:pt x="18889853" y="16477996"/>
                      <a:pt x="18902935" y="16459708"/>
                    </a:cubicBezTo>
                    <a:cubicBezTo>
                      <a:pt x="18913729" y="16444468"/>
                      <a:pt x="18934939" y="16440913"/>
                      <a:pt x="18950178" y="16451835"/>
                    </a:cubicBezTo>
                    <a:cubicBezTo>
                      <a:pt x="18965418" y="16462756"/>
                      <a:pt x="18968974" y="16483837"/>
                      <a:pt x="18958052" y="16499078"/>
                    </a:cubicBezTo>
                    <a:close/>
                    <a:moveTo>
                      <a:pt x="18878550" y="16609188"/>
                    </a:moveTo>
                    <a:cubicBezTo>
                      <a:pt x="18865216" y="16627475"/>
                      <a:pt x="18851753" y="16645637"/>
                      <a:pt x="18838292" y="16663797"/>
                    </a:cubicBezTo>
                    <a:cubicBezTo>
                      <a:pt x="18827116" y="16678783"/>
                      <a:pt x="18805906" y="16681958"/>
                      <a:pt x="18790920" y="16670782"/>
                    </a:cubicBezTo>
                    <a:cubicBezTo>
                      <a:pt x="18775935" y="16659606"/>
                      <a:pt x="18772760" y="16638397"/>
                      <a:pt x="18783936" y="16623412"/>
                    </a:cubicBezTo>
                    <a:cubicBezTo>
                      <a:pt x="18797397" y="16605377"/>
                      <a:pt x="18810732" y="16587215"/>
                      <a:pt x="18823941" y="16569055"/>
                    </a:cubicBezTo>
                    <a:cubicBezTo>
                      <a:pt x="18834990" y="16553942"/>
                      <a:pt x="18856198" y="16550639"/>
                      <a:pt x="18871312" y="16561688"/>
                    </a:cubicBezTo>
                    <a:cubicBezTo>
                      <a:pt x="18886424" y="16572737"/>
                      <a:pt x="18889726" y="16593947"/>
                      <a:pt x="18878677" y="16609061"/>
                    </a:cubicBezTo>
                    <a:close/>
                    <a:moveTo>
                      <a:pt x="18797651" y="16718153"/>
                    </a:moveTo>
                    <a:cubicBezTo>
                      <a:pt x="18784063" y="16736313"/>
                      <a:pt x="18770346" y="16754348"/>
                      <a:pt x="18756630" y="16772382"/>
                    </a:cubicBezTo>
                    <a:cubicBezTo>
                      <a:pt x="18745327" y="16787240"/>
                      <a:pt x="18723992" y="16790163"/>
                      <a:pt x="18709132" y="16778732"/>
                    </a:cubicBezTo>
                    <a:cubicBezTo>
                      <a:pt x="18694273" y="16767302"/>
                      <a:pt x="18691352" y="16746093"/>
                      <a:pt x="18702782" y="16731235"/>
                    </a:cubicBezTo>
                    <a:cubicBezTo>
                      <a:pt x="18716371" y="16713327"/>
                      <a:pt x="18730088" y="16695420"/>
                      <a:pt x="18743549" y="16677387"/>
                    </a:cubicBezTo>
                    <a:cubicBezTo>
                      <a:pt x="18754852" y="16662400"/>
                      <a:pt x="18776062" y="16659479"/>
                      <a:pt x="18790920" y="16670655"/>
                    </a:cubicBezTo>
                    <a:cubicBezTo>
                      <a:pt x="18805779" y="16681831"/>
                      <a:pt x="18808827" y="16703167"/>
                      <a:pt x="18797651" y="16718026"/>
                    </a:cubicBezTo>
                    <a:close/>
                    <a:moveTo>
                      <a:pt x="18715228" y="16826103"/>
                    </a:moveTo>
                    <a:cubicBezTo>
                      <a:pt x="18701386" y="16844011"/>
                      <a:pt x="18687416" y="16861917"/>
                      <a:pt x="18673445" y="16879697"/>
                    </a:cubicBezTo>
                    <a:cubicBezTo>
                      <a:pt x="18661889" y="16894429"/>
                      <a:pt x="18640679" y="16896969"/>
                      <a:pt x="18625947" y="16885538"/>
                    </a:cubicBezTo>
                    <a:cubicBezTo>
                      <a:pt x="18611216" y="16874110"/>
                      <a:pt x="18608675" y="16852773"/>
                      <a:pt x="18620105" y="16838040"/>
                    </a:cubicBezTo>
                    <a:cubicBezTo>
                      <a:pt x="18633948" y="16820262"/>
                      <a:pt x="18647792" y="16802608"/>
                      <a:pt x="18661507" y="16784701"/>
                    </a:cubicBezTo>
                    <a:cubicBezTo>
                      <a:pt x="18672938" y="16769842"/>
                      <a:pt x="18694273" y="16767175"/>
                      <a:pt x="18709005" y="16778605"/>
                    </a:cubicBezTo>
                    <a:cubicBezTo>
                      <a:pt x="18723738" y="16790036"/>
                      <a:pt x="18726531" y="16811371"/>
                      <a:pt x="18715101" y="16826103"/>
                    </a:cubicBezTo>
                    <a:close/>
                    <a:moveTo>
                      <a:pt x="18631281" y="16933163"/>
                    </a:moveTo>
                    <a:cubicBezTo>
                      <a:pt x="18617185" y="16950944"/>
                      <a:pt x="18603088" y="16968597"/>
                      <a:pt x="18588864" y="16986250"/>
                    </a:cubicBezTo>
                    <a:cubicBezTo>
                      <a:pt x="18577179" y="17000855"/>
                      <a:pt x="18555843" y="17003140"/>
                      <a:pt x="18541239" y="16991457"/>
                    </a:cubicBezTo>
                    <a:cubicBezTo>
                      <a:pt x="18526633" y="16979773"/>
                      <a:pt x="18524347" y="16958438"/>
                      <a:pt x="18536031" y="16943832"/>
                    </a:cubicBezTo>
                    <a:cubicBezTo>
                      <a:pt x="18550128" y="16926306"/>
                      <a:pt x="18564225" y="16908780"/>
                      <a:pt x="18578195" y="16891127"/>
                    </a:cubicBezTo>
                    <a:cubicBezTo>
                      <a:pt x="18589879" y="16876522"/>
                      <a:pt x="18611089" y="16873982"/>
                      <a:pt x="18625820" y="16885665"/>
                    </a:cubicBezTo>
                    <a:cubicBezTo>
                      <a:pt x="18640552" y="16897350"/>
                      <a:pt x="18642966" y="16918560"/>
                      <a:pt x="18631281" y="16933290"/>
                    </a:cubicBezTo>
                    <a:close/>
                    <a:moveTo>
                      <a:pt x="18546192" y="17039210"/>
                    </a:moveTo>
                    <a:cubicBezTo>
                      <a:pt x="18531841" y="17056736"/>
                      <a:pt x="18517490" y="17074262"/>
                      <a:pt x="18503139" y="17091788"/>
                    </a:cubicBezTo>
                    <a:cubicBezTo>
                      <a:pt x="18491200" y="17106264"/>
                      <a:pt x="18469865" y="17108297"/>
                      <a:pt x="18455514" y="17096360"/>
                    </a:cubicBezTo>
                    <a:cubicBezTo>
                      <a:pt x="18441163" y="17084421"/>
                      <a:pt x="18439003" y="17063086"/>
                      <a:pt x="18450942" y="17048735"/>
                    </a:cubicBezTo>
                    <a:cubicBezTo>
                      <a:pt x="18465292" y="17031336"/>
                      <a:pt x="18479517" y="17013937"/>
                      <a:pt x="18493741" y="16996538"/>
                    </a:cubicBezTo>
                    <a:cubicBezTo>
                      <a:pt x="18505551" y="16982060"/>
                      <a:pt x="18526888" y="16979900"/>
                      <a:pt x="18541366" y="16991712"/>
                    </a:cubicBezTo>
                    <a:cubicBezTo>
                      <a:pt x="18555843" y="17003522"/>
                      <a:pt x="18558002" y="17024858"/>
                      <a:pt x="18546192" y="17039337"/>
                    </a:cubicBezTo>
                    <a:close/>
                    <a:moveTo>
                      <a:pt x="18459704" y="17144112"/>
                    </a:moveTo>
                    <a:cubicBezTo>
                      <a:pt x="18445226" y="17161511"/>
                      <a:pt x="18430621" y="17178782"/>
                      <a:pt x="18415890" y="17196054"/>
                    </a:cubicBezTo>
                    <a:cubicBezTo>
                      <a:pt x="18403824" y="17210278"/>
                      <a:pt x="18382362" y="17212056"/>
                      <a:pt x="18368138" y="17199990"/>
                    </a:cubicBezTo>
                    <a:cubicBezTo>
                      <a:pt x="18353914" y="17187926"/>
                      <a:pt x="18352136" y="17166462"/>
                      <a:pt x="18364200" y="17152238"/>
                    </a:cubicBezTo>
                    <a:cubicBezTo>
                      <a:pt x="18378805" y="17135094"/>
                      <a:pt x="18393283" y="17117822"/>
                      <a:pt x="18407762" y="17100550"/>
                    </a:cubicBezTo>
                    <a:cubicBezTo>
                      <a:pt x="18419826" y="17086199"/>
                      <a:pt x="18441163" y="17084294"/>
                      <a:pt x="18455514" y="17096360"/>
                    </a:cubicBezTo>
                    <a:cubicBezTo>
                      <a:pt x="18469865" y="17108424"/>
                      <a:pt x="18471769" y="17129761"/>
                      <a:pt x="18459704" y="17144112"/>
                    </a:cubicBezTo>
                    <a:close/>
                    <a:moveTo>
                      <a:pt x="18371820" y="17247743"/>
                    </a:moveTo>
                    <a:cubicBezTo>
                      <a:pt x="18357089" y="17264887"/>
                      <a:pt x="18342229" y="17282033"/>
                      <a:pt x="18327370" y="17299178"/>
                    </a:cubicBezTo>
                    <a:cubicBezTo>
                      <a:pt x="18315051" y="17313275"/>
                      <a:pt x="18293716" y="17314799"/>
                      <a:pt x="18279618" y="17302480"/>
                    </a:cubicBezTo>
                    <a:cubicBezTo>
                      <a:pt x="18265521" y="17290162"/>
                      <a:pt x="18263997" y="17268825"/>
                      <a:pt x="18276317" y="17254728"/>
                    </a:cubicBezTo>
                    <a:cubicBezTo>
                      <a:pt x="18291048" y="17237711"/>
                      <a:pt x="18305780" y="17220692"/>
                      <a:pt x="18320513" y="17203674"/>
                    </a:cubicBezTo>
                    <a:cubicBezTo>
                      <a:pt x="18332704" y="17189450"/>
                      <a:pt x="18354041" y="17187926"/>
                      <a:pt x="18368265" y="17199990"/>
                    </a:cubicBezTo>
                    <a:cubicBezTo>
                      <a:pt x="18382489" y="17212056"/>
                      <a:pt x="18384013" y="17233519"/>
                      <a:pt x="18371947" y="17247743"/>
                    </a:cubicBezTo>
                    <a:close/>
                    <a:moveTo>
                      <a:pt x="18282793" y="17350232"/>
                    </a:moveTo>
                    <a:cubicBezTo>
                      <a:pt x="18267807" y="17367250"/>
                      <a:pt x="18252821" y="17384140"/>
                      <a:pt x="18237708" y="17401032"/>
                    </a:cubicBezTo>
                    <a:cubicBezTo>
                      <a:pt x="18225263" y="17415002"/>
                      <a:pt x="18203799" y="17416145"/>
                      <a:pt x="18189829" y="17403699"/>
                    </a:cubicBezTo>
                    <a:cubicBezTo>
                      <a:pt x="18175860" y="17391253"/>
                      <a:pt x="18174717" y="17369789"/>
                      <a:pt x="18187163" y="17355820"/>
                    </a:cubicBezTo>
                    <a:cubicBezTo>
                      <a:pt x="18202148" y="17339056"/>
                      <a:pt x="18217135" y="17322164"/>
                      <a:pt x="18231993" y="17305274"/>
                    </a:cubicBezTo>
                    <a:cubicBezTo>
                      <a:pt x="18244313" y="17291304"/>
                      <a:pt x="18265775" y="17289907"/>
                      <a:pt x="18279745" y="17302226"/>
                    </a:cubicBezTo>
                    <a:cubicBezTo>
                      <a:pt x="18293716" y="17314545"/>
                      <a:pt x="18295113" y="17336008"/>
                      <a:pt x="18282793" y="17349978"/>
                    </a:cubicBezTo>
                    <a:close/>
                    <a:moveTo>
                      <a:pt x="18192242" y="17451324"/>
                    </a:moveTo>
                    <a:cubicBezTo>
                      <a:pt x="18177002" y="17468087"/>
                      <a:pt x="18161763" y="17484852"/>
                      <a:pt x="18146522" y="17501615"/>
                    </a:cubicBezTo>
                    <a:cubicBezTo>
                      <a:pt x="18133822" y="17515460"/>
                      <a:pt x="18112487" y="17516348"/>
                      <a:pt x="18098643" y="17503648"/>
                    </a:cubicBezTo>
                    <a:cubicBezTo>
                      <a:pt x="18084800" y="17490948"/>
                      <a:pt x="18083912" y="17469613"/>
                      <a:pt x="18096612" y="17455769"/>
                    </a:cubicBezTo>
                    <a:cubicBezTo>
                      <a:pt x="18111851" y="17439132"/>
                      <a:pt x="18126965" y="17422495"/>
                      <a:pt x="18142077" y="17405858"/>
                    </a:cubicBezTo>
                    <a:cubicBezTo>
                      <a:pt x="18154650" y="17392014"/>
                      <a:pt x="18175987" y="17390872"/>
                      <a:pt x="18189956" y="17403445"/>
                    </a:cubicBezTo>
                    <a:cubicBezTo>
                      <a:pt x="18203926" y="17416018"/>
                      <a:pt x="18204942" y="17437354"/>
                      <a:pt x="18192369" y="17451324"/>
                    </a:cubicBezTo>
                    <a:close/>
                    <a:moveTo>
                      <a:pt x="18100548" y="17551527"/>
                    </a:moveTo>
                    <a:cubicBezTo>
                      <a:pt x="18085181" y="17568163"/>
                      <a:pt x="18069688" y="17584674"/>
                      <a:pt x="18054193" y="17601185"/>
                    </a:cubicBezTo>
                    <a:cubicBezTo>
                      <a:pt x="18041367" y="17614773"/>
                      <a:pt x="18019903" y="17615408"/>
                      <a:pt x="18006315" y="17602581"/>
                    </a:cubicBezTo>
                    <a:cubicBezTo>
                      <a:pt x="17992725" y="17589754"/>
                      <a:pt x="17992091" y="17568290"/>
                      <a:pt x="18004917" y="17554702"/>
                    </a:cubicBezTo>
                    <a:cubicBezTo>
                      <a:pt x="18020285" y="17538319"/>
                      <a:pt x="18035651" y="17521810"/>
                      <a:pt x="18051018" y="17505426"/>
                    </a:cubicBezTo>
                    <a:cubicBezTo>
                      <a:pt x="18063718" y="17491711"/>
                      <a:pt x="18085181" y="17490948"/>
                      <a:pt x="18098897" y="17503648"/>
                    </a:cubicBezTo>
                    <a:cubicBezTo>
                      <a:pt x="18112614" y="17516348"/>
                      <a:pt x="18113375" y="17537812"/>
                      <a:pt x="18100675" y="17551527"/>
                    </a:cubicBezTo>
                    <a:close/>
                    <a:moveTo>
                      <a:pt x="18007585" y="17650461"/>
                    </a:moveTo>
                    <a:cubicBezTo>
                      <a:pt x="17991964" y="17666843"/>
                      <a:pt x="17976216" y="17683226"/>
                      <a:pt x="17960594" y="17699482"/>
                    </a:cubicBezTo>
                    <a:cubicBezTo>
                      <a:pt x="17947641" y="17712944"/>
                      <a:pt x="17926177" y="17713325"/>
                      <a:pt x="17912716" y="17700371"/>
                    </a:cubicBezTo>
                    <a:cubicBezTo>
                      <a:pt x="17899253" y="17687417"/>
                      <a:pt x="17898872" y="17665954"/>
                      <a:pt x="17911826" y="17652492"/>
                    </a:cubicBezTo>
                    <a:cubicBezTo>
                      <a:pt x="17927447" y="17636362"/>
                      <a:pt x="17943068" y="17620107"/>
                      <a:pt x="17958563" y="17603724"/>
                    </a:cubicBezTo>
                    <a:cubicBezTo>
                      <a:pt x="17971517" y="17590136"/>
                      <a:pt x="17992852" y="17589627"/>
                      <a:pt x="18006442" y="17602581"/>
                    </a:cubicBezTo>
                    <a:cubicBezTo>
                      <a:pt x="18020030" y="17615536"/>
                      <a:pt x="18020539" y="17636871"/>
                      <a:pt x="18007585" y="17650461"/>
                    </a:cubicBezTo>
                    <a:close/>
                    <a:moveTo>
                      <a:pt x="17913223" y="17748250"/>
                    </a:moveTo>
                    <a:cubicBezTo>
                      <a:pt x="17897348" y="17764379"/>
                      <a:pt x="17881473" y="17780636"/>
                      <a:pt x="17865598" y="17796638"/>
                    </a:cubicBezTo>
                    <a:cubicBezTo>
                      <a:pt x="17852391" y="17809972"/>
                      <a:pt x="17830927" y="17809972"/>
                      <a:pt x="17817719" y="17796890"/>
                    </a:cubicBezTo>
                    <a:cubicBezTo>
                      <a:pt x="17804512" y="17783811"/>
                      <a:pt x="17804385" y="17762220"/>
                      <a:pt x="17817466" y="17749013"/>
                    </a:cubicBezTo>
                    <a:cubicBezTo>
                      <a:pt x="17833341" y="17733011"/>
                      <a:pt x="17849089" y="17717008"/>
                      <a:pt x="17864837" y="17700879"/>
                    </a:cubicBezTo>
                    <a:cubicBezTo>
                      <a:pt x="17877917" y="17687544"/>
                      <a:pt x="17899380" y="17687289"/>
                      <a:pt x="17912716" y="17700371"/>
                    </a:cubicBezTo>
                    <a:cubicBezTo>
                      <a:pt x="17926050" y="17713452"/>
                      <a:pt x="17926304" y="17734914"/>
                      <a:pt x="17913223" y="17748250"/>
                    </a:cubicBezTo>
                    <a:close/>
                    <a:moveTo>
                      <a:pt x="17817592" y="17844770"/>
                    </a:moveTo>
                    <a:cubicBezTo>
                      <a:pt x="17801591" y="17860772"/>
                      <a:pt x="17785462" y="17876647"/>
                      <a:pt x="17769332" y="17892522"/>
                    </a:cubicBezTo>
                    <a:cubicBezTo>
                      <a:pt x="17755997" y="17905603"/>
                      <a:pt x="17734535" y="17905476"/>
                      <a:pt x="17721453" y="17892140"/>
                    </a:cubicBezTo>
                    <a:cubicBezTo>
                      <a:pt x="17708372" y="17878806"/>
                      <a:pt x="17708499" y="17857343"/>
                      <a:pt x="17721835" y="17844263"/>
                    </a:cubicBezTo>
                    <a:cubicBezTo>
                      <a:pt x="17737837" y="17828513"/>
                      <a:pt x="17753839" y="17812638"/>
                      <a:pt x="17769841" y="17796763"/>
                    </a:cubicBezTo>
                    <a:cubicBezTo>
                      <a:pt x="17783048" y="17783556"/>
                      <a:pt x="17804512" y="17783556"/>
                      <a:pt x="17817719" y="17796890"/>
                    </a:cubicBezTo>
                    <a:cubicBezTo>
                      <a:pt x="17830927" y="17810226"/>
                      <a:pt x="17830927" y="17831563"/>
                      <a:pt x="17817592" y="17844770"/>
                    </a:cubicBezTo>
                    <a:close/>
                    <a:moveTo>
                      <a:pt x="17720692" y="17940020"/>
                    </a:moveTo>
                    <a:cubicBezTo>
                      <a:pt x="17704436" y="17955768"/>
                      <a:pt x="17688179" y="17971515"/>
                      <a:pt x="17671796" y="17987138"/>
                    </a:cubicBezTo>
                    <a:cubicBezTo>
                      <a:pt x="17658335" y="18000090"/>
                      <a:pt x="17636871" y="17999583"/>
                      <a:pt x="17623917" y="17986121"/>
                    </a:cubicBezTo>
                    <a:cubicBezTo>
                      <a:pt x="17610964" y="17972660"/>
                      <a:pt x="17611471" y="17951196"/>
                      <a:pt x="17624933" y="17938242"/>
                    </a:cubicBezTo>
                    <a:cubicBezTo>
                      <a:pt x="17641190" y="17922621"/>
                      <a:pt x="17657318" y="17907000"/>
                      <a:pt x="17673574" y="17891379"/>
                    </a:cubicBezTo>
                    <a:cubicBezTo>
                      <a:pt x="17687037" y="17878298"/>
                      <a:pt x="17708372" y="17878679"/>
                      <a:pt x="17721453" y="17892140"/>
                    </a:cubicBezTo>
                    <a:cubicBezTo>
                      <a:pt x="17734535" y="17905603"/>
                      <a:pt x="17734153" y="17926938"/>
                      <a:pt x="17720692" y="17940020"/>
                    </a:cubicBezTo>
                    <a:close/>
                    <a:moveTo>
                      <a:pt x="17622520" y="18034000"/>
                    </a:moveTo>
                    <a:cubicBezTo>
                      <a:pt x="17606011" y="18049621"/>
                      <a:pt x="17589500" y="18065114"/>
                      <a:pt x="17572991" y="18080482"/>
                    </a:cubicBezTo>
                    <a:cubicBezTo>
                      <a:pt x="17559274" y="18093310"/>
                      <a:pt x="17537939" y="18092547"/>
                      <a:pt x="17525112" y="18078831"/>
                    </a:cubicBezTo>
                    <a:cubicBezTo>
                      <a:pt x="17512285" y="18065114"/>
                      <a:pt x="17513046" y="18043779"/>
                      <a:pt x="17526763" y="18030952"/>
                    </a:cubicBezTo>
                    <a:cubicBezTo>
                      <a:pt x="17543272" y="18015586"/>
                      <a:pt x="17559655" y="18000218"/>
                      <a:pt x="17575912" y="17984724"/>
                    </a:cubicBezTo>
                    <a:cubicBezTo>
                      <a:pt x="17589500" y="17971897"/>
                      <a:pt x="17610964" y="17972405"/>
                      <a:pt x="17623791" y="17985994"/>
                    </a:cubicBezTo>
                    <a:cubicBezTo>
                      <a:pt x="17636617" y="17999583"/>
                      <a:pt x="17636110" y="18021046"/>
                      <a:pt x="17622520" y="18033873"/>
                    </a:cubicBezTo>
                    <a:close/>
                    <a:moveTo>
                      <a:pt x="17523206" y="18126583"/>
                    </a:moveTo>
                    <a:cubicBezTo>
                      <a:pt x="17506569" y="18141950"/>
                      <a:pt x="17489805" y="18157189"/>
                      <a:pt x="17473042" y="18172430"/>
                    </a:cubicBezTo>
                    <a:cubicBezTo>
                      <a:pt x="17459198" y="18185003"/>
                      <a:pt x="17437736" y="18183988"/>
                      <a:pt x="17425163" y="18170144"/>
                    </a:cubicBezTo>
                    <a:cubicBezTo>
                      <a:pt x="17412590" y="18156301"/>
                      <a:pt x="17413605" y="18134837"/>
                      <a:pt x="17427448" y="18122264"/>
                    </a:cubicBezTo>
                    <a:cubicBezTo>
                      <a:pt x="17444086" y="18107152"/>
                      <a:pt x="17460722" y="18091913"/>
                      <a:pt x="17477232" y="18076672"/>
                    </a:cubicBezTo>
                    <a:cubicBezTo>
                      <a:pt x="17490948" y="18063972"/>
                      <a:pt x="17512412" y="18064862"/>
                      <a:pt x="17525112" y="18078577"/>
                    </a:cubicBezTo>
                    <a:cubicBezTo>
                      <a:pt x="17537812" y="18092293"/>
                      <a:pt x="17536922" y="18113756"/>
                      <a:pt x="17523206" y="18126456"/>
                    </a:cubicBezTo>
                    <a:close/>
                    <a:moveTo>
                      <a:pt x="17422749" y="18217896"/>
                    </a:moveTo>
                    <a:cubicBezTo>
                      <a:pt x="17405858" y="18233010"/>
                      <a:pt x="17388967" y="18248122"/>
                      <a:pt x="17372076" y="18263108"/>
                    </a:cubicBezTo>
                    <a:cubicBezTo>
                      <a:pt x="17358106" y="18275554"/>
                      <a:pt x="17336643" y="18274285"/>
                      <a:pt x="17324324" y="18260188"/>
                    </a:cubicBezTo>
                    <a:cubicBezTo>
                      <a:pt x="17312005" y="18246089"/>
                      <a:pt x="17313148" y="18224754"/>
                      <a:pt x="17327245" y="18212436"/>
                    </a:cubicBezTo>
                    <a:cubicBezTo>
                      <a:pt x="17344137" y="18197449"/>
                      <a:pt x="17360900" y="18182589"/>
                      <a:pt x="17377665" y="18167477"/>
                    </a:cubicBezTo>
                    <a:cubicBezTo>
                      <a:pt x="17391635" y="18155031"/>
                      <a:pt x="17412970" y="18156174"/>
                      <a:pt x="17425543" y="18170017"/>
                    </a:cubicBezTo>
                    <a:cubicBezTo>
                      <a:pt x="17438117" y="18183861"/>
                      <a:pt x="17436846" y="18205323"/>
                      <a:pt x="17423003" y="18217896"/>
                    </a:cubicBezTo>
                    <a:close/>
                    <a:moveTo>
                      <a:pt x="17321276" y="18308065"/>
                    </a:moveTo>
                    <a:cubicBezTo>
                      <a:pt x="17304258" y="18322925"/>
                      <a:pt x="17287114" y="18337785"/>
                      <a:pt x="17269968" y="18352643"/>
                    </a:cubicBezTo>
                    <a:cubicBezTo>
                      <a:pt x="17255871" y="18364836"/>
                      <a:pt x="17234408" y="18363312"/>
                      <a:pt x="17222217" y="18349088"/>
                    </a:cubicBezTo>
                    <a:cubicBezTo>
                      <a:pt x="17210024" y="18334862"/>
                      <a:pt x="17211548" y="18313527"/>
                      <a:pt x="17225772" y="18301336"/>
                    </a:cubicBezTo>
                    <a:cubicBezTo>
                      <a:pt x="17242791" y="18286603"/>
                      <a:pt x="17259808" y="18271871"/>
                      <a:pt x="17276699" y="18257013"/>
                    </a:cubicBezTo>
                    <a:cubicBezTo>
                      <a:pt x="17290796" y="18244693"/>
                      <a:pt x="17312132" y="18246089"/>
                      <a:pt x="17324451" y="18260188"/>
                    </a:cubicBezTo>
                    <a:cubicBezTo>
                      <a:pt x="17336770" y="18274285"/>
                      <a:pt x="17335373" y="18295620"/>
                      <a:pt x="17321276" y="18307938"/>
                    </a:cubicBezTo>
                    <a:close/>
                    <a:moveTo>
                      <a:pt x="17218406" y="18396713"/>
                    </a:moveTo>
                    <a:cubicBezTo>
                      <a:pt x="17201135" y="18411444"/>
                      <a:pt x="17183863" y="18426049"/>
                      <a:pt x="17166591" y="18440654"/>
                    </a:cubicBezTo>
                    <a:cubicBezTo>
                      <a:pt x="17152240" y="18452719"/>
                      <a:pt x="17130903" y="18450813"/>
                      <a:pt x="17118839" y="18436589"/>
                    </a:cubicBezTo>
                    <a:cubicBezTo>
                      <a:pt x="17106773" y="18422365"/>
                      <a:pt x="17108678" y="18400903"/>
                      <a:pt x="17122902" y="18388837"/>
                    </a:cubicBezTo>
                    <a:cubicBezTo>
                      <a:pt x="17140174" y="18374361"/>
                      <a:pt x="17157319" y="18359755"/>
                      <a:pt x="17174465" y="18345150"/>
                    </a:cubicBezTo>
                    <a:cubicBezTo>
                      <a:pt x="17188689" y="18332958"/>
                      <a:pt x="17210024" y="18334737"/>
                      <a:pt x="17222217" y="18348961"/>
                    </a:cubicBezTo>
                    <a:cubicBezTo>
                      <a:pt x="17234408" y="18363185"/>
                      <a:pt x="17232630" y="18384520"/>
                      <a:pt x="17218406" y="18396713"/>
                    </a:cubicBezTo>
                    <a:close/>
                    <a:moveTo>
                      <a:pt x="17114393" y="18484214"/>
                    </a:moveTo>
                    <a:cubicBezTo>
                      <a:pt x="17096994" y="18498693"/>
                      <a:pt x="17079468" y="18513044"/>
                      <a:pt x="17061942" y="18527395"/>
                    </a:cubicBezTo>
                    <a:cubicBezTo>
                      <a:pt x="17047465" y="18539206"/>
                      <a:pt x="17026128" y="18537174"/>
                      <a:pt x="17014317" y="18522696"/>
                    </a:cubicBezTo>
                    <a:cubicBezTo>
                      <a:pt x="17002506" y="18508218"/>
                      <a:pt x="17004539" y="18486882"/>
                      <a:pt x="17019017" y="18475071"/>
                    </a:cubicBezTo>
                    <a:cubicBezTo>
                      <a:pt x="17036416" y="18460847"/>
                      <a:pt x="17053815" y="18446496"/>
                      <a:pt x="17071087" y="18432145"/>
                    </a:cubicBezTo>
                    <a:cubicBezTo>
                      <a:pt x="17085438" y="18420207"/>
                      <a:pt x="17106773" y="18422238"/>
                      <a:pt x="17118839" y="18436589"/>
                    </a:cubicBezTo>
                    <a:cubicBezTo>
                      <a:pt x="17130903" y="18450940"/>
                      <a:pt x="17128744" y="18472277"/>
                      <a:pt x="17114393" y="18484342"/>
                    </a:cubicBezTo>
                    <a:close/>
                    <a:moveTo>
                      <a:pt x="17009238" y="18570448"/>
                    </a:moveTo>
                    <a:cubicBezTo>
                      <a:pt x="16991585" y="18584672"/>
                      <a:pt x="16973931" y="18598896"/>
                      <a:pt x="16956278" y="18612993"/>
                    </a:cubicBezTo>
                    <a:cubicBezTo>
                      <a:pt x="16941673" y="18624677"/>
                      <a:pt x="16920338" y="18622263"/>
                      <a:pt x="16908653" y="18607660"/>
                    </a:cubicBezTo>
                    <a:cubicBezTo>
                      <a:pt x="16896969" y="18593054"/>
                      <a:pt x="16899382" y="18571718"/>
                      <a:pt x="16913988" y="18560035"/>
                    </a:cubicBezTo>
                    <a:cubicBezTo>
                      <a:pt x="16931514" y="18545938"/>
                      <a:pt x="16949167" y="18531967"/>
                      <a:pt x="16966566" y="18517743"/>
                    </a:cubicBezTo>
                    <a:cubicBezTo>
                      <a:pt x="16981170" y="18505932"/>
                      <a:pt x="17002379" y="18508218"/>
                      <a:pt x="17014191" y="18522823"/>
                    </a:cubicBezTo>
                    <a:cubicBezTo>
                      <a:pt x="17026001" y="18537428"/>
                      <a:pt x="17023716" y="18558638"/>
                      <a:pt x="17009111" y="18570448"/>
                    </a:cubicBezTo>
                    <a:close/>
                    <a:moveTo>
                      <a:pt x="16902939" y="18655157"/>
                    </a:moveTo>
                    <a:cubicBezTo>
                      <a:pt x="16885158" y="18669127"/>
                      <a:pt x="16867251" y="18683097"/>
                      <a:pt x="16849471" y="18697067"/>
                    </a:cubicBezTo>
                    <a:cubicBezTo>
                      <a:pt x="16834740" y="18708497"/>
                      <a:pt x="16813403" y="18705830"/>
                      <a:pt x="16801973" y="18691098"/>
                    </a:cubicBezTo>
                    <a:cubicBezTo>
                      <a:pt x="16790543" y="18676365"/>
                      <a:pt x="16793211" y="18655030"/>
                      <a:pt x="16807942" y="18643600"/>
                    </a:cubicBezTo>
                    <a:cubicBezTo>
                      <a:pt x="16825722" y="18629757"/>
                      <a:pt x="16843502" y="18615913"/>
                      <a:pt x="16861155" y="18601944"/>
                    </a:cubicBezTo>
                    <a:cubicBezTo>
                      <a:pt x="16875888" y="18590388"/>
                      <a:pt x="16897096" y="18592927"/>
                      <a:pt x="16908653" y="18607660"/>
                    </a:cubicBezTo>
                    <a:cubicBezTo>
                      <a:pt x="16920211" y="18622390"/>
                      <a:pt x="16917670" y="18643600"/>
                      <a:pt x="16902939" y="18655157"/>
                    </a:cubicBezTo>
                    <a:close/>
                    <a:moveTo>
                      <a:pt x="16795623" y="18738596"/>
                    </a:moveTo>
                    <a:cubicBezTo>
                      <a:pt x="16777590" y="18752438"/>
                      <a:pt x="16759555" y="18766155"/>
                      <a:pt x="16741521" y="18779744"/>
                    </a:cubicBezTo>
                    <a:cubicBezTo>
                      <a:pt x="16726663" y="18791047"/>
                      <a:pt x="16705326" y="18788126"/>
                      <a:pt x="16694023" y="18773139"/>
                    </a:cubicBezTo>
                    <a:cubicBezTo>
                      <a:pt x="16682720" y="18758154"/>
                      <a:pt x="16685642" y="18736945"/>
                      <a:pt x="16700627" y="18725642"/>
                    </a:cubicBezTo>
                    <a:cubicBezTo>
                      <a:pt x="16718535" y="18712053"/>
                      <a:pt x="16736442" y="18698463"/>
                      <a:pt x="16754348" y="18684748"/>
                    </a:cubicBezTo>
                    <a:cubicBezTo>
                      <a:pt x="16769207" y="18673318"/>
                      <a:pt x="16790417" y="18676113"/>
                      <a:pt x="16801846" y="18690971"/>
                    </a:cubicBezTo>
                    <a:cubicBezTo>
                      <a:pt x="16813276" y="18705830"/>
                      <a:pt x="16810482" y="18727038"/>
                      <a:pt x="16795623" y="18738469"/>
                    </a:cubicBezTo>
                    <a:close/>
                    <a:moveTo>
                      <a:pt x="16687166" y="18820512"/>
                    </a:moveTo>
                    <a:cubicBezTo>
                      <a:pt x="16669004" y="18834100"/>
                      <a:pt x="16650843" y="18847563"/>
                      <a:pt x="16632555" y="18860897"/>
                    </a:cubicBezTo>
                    <a:cubicBezTo>
                      <a:pt x="16617442" y="18871946"/>
                      <a:pt x="16596233" y="18868771"/>
                      <a:pt x="16585185" y="18853658"/>
                    </a:cubicBezTo>
                    <a:cubicBezTo>
                      <a:pt x="16574136" y="18838545"/>
                      <a:pt x="16577311" y="18817337"/>
                      <a:pt x="16592423" y="18806288"/>
                    </a:cubicBezTo>
                    <a:cubicBezTo>
                      <a:pt x="16610585" y="18792952"/>
                      <a:pt x="16628618" y="18779617"/>
                      <a:pt x="16646652" y="18766155"/>
                    </a:cubicBezTo>
                    <a:cubicBezTo>
                      <a:pt x="16661639" y="18754979"/>
                      <a:pt x="16682847" y="18758027"/>
                      <a:pt x="16694023" y="18773012"/>
                    </a:cubicBezTo>
                    <a:cubicBezTo>
                      <a:pt x="16705199" y="18787999"/>
                      <a:pt x="16702151" y="18809208"/>
                      <a:pt x="16687166" y="18820385"/>
                    </a:cubicBezTo>
                    <a:close/>
                    <a:moveTo>
                      <a:pt x="16577818" y="18900902"/>
                    </a:moveTo>
                    <a:cubicBezTo>
                      <a:pt x="16559530" y="18914238"/>
                      <a:pt x="16541116" y="18927445"/>
                      <a:pt x="16522700" y="18940653"/>
                    </a:cubicBezTo>
                    <a:cubicBezTo>
                      <a:pt x="16507461" y="18951575"/>
                      <a:pt x="16486378" y="18948019"/>
                      <a:pt x="16475456" y="18932906"/>
                    </a:cubicBezTo>
                    <a:cubicBezTo>
                      <a:pt x="16464535" y="18917793"/>
                      <a:pt x="16468091" y="18896585"/>
                      <a:pt x="16483203" y="18885663"/>
                    </a:cubicBezTo>
                    <a:cubicBezTo>
                      <a:pt x="16501492" y="18872581"/>
                      <a:pt x="16519779" y="18859373"/>
                      <a:pt x="16537941" y="18846164"/>
                    </a:cubicBezTo>
                    <a:cubicBezTo>
                      <a:pt x="16553053" y="18835115"/>
                      <a:pt x="16574263" y="18838545"/>
                      <a:pt x="16585185" y="18853658"/>
                    </a:cubicBezTo>
                    <a:cubicBezTo>
                      <a:pt x="16596106" y="18868771"/>
                      <a:pt x="16592804" y="18889980"/>
                      <a:pt x="16577692" y="18900902"/>
                    </a:cubicBezTo>
                    <a:close/>
                    <a:moveTo>
                      <a:pt x="16467201" y="18980023"/>
                    </a:moveTo>
                    <a:cubicBezTo>
                      <a:pt x="16448660" y="18993104"/>
                      <a:pt x="16430117" y="19006058"/>
                      <a:pt x="16411575" y="19019013"/>
                    </a:cubicBezTo>
                    <a:cubicBezTo>
                      <a:pt x="16396208" y="19029680"/>
                      <a:pt x="16375126" y="19025997"/>
                      <a:pt x="16364458" y="19010630"/>
                    </a:cubicBezTo>
                    <a:cubicBezTo>
                      <a:pt x="16353791" y="18995262"/>
                      <a:pt x="16357473" y="18974181"/>
                      <a:pt x="16372841" y="18963512"/>
                    </a:cubicBezTo>
                    <a:cubicBezTo>
                      <a:pt x="16391255" y="18950687"/>
                      <a:pt x="16409670" y="18937732"/>
                      <a:pt x="16428086" y="18924778"/>
                    </a:cubicBezTo>
                    <a:cubicBezTo>
                      <a:pt x="16443325" y="18913983"/>
                      <a:pt x="16464535" y="18917665"/>
                      <a:pt x="16475329" y="18932906"/>
                    </a:cubicBezTo>
                    <a:cubicBezTo>
                      <a:pt x="16486124" y="18948146"/>
                      <a:pt x="16482442" y="18969355"/>
                      <a:pt x="16467201" y="18980150"/>
                    </a:cubicBezTo>
                    <a:close/>
                    <a:moveTo>
                      <a:pt x="16355695" y="19057874"/>
                    </a:moveTo>
                    <a:cubicBezTo>
                      <a:pt x="16337026" y="19070701"/>
                      <a:pt x="16318357" y="19083528"/>
                      <a:pt x="16299562" y="19096228"/>
                    </a:cubicBezTo>
                    <a:cubicBezTo>
                      <a:pt x="16284067" y="19106769"/>
                      <a:pt x="16262986" y="19102705"/>
                      <a:pt x="16252571" y="19087212"/>
                    </a:cubicBezTo>
                    <a:cubicBezTo>
                      <a:pt x="16242157" y="19071717"/>
                      <a:pt x="16246094" y="19050636"/>
                      <a:pt x="16261589" y="19040221"/>
                    </a:cubicBezTo>
                    <a:cubicBezTo>
                      <a:pt x="16280257" y="19027521"/>
                      <a:pt x="16298799" y="19014948"/>
                      <a:pt x="16317342" y="19002121"/>
                    </a:cubicBezTo>
                    <a:cubicBezTo>
                      <a:pt x="16332708" y="18991580"/>
                      <a:pt x="16353791" y="18995389"/>
                      <a:pt x="16364458" y="19010885"/>
                    </a:cubicBezTo>
                    <a:cubicBezTo>
                      <a:pt x="16375126" y="19026378"/>
                      <a:pt x="16371190" y="19047333"/>
                      <a:pt x="16355695" y="19058001"/>
                    </a:cubicBezTo>
                    <a:close/>
                    <a:moveTo>
                      <a:pt x="16243173" y="19134328"/>
                    </a:moveTo>
                    <a:cubicBezTo>
                      <a:pt x="16224377" y="19146901"/>
                      <a:pt x="16205454" y="19159474"/>
                      <a:pt x="16186658" y="19171920"/>
                    </a:cubicBezTo>
                    <a:cubicBezTo>
                      <a:pt x="16171038" y="19182207"/>
                      <a:pt x="16150082" y="19177888"/>
                      <a:pt x="16139795" y="19162268"/>
                    </a:cubicBezTo>
                    <a:cubicBezTo>
                      <a:pt x="16129508" y="19146647"/>
                      <a:pt x="16133826" y="19125692"/>
                      <a:pt x="16149447" y="19115405"/>
                    </a:cubicBezTo>
                    <a:cubicBezTo>
                      <a:pt x="16168243" y="19103087"/>
                      <a:pt x="16186913" y="19090639"/>
                      <a:pt x="16205708" y="19078067"/>
                    </a:cubicBezTo>
                    <a:cubicBezTo>
                      <a:pt x="16221202" y="19067653"/>
                      <a:pt x="16242285" y="19071844"/>
                      <a:pt x="16252698" y="19087337"/>
                    </a:cubicBezTo>
                    <a:cubicBezTo>
                      <a:pt x="16263113" y="19102832"/>
                      <a:pt x="16258921" y="19123913"/>
                      <a:pt x="16243427" y="19134328"/>
                    </a:cubicBezTo>
                    <a:close/>
                    <a:moveTo>
                      <a:pt x="16130017" y="19209131"/>
                    </a:moveTo>
                    <a:cubicBezTo>
                      <a:pt x="16110967" y="19221450"/>
                      <a:pt x="16092043" y="19233769"/>
                      <a:pt x="16072867" y="19245962"/>
                    </a:cubicBezTo>
                    <a:cubicBezTo>
                      <a:pt x="16057118" y="19255994"/>
                      <a:pt x="16036164" y="19251422"/>
                      <a:pt x="16026130" y="19235674"/>
                    </a:cubicBezTo>
                    <a:cubicBezTo>
                      <a:pt x="16016097" y="19219926"/>
                      <a:pt x="16020669" y="19198971"/>
                      <a:pt x="16036417" y="19188937"/>
                    </a:cubicBezTo>
                    <a:cubicBezTo>
                      <a:pt x="16055341" y="19176746"/>
                      <a:pt x="16074264" y="19164554"/>
                      <a:pt x="16093187" y="19152363"/>
                    </a:cubicBezTo>
                    <a:cubicBezTo>
                      <a:pt x="16108807" y="19142202"/>
                      <a:pt x="16129890" y="19146647"/>
                      <a:pt x="16140049" y="19162268"/>
                    </a:cubicBezTo>
                    <a:cubicBezTo>
                      <a:pt x="16150210" y="19177888"/>
                      <a:pt x="16145765" y="19198971"/>
                      <a:pt x="16130143" y="19209131"/>
                    </a:cubicBezTo>
                    <a:close/>
                    <a:moveTo>
                      <a:pt x="16015717" y="19282411"/>
                    </a:moveTo>
                    <a:cubicBezTo>
                      <a:pt x="15996540" y="19294475"/>
                      <a:pt x="15977363" y="19306539"/>
                      <a:pt x="15958058" y="19318478"/>
                    </a:cubicBezTo>
                    <a:cubicBezTo>
                      <a:pt x="15942183" y="19328385"/>
                      <a:pt x="15921355" y="19323558"/>
                      <a:pt x="15911449" y="19307683"/>
                    </a:cubicBezTo>
                    <a:cubicBezTo>
                      <a:pt x="15901543" y="19291808"/>
                      <a:pt x="15906369" y="19270980"/>
                      <a:pt x="15922244" y="19261074"/>
                    </a:cubicBezTo>
                    <a:cubicBezTo>
                      <a:pt x="15941421" y="19249137"/>
                      <a:pt x="15960471" y="19237198"/>
                      <a:pt x="15979521" y="19225133"/>
                    </a:cubicBezTo>
                    <a:cubicBezTo>
                      <a:pt x="15995396" y="19215100"/>
                      <a:pt x="16016224" y="19219926"/>
                      <a:pt x="16026257" y="19235674"/>
                    </a:cubicBezTo>
                    <a:cubicBezTo>
                      <a:pt x="16036291" y="19251422"/>
                      <a:pt x="16031465" y="19272377"/>
                      <a:pt x="16015717" y="19282411"/>
                    </a:cubicBezTo>
                    <a:close/>
                    <a:moveTo>
                      <a:pt x="15900273" y="19354292"/>
                    </a:moveTo>
                    <a:cubicBezTo>
                      <a:pt x="15880969" y="19366103"/>
                      <a:pt x="15861666" y="19377913"/>
                      <a:pt x="15842235" y="19389598"/>
                    </a:cubicBezTo>
                    <a:cubicBezTo>
                      <a:pt x="15826232" y="19399250"/>
                      <a:pt x="15805404" y="19394170"/>
                      <a:pt x="15795752" y="19378168"/>
                    </a:cubicBezTo>
                    <a:cubicBezTo>
                      <a:pt x="15786100" y="19362165"/>
                      <a:pt x="15791180" y="19341337"/>
                      <a:pt x="15807182" y="19331687"/>
                    </a:cubicBezTo>
                    <a:cubicBezTo>
                      <a:pt x="15826487" y="19320002"/>
                      <a:pt x="15845664" y="19308318"/>
                      <a:pt x="15864841" y="19296507"/>
                    </a:cubicBezTo>
                    <a:cubicBezTo>
                      <a:pt x="15880842" y="19286728"/>
                      <a:pt x="15901670" y="19291681"/>
                      <a:pt x="15911449" y="19307683"/>
                    </a:cubicBezTo>
                    <a:cubicBezTo>
                      <a:pt x="15921228" y="19323686"/>
                      <a:pt x="15916275" y="19344512"/>
                      <a:pt x="15900273" y="19354292"/>
                    </a:cubicBezTo>
                    <a:close/>
                    <a:moveTo>
                      <a:pt x="15784068" y="19424523"/>
                    </a:moveTo>
                    <a:cubicBezTo>
                      <a:pt x="15764638" y="19436080"/>
                      <a:pt x="15745079" y="19447638"/>
                      <a:pt x="15725648" y="19459067"/>
                    </a:cubicBezTo>
                    <a:cubicBezTo>
                      <a:pt x="15709519" y="19468592"/>
                      <a:pt x="15688818" y="19463131"/>
                      <a:pt x="15679293" y="19447002"/>
                    </a:cubicBezTo>
                    <a:cubicBezTo>
                      <a:pt x="15669768" y="19430873"/>
                      <a:pt x="15675229" y="19410172"/>
                      <a:pt x="15691358" y="19400647"/>
                    </a:cubicBezTo>
                    <a:cubicBezTo>
                      <a:pt x="15710790" y="19389217"/>
                      <a:pt x="15730093" y="19377788"/>
                      <a:pt x="15749397" y="19366357"/>
                    </a:cubicBezTo>
                    <a:cubicBezTo>
                      <a:pt x="15765526" y="19356832"/>
                      <a:pt x="15786227" y="19362038"/>
                      <a:pt x="15795879" y="19378168"/>
                    </a:cubicBezTo>
                    <a:cubicBezTo>
                      <a:pt x="15805531" y="19394297"/>
                      <a:pt x="15800197" y="19414998"/>
                      <a:pt x="15784068" y="19424650"/>
                    </a:cubicBezTo>
                    <a:close/>
                    <a:moveTo>
                      <a:pt x="15666974" y="19493357"/>
                    </a:moveTo>
                    <a:cubicBezTo>
                      <a:pt x="15647417" y="19504661"/>
                      <a:pt x="15627731" y="19515962"/>
                      <a:pt x="15608046" y="19527138"/>
                    </a:cubicBezTo>
                    <a:cubicBezTo>
                      <a:pt x="15591791" y="19536411"/>
                      <a:pt x="15571090" y="19530695"/>
                      <a:pt x="15561818" y="19514438"/>
                    </a:cubicBezTo>
                    <a:cubicBezTo>
                      <a:pt x="15552547" y="19498183"/>
                      <a:pt x="15558263" y="19477482"/>
                      <a:pt x="15574518" y="19468212"/>
                    </a:cubicBezTo>
                    <a:cubicBezTo>
                      <a:pt x="15594076" y="19457036"/>
                      <a:pt x="15613635" y="19445860"/>
                      <a:pt x="15633066" y="19434556"/>
                    </a:cubicBezTo>
                    <a:cubicBezTo>
                      <a:pt x="15649194" y="19425158"/>
                      <a:pt x="15670022" y="19430746"/>
                      <a:pt x="15679293" y="19446875"/>
                    </a:cubicBezTo>
                    <a:cubicBezTo>
                      <a:pt x="15688565" y="19463004"/>
                      <a:pt x="15683103" y="19483832"/>
                      <a:pt x="15666974" y="19493103"/>
                    </a:cubicBezTo>
                    <a:close/>
                    <a:moveTo>
                      <a:pt x="15548865" y="19560412"/>
                    </a:moveTo>
                    <a:cubicBezTo>
                      <a:pt x="15529052" y="19571463"/>
                      <a:pt x="15509241" y="19582512"/>
                      <a:pt x="15489428" y="19593433"/>
                    </a:cubicBezTo>
                    <a:cubicBezTo>
                      <a:pt x="15473045" y="19602450"/>
                      <a:pt x="15452471" y="19596481"/>
                      <a:pt x="15443454" y="19580225"/>
                    </a:cubicBezTo>
                    <a:cubicBezTo>
                      <a:pt x="15434438" y="19563969"/>
                      <a:pt x="15440406" y="19543268"/>
                      <a:pt x="15456663" y="19534251"/>
                    </a:cubicBezTo>
                    <a:cubicBezTo>
                      <a:pt x="15476347" y="19523329"/>
                      <a:pt x="15496032" y="19512407"/>
                      <a:pt x="15515717" y="19501358"/>
                    </a:cubicBezTo>
                    <a:cubicBezTo>
                      <a:pt x="15531973" y="19492213"/>
                      <a:pt x="15552674" y="19498056"/>
                      <a:pt x="15561818" y="19514313"/>
                    </a:cubicBezTo>
                    <a:cubicBezTo>
                      <a:pt x="15570963" y="19530568"/>
                      <a:pt x="15565120" y="19551269"/>
                      <a:pt x="15548865" y="19560412"/>
                    </a:cubicBezTo>
                    <a:close/>
                    <a:moveTo>
                      <a:pt x="15429739" y="19626199"/>
                    </a:moveTo>
                    <a:cubicBezTo>
                      <a:pt x="15409926" y="19636994"/>
                      <a:pt x="15389988" y="19647788"/>
                      <a:pt x="15370048" y="19658457"/>
                    </a:cubicBezTo>
                    <a:cubicBezTo>
                      <a:pt x="15353539" y="19667347"/>
                      <a:pt x="15333092" y="19661124"/>
                      <a:pt x="15324201" y="19644613"/>
                    </a:cubicBezTo>
                    <a:cubicBezTo>
                      <a:pt x="15315312" y="19628104"/>
                      <a:pt x="15321535" y="19607657"/>
                      <a:pt x="15338044" y="19598767"/>
                    </a:cubicBezTo>
                    <a:cubicBezTo>
                      <a:pt x="15357856" y="19588099"/>
                      <a:pt x="15377668" y="19577431"/>
                      <a:pt x="15397353" y="19566762"/>
                    </a:cubicBezTo>
                    <a:cubicBezTo>
                      <a:pt x="15413737" y="19557873"/>
                      <a:pt x="15434311" y="19563842"/>
                      <a:pt x="15443327" y="19580352"/>
                    </a:cubicBezTo>
                    <a:cubicBezTo>
                      <a:pt x="15452344" y="19596863"/>
                      <a:pt x="15446248" y="19617310"/>
                      <a:pt x="15429739" y="19626326"/>
                    </a:cubicBezTo>
                    <a:close/>
                    <a:moveTo>
                      <a:pt x="15310104" y="19690462"/>
                    </a:moveTo>
                    <a:cubicBezTo>
                      <a:pt x="15290039" y="19701002"/>
                      <a:pt x="15269972" y="19711543"/>
                      <a:pt x="15249906" y="19721957"/>
                    </a:cubicBezTo>
                    <a:cubicBezTo>
                      <a:pt x="15233269" y="19730593"/>
                      <a:pt x="15212822" y="19724115"/>
                      <a:pt x="15204187" y="19707479"/>
                    </a:cubicBezTo>
                    <a:cubicBezTo>
                      <a:pt x="15195550" y="19690842"/>
                      <a:pt x="15202027" y="19670395"/>
                      <a:pt x="15218665" y="19661760"/>
                    </a:cubicBezTo>
                    <a:cubicBezTo>
                      <a:pt x="15238603" y="19651345"/>
                      <a:pt x="15258542" y="19640931"/>
                      <a:pt x="15278481" y="19630517"/>
                    </a:cubicBezTo>
                    <a:cubicBezTo>
                      <a:pt x="15294992" y="19621754"/>
                      <a:pt x="15315566" y="19628104"/>
                      <a:pt x="15324201" y="19644740"/>
                    </a:cubicBezTo>
                    <a:cubicBezTo>
                      <a:pt x="15332838" y="19661378"/>
                      <a:pt x="15326615" y="19681825"/>
                      <a:pt x="15309977" y="19690462"/>
                    </a:cubicBezTo>
                    <a:close/>
                    <a:moveTo>
                      <a:pt x="15189327" y="19753072"/>
                    </a:moveTo>
                    <a:cubicBezTo>
                      <a:pt x="15169135" y="19763360"/>
                      <a:pt x="15148942" y="19773646"/>
                      <a:pt x="15128748" y="19783806"/>
                    </a:cubicBezTo>
                    <a:cubicBezTo>
                      <a:pt x="15111985" y="19792187"/>
                      <a:pt x="15091665" y="19785457"/>
                      <a:pt x="15083282" y="19768693"/>
                    </a:cubicBezTo>
                    <a:cubicBezTo>
                      <a:pt x="15074900" y="19751929"/>
                      <a:pt x="15081631" y="19731610"/>
                      <a:pt x="15098395" y="19723227"/>
                    </a:cubicBezTo>
                    <a:cubicBezTo>
                      <a:pt x="15118462" y="19713067"/>
                      <a:pt x="15138654" y="19702907"/>
                      <a:pt x="15158593" y="19692747"/>
                    </a:cubicBezTo>
                    <a:cubicBezTo>
                      <a:pt x="15175230" y="19684237"/>
                      <a:pt x="15195677" y="19690842"/>
                      <a:pt x="15204187" y="19707479"/>
                    </a:cubicBezTo>
                    <a:cubicBezTo>
                      <a:pt x="15212695" y="19724115"/>
                      <a:pt x="15206092" y="19744562"/>
                      <a:pt x="15189454" y="19753072"/>
                    </a:cubicBezTo>
                    <a:close/>
                    <a:moveTo>
                      <a:pt x="15067916" y="19814160"/>
                    </a:moveTo>
                    <a:cubicBezTo>
                      <a:pt x="15047595" y="19824192"/>
                      <a:pt x="15027275" y="19834225"/>
                      <a:pt x="15006828" y="19844131"/>
                    </a:cubicBezTo>
                    <a:cubicBezTo>
                      <a:pt x="14990065" y="19852260"/>
                      <a:pt x="14969744" y="19845274"/>
                      <a:pt x="14961617" y="19828511"/>
                    </a:cubicBezTo>
                    <a:cubicBezTo>
                      <a:pt x="14953489" y="19811746"/>
                      <a:pt x="14960473" y="19791426"/>
                      <a:pt x="14977238" y="19783298"/>
                    </a:cubicBezTo>
                    <a:cubicBezTo>
                      <a:pt x="14997557" y="19773392"/>
                      <a:pt x="15017750" y="19763487"/>
                      <a:pt x="15037943" y="19753580"/>
                    </a:cubicBezTo>
                    <a:cubicBezTo>
                      <a:pt x="15054707" y="19745325"/>
                      <a:pt x="15075027" y="19752183"/>
                      <a:pt x="15083282" y="19768947"/>
                    </a:cubicBezTo>
                    <a:cubicBezTo>
                      <a:pt x="15091538" y="19785712"/>
                      <a:pt x="15084679" y="19806031"/>
                      <a:pt x="15067916" y="19814287"/>
                    </a:cubicBezTo>
                    <a:close/>
                    <a:moveTo>
                      <a:pt x="14945615" y="19873722"/>
                    </a:moveTo>
                    <a:cubicBezTo>
                      <a:pt x="14925167" y="19883501"/>
                      <a:pt x="14904720" y="19893153"/>
                      <a:pt x="14884273" y="19902805"/>
                    </a:cubicBezTo>
                    <a:cubicBezTo>
                      <a:pt x="14867382" y="19910806"/>
                      <a:pt x="14847190" y="19903439"/>
                      <a:pt x="14839189" y="19886549"/>
                    </a:cubicBezTo>
                    <a:cubicBezTo>
                      <a:pt x="14831188" y="19869658"/>
                      <a:pt x="14838553" y="19849464"/>
                      <a:pt x="14855444" y="19841463"/>
                    </a:cubicBezTo>
                    <a:cubicBezTo>
                      <a:pt x="14875765" y="19831938"/>
                      <a:pt x="14896085" y="19822288"/>
                      <a:pt x="14916404" y="19812636"/>
                    </a:cubicBezTo>
                    <a:cubicBezTo>
                      <a:pt x="14933295" y="19804507"/>
                      <a:pt x="14953489" y="19811746"/>
                      <a:pt x="14961617" y="19828638"/>
                    </a:cubicBezTo>
                    <a:cubicBezTo>
                      <a:pt x="14969744" y="19845528"/>
                      <a:pt x="14962505" y="19865721"/>
                      <a:pt x="14945615" y="19873849"/>
                    </a:cubicBezTo>
                    <a:close/>
                    <a:moveTo>
                      <a:pt x="14822805" y="19931635"/>
                    </a:moveTo>
                    <a:cubicBezTo>
                      <a:pt x="14802231" y="19941160"/>
                      <a:pt x="14781657" y="19950557"/>
                      <a:pt x="14761083" y="19959955"/>
                    </a:cubicBezTo>
                    <a:cubicBezTo>
                      <a:pt x="14744066" y="19967702"/>
                      <a:pt x="14723999" y="19960210"/>
                      <a:pt x="14716252" y="19943063"/>
                    </a:cubicBezTo>
                    <a:cubicBezTo>
                      <a:pt x="14708505" y="19925919"/>
                      <a:pt x="14715998" y="19905980"/>
                      <a:pt x="14733143" y="19898233"/>
                    </a:cubicBezTo>
                    <a:cubicBezTo>
                      <a:pt x="14753591" y="19888963"/>
                      <a:pt x="14774038" y="19879563"/>
                      <a:pt x="14794485" y="19870165"/>
                    </a:cubicBezTo>
                    <a:cubicBezTo>
                      <a:pt x="14811502" y="19862292"/>
                      <a:pt x="14831568" y="19869786"/>
                      <a:pt x="14839442" y="19886676"/>
                    </a:cubicBezTo>
                    <a:cubicBezTo>
                      <a:pt x="14847317" y="19903567"/>
                      <a:pt x="14839823" y="19923761"/>
                      <a:pt x="14822932" y="19931635"/>
                    </a:cubicBezTo>
                    <a:close/>
                    <a:moveTo>
                      <a:pt x="14699235" y="19987768"/>
                    </a:moveTo>
                    <a:cubicBezTo>
                      <a:pt x="14678533" y="19997038"/>
                      <a:pt x="14657832" y="20006183"/>
                      <a:pt x="14637004" y="20015327"/>
                    </a:cubicBezTo>
                    <a:cubicBezTo>
                      <a:pt x="14619860" y="20022820"/>
                      <a:pt x="14599920" y="20015073"/>
                      <a:pt x="14592427" y="19997928"/>
                    </a:cubicBezTo>
                    <a:cubicBezTo>
                      <a:pt x="14584935" y="19980783"/>
                      <a:pt x="14592681" y="19960844"/>
                      <a:pt x="14609826" y="19953351"/>
                    </a:cubicBezTo>
                    <a:cubicBezTo>
                      <a:pt x="14630400" y="19944335"/>
                      <a:pt x="14651101" y="19935189"/>
                      <a:pt x="14671548" y="19926046"/>
                    </a:cubicBezTo>
                    <a:cubicBezTo>
                      <a:pt x="14688567" y="19918426"/>
                      <a:pt x="14708632" y="19926046"/>
                      <a:pt x="14716252" y="19943190"/>
                    </a:cubicBezTo>
                    <a:cubicBezTo>
                      <a:pt x="14723872" y="19960337"/>
                      <a:pt x="14716252" y="19980275"/>
                      <a:pt x="14699107" y="19987895"/>
                    </a:cubicBezTo>
                    <a:close/>
                    <a:moveTo>
                      <a:pt x="14574520" y="20042505"/>
                    </a:moveTo>
                    <a:cubicBezTo>
                      <a:pt x="14553692" y="20051522"/>
                      <a:pt x="14532865" y="20060413"/>
                      <a:pt x="14511910" y="20069175"/>
                    </a:cubicBezTo>
                    <a:cubicBezTo>
                      <a:pt x="14494638" y="20076413"/>
                      <a:pt x="14474825" y="20068412"/>
                      <a:pt x="14467587" y="20051140"/>
                    </a:cubicBezTo>
                    <a:cubicBezTo>
                      <a:pt x="14460347" y="20033869"/>
                      <a:pt x="14468348" y="20014057"/>
                      <a:pt x="14485620" y="20006818"/>
                    </a:cubicBezTo>
                    <a:cubicBezTo>
                      <a:pt x="14506448" y="19998055"/>
                      <a:pt x="14527149" y="19989164"/>
                      <a:pt x="14547850" y="19980275"/>
                    </a:cubicBezTo>
                    <a:cubicBezTo>
                      <a:pt x="14564995" y="19972910"/>
                      <a:pt x="14584935" y="19980783"/>
                      <a:pt x="14592300" y="19997928"/>
                    </a:cubicBezTo>
                    <a:cubicBezTo>
                      <a:pt x="14599667" y="20015073"/>
                      <a:pt x="14591792" y="20035013"/>
                      <a:pt x="14574647" y="20042378"/>
                    </a:cubicBezTo>
                    <a:close/>
                    <a:moveTo>
                      <a:pt x="14449552" y="20095338"/>
                    </a:moveTo>
                    <a:cubicBezTo>
                      <a:pt x="14428724" y="20103973"/>
                      <a:pt x="14407769" y="20112610"/>
                      <a:pt x="14386815" y="20121118"/>
                    </a:cubicBezTo>
                    <a:cubicBezTo>
                      <a:pt x="14369542" y="20128230"/>
                      <a:pt x="14349730" y="20119848"/>
                      <a:pt x="14342618" y="20102576"/>
                    </a:cubicBezTo>
                    <a:cubicBezTo>
                      <a:pt x="14335506" y="20085304"/>
                      <a:pt x="14343889" y="20065492"/>
                      <a:pt x="14361161" y="20058380"/>
                    </a:cubicBezTo>
                    <a:cubicBezTo>
                      <a:pt x="14381989" y="20049871"/>
                      <a:pt x="14402817" y="20041363"/>
                      <a:pt x="14423517" y="20032726"/>
                    </a:cubicBezTo>
                    <a:cubicBezTo>
                      <a:pt x="14440790" y="20025613"/>
                      <a:pt x="14460601" y="20033742"/>
                      <a:pt x="14467841" y="20051013"/>
                    </a:cubicBezTo>
                    <a:cubicBezTo>
                      <a:pt x="14475079" y="20068287"/>
                      <a:pt x="14466824" y="20088098"/>
                      <a:pt x="14449552" y="20095338"/>
                    </a:cubicBezTo>
                    <a:close/>
                    <a:moveTo>
                      <a:pt x="14323822" y="20146645"/>
                    </a:moveTo>
                    <a:cubicBezTo>
                      <a:pt x="14302741" y="20155027"/>
                      <a:pt x="14281786" y="20163410"/>
                      <a:pt x="14260703" y="20171663"/>
                    </a:cubicBezTo>
                    <a:cubicBezTo>
                      <a:pt x="14243304" y="20178522"/>
                      <a:pt x="14223619" y="20169887"/>
                      <a:pt x="14216762" y="20152488"/>
                    </a:cubicBezTo>
                    <a:cubicBezTo>
                      <a:pt x="14209903" y="20135087"/>
                      <a:pt x="14218540" y="20115403"/>
                      <a:pt x="14235939" y="20108545"/>
                    </a:cubicBezTo>
                    <a:cubicBezTo>
                      <a:pt x="14256893" y="20100289"/>
                      <a:pt x="14277848" y="20092036"/>
                      <a:pt x="14298676" y="20083653"/>
                    </a:cubicBezTo>
                    <a:cubicBezTo>
                      <a:pt x="14316075" y="20076668"/>
                      <a:pt x="14335761" y="20085177"/>
                      <a:pt x="14342745" y="20102576"/>
                    </a:cubicBezTo>
                    <a:cubicBezTo>
                      <a:pt x="14349730" y="20119975"/>
                      <a:pt x="14341221" y="20139661"/>
                      <a:pt x="14323822" y="20146645"/>
                    </a:cubicBezTo>
                    <a:close/>
                    <a:moveTo>
                      <a:pt x="14197330" y="20196302"/>
                    </a:moveTo>
                    <a:cubicBezTo>
                      <a:pt x="14176121" y="20204430"/>
                      <a:pt x="14155040" y="20212558"/>
                      <a:pt x="14133703" y="20220560"/>
                    </a:cubicBezTo>
                    <a:cubicBezTo>
                      <a:pt x="14116177" y="20227162"/>
                      <a:pt x="14096619" y="20218273"/>
                      <a:pt x="14090016" y="20200874"/>
                    </a:cubicBezTo>
                    <a:cubicBezTo>
                      <a:pt x="14083412" y="20183475"/>
                      <a:pt x="14092301" y="20163789"/>
                      <a:pt x="14109700" y="20157187"/>
                    </a:cubicBezTo>
                    <a:cubicBezTo>
                      <a:pt x="14130782" y="20149186"/>
                      <a:pt x="14151865" y="20141185"/>
                      <a:pt x="14172819" y="20133056"/>
                    </a:cubicBezTo>
                    <a:cubicBezTo>
                      <a:pt x="14190218" y="20126325"/>
                      <a:pt x="14209903" y="20135087"/>
                      <a:pt x="14216635" y="20152488"/>
                    </a:cubicBezTo>
                    <a:cubicBezTo>
                      <a:pt x="14223366" y="20169887"/>
                      <a:pt x="14214602" y="20189571"/>
                      <a:pt x="14197203" y="20196302"/>
                    </a:cubicBezTo>
                    <a:close/>
                    <a:moveTo>
                      <a:pt x="14069822" y="20244308"/>
                    </a:moveTo>
                    <a:cubicBezTo>
                      <a:pt x="14048614" y="20252182"/>
                      <a:pt x="14027277" y="20259929"/>
                      <a:pt x="14006068" y="20267676"/>
                    </a:cubicBezTo>
                    <a:cubicBezTo>
                      <a:pt x="13988542" y="20274026"/>
                      <a:pt x="13969112" y="20265010"/>
                      <a:pt x="13962635" y="20247356"/>
                    </a:cubicBezTo>
                    <a:cubicBezTo>
                      <a:pt x="13956157" y="20229703"/>
                      <a:pt x="13965301" y="20210399"/>
                      <a:pt x="13982954" y="20203922"/>
                    </a:cubicBezTo>
                    <a:cubicBezTo>
                      <a:pt x="14004164" y="20196302"/>
                      <a:pt x="14025245" y="20188555"/>
                      <a:pt x="14046327" y="20180681"/>
                    </a:cubicBezTo>
                    <a:cubicBezTo>
                      <a:pt x="14063853" y="20174204"/>
                      <a:pt x="14083412" y="20183094"/>
                      <a:pt x="14089889" y="20200747"/>
                    </a:cubicBezTo>
                    <a:cubicBezTo>
                      <a:pt x="14096366" y="20218400"/>
                      <a:pt x="14087475" y="20237831"/>
                      <a:pt x="14069822" y="20244308"/>
                    </a:cubicBezTo>
                    <a:close/>
                    <a:moveTo>
                      <a:pt x="13942188" y="20290537"/>
                    </a:moveTo>
                    <a:cubicBezTo>
                      <a:pt x="13920851" y="20298156"/>
                      <a:pt x="13899516" y="20305649"/>
                      <a:pt x="13878179" y="20313014"/>
                    </a:cubicBezTo>
                    <a:cubicBezTo>
                      <a:pt x="13860526" y="20319112"/>
                      <a:pt x="13841222" y="20309839"/>
                      <a:pt x="13835126" y="20292188"/>
                    </a:cubicBezTo>
                    <a:cubicBezTo>
                      <a:pt x="13829030" y="20274535"/>
                      <a:pt x="13838301" y="20255230"/>
                      <a:pt x="13855954" y="20249135"/>
                    </a:cubicBezTo>
                    <a:cubicBezTo>
                      <a:pt x="13877164" y="20241768"/>
                      <a:pt x="13898372" y="20234275"/>
                      <a:pt x="13919581" y="20226782"/>
                    </a:cubicBezTo>
                    <a:cubicBezTo>
                      <a:pt x="13937235" y="20220560"/>
                      <a:pt x="13956539" y="20229703"/>
                      <a:pt x="13962889" y="20247356"/>
                    </a:cubicBezTo>
                    <a:cubicBezTo>
                      <a:pt x="13969239" y="20265010"/>
                      <a:pt x="13959967" y="20284312"/>
                      <a:pt x="13942315" y="20290662"/>
                    </a:cubicBezTo>
                    <a:close/>
                    <a:moveTo>
                      <a:pt x="13814044" y="20335239"/>
                    </a:moveTo>
                    <a:cubicBezTo>
                      <a:pt x="13792581" y="20342479"/>
                      <a:pt x="13771118" y="20349718"/>
                      <a:pt x="13749655" y="20356957"/>
                    </a:cubicBezTo>
                    <a:cubicBezTo>
                      <a:pt x="13731875" y="20362926"/>
                      <a:pt x="13712698" y="20353274"/>
                      <a:pt x="13706856" y="20335494"/>
                    </a:cubicBezTo>
                    <a:cubicBezTo>
                      <a:pt x="13701015" y="20317713"/>
                      <a:pt x="13710540" y="20298538"/>
                      <a:pt x="13728319" y="20292695"/>
                    </a:cubicBezTo>
                    <a:cubicBezTo>
                      <a:pt x="13749655" y="20285583"/>
                      <a:pt x="13770992" y="20278344"/>
                      <a:pt x="13792327" y="20271105"/>
                    </a:cubicBezTo>
                    <a:cubicBezTo>
                      <a:pt x="13809980" y="20265137"/>
                      <a:pt x="13829285" y="20274535"/>
                      <a:pt x="13835253" y="20292313"/>
                    </a:cubicBezTo>
                    <a:cubicBezTo>
                      <a:pt x="13841222" y="20310094"/>
                      <a:pt x="13831824" y="20329271"/>
                      <a:pt x="13814044" y="20335239"/>
                    </a:cubicBezTo>
                    <a:close/>
                    <a:moveTo>
                      <a:pt x="13685013" y="20378165"/>
                    </a:moveTo>
                    <a:cubicBezTo>
                      <a:pt x="13663422" y="20385151"/>
                      <a:pt x="13641832" y="20392137"/>
                      <a:pt x="13620242" y="20398994"/>
                    </a:cubicBezTo>
                    <a:cubicBezTo>
                      <a:pt x="13602463" y="20404710"/>
                      <a:pt x="13583413" y="20394803"/>
                      <a:pt x="13577697" y="20377023"/>
                    </a:cubicBezTo>
                    <a:cubicBezTo>
                      <a:pt x="13571982" y="20359243"/>
                      <a:pt x="13581889" y="20340193"/>
                      <a:pt x="13599668" y="20334478"/>
                    </a:cubicBezTo>
                    <a:cubicBezTo>
                      <a:pt x="13621131" y="20327620"/>
                      <a:pt x="13642594" y="20320763"/>
                      <a:pt x="13664057" y="20313777"/>
                    </a:cubicBezTo>
                    <a:cubicBezTo>
                      <a:pt x="13681838" y="20307936"/>
                      <a:pt x="13701015" y="20317713"/>
                      <a:pt x="13706729" y="20335494"/>
                    </a:cubicBezTo>
                    <a:cubicBezTo>
                      <a:pt x="13712444" y="20353274"/>
                      <a:pt x="13702792" y="20372451"/>
                      <a:pt x="13685013" y="20378165"/>
                    </a:cubicBezTo>
                    <a:close/>
                    <a:moveTo>
                      <a:pt x="13555218" y="20419440"/>
                    </a:moveTo>
                    <a:cubicBezTo>
                      <a:pt x="13533628" y="20426172"/>
                      <a:pt x="13512039" y="20432776"/>
                      <a:pt x="13490448" y="20439380"/>
                    </a:cubicBezTo>
                    <a:cubicBezTo>
                      <a:pt x="13472542" y="20444840"/>
                      <a:pt x="13453618" y="20434681"/>
                      <a:pt x="13448157" y="20416774"/>
                    </a:cubicBezTo>
                    <a:cubicBezTo>
                      <a:pt x="13442696" y="20398867"/>
                      <a:pt x="13452856" y="20379944"/>
                      <a:pt x="13470764" y="20374483"/>
                    </a:cubicBezTo>
                    <a:cubicBezTo>
                      <a:pt x="13492226" y="20368006"/>
                      <a:pt x="13513690" y="20361402"/>
                      <a:pt x="13535152" y="20354671"/>
                    </a:cubicBezTo>
                    <a:cubicBezTo>
                      <a:pt x="13553060" y="20349083"/>
                      <a:pt x="13571982" y="20359115"/>
                      <a:pt x="13577570" y="20376896"/>
                    </a:cubicBezTo>
                    <a:cubicBezTo>
                      <a:pt x="13583158" y="20394676"/>
                      <a:pt x="13573125" y="20413726"/>
                      <a:pt x="13555345" y="20419313"/>
                    </a:cubicBezTo>
                    <a:close/>
                    <a:moveTo>
                      <a:pt x="13425551" y="20458812"/>
                    </a:moveTo>
                    <a:cubicBezTo>
                      <a:pt x="13403835" y="20465287"/>
                      <a:pt x="13382117" y="20471637"/>
                      <a:pt x="13360400" y="20477987"/>
                    </a:cubicBezTo>
                    <a:cubicBezTo>
                      <a:pt x="13342493" y="20483195"/>
                      <a:pt x="13323697" y="20472908"/>
                      <a:pt x="13318491" y="20454874"/>
                    </a:cubicBezTo>
                    <a:cubicBezTo>
                      <a:pt x="13313283" y="20436839"/>
                      <a:pt x="13323570" y="20418171"/>
                      <a:pt x="13341604" y="20412963"/>
                    </a:cubicBezTo>
                    <a:cubicBezTo>
                      <a:pt x="13363194" y="20406740"/>
                      <a:pt x="13384785" y="20400390"/>
                      <a:pt x="13406374" y="20393913"/>
                    </a:cubicBezTo>
                    <a:cubicBezTo>
                      <a:pt x="13424281" y="20388580"/>
                      <a:pt x="13443204" y="20398867"/>
                      <a:pt x="13448539" y="20416774"/>
                    </a:cubicBezTo>
                    <a:cubicBezTo>
                      <a:pt x="13453872" y="20434681"/>
                      <a:pt x="13443586" y="20453604"/>
                      <a:pt x="13425678" y="20458937"/>
                    </a:cubicBezTo>
                    <a:close/>
                    <a:moveTo>
                      <a:pt x="13295249" y="20496785"/>
                    </a:moveTo>
                    <a:cubicBezTo>
                      <a:pt x="13273405" y="20503007"/>
                      <a:pt x="13251562" y="20509103"/>
                      <a:pt x="13229717" y="20515072"/>
                    </a:cubicBezTo>
                    <a:cubicBezTo>
                      <a:pt x="13211683" y="20520025"/>
                      <a:pt x="13193015" y="20509485"/>
                      <a:pt x="13188062" y="20491450"/>
                    </a:cubicBezTo>
                    <a:cubicBezTo>
                      <a:pt x="13183108" y="20473415"/>
                      <a:pt x="13193649" y="20454747"/>
                      <a:pt x="13211683" y="20449794"/>
                    </a:cubicBezTo>
                    <a:cubicBezTo>
                      <a:pt x="13233400" y="20443825"/>
                      <a:pt x="13255117" y="20437729"/>
                      <a:pt x="13276707" y="20431633"/>
                    </a:cubicBezTo>
                    <a:cubicBezTo>
                      <a:pt x="13294742" y="20426553"/>
                      <a:pt x="13313411" y="20436967"/>
                      <a:pt x="13318491" y="20455001"/>
                    </a:cubicBezTo>
                    <a:cubicBezTo>
                      <a:pt x="13323570" y="20473036"/>
                      <a:pt x="13313156" y="20491704"/>
                      <a:pt x="13295122" y="20496785"/>
                    </a:cubicBezTo>
                    <a:close/>
                    <a:moveTo>
                      <a:pt x="13163931" y="20532979"/>
                    </a:moveTo>
                    <a:cubicBezTo>
                      <a:pt x="13141961" y="20538821"/>
                      <a:pt x="13120117" y="20544662"/>
                      <a:pt x="13098145" y="20550378"/>
                    </a:cubicBezTo>
                    <a:cubicBezTo>
                      <a:pt x="13080112" y="20555077"/>
                      <a:pt x="13061569" y="20544282"/>
                      <a:pt x="13056870" y="20526248"/>
                    </a:cubicBezTo>
                    <a:cubicBezTo>
                      <a:pt x="13052171" y="20508213"/>
                      <a:pt x="13062967" y="20489672"/>
                      <a:pt x="13081000" y="20484973"/>
                    </a:cubicBezTo>
                    <a:cubicBezTo>
                      <a:pt x="13102844" y="20479258"/>
                      <a:pt x="13124689" y="20473543"/>
                      <a:pt x="13146405" y="20467574"/>
                    </a:cubicBezTo>
                    <a:cubicBezTo>
                      <a:pt x="13164440" y="20462748"/>
                      <a:pt x="13183108" y="20473415"/>
                      <a:pt x="13187935" y="20491450"/>
                    </a:cubicBezTo>
                    <a:cubicBezTo>
                      <a:pt x="13192761" y="20509485"/>
                      <a:pt x="13182092" y="20528153"/>
                      <a:pt x="13164058" y="20532979"/>
                    </a:cubicBezTo>
                    <a:close/>
                    <a:moveTo>
                      <a:pt x="13032360" y="20567396"/>
                    </a:moveTo>
                    <a:cubicBezTo>
                      <a:pt x="13010516" y="20572985"/>
                      <a:pt x="12988544" y="20578445"/>
                      <a:pt x="12966573" y="20583906"/>
                    </a:cubicBezTo>
                    <a:cubicBezTo>
                      <a:pt x="12948412" y="20588351"/>
                      <a:pt x="12929998" y="20577302"/>
                      <a:pt x="12925552" y="20559140"/>
                    </a:cubicBezTo>
                    <a:cubicBezTo>
                      <a:pt x="12921107" y="20540980"/>
                      <a:pt x="12932156" y="20522564"/>
                      <a:pt x="12950317" y="20518120"/>
                    </a:cubicBezTo>
                    <a:cubicBezTo>
                      <a:pt x="12972161" y="20512660"/>
                      <a:pt x="12993878" y="20507198"/>
                      <a:pt x="13015595" y="20501738"/>
                    </a:cubicBezTo>
                    <a:cubicBezTo>
                      <a:pt x="13033756" y="20497164"/>
                      <a:pt x="13052171" y="20508088"/>
                      <a:pt x="13056743" y="20526248"/>
                    </a:cubicBezTo>
                    <a:cubicBezTo>
                      <a:pt x="13061316" y="20544410"/>
                      <a:pt x="13050393" y="20562824"/>
                      <a:pt x="13032232" y="20567396"/>
                    </a:cubicBezTo>
                    <a:close/>
                    <a:moveTo>
                      <a:pt x="12900661" y="20600036"/>
                    </a:moveTo>
                    <a:cubicBezTo>
                      <a:pt x="12878689" y="20605369"/>
                      <a:pt x="12856591" y="20610576"/>
                      <a:pt x="12834620" y="20615656"/>
                    </a:cubicBezTo>
                    <a:cubicBezTo>
                      <a:pt x="12816460" y="20619974"/>
                      <a:pt x="12798172" y="20608544"/>
                      <a:pt x="12793980" y="20590383"/>
                    </a:cubicBezTo>
                    <a:cubicBezTo>
                      <a:pt x="12789789" y="20572222"/>
                      <a:pt x="12801092" y="20553935"/>
                      <a:pt x="12819253" y="20549743"/>
                    </a:cubicBezTo>
                    <a:cubicBezTo>
                      <a:pt x="12841098" y="20544662"/>
                      <a:pt x="12863068" y="20539456"/>
                      <a:pt x="12884912" y="20534122"/>
                    </a:cubicBezTo>
                    <a:cubicBezTo>
                      <a:pt x="12903073" y="20529804"/>
                      <a:pt x="12921361" y="20540980"/>
                      <a:pt x="12925806" y="20559140"/>
                    </a:cubicBezTo>
                    <a:cubicBezTo>
                      <a:pt x="12930251" y="20577302"/>
                      <a:pt x="12918948" y="20595589"/>
                      <a:pt x="12900787" y="20600036"/>
                    </a:cubicBezTo>
                    <a:close/>
                    <a:moveTo>
                      <a:pt x="12768453" y="20631023"/>
                    </a:moveTo>
                    <a:cubicBezTo>
                      <a:pt x="12746355" y="20636103"/>
                      <a:pt x="12724257" y="20640929"/>
                      <a:pt x="12702032" y="20645882"/>
                    </a:cubicBezTo>
                    <a:cubicBezTo>
                      <a:pt x="12683744" y="20649946"/>
                      <a:pt x="12665710" y="20638388"/>
                      <a:pt x="12661647" y="20620101"/>
                    </a:cubicBezTo>
                    <a:cubicBezTo>
                      <a:pt x="12657582" y="20601812"/>
                      <a:pt x="12669139" y="20583779"/>
                      <a:pt x="12687427" y="20579714"/>
                    </a:cubicBezTo>
                    <a:cubicBezTo>
                      <a:pt x="12709398" y="20574888"/>
                      <a:pt x="12731369" y="20569937"/>
                      <a:pt x="12753340" y="20564983"/>
                    </a:cubicBezTo>
                    <a:cubicBezTo>
                      <a:pt x="12771628" y="20560792"/>
                      <a:pt x="12789662" y="20572222"/>
                      <a:pt x="12793853" y="20590511"/>
                    </a:cubicBezTo>
                    <a:cubicBezTo>
                      <a:pt x="12798044" y="20608798"/>
                      <a:pt x="12786614" y="20626832"/>
                      <a:pt x="12768326" y="20631023"/>
                    </a:cubicBezTo>
                    <a:close/>
                    <a:moveTo>
                      <a:pt x="12635357" y="20660233"/>
                    </a:moveTo>
                    <a:cubicBezTo>
                      <a:pt x="12613132" y="20664932"/>
                      <a:pt x="12590907" y="20669631"/>
                      <a:pt x="12568682" y="20674203"/>
                    </a:cubicBezTo>
                    <a:cubicBezTo>
                      <a:pt x="12550394" y="20678012"/>
                      <a:pt x="12532487" y="20666202"/>
                      <a:pt x="12528677" y="20647913"/>
                    </a:cubicBezTo>
                    <a:cubicBezTo>
                      <a:pt x="12524867" y="20629626"/>
                      <a:pt x="12536678" y="20611719"/>
                      <a:pt x="12554966" y="20607910"/>
                    </a:cubicBezTo>
                    <a:cubicBezTo>
                      <a:pt x="12577064" y="20603338"/>
                      <a:pt x="12599162" y="20598764"/>
                      <a:pt x="12621260" y="20594065"/>
                    </a:cubicBezTo>
                    <a:cubicBezTo>
                      <a:pt x="12639548" y="20590129"/>
                      <a:pt x="12657582" y="20601812"/>
                      <a:pt x="12661392" y="20620101"/>
                    </a:cubicBezTo>
                    <a:cubicBezTo>
                      <a:pt x="12665202" y="20638388"/>
                      <a:pt x="12653645" y="20656423"/>
                      <a:pt x="12635357" y="20660233"/>
                    </a:cubicBezTo>
                    <a:close/>
                    <a:moveTo>
                      <a:pt x="12502135" y="20687664"/>
                    </a:moveTo>
                    <a:cubicBezTo>
                      <a:pt x="12480036" y="20692111"/>
                      <a:pt x="12457811" y="20696428"/>
                      <a:pt x="12435586" y="20700746"/>
                    </a:cubicBezTo>
                    <a:cubicBezTo>
                      <a:pt x="12417172" y="20704302"/>
                      <a:pt x="12399518" y="20692238"/>
                      <a:pt x="12395962" y="20673949"/>
                    </a:cubicBezTo>
                    <a:cubicBezTo>
                      <a:pt x="12392406" y="20655662"/>
                      <a:pt x="12404472" y="20637881"/>
                      <a:pt x="12422760" y="20634325"/>
                    </a:cubicBezTo>
                    <a:cubicBezTo>
                      <a:pt x="12444857" y="20630135"/>
                      <a:pt x="12466828" y="20625688"/>
                      <a:pt x="12488799" y="20621371"/>
                    </a:cubicBezTo>
                    <a:cubicBezTo>
                      <a:pt x="12507087" y="20617687"/>
                      <a:pt x="12524994" y="20629626"/>
                      <a:pt x="12528677" y="20647913"/>
                    </a:cubicBezTo>
                    <a:cubicBezTo>
                      <a:pt x="12532360" y="20666202"/>
                      <a:pt x="12520422" y="20684110"/>
                      <a:pt x="12502135" y="20687792"/>
                    </a:cubicBezTo>
                    <a:close/>
                    <a:moveTo>
                      <a:pt x="12369038" y="20713446"/>
                    </a:moveTo>
                    <a:cubicBezTo>
                      <a:pt x="12346813" y="20717638"/>
                      <a:pt x="12324588" y="20721701"/>
                      <a:pt x="12302236" y="20725637"/>
                    </a:cubicBezTo>
                    <a:cubicBezTo>
                      <a:pt x="12283822" y="20728939"/>
                      <a:pt x="12266168" y="20716748"/>
                      <a:pt x="12262866" y="20698333"/>
                    </a:cubicBezTo>
                    <a:cubicBezTo>
                      <a:pt x="12259564" y="20679918"/>
                      <a:pt x="12271756" y="20662264"/>
                      <a:pt x="12290172" y="20658962"/>
                    </a:cubicBezTo>
                    <a:cubicBezTo>
                      <a:pt x="12312269" y="20655026"/>
                      <a:pt x="12334494" y="20650963"/>
                      <a:pt x="12356592" y="20646898"/>
                    </a:cubicBezTo>
                    <a:cubicBezTo>
                      <a:pt x="12375007" y="20643469"/>
                      <a:pt x="12392660" y="20655662"/>
                      <a:pt x="12396089" y="20673949"/>
                    </a:cubicBezTo>
                    <a:cubicBezTo>
                      <a:pt x="12399518" y="20692238"/>
                      <a:pt x="12387326" y="20710017"/>
                      <a:pt x="12369038" y="20713446"/>
                    </a:cubicBezTo>
                    <a:close/>
                    <a:moveTo>
                      <a:pt x="12235307" y="20737449"/>
                    </a:moveTo>
                    <a:cubicBezTo>
                      <a:pt x="12212955" y="20741260"/>
                      <a:pt x="12190603" y="20745069"/>
                      <a:pt x="12168251" y="20748752"/>
                    </a:cubicBezTo>
                    <a:cubicBezTo>
                      <a:pt x="12149836" y="20751800"/>
                      <a:pt x="12132310" y="20739354"/>
                      <a:pt x="12129262" y="20720938"/>
                    </a:cubicBezTo>
                    <a:cubicBezTo>
                      <a:pt x="12126214" y="20702524"/>
                      <a:pt x="12138660" y="20684998"/>
                      <a:pt x="12157075" y="20681950"/>
                    </a:cubicBezTo>
                    <a:cubicBezTo>
                      <a:pt x="12179300" y="20678267"/>
                      <a:pt x="12201525" y="20674457"/>
                      <a:pt x="12223750" y="20670647"/>
                    </a:cubicBezTo>
                    <a:cubicBezTo>
                      <a:pt x="12242165" y="20667472"/>
                      <a:pt x="12259691" y="20679790"/>
                      <a:pt x="12262866" y="20698206"/>
                    </a:cubicBezTo>
                    <a:cubicBezTo>
                      <a:pt x="12266041" y="20716621"/>
                      <a:pt x="12253722" y="20734147"/>
                      <a:pt x="12235307" y="20737322"/>
                    </a:cubicBezTo>
                    <a:close/>
                    <a:moveTo>
                      <a:pt x="12100941" y="20759547"/>
                    </a:moveTo>
                    <a:cubicBezTo>
                      <a:pt x="12078462" y="20763103"/>
                      <a:pt x="12056110" y="20766660"/>
                      <a:pt x="12033631" y="20770087"/>
                    </a:cubicBezTo>
                    <a:cubicBezTo>
                      <a:pt x="12015089" y="20772882"/>
                      <a:pt x="11997817" y="20760182"/>
                      <a:pt x="11995023" y="20741767"/>
                    </a:cubicBezTo>
                    <a:cubicBezTo>
                      <a:pt x="11992229" y="20723352"/>
                      <a:pt x="12004929" y="20705953"/>
                      <a:pt x="12023344" y="20703160"/>
                    </a:cubicBezTo>
                    <a:cubicBezTo>
                      <a:pt x="12045697" y="20699730"/>
                      <a:pt x="12067922" y="20696301"/>
                      <a:pt x="12090273" y="20692745"/>
                    </a:cubicBezTo>
                    <a:cubicBezTo>
                      <a:pt x="12108688" y="20689824"/>
                      <a:pt x="12126087" y="20702397"/>
                      <a:pt x="12129008" y="20720813"/>
                    </a:cubicBezTo>
                    <a:cubicBezTo>
                      <a:pt x="12131929" y="20739227"/>
                      <a:pt x="12119356" y="20756626"/>
                      <a:pt x="12100941" y="20759547"/>
                    </a:cubicBezTo>
                    <a:close/>
                    <a:moveTo>
                      <a:pt x="11966575" y="20779994"/>
                    </a:moveTo>
                    <a:cubicBezTo>
                      <a:pt x="11944223" y="20783296"/>
                      <a:pt x="11921872" y="20786471"/>
                      <a:pt x="11899519" y="20789519"/>
                    </a:cubicBezTo>
                    <a:cubicBezTo>
                      <a:pt x="11880977" y="20792060"/>
                      <a:pt x="11863832" y="20779232"/>
                      <a:pt x="11861292" y="20760689"/>
                    </a:cubicBezTo>
                    <a:cubicBezTo>
                      <a:pt x="11858752" y="20742148"/>
                      <a:pt x="11871579" y="20725003"/>
                      <a:pt x="11890122" y="20722462"/>
                    </a:cubicBezTo>
                    <a:cubicBezTo>
                      <a:pt x="11912347" y="20719414"/>
                      <a:pt x="11934572" y="20716239"/>
                      <a:pt x="11956797" y="20712937"/>
                    </a:cubicBezTo>
                    <a:cubicBezTo>
                      <a:pt x="11975338" y="20710271"/>
                      <a:pt x="11992483" y="20723098"/>
                      <a:pt x="11995150" y="20741512"/>
                    </a:cubicBezTo>
                    <a:cubicBezTo>
                      <a:pt x="11997817" y="20759928"/>
                      <a:pt x="11984990" y="20777200"/>
                      <a:pt x="11966575" y="20779867"/>
                    </a:cubicBezTo>
                    <a:close/>
                    <a:moveTo>
                      <a:pt x="11832210" y="20798537"/>
                    </a:moveTo>
                    <a:cubicBezTo>
                      <a:pt x="11809730" y="20801457"/>
                      <a:pt x="11787378" y="20804378"/>
                      <a:pt x="11764899" y="20807299"/>
                    </a:cubicBezTo>
                    <a:cubicBezTo>
                      <a:pt x="11746357" y="20809586"/>
                      <a:pt x="11729466" y="20796504"/>
                      <a:pt x="11727053" y="20777963"/>
                    </a:cubicBezTo>
                    <a:cubicBezTo>
                      <a:pt x="11724640" y="20759420"/>
                      <a:pt x="11737848" y="20742529"/>
                      <a:pt x="11756390" y="20740115"/>
                    </a:cubicBezTo>
                    <a:cubicBezTo>
                      <a:pt x="11778742" y="20737322"/>
                      <a:pt x="11800967" y="20734401"/>
                      <a:pt x="11823319" y="20731480"/>
                    </a:cubicBezTo>
                    <a:cubicBezTo>
                      <a:pt x="11841861" y="20729067"/>
                      <a:pt x="11858879" y="20742021"/>
                      <a:pt x="11861292" y="20760562"/>
                    </a:cubicBezTo>
                    <a:cubicBezTo>
                      <a:pt x="11863705" y="20779105"/>
                      <a:pt x="11850751" y="20796123"/>
                      <a:pt x="11832210" y="20798537"/>
                    </a:cubicBezTo>
                    <a:close/>
                    <a:moveTo>
                      <a:pt x="11697335" y="20815554"/>
                    </a:moveTo>
                    <a:cubicBezTo>
                      <a:pt x="11674856" y="20818221"/>
                      <a:pt x="11652250" y="20820887"/>
                      <a:pt x="11629644" y="20823428"/>
                    </a:cubicBezTo>
                    <a:cubicBezTo>
                      <a:pt x="11611102" y="20825588"/>
                      <a:pt x="11594338" y="20812125"/>
                      <a:pt x="11592179" y="20793583"/>
                    </a:cubicBezTo>
                    <a:cubicBezTo>
                      <a:pt x="11590020" y="20775040"/>
                      <a:pt x="11603482" y="20758277"/>
                      <a:pt x="11622024" y="20756118"/>
                    </a:cubicBezTo>
                    <a:cubicBezTo>
                      <a:pt x="11644503" y="20753578"/>
                      <a:pt x="11666855" y="20751037"/>
                      <a:pt x="11689207" y="20748371"/>
                    </a:cubicBezTo>
                    <a:cubicBezTo>
                      <a:pt x="11707749" y="20746213"/>
                      <a:pt x="11724640" y="20759420"/>
                      <a:pt x="11726799" y="20777963"/>
                    </a:cubicBezTo>
                    <a:cubicBezTo>
                      <a:pt x="11728958" y="20796504"/>
                      <a:pt x="11715750" y="20813395"/>
                      <a:pt x="11697208" y="20815554"/>
                    </a:cubicBezTo>
                    <a:close/>
                    <a:moveTo>
                      <a:pt x="11561826" y="20830794"/>
                    </a:moveTo>
                    <a:cubicBezTo>
                      <a:pt x="11539220" y="20833207"/>
                      <a:pt x="11516741" y="20835493"/>
                      <a:pt x="11494135" y="20837779"/>
                    </a:cubicBezTo>
                    <a:cubicBezTo>
                      <a:pt x="11475466" y="20839685"/>
                      <a:pt x="11458956" y="20826095"/>
                      <a:pt x="11457051" y="20807426"/>
                    </a:cubicBezTo>
                    <a:cubicBezTo>
                      <a:pt x="11455147" y="20788757"/>
                      <a:pt x="11468735" y="20772247"/>
                      <a:pt x="11487404" y="20770342"/>
                    </a:cubicBezTo>
                    <a:cubicBezTo>
                      <a:pt x="11509883" y="20768056"/>
                      <a:pt x="11532235" y="20765770"/>
                      <a:pt x="11554714" y="20763357"/>
                    </a:cubicBezTo>
                    <a:cubicBezTo>
                      <a:pt x="11573256" y="20761325"/>
                      <a:pt x="11590020" y="20774913"/>
                      <a:pt x="11591925" y="20793456"/>
                    </a:cubicBezTo>
                    <a:cubicBezTo>
                      <a:pt x="11593830" y="20811998"/>
                      <a:pt x="11580368" y="20828763"/>
                      <a:pt x="11561826" y="20830667"/>
                    </a:cubicBezTo>
                    <a:close/>
                    <a:moveTo>
                      <a:pt x="11426698" y="20844129"/>
                    </a:moveTo>
                    <a:cubicBezTo>
                      <a:pt x="11404219" y="20846162"/>
                      <a:pt x="11381740" y="20848193"/>
                      <a:pt x="11359261" y="20850225"/>
                    </a:cubicBezTo>
                    <a:cubicBezTo>
                      <a:pt x="11340592" y="20851876"/>
                      <a:pt x="11324210" y="20838033"/>
                      <a:pt x="11322558" y="20819363"/>
                    </a:cubicBezTo>
                    <a:cubicBezTo>
                      <a:pt x="11320907" y="20800695"/>
                      <a:pt x="11334750" y="20784313"/>
                      <a:pt x="11353419" y="20782662"/>
                    </a:cubicBezTo>
                    <a:cubicBezTo>
                      <a:pt x="11375772" y="20780756"/>
                      <a:pt x="11398123" y="20778724"/>
                      <a:pt x="11420475" y="20776692"/>
                    </a:cubicBezTo>
                    <a:cubicBezTo>
                      <a:pt x="11439144" y="20774913"/>
                      <a:pt x="11455654" y="20788630"/>
                      <a:pt x="11457305" y="20807299"/>
                    </a:cubicBezTo>
                    <a:cubicBezTo>
                      <a:pt x="11458956" y="20825968"/>
                      <a:pt x="11445367" y="20842478"/>
                      <a:pt x="11426698" y="20844129"/>
                    </a:cubicBezTo>
                    <a:close/>
                    <a:moveTo>
                      <a:pt x="11291570" y="20855812"/>
                    </a:moveTo>
                    <a:cubicBezTo>
                      <a:pt x="11268964" y="20857590"/>
                      <a:pt x="11246485" y="20859369"/>
                      <a:pt x="11223879" y="20861020"/>
                    </a:cubicBezTo>
                    <a:cubicBezTo>
                      <a:pt x="11205210" y="20862417"/>
                      <a:pt x="11188954" y="20848447"/>
                      <a:pt x="11187557" y="20829778"/>
                    </a:cubicBezTo>
                    <a:cubicBezTo>
                      <a:pt x="11186160" y="20811110"/>
                      <a:pt x="11200130" y="20794853"/>
                      <a:pt x="11218799" y="20793456"/>
                    </a:cubicBezTo>
                    <a:cubicBezTo>
                      <a:pt x="11241278" y="20791805"/>
                      <a:pt x="11263630" y="20790027"/>
                      <a:pt x="11286110" y="20788249"/>
                    </a:cubicBezTo>
                    <a:cubicBezTo>
                      <a:pt x="11304778" y="20786725"/>
                      <a:pt x="11321035" y="20800695"/>
                      <a:pt x="11322558" y="20819363"/>
                    </a:cubicBezTo>
                    <a:cubicBezTo>
                      <a:pt x="11324082" y="20838033"/>
                      <a:pt x="11310112" y="20854288"/>
                      <a:pt x="11291443" y="20855812"/>
                    </a:cubicBezTo>
                    <a:close/>
                    <a:moveTo>
                      <a:pt x="11155807" y="20865846"/>
                    </a:moveTo>
                    <a:cubicBezTo>
                      <a:pt x="11133201" y="20867370"/>
                      <a:pt x="11110468" y="20868767"/>
                      <a:pt x="11087862" y="20870163"/>
                    </a:cubicBezTo>
                    <a:cubicBezTo>
                      <a:pt x="11069193" y="20871307"/>
                      <a:pt x="11053191" y="20857083"/>
                      <a:pt x="11052048" y="20838413"/>
                    </a:cubicBezTo>
                    <a:cubicBezTo>
                      <a:pt x="11050905" y="20819745"/>
                      <a:pt x="11065129" y="20803743"/>
                      <a:pt x="11083798" y="20802600"/>
                    </a:cubicBezTo>
                    <a:cubicBezTo>
                      <a:pt x="11106277" y="20801203"/>
                      <a:pt x="11128883" y="20799806"/>
                      <a:pt x="11151362" y="20798282"/>
                    </a:cubicBezTo>
                    <a:cubicBezTo>
                      <a:pt x="11170031" y="20797013"/>
                      <a:pt x="11186160" y="20811110"/>
                      <a:pt x="11187430" y="20829778"/>
                    </a:cubicBezTo>
                    <a:cubicBezTo>
                      <a:pt x="11188700" y="20848447"/>
                      <a:pt x="11174603" y="20864576"/>
                      <a:pt x="11155935" y="20865846"/>
                    </a:cubicBezTo>
                    <a:close/>
                    <a:moveTo>
                      <a:pt x="11019917" y="20874101"/>
                    </a:moveTo>
                    <a:cubicBezTo>
                      <a:pt x="10997311" y="20875371"/>
                      <a:pt x="10974705" y="20876513"/>
                      <a:pt x="10952099" y="20877530"/>
                    </a:cubicBezTo>
                    <a:cubicBezTo>
                      <a:pt x="10933430" y="20878419"/>
                      <a:pt x="10917555" y="20863940"/>
                      <a:pt x="10916666" y="20845272"/>
                    </a:cubicBezTo>
                    <a:cubicBezTo>
                      <a:pt x="10915777" y="20826603"/>
                      <a:pt x="10930255" y="20810728"/>
                      <a:pt x="10948924" y="20809838"/>
                    </a:cubicBezTo>
                    <a:cubicBezTo>
                      <a:pt x="10971403" y="20808823"/>
                      <a:pt x="10993882" y="20807680"/>
                      <a:pt x="11016361" y="20806411"/>
                    </a:cubicBezTo>
                    <a:cubicBezTo>
                      <a:pt x="11035030" y="20805394"/>
                      <a:pt x="11051032" y="20819745"/>
                      <a:pt x="11052048" y="20838413"/>
                    </a:cubicBezTo>
                    <a:cubicBezTo>
                      <a:pt x="11053064" y="20857083"/>
                      <a:pt x="11038713" y="20873086"/>
                      <a:pt x="11020044" y="20874101"/>
                    </a:cubicBezTo>
                    <a:close/>
                    <a:moveTo>
                      <a:pt x="10884535" y="20880578"/>
                    </a:moveTo>
                    <a:cubicBezTo>
                      <a:pt x="10861929" y="20881467"/>
                      <a:pt x="10839450" y="20882356"/>
                      <a:pt x="10816844" y="20883118"/>
                    </a:cubicBezTo>
                    <a:cubicBezTo>
                      <a:pt x="10798175" y="20883753"/>
                      <a:pt x="10782427" y="20869148"/>
                      <a:pt x="10781792" y="20850479"/>
                    </a:cubicBezTo>
                    <a:cubicBezTo>
                      <a:pt x="10781157" y="20831811"/>
                      <a:pt x="10795762" y="20816063"/>
                      <a:pt x="10814431" y="20815427"/>
                    </a:cubicBezTo>
                    <a:cubicBezTo>
                      <a:pt x="10836910" y="20814664"/>
                      <a:pt x="10859262" y="20813776"/>
                      <a:pt x="10881741" y="20812888"/>
                    </a:cubicBezTo>
                    <a:cubicBezTo>
                      <a:pt x="10900410" y="20812125"/>
                      <a:pt x="10916158" y="20826603"/>
                      <a:pt x="10916920" y="20845272"/>
                    </a:cubicBezTo>
                    <a:cubicBezTo>
                      <a:pt x="10917682" y="20863940"/>
                      <a:pt x="10903204" y="20879688"/>
                      <a:pt x="10884535" y="20880451"/>
                    </a:cubicBezTo>
                    <a:close/>
                    <a:moveTo>
                      <a:pt x="10749026" y="20885150"/>
                    </a:moveTo>
                    <a:cubicBezTo>
                      <a:pt x="10726420" y="20885786"/>
                      <a:pt x="10703814" y="20886420"/>
                      <a:pt x="10681081" y="20886928"/>
                    </a:cubicBezTo>
                    <a:cubicBezTo>
                      <a:pt x="10662412" y="20887310"/>
                      <a:pt x="10646918" y="20872577"/>
                      <a:pt x="10646537" y="20853781"/>
                    </a:cubicBezTo>
                    <a:cubicBezTo>
                      <a:pt x="10646156" y="20834986"/>
                      <a:pt x="10660888" y="20819618"/>
                      <a:pt x="10679685" y="20819238"/>
                    </a:cubicBezTo>
                    <a:cubicBezTo>
                      <a:pt x="10702163" y="20818729"/>
                      <a:pt x="10724642" y="20818221"/>
                      <a:pt x="10747122" y="20817587"/>
                    </a:cubicBezTo>
                    <a:cubicBezTo>
                      <a:pt x="10765790" y="20817078"/>
                      <a:pt x="10781411" y="20831811"/>
                      <a:pt x="10781919" y="20850479"/>
                    </a:cubicBezTo>
                    <a:cubicBezTo>
                      <a:pt x="10782427" y="20869148"/>
                      <a:pt x="10767695" y="20884769"/>
                      <a:pt x="10749026" y="20885277"/>
                    </a:cubicBezTo>
                    <a:close/>
                    <a:moveTo>
                      <a:pt x="10613010" y="20888325"/>
                    </a:moveTo>
                    <a:cubicBezTo>
                      <a:pt x="10590276" y="20888706"/>
                      <a:pt x="10567543" y="20888961"/>
                      <a:pt x="10544810" y="20889213"/>
                    </a:cubicBezTo>
                    <a:cubicBezTo>
                      <a:pt x="10526141" y="20889340"/>
                      <a:pt x="10510774" y="20874355"/>
                      <a:pt x="10510647" y="20855687"/>
                    </a:cubicBezTo>
                    <a:cubicBezTo>
                      <a:pt x="10510520" y="20837017"/>
                      <a:pt x="10525506" y="20821650"/>
                      <a:pt x="10544175" y="20821523"/>
                    </a:cubicBezTo>
                    <a:cubicBezTo>
                      <a:pt x="10566781" y="20821269"/>
                      <a:pt x="10589387" y="20821014"/>
                      <a:pt x="10611866" y="20820635"/>
                    </a:cubicBezTo>
                    <a:cubicBezTo>
                      <a:pt x="10630535" y="20820380"/>
                      <a:pt x="10646029" y="20835238"/>
                      <a:pt x="10646283" y="20853908"/>
                    </a:cubicBezTo>
                    <a:cubicBezTo>
                      <a:pt x="10646537" y="20872577"/>
                      <a:pt x="10631678" y="20888071"/>
                      <a:pt x="10613010" y="20888325"/>
                    </a:cubicBezTo>
                    <a:close/>
                    <a:moveTo>
                      <a:pt x="10476611" y="20889595"/>
                    </a:moveTo>
                    <a:cubicBezTo>
                      <a:pt x="10466324" y="20889595"/>
                      <a:pt x="10456164" y="20889595"/>
                      <a:pt x="10445877" y="20889595"/>
                    </a:cubicBezTo>
                    <a:lnTo>
                      <a:pt x="10445877" y="20855687"/>
                    </a:lnTo>
                    <a:lnTo>
                      <a:pt x="10445877" y="20889595"/>
                    </a:lnTo>
                    <a:cubicBezTo>
                      <a:pt x="10433304" y="20889595"/>
                      <a:pt x="10420858" y="20889595"/>
                      <a:pt x="10408285" y="20889468"/>
                    </a:cubicBezTo>
                    <a:cubicBezTo>
                      <a:pt x="10389616" y="20889340"/>
                      <a:pt x="10374503" y="20874228"/>
                      <a:pt x="10374503" y="20855432"/>
                    </a:cubicBezTo>
                    <a:cubicBezTo>
                      <a:pt x="10374503" y="20836637"/>
                      <a:pt x="10389743" y="20821650"/>
                      <a:pt x="10408539" y="20821650"/>
                    </a:cubicBezTo>
                    <a:cubicBezTo>
                      <a:pt x="10420985" y="20821650"/>
                      <a:pt x="10433431" y="20821777"/>
                      <a:pt x="10445877" y="20821777"/>
                    </a:cubicBezTo>
                    <a:cubicBezTo>
                      <a:pt x="10456037" y="20821777"/>
                      <a:pt x="10466197" y="20821777"/>
                      <a:pt x="10476485" y="20821777"/>
                    </a:cubicBezTo>
                    <a:cubicBezTo>
                      <a:pt x="10495153" y="20821777"/>
                      <a:pt x="10510393" y="20836889"/>
                      <a:pt x="10510393" y="20855560"/>
                    </a:cubicBezTo>
                    <a:cubicBezTo>
                      <a:pt x="10510393" y="20874228"/>
                      <a:pt x="10495280" y="20889468"/>
                      <a:pt x="10476611" y="20889468"/>
                    </a:cubicBezTo>
                    <a:close/>
                    <a:moveTo>
                      <a:pt x="10340086" y="20888961"/>
                    </a:moveTo>
                    <a:cubicBezTo>
                      <a:pt x="10317353" y="20888706"/>
                      <a:pt x="10294620" y="20888452"/>
                      <a:pt x="10272014" y="20888071"/>
                    </a:cubicBezTo>
                    <a:cubicBezTo>
                      <a:pt x="10253345" y="20887817"/>
                      <a:pt x="10238360" y="20872323"/>
                      <a:pt x="10238740" y="20853654"/>
                    </a:cubicBezTo>
                    <a:cubicBezTo>
                      <a:pt x="10239122" y="20834986"/>
                      <a:pt x="10254488" y="20819999"/>
                      <a:pt x="10273157" y="20820380"/>
                    </a:cubicBezTo>
                    <a:cubicBezTo>
                      <a:pt x="10295763" y="20820762"/>
                      <a:pt x="10318242" y="20821014"/>
                      <a:pt x="10340848" y="20821269"/>
                    </a:cubicBezTo>
                    <a:cubicBezTo>
                      <a:pt x="10359517" y="20821396"/>
                      <a:pt x="10374503" y="20836762"/>
                      <a:pt x="10374376" y="20855432"/>
                    </a:cubicBezTo>
                    <a:cubicBezTo>
                      <a:pt x="10374249" y="20874101"/>
                      <a:pt x="10358882" y="20889088"/>
                      <a:pt x="10340213" y="20888961"/>
                    </a:cubicBezTo>
                    <a:close/>
                    <a:moveTo>
                      <a:pt x="10204069" y="20886801"/>
                    </a:moveTo>
                    <a:cubicBezTo>
                      <a:pt x="10181463" y="20886293"/>
                      <a:pt x="10158730" y="20885658"/>
                      <a:pt x="10136124" y="20885023"/>
                    </a:cubicBezTo>
                    <a:cubicBezTo>
                      <a:pt x="10117455" y="20884514"/>
                      <a:pt x="10102723" y="20868894"/>
                      <a:pt x="10103231" y="20850225"/>
                    </a:cubicBezTo>
                    <a:cubicBezTo>
                      <a:pt x="10103739" y="20831556"/>
                      <a:pt x="10119360" y="20816824"/>
                      <a:pt x="10138029" y="20817332"/>
                    </a:cubicBezTo>
                    <a:cubicBezTo>
                      <a:pt x="10160508" y="20817967"/>
                      <a:pt x="10182987" y="20818602"/>
                      <a:pt x="10205466" y="20819111"/>
                    </a:cubicBezTo>
                    <a:cubicBezTo>
                      <a:pt x="10224135" y="20819490"/>
                      <a:pt x="10238994" y="20834986"/>
                      <a:pt x="10238613" y="20853781"/>
                    </a:cubicBezTo>
                    <a:cubicBezTo>
                      <a:pt x="10238232" y="20872577"/>
                      <a:pt x="10222738" y="20887310"/>
                      <a:pt x="10203942" y="20886928"/>
                    </a:cubicBezTo>
                    <a:close/>
                    <a:moveTo>
                      <a:pt x="10068179" y="20882990"/>
                    </a:moveTo>
                    <a:cubicBezTo>
                      <a:pt x="10045573" y="20882229"/>
                      <a:pt x="10022967" y="20881339"/>
                      <a:pt x="10000488" y="20880324"/>
                    </a:cubicBezTo>
                    <a:cubicBezTo>
                      <a:pt x="9981819" y="20879563"/>
                      <a:pt x="9967341" y="20863813"/>
                      <a:pt x="9968103" y="20845018"/>
                    </a:cubicBezTo>
                    <a:cubicBezTo>
                      <a:pt x="9968865" y="20826222"/>
                      <a:pt x="9984613" y="20811871"/>
                      <a:pt x="10003410" y="20812633"/>
                    </a:cubicBezTo>
                    <a:cubicBezTo>
                      <a:pt x="10025761" y="20813522"/>
                      <a:pt x="10048240" y="20814412"/>
                      <a:pt x="10070719" y="20815300"/>
                    </a:cubicBezTo>
                    <a:cubicBezTo>
                      <a:pt x="10089388" y="20815936"/>
                      <a:pt x="10103993" y="20831683"/>
                      <a:pt x="10103358" y="20850352"/>
                    </a:cubicBezTo>
                    <a:cubicBezTo>
                      <a:pt x="10102723" y="20869021"/>
                      <a:pt x="10086975" y="20883626"/>
                      <a:pt x="10068306" y="20882990"/>
                    </a:cubicBezTo>
                    <a:close/>
                    <a:moveTo>
                      <a:pt x="9933051" y="20877276"/>
                    </a:moveTo>
                    <a:cubicBezTo>
                      <a:pt x="9910445" y="20876133"/>
                      <a:pt x="9887712" y="20874989"/>
                      <a:pt x="9865106" y="20873720"/>
                    </a:cubicBezTo>
                    <a:cubicBezTo>
                      <a:pt x="9846437" y="20872704"/>
                      <a:pt x="9832086" y="20856702"/>
                      <a:pt x="9833102" y="20838033"/>
                    </a:cubicBezTo>
                    <a:cubicBezTo>
                      <a:pt x="9834118" y="20819363"/>
                      <a:pt x="9850120" y="20805012"/>
                      <a:pt x="9868789" y="20806029"/>
                    </a:cubicBezTo>
                    <a:cubicBezTo>
                      <a:pt x="9891268" y="20807299"/>
                      <a:pt x="9913747" y="20808442"/>
                      <a:pt x="9936226" y="20809458"/>
                    </a:cubicBezTo>
                    <a:cubicBezTo>
                      <a:pt x="9954895" y="20810347"/>
                      <a:pt x="9969373" y="20826222"/>
                      <a:pt x="9968357" y="20844890"/>
                    </a:cubicBezTo>
                    <a:cubicBezTo>
                      <a:pt x="9967341" y="20863561"/>
                      <a:pt x="9951593" y="20878037"/>
                      <a:pt x="9932924" y="20877022"/>
                    </a:cubicBezTo>
                    <a:close/>
                    <a:moveTo>
                      <a:pt x="9796907" y="20869529"/>
                    </a:moveTo>
                    <a:cubicBezTo>
                      <a:pt x="9774174" y="20868132"/>
                      <a:pt x="9751568" y="20866736"/>
                      <a:pt x="9728962" y="20865085"/>
                    </a:cubicBezTo>
                    <a:cubicBezTo>
                      <a:pt x="9710293" y="20863813"/>
                      <a:pt x="9696197" y="20847686"/>
                      <a:pt x="9697466" y="20829015"/>
                    </a:cubicBezTo>
                    <a:cubicBezTo>
                      <a:pt x="9698736" y="20810347"/>
                      <a:pt x="9714865" y="20796250"/>
                      <a:pt x="9733535" y="20797520"/>
                    </a:cubicBezTo>
                    <a:cubicBezTo>
                      <a:pt x="9756013" y="20799044"/>
                      <a:pt x="9778492" y="20800440"/>
                      <a:pt x="9801098" y="20801837"/>
                    </a:cubicBezTo>
                    <a:cubicBezTo>
                      <a:pt x="9819767" y="20802981"/>
                      <a:pt x="9833991" y="20818983"/>
                      <a:pt x="9832848" y="20837652"/>
                    </a:cubicBezTo>
                    <a:cubicBezTo>
                      <a:pt x="9831705" y="20856321"/>
                      <a:pt x="9815703" y="20870545"/>
                      <a:pt x="9797035" y="20869402"/>
                    </a:cubicBezTo>
                    <a:close/>
                    <a:moveTo>
                      <a:pt x="9661272" y="20860258"/>
                    </a:moveTo>
                    <a:cubicBezTo>
                      <a:pt x="9638665" y="20858607"/>
                      <a:pt x="9616060" y="20856829"/>
                      <a:pt x="9593580" y="20855051"/>
                    </a:cubicBezTo>
                    <a:cubicBezTo>
                      <a:pt x="9574911" y="20853527"/>
                      <a:pt x="9561068" y="20837271"/>
                      <a:pt x="9562592" y="20818602"/>
                    </a:cubicBezTo>
                    <a:cubicBezTo>
                      <a:pt x="9564116" y="20799933"/>
                      <a:pt x="9580373" y="20786089"/>
                      <a:pt x="9599041" y="20787613"/>
                    </a:cubicBezTo>
                    <a:cubicBezTo>
                      <a:pt x="9621393" y="20789392"/>
                      <a:pt x="9643873" y="20791170"/>
                      <a:pt x="9666351" y="20792821"/>
                    </a:cubicBezTo>
                    <a:cubicBezTo>
                      <a:pt x="9685020" y="20794218"/>
                      <a:pt x="9698990" y="20810474"/>
                      <a:pt x="9697593" y="20829143"/>
                    </a:cubicBezTo>
                    <a:cubicBezTo>
                      <a:pt x="9696197" y="20847813"/>
                      <a:pt x="9679940" y="20861782"/>
                      <a:pt x="9661272" y="20860386"/>
                    </a:cubicBezTo>
                    <a:close/>
                    <a:moveTo>
                      <a:pt x="9525889" y="20849462"/>
                    </a:moveTo>
                    <a:cubicBezTo>
                      <a:pt x="9503410" y="20847558"/>
                      <a:pt x="9480931" y="20845399"/>
                      <a:pt x="9458452" y="20843367"/>
                    </a:cubicBezTo>
                    <a:cubicBezTo>
                      <a:pt x="9439783" y="20841588"/>
                      <a:pt x="9426194" y="20825079"/>
                      <a:pt x="9427845" y="20806538"/>
                    </a:cubicBezTo>
                    <a:cubicBezTo>
                      <a:pt x="9429497" y="20787995"/>
                      <a:pt x="9446133" y="20774279"/>
                      <a:pt x="9464675" y="20775930"/>
                    </a:cubicBezTo>
                    <a:cubicBezTo>
                      <a:pt x="9487027" y="20777963"/>
                      <a:pt x="9509379" y="20779994"/>
                      <a:pt x="9531731" y="20782026"/>
                    </a:cubicBezTo>
                    <a:cubicBezTo>
                      <a:pt x="9550400" y="20783677"/>
                      <a:pt x="9564116" y="20800061"/>
                      <a:pt x="9562465" y="20818729"/>
                    </a:cubicBezTo>
                    <a:cubicBezTo>
                      <a:pt x="9560814" y="20837398"/>
                      <a:pt x="9544431" y="20851113"/>
                      <a:pt x="9525762" y="20849462"/>
                    </a:cubicBezTo>
                    <a:close/>
                    <a:moveTo>
                      <a:pt x="9390888" y="20836762"/>
                    </a:moveTo>
                    <a:cubicBezTo>
                      <a:pt x="9368282" y="20834477"/>
                      <a:pt x="9345676" y="20832190"/>
                      <a:pt x="9323198" y="20829778"/>
                    </a:cubicBezTo>
                    <a:cubicBezTo>
                      <a:pt x="9304655" y="20827746"/>
                      <a:pt x="9291193" y="20811110"/>
                      <a:pt x="9293098" y="20792567"/>
                    </a:cubicBezTo>
                    <a:cubicBezTo>
                      <a:pt x="9295003" y="20774025"/>
                      <a:pt x="9311767" y="20760562"/>
                      <a:pt x="9330310" y="20762468"/>
                    </a:cubicBezTo>
                    <a:cubicBezTo>
                      <a:pt x="9352788" y="20764881"/>
                      <a:pt x="9375140" y="20767167"/>
                      <a:pt x="9397619" y="20769453"/>
                    </a:cubicBezTo>
                    <a:cubicBezTo>
                      <a:pt x="9416288" y="20771358"/>
                      <a:pt x="9429750" y="20787868"/>
                      <a:pt x="9427973" y="20806538"/>
                    </a:cubicBezTo>
                    <a:cubicBezTo>
                      <a:pt x="9426194" y="20825206"/>
                      <a:pt x="9409557" y="20838668"/>
                      <a:pt x="9390888" y="20836889"/>
                    </a:cubicBezTo>
                    <a:close/>
                    <a:moveTo>
                      <a:pt x="9255379" y="20822413"/>
                    </a:moveTo>
                    <a:cubicBezTo>
                      <a:pt x="9232773" y="20819872"/>
                      <a:pt x="9210294" y="20817205"/>
                      <a:pt x="9187815" y="20814537"/>
                    </a:cubicBezTo>
                    <a:cubicBezTo>
                      <a:pt x="9169273" y="20812252"/>
                      <a:pt x="9155938" y="20795487"/>
                      <a:pt x="9158224" y="20776819"/>
                    </a:cubicBezTo>
                    <a:cubicBezTo>
                      <a:pt x="9160510" y="20758150"/>
                      <a:pt x="9177274" y="20744942"/>
                      <a:pt x="9195943" y="20747228"/>
                    </a:cubicBezTo>
                    <a:cubicBezTo>
                      <a:pt x="9218295" y="20749895"/>
                      <a:pt x="9240648" y="20752563"/>
                      <a:pt x="9263126" y="20755102"/>
                    </a:cubicBezTo>
                    <a:cubicBezTo>
                      <a:pt x="9281668" y="20757262"/>
                      <a:pt x="9295130" y="20774025"/>
                      <a:pt x="9292972" y="20792567"/>
                    </a:cubicBezTo>
                    <a:cubicBezTo>
                      <a:pt x="9290812" y="20811110"/>
                      <a:pt x="9274048" y="20824571"/>
                      <a:pt x="9255506" y="20822413"/>
                    </a:cubicBezTo>
                    <a:close/>
                    <a:moveTo>
                      <a:pt x="9120378" y="20806156"/>
                    </a:moveTo>
                    <a:cubicBezTo>
                      <a:pt x="9097899" y="20803363"/>
                      <a:pt x="9075420" y="20800440"/>
                      <a:pt x="9053068" y="20797393"/>
                    </a:cubicBezTo>
                    <a:cubicBezTo>
                      <a:pt x="9034526" y="20794980"/>
                      <a:pt x="9021445" y="20777836"/>
                      <a:pt x="9023985" y="20759293"/>
                    </a:cubicBezTo>
                    <a:cubicBezTo>
                      <a:pt x="9026525" y="20740751"/>
                      <a:pt x="9043543" y="20727670"/>
                      <a:pt x="9062085" y="20730211"/>
                    </a:cubicBezTo>
                    <a:cubicBezTo>
                      <a:pt x="9084310" y="20733131"/>
                      <a:pt x="9106662" y="20736052"/>
                      <a:pt x="9129014" y="20738846"/>
                    </a:cubicBezTo>
                    <a:cubicBezTo>
                      <a:pt x="9147556" y="20741260"/>
                      <a:pt x="9160764" y="20758150"/>
                      <a:pt x="9158351" y="20776692"/>
                    </a:cubicBezTo>
                    <a:cubicBezTo>
                      <a:pt x="9155938" y="20795235"/>
                      <a:pt x="9139048" y="20808442"/>
                      <a:pt x="9120505" y="20806029"/>
                    </a:cubicBezTo>
                    <a:close/>
                    <a:moveTo>
                      <a:pt x="8985885" y="20788122"/>
                    </a:moveTo>
                    <a:cubicBezTo>
                      <a:pt x="8963533" y="20784947"/>
                      <a:pt x="8941181" y="20781772"/>
                      <a:pt x="8918829" y="20778470"/>
                    </a:cubicBezTo>
                    <a:cubicBezTo>
                      <a:pt x="8900287" y="20775803"/>
                      <a:pt x="8887460" y="20758531"/>
                      <a:pt x="8890254" y="20739988"/>
                    </a:cubicBezTo>
                    <a:cubicBezTo>
                      <a:pt x="8893048" y="20721447"/>
                      <a:pt x="8910193" y="20708620"/>
                      <a:pt x="8928735" y="20711413"/>
                    </a:cubicBezTo>
                    <a:cubicBezTo>
                      <a:pt x="8950960" y="20714715"/>
                      <a:pt x="8973185" y="20717890"/>
                      <a:pt x="8995410" y="20720938"/>
                    </a:cubicBezTo>
                    <a:cubicBezTo>
                      <a:pt x="9013952" y="20723479"/>
                      <a:pt x="9026906" y="20740624"/>
                      <a:pt x="9024239" y="20759165"/>
                    </a:cubicBezTo>
                    <a:cubicBezTo>
                      <a:pt x="9021573" y="20777708"/>
                      <a:pt x="9004554" y="20790663"/>
                      <a:pt x="8986012" y="20787995"/>
                    </a:cubicBezTo>
                    <a:close/>
                    <a:moveTo>
                      <a:pt x="8851900" y="20768311"/>
                    </a:moveTo>
                    <a:cubicBezTo>
                      <a:pt x="8829422" y="20764881"/>
                      <a:pt x="8806942" y="20761325"/>
                      <a:pt x="8784590" y="20757769"/>
                    </a:cubicBezTo>
                    <a:cubicBezTo>
                      <a:pt x="8766175" y="20754848"/>
                      <a:pt x="8753602" y="20737449"/>
                      <a:pt x="8756523" y="20719035"/>
                    </a:cubicBezTo>
                    <a:cubicBezTo>
                      <a:pt x="8759444" y="20700619"/>
                      <a:pt x="8776843" y="20688046"/>
                      <a:pt x="8795258" y="20690967"/>
                    </a:cubicBezTo>
                    <a:cubicBezTo>
                      <a:pt x="8817483" y="20694523"/>
                      <a:pt x="8839835" y="20698079"/>
                      <a:pt x="8862187" y="20701381"/>
                    </a:cubicBezTo>
                    <a:cubicBezTo>
                      <a:pt x="8880729" y="20704175"/>
                      <a:pt x="8893429" y="20721447"/>
                      <a:pt x="8890508" y="20739988"/>
                    </a:cubicBezTo>
                    <a:cubicBezTo>
                      <a:pt x="8887587" y="20758531"/>
                      <a:pt x="8870442" y="20771231"/>
                      <a:pt x="8851900" y="20768311"/>
                    </a:cubicBezTo>
                    <a:close/>
                    <a:moveTo>
                      <a:pt x="8717280" y="20746847"/>
                    </a:moveTo>
                    <a:cubicBezTo>
                      <a:pt x="8694928" y="20743163"/>
                      <a:pt x="8672576" y="20739354"/>
                      <a:pt x="8650224" y="20735417"/>
                    </a:cubicBezTo>
                    <a:cubicBezTo>
                      <a:pt x="8631810" y="20732242"/>
                      <a:pt x="8619490" y="20714715"/>
                      <a:pt x="8622665" y="20696301"/>
                    </a:cubicBezTo>
                    <a:cubicBezTo>
                      <a:pt x="8625840" y="20677887"/>
                      <a:pt x="8643366" y="20665567"/>
                      <a:pt x="8661781" y="20668742"/>
                    </a:cubicBezTo>
                    <a:cubicBezTo>
                      <a:pt x="8684006" y="20672552"/>
                      <a:pt x="8706231" y="20676363"/>
                      <a:pt x="8728456" y="20680045"/>
                    </a:cubicBezTo>
                    <a:cubicBezTo>
                      <a:pt x="8746872" y="20683093"/>
                      <a:pt x="8759317" y="20700619"/>
                      <a:pt x="8756269" y="20719035"/>
                    </a:cubicBezTo>
                    <a:cubicBezTo>
                      <a:pt x="8753222" y="20737449"/>
                      <a:pt x="8735695" y="20749895"/>
                      <a:pt x="8717280" y="20746847"/>
                    </a:cubicBezTo>
                    <a:close/>
                    <a:moveTo>
                      <a:pt x="8583295" y="20723606"/>
                    </a:moveTo>
                    <a:cubicBezTo>
                      <a:pt x="8561070" y="20719542"/>
                      <a:pt x="8538718" y="20715478"/>
                      <a:pt x="8516493" y="20711413"/>
                    </a:cubicBezTo>
                    <a:cubicBezTo>
                      <a:pt x="8498078" y="20707986"/>
                      <a:pt x="8486013" y="20690332"/>
                      <a:pt x="8489442" y="20671917"/>
                    </a:cubicBezTo>
                    <a:cubicBezTo>
                      <a:pt x="8492872" y="20653502"/>
                      <a:pt x="8510524" y="20641438"/>
                      <a:pt x="8528939" y="20644865"/>
                    </a:cubicBezTo>
                    <a:cubicBezTo>
                      <a:pt x="8551037" y="20648930"/>
                      <a:pt x="8573135" y="20652994"/>
                      <a:pt x="8595233" y="20657058"/>
                    </a:cubicBezTo>
                    <a:cubicBezTo>
                      <a:pt x="8613648" y="20660361"/>
                      <a:pt x="8625840" y="20678012"/>
                      <a:pt x="8622538" y="20696428"/>
                    </a:cubicBezTo>
                    <a:cubicBezTo>
                      <a:pt x="8619236" y="20714843"/>
                      <a:pt x="8601583" y="20727036"/>
                      <a:pt x="8583168" y="20723733"/>
                    </a:cubicBezTo>
                    <a:close/>
                    <a:moveTo>
                      <a:pt x="8449691" y="20698840"/>
                    </a:moveTo>
                    <a:cubicBezTo>
                      <a:pt x="8427466" y="20694523"/>
                      <a:pt x="8405368" y="20690205"/>
                      <a:pt x="8383143" y="20685761"/>
                    </a:cubicBezTo>
                    <a:cubicBezTo>
                      <a:pt x="8364855" y="20682077"/>
                      <a:pt x="8352917" y="20664297"/>
                      <a:pt x="8356600" y="20645882"/>
                    </a:cubicBezTo>
                    <a:cubicBezTo>
                      <a:pt x="8360283" y="20627467"/>
                      <a:pt x="8378063" y="20615656"/>
                      <a:pt x="8396478" y="20619338"/>
                    </a:cubicBezTo>
                    <a:cubicBezTo>
                      <a:pt x="8418449" y="20623785"/>
                      <a:pt x="8440547" y="20628102"/>
                      <a:pt x="8462518" y="20632293"/>
                    </a:cubicBezTo>
                    <a:cubicBezTo>
                      <a:pt x="8480933" y="20635849"/>
                      <a:pt x="8492872" y="20653629"/>
                      <a:pt x="8489315" y="20671917"/>
                    </a:cubicBezTo>
                    <a:cubicBezTo>
                      <a:pt x="8485759" y="20690205"/>
                      <a:pt x="8467979" y="20702270"/>
                      <a:pt x="8449691" y="20698713"/>
                    </a:cubicBezTo>
                    <a:close/>
                    <a:moveTo>
                      <a:pt x="8316722" y="20672044"/>
                    </a:moveTo>
                    <a:cubicBezTo>
                      <a:pt x="8294497" y="20667472"/>
                      <a:pt x="8272272" y="20662773"/>
                      <a:pt x="8250047" y="20657947"/>
                    </a:cubicBezTo>
                    <a:cubicBezTo>
                      <a:pt x="8231759" y="20654011"/>
                      <a:pt x="8220075" y="20635976"/>
                      <a:pt x="8224012" y="20617687"/>
                    </a:cubicBezTo>
                    <a:cubicBezTo>
                      <a:pt x="8227949" y="20599400"/>
                      <a:pt x="8245983" y="20587715"/>
                      <a:pt x="8264272" y="20591653"/>
                    </a:cubicBezTo>
                    <a:cubicBezTo>
                      <a:pt x="8286369" y="20596352"/>
                      <a:pt x="8308467" y="20601051"/>
                      <a:pt x="8330565" y="20605623"/>
                    </a:cubicBezTo>
                    <a:cubicBezTo>
                      <a:pt x="8348853" y="20609433"/>
                      <a:pt x="8360664" y="20627339"/>
                      <a:pt x="8356854" y="20645628"/>
                    </a:cubicBezTo>
                    <a:cubicBezTo>
                      <a:pt x="8353044" y="20663915"/>
                      <a:pt x="8335137" y="20675727"/>
                      <a:pt x="8316849" y="20671917"/>
                    </a:cubicBezTo>
                    <a:close/>
                    <a:moveTo>
                      <a:pt x="8183626" y="20643469"/>
                    </a:moveTo>
                    <a:cubicBezTo>
                      <a:pt x="8161528" y="20638515"/>
                      <a:pt x="8139303" y="20633562"/>
                      <a:pt x="8117205" y="20628611"/>
                    </a:cubicBezTo>
                    <a:cubicBezTo>
                      <a:pt x="8098917" y="20624419"/>
                      <a:pt x="8087487" y="20606258"/>
                      <a:pt x="8091678" y="20588097"/>
                    </a:cubicBezTo>
                    <a:cubicBezTo>
                      <a:pt x="8095869" y="20569937"/>
                      <a:pt x="8114030" y="20558379"/>
                      <a:pt x="8132191" y="20562570"/>
                    </a:cubicBezTo>
                    <a:cubicBezTo>
                      <a:pt x="8154162" y="20567523"/>
                      <a:pt x="8176133" y="20572476"/>
                      <a:pt x="8198104" y="20577302"/>
                    </a:cubicBezTo>
                    <a:cubicBezTo>
                      <a:pt x="8216392" y="20581365"/>
                      <a:pt x="8227949" y="20599400"/>
                      <a:pt x="8223885" y="20617687"/>
                    </a:cubicBezTo>
                    <a:cubicBezTo>
                      <a:pt x="8219822" y="20635976"/>
                      <a:pt x="8201787" y="20647533"/>
                      <a:pt x="8183499" y="20643469"/>
                    </a:cubicBezTo>
                    <a:close/>
                    <a:moveTo>
                      <a:pt x="8050911" y="20613243"/>
                    </a:moveTo>
                    <a:cubicBezTo>
                      <a:pt x="8028813" y="20608037"/>
                      <a:pt x="8006842" y="20602829"/>
                      <a:pt x="7984872" y="20597495"/>
                    </a:cubicBezTo>
                    <a:cubicBezTo>
                      <a:pt x="7966710" y="20593050"/>
                      <a:pt x="7955535" y="20574763"/>
                      <a:pt x="7959852" y="20556601"/>
                    </a:cubicBezTo>
                    <a:cubicBezTo>
                      <a:pt x="7964170" y="20538439"/>
                      <a:pt x="7982585" y="20527263"/>
                      <a:pt x="8000747" y="20531582"/>
                    </a:cubicBezTo>
                    <a:cubicBezTo>
                      <a:pt x="8022590" y="20536915"/>
                      <a:pt x="8044435" y="20542123"/>
                      <a:pt x="8066405" y="20547203"/>
                    </a:cubicBezTo>
                    <a:cubicBezTo>
                      <a:pt x="8084566" y="20551521"/>
                      <a:pt x="8095869" y="20569682"/>
                      <a:pt x="8091678" y="20587970"/>
                    </a:cubicBezTo>
                    <a:cubicBezTo>
                      <a:pt x="8087487" y="20606258"/>
                      <a:pt x="8069199" y="20617435"/>
                      <a:pt x="8050911" y="20613243"/>
                    </a:cubicBezTo>
                    <a:close/>
                    <a:moveTo>
                      <a:pt x="7918958" y="20581365"/>
                    </a:moveTo>
                    <a:cubicBezTo>
                      <a:pt x="7896987" y="20575905"/>
                      <a:pt x="7875143" y="20570444"/>
                      <a:pt x="7853299" y="20564856"/>
                    </a:cubicBezTo>
                    <a:cubicBezTo>
                      <a:pt x="7835138" y="20560285"/>
                      <a:pt x="7824216" y="20541742"/>
                      <a:pt x="7828915" y="20523708"/>
                    </a:cubicBezTo>
                    <a:cubicBezTo>
                      <a:pt x="7833614" y="20505674"/>
                      <a:pt x="7852029" y="20494625"/>
                      <a:pt x="7870063" y="20499324"/>
                    </a:cubicBezTo>
                    <a:cubicBezTo>
                      <a:pt x="7891780" y="20504913"/>
                      <a:pt x="7913497" y="20510373"/>
                      <a:pt x="7935341" y="20515835"/>
                    </a:cubicBezTo>
                    <a:cubicBezTo>
                      <a:pt x="7953502" y="20520406"/>
                      <a:pt x="7964551" y="20538694"/>
                      <a:pt x="7960106" y="20556855"/>
                    </a:cubicBezTo>
                    <a:cubicBezTo>
                      <a:pt x="7955661" y="20575015"/>
                      <a:pt x="7937247" y="20586064"/>
                      <a:pt x="7919085" y="20581620"/>
                    </a:cubicBezTo>
                    <a:close/>
                    <a:moveTo>
                      <a:pt x="7787513" y="20547964"/>
                    </a:moveTo>
                    <a:cubicBezTo>
                      <a:pt x="7765542" y="20542250"/>
                      <a:pt x="7743572" y="20536408"/>
                      <a:pt x="7721727" y="20530438"/>
                    </a:cubicBezTo>
                    <a:cubicBezTo>
                      <a:pt x="7703693" y="20525612"/>
                      <a:pt x="7693025" y="20506944"/>
                      <a:pt x="7697851" y="20488911"/>
                    </a:cubicBezTo>
                    <a:cubicBezTo>
                      <a:pt x="7702677" y="20470876"/>
                      <a:pt x="7721347" y="20460208"/>
                      <a:pt x="7739380" y="20465035"/>
                    </a:cubicBezTo>
                    <a:cubicBezTo>
                      <a:pt x="7761097" y="20470876"/>
                      <a:pt x="7782941" y="20476718"/>
                      <a:pt x="7804785" y="20482433"/>
                    </a:cubicBezTo>
                    <a:cubicBezTo>
                      <a:pt x="7822819" y="20487132"/>
                      <a:pt x="7833741" y="20505674"/>
                      <a:pt x="7828915" y="20523836"/>
                    </a:cubicBezTo>
                    <a:cubicBezTo>
                      <a:pt x="7824089" y="20541996"/>
                      <a:pt x="7805674" y="20552790"/>
                      <a:pt x="7787513" y="20547964"/>
                    </a:cubicBezTo>
                    <a:close/>
                    <a:moveTo>
                      <a:pt x="7656068" y="20512532"/>
                    </a:moveTo>
                    <a:cubicBezTo>
                      <a:pt x="7634224" y="20506437"/>
                      <a:pt x="7612380" y="20500339"/>
                      <a:pt x="7590663" y="20494244"/>
                    </a:cubicBezTo>
                    <a:cubicBezTo>
                      <a:pt x="7572629" y="20489163"/>
                      <a:pt x="7562215" y="20470368"/>
                      <a:pt x="7567295" y="20452462"/>
                    </a:cubicBezTo>
                    <a:cubicBezTo>
                      <a:pt x="7572375" y="20434554"/>
                      <a:pt x="7591172" y="20424012"/>
                      <a:pt x="7609078" y="20429093"/>
                    </a:cubicBezTo>
                    <a:cubicBezTo>
                      <a:pt x="7630668" y="20435188"/>
                      <a:pt x="7652385" y="20441286"/>
                      <a:pt x="7674102" y="20447254"/>
                    </a:cubicBezTo>
                    <a:cubicBezTo>
                      <a:pt x="7692136" y="20452207"/>
                      <a:pt x="7702677" y="20470876"/>
                      <a:pt x="7697724" y="20488911"/>
                    </a:cubicBezTo>
                    <a:cubicBezTo>
                      <a:pt x="7692772" y="20506944"/>
                      <a:pt x="7674102" y="20517486"/>
                      <a:pt x="7656068" y="20512532"/>
                    </a:cubicBezTo>
                    <a:close/>
                    <a:moveTo>
                      <a:pt x="7525258" y="20475448"/>
                    </a:moveTo>
                    <a:cubicBezTo>
                      <a:pt x="7503541" y="20469098"/>
                      <a:pt x="7481824" y="20462748"/>
                      <a:pt x="7460107" y="20456271"/>
                    </a:cubicBezTo>
                    <a:cubicBezTo>
                      <a:pt x="7442200" y="20450938"/>
                      <a:pt x="7431913" y="20432013"/>
                      <a:pt x="7437374" y="20414107"/>
                    </a:cubicBezTo>
                    <a:cubicBezTo>
                      <a:pt x="7442835" y="20396200"/>
                      <a:pt x="7461631" y="20385912"/>
                      <a:pt x="7479538" y="20391374"/>
                    </a:cubicBezTo>
                    <a:cubicBezTo>
                      <a:pt x="7501128" y="20397724"/>
                      <a:pt x="7522591" y="20404074"/>
                      <a:pt x="7544181" y="20410424"/>
                    </a:cubicBezTo>
                    <a:cubicBezTo>
                      <a:pt x="7562088" y="20415631"/>
                      <a:pt x="7572502" y="20434427"/>
                      <a:pt x="7567295" y="20452335"/>
                    </a:cubicBezTo>
                    <a:cubicBezTo>
                      <a:pt x="7562088" y="20470240"/>
                      <a:pt x="7543292" y="20480655"/>
                      <a:pt x="7525385" y="20475448"/>
                    </a:cubicBezTo>
                    <a:close/>
                    <a:moveTo>
                      <a:pt x="7395337" y="20436712"/>
                    </a:moveTo>
                    <a:cubicBezTo>
                      <a:pt x="7373747" y="20430110"/>
                      <a:pt x="7352157" y="20423505"/>
                      <a:pt x="7330567" y="20416774"/>
                    </a:cubicBezTo>
                    <a:cubicBezTo>
                      <a:pt x="7312660" y="20411187"/>
                      <a:pt x="7302754" y="20392262"/>
                      <a:pt x="7308342" y="20374356"/>
                    </a:cubicBezTo>
                    <a:cubicBezTo>
                      <a:pt x="7313930" y="20356449"/>
                      <a:pt x="7332853" y="20346543"/>
                      <a:pt x="7350760" y="20352131"/>
                    </a:cubicBezTo>
                    <a:cubicBezTo>
                      <a:pt x="7372223" y="20358863"/>
                      <a:pt x="7393686" y="20365465"/>
                      <a:pt x="7415149" y="20371943"/>
                    </a:cubicBezTo>
                    <a:cubicBezTo>
                      <a:pt x="7433056" y="20377404"/>
                      <a:pt x="7443089" y="20396327"/>
                      <a:pt x="7437628" y="20414235"/>
                    </a:cubicBezTo>
                    <a:cubicBezTo>
                      <a:pt x="7432167" y="20432140"/>
                      <a:pt x="7413244" y="20442174"/>
                      <a:pt x="7395337" y="20436712"/>
                    </a:cubicBezTo>
                    <a:close/>
                    <a:moveTo>
                      <a:pt x="7265543" y="20396200"/>
                    </a:moveTo>
                    <a:cubicBezTo>
                      <a:pt x="7243953" y="20389342"/>
                      <a:pt x="7222363" y="20382357"/>
                      <a:pt x="7200773" y="20375245"/>
                    </a:cubicBezTo>
                    <a:cubicBezTo>
                      <a:pt x="7182993" y="20369403"/>
                      <a:pt x="7173341" y="20350353"/>
                      <a:pt x="7179056" y="20332573"/>
                    </a:cubicBezTo>
                    <a:cubicBezTo>
                      <a:pt x="7184772" y="20314793"/>
                      <a:pt x="7203948" y="20305140"/>
                      <a:pt x="7221728" y="20310856"/>
                    </a:cubicBezTo>
                    <a:cubicBezTo>
                      <a:pt x="7243191" y="20317840"/>
                      <a:pt x="7264527" y="20324826"/>
                      <a:pt x="7286117" y="20331685"/>
                    </a:cubicBezTo>
                    <a:cubicBezTo>
                      <a:pt x="7303897" y="20337399"/>
                      <a:pt x="7313803" y="20356449"/>
                      <a:pt x="7308088" y="20374229"/>
                    </a:cubicBezTo>
                    <a:cubicBezTo>
                      <a:pt x="7302373" y="20392010"/>
                      <a:pt x="7283323" y="20401914"/>
                      <a:pt x="7265543" y="20396200"/>
                    </a:cubicBezTo>
                    <a:close/>
                    <a:moveTo>
                      <a:pt x="7136257" y="20353910"/>
                    </a:moveTo>
                    <a:cubicBezTo>
                      <a:pt x="7114794" y="20346670"/>
                      <a:pt x="7093331" y="20339431"/>
                      <a:pt x="7071868" y="20332192"/>
                    </a:cubicBezTo>
                    <a:cubicBezTo>
                      <a:pt x="7054215" y="20326096"/>
                      <a:pt x="7044690" y="20306919"/>
                      <a:pt x="7050786" y="20289265"/>
                    </a:cubicBezTo>
                    <a:cubicBezTo>
                      <a:pt x="7056882" y="20271612"/>
                      <a:pt x="7076059" y="20262087"/>
                      <a:pt x="7093712" y="20268185"/>
                    </a:cubicBezTo>
                    <a:cubicBezTo>
                      <a:pt x="7115048" y="20275423"/>
                      <a:pt x="7136384" y="20282663"/>
                      <a:pt x="7157720" y="20289774"/>
                    </a:cubicBezTo>
                    <a:cubicBezTo>
                      <a:pt x="7175500" y="20295743"/>
                      <a:pt x="7185025" y="20314920"/>
                      <a:pt x="7179183" y="20332573"/>
                    </a:cubicBezTo>
                    <a:cubicBezTo>
                      <a:pt x="7173341" y="20350226"/>
                      <a:pt x="7154037" y="20359878"/>
                      <a:pt x="7136385" y="20354037"/>
                    </a:cubicBezTo>
                    <a:close/>
                    <a:moveTo>
                      <a:pt x="7007733" y="20310221"/>
                    </a:moveTo>
                    <a:cubicBezTo>
                      <a:pt x="6986397" y="20302728"/>
                      <a:pt x="6965061" y="20295236"/>
                      <a:pt x="6943725" y="20287742"/>
                    </a:cubicBezTo>
                    <a:cubicBezTo>
                      <a:pt x="6926072" y="20281519"/>
                      <a:pt x="6916928" y="20262087"/>
                      <a:pt x="6923151" y="20244436"/>
                    </a:cubicBezTo>
                    <a:cubicBezTo>
                      <a:pt x="6929374" y="20226782"/>
                      <a:pt x="6948805" y="20217637"/>
                      <a:pt x="6966458" y="20223862"/>
                    </a:cubicBezTo>
                    <a:cubicBezTo>
                      <a:pt x="6987667" y="20231354"/>
                      <a:pt x="7008876" y="20238847"/>
                      <a:pt x="7030085" y="20246212"/>
                    </a:cubicBezTo>
                    <a:cubicBezTo>
                      <a:pt x="7047738" y="20252310"/>
                      <a:pt x="7057136" y="20271612"/>
                      <a:pt x="7050913" y="20289393"/>
                    </a:cubicBezTo>
                    <a:cubicBezTo>
                      <a:pt x="7044690" y="20307173"/>
                      <a:pt x="7025513" y="20316444"/>
                      <a:pt x="7007733" y="20310221"/>
                    </a:cubicBezTo>
                    <a:close/>
                    <a:moveTo>
                      <a:pt x="6879844" y="20264755"/>
                    </a:moveTo>
                    <a:cubicBezTo>
                      <a:pt x="6858508" y="20257008"/>
                      <a:pt x="6837299" y="20249262"/>
                      <a:pt x="6816090" y="20241388"/>
                    </a:cubicBezTo>
                    <a:cubicBezTo>
                      <a:pt x="6798564" y="20234911"/>
                      <a:pt x="6789547" y="20215352"/>
                      <a:pt x="6796151" y="20197826"/>
                    </a:cubicBezTo>
                    <a:cubicBezTo>
                      <a:pt x="6802755" y="20180300"/>
                      <a:pt x="6822186" y="20171283"/>
                      <a:pt x="6839712" y="20177888"/>
                    </a:cubicBezTo>
                    <a:cubicBezTo>
                      <a:pt x="6860794" y="20185762"/>
                      <a:pt x="6882003" y="20193508"/>
                      <a:pt x="6903085" y="20201128"/>
                    </a:cubicBezTo>
                    <a:cubicBezTo>
                      <a:pt x="6920611" y="20207478"/>
                      <a:pt x="6929755" y="20226910"/>
                      <a:pt x="6923405" y="20244563"/>
                    </a:cubicBezTo>
                    <a:cubicBezTo>
                      <a:pt x="6917055" y="20262214"/>
                      <a:pt x="6897624" y="20271232"/>
                      <a:pt x="6879972" y="20264882"/>
                    </a:cubicBezTo>
                    <a:close/>
                    <a:moveTo>
                      <a:pt x="6752463" y="20217637"/>
                    </a:moveTo>
                    <a:cubicBezTo>
                      <a:pt x="6731254" y="20209638"/>
                      <a:pt x="6710045" y="20201510"/>
                      <a:pt x="6688963" y="20193381"/>
                    </a:cubicBezTo>
                    <a:cubicBezTo>
                      <a:pt x="6671564" y="20186650"/>
                      <a:pt x="6662801" y="20167092"/>
                      <a:pt x="6669532" y="20149565"/>
                    </a:cubicBezTo>
                    <a:cubicBezTo>
                      <a:pt x="6676263" y="20132039"/>
                      <a:pt x="6695822" y="20123404"/>
                      <a:pt x="6713347" y="20130136"/>
                    </a:cubicBezTo>
                    <a:cubicBezTo>
                      <a:pt x="6734302" y="20138262"/>
                      <a:pt x="6755385" y="20146263"/>
                      <a:pt x="6776466" y="20154264"/>
                    </a:cubicBezTo>
                    <a:cubicBezTo>
                      <a:pt x="6793992" y="20160869"/>
                      <a:pt x="6802755" y="20180427"/>
                      <a:pt x="6796151" y="20197953"/>
                    </a:cubicBezTo>
                    <a:cubicBezTo>
                      <a:pt x="6789547" y="20215479"/>
                      <a:pt x="6769989" y="20224242"/>
                      <a:pt x="6752463" y="20217637"/>
                    </a:cubicBezTo>
                    <a:close/>
                    <a:moveTo>
                      <a:pt x="6625590" y="20168743"/>
                    </a:moveTo>
                    <a:cubicBezTo>
                      <a:pt x="6604508" y="20160487"/>
                      <a:pt x="6583426" y="20152106"/>
                      <a:pt x="6562472" y="20143724"/>
                    </a:cubicBezTo>
                    <a:cubicBezTo>
                      <a:pt x="6545072" y="20136738"/>
                      <a:pt x="6536690" y="20117054"/>
                      <a:pt x="6543675" y="20099655"/>
                    </a:cubicBezTo>
                    <a:cubicBezTo>
                      <a:pt x="6550660" y="20082256"/>
                      <a:pt x="6570345" y="20073874"/>
                      <a:pt x="6587744" y="20080860"/>
                    </a:cubicBezTo>
                    <a:cubicBezTo>
                      <a:pt x="6608572" y="20089240"/>
                      <a:pt x="6629527" y="20097496"/>
                      <a:pt x="6650482" y="20105751"/>
                    </a:cubicBezTo>
                    <a:cubicBezTo>
                      <a:pt x="6667881" y="20112610"/>
                      <a:pt x="6676390" y="20132294"/>
                      <a:pt x="6669660" y="20149693"/>
                    </a:cubicBezTo>
                    <a:cubicBezTo>
                      <a:pt x="6662928" y="20167092"/>
                      <a:pt x="6643116" y="20175601"/>
                      <a:pt x="6625717" y="20168870"/>
                    </a:cubicBezTo>
                    <a:close/>
                    <a:moveTo>
                      <a:pt x="6499606" y="20118324"/>
                    </a:moveTo>
                    <a:cubicBezTo>
                      <a:pt x="6478651" y="20109814"/>
                      <a:pt x="6457696" y="20101179"/>
                      <a:pt x="6436868" y="20092415"/>
                    </a:cubicBezTo>
                    <a:cubicBezTo>
                      <a:pt x="6419596" y="20085177"/>
                      <a:pt x="6411468" y="20065364"/>
                      <a:pt x="6418580" y="20048093"/>
                    </a:cubicBezTo>
                    <a:cubicBezTo>
                      <a:pt x="6425692" y="20030821"/>
                      <a:pt x="6445631" y="20022693"/>
                      <a:pt x="6462903" y="20029805"/>
                    </a:cubicBezTo>
                    <a:cubicBezTo>
                      <a:pt x="6483604" y="20038440"/>
                      <a:pt x="6504432" y="20046950"/>
                      <a:pt x="6525260" y="20055460"/>
                    </a:cubicBezTo>
                    <a:cubicBezTo>
                      <a:pt x="6542532" y="20062571"/>
                      <a:pt x="6550914" y="20082256"/>
                      <a:pt x="6543802" y="20099655"/>
                    </a:cubicBezTo>
                    <a:cubicBezTo>
                      <a:pt x="6536690" y="20117054"/>
                      <a:pt x="6517005" y="20125310"/>
                      <a:pt x="6499606" y="20118197"/>
                    </a:cubicBezTo>
                    <a:close/>
                    <a:moveTo>
                      <a:pt x="6374257" y="20066127"/>
                    </a:moveTo>
                    <a:cubicBezTo>
                      <a:pt x="6353302" y="20057238"/>
                      <a:pt x="6332474" y="20048347"/>
                      <a:pt x="6311646" y="20039330"/>
                    </a:cubicBezTo>
                    <a:cubicBezTo>
                      <a:pt x="6294501" y="20031963"/>
                      <a:pt x="6286500" y="20012025"/>
                      <a:pt x="6293993" y="19994880"/>
                    </a:cubicBezTo>
                    <a:cubicBezTo>
                      <a:pt x="6301486" y="19977736"/>
                      <a:pt x="6321298" y="19969735"/>
                      <a:pt x="6338443" y="19977227"/>
                    </a:cubicBezTo>
                    <a:cubicBezTo>
                      <a:pt x="6359144" y="19986117"/>
                      <a:pt x="6379845" y="19995007"/>
                      <a:pt x="6400673" y="20003770"/>
                    </a:cubicBezTo>
                    <a:cubicBezTo>
                      <a:pt x="6417945" y="20011010"/>
                      <a:pt x="6425946" y="20030948"/>
                      <a:pt x="6418580" y="20048220"/>
                    </a:cubicBezTo>
                    <a:cubicBezTo>
                      <a:pt x="6411214" y="20065492"/>
                      <a:pt x="6391402" y="20073493"/>
                      <a:pt x="6374130" y="20066127"/>
                    </a:cubicBezTo>
                    <a:close/>
                    <a:moveTo>
                      <a:pt x="6249162" y="20012152"/>
                    </a:moveTo>
                    <a:cubicBezTo>
                      <a:pt x="6228461" y="20003008"/>
                      <a:pt x="6207633" y="19993863"/>
                      <a:pt x="6187059" y="19984593"/>
                    </a:cubicBezTo>
                    <a:cubicBezTo>
                      <a:pt x="6170041" y="19976973"/>
                      <a:pt x="6162294" y="19956907"/>
                      <a:pt x="6169914" y="19939888"/>
                    </a:cubicBezTo>
                    <a:cubicBezTo>
                      <a:pt x="6177534" y="19922871"/>
                      <a:pt x="6197600" y="19915124"/>
                      <a:pt x="6214618" y="19922744"/>
                    </a:cubicBezTo>
                    <a:cubicBezTo>
                      <a:pt x="6235192" y="19931887"/>
                      <a:pt x="6255766" y="19941032"/>
                      <a:pt x="6276340" y="19950176"/>
                    </a:cubicBezTo>
                    <a:cubicBezTo>
                      <a:pt x="6293485" y="19957669"/>
                      <a:pt x="6301232" y="19977736"/>
                      <a:pt x="6293739" y="19994753"/>
                    </a:cubicBezTo>
                    <a:cubicBezTo>
                      <a:pt x="6286246" y="20011771"/>
                      <a:pt x="6266180" y="20019645"/>
                      <a:pt x="6249162" y="20012152"/>
                    </a:cubicBezTo>
                    <a:close/>
                    <a:moveTo>
                      <a:pt x="6125083" y="19956653"/>
                    </a:moveTo>
                    <a:cubicBezTo>
                      <a:pt x="6104509" y="19947255"/>
                      <a:pt x="6083935" y="19937857"/>
                      <a:pt x="6063361" y="19928332"/>
                    </a:cubicBezTo>
                    <a:cubicBezTo>
                      <a:pt x="6046343" y="19920458"/>
                      <a:pt x="6038977" y="19900392"/>
                      <a:pt x="6046851" y="19883374"/>
                    </a:cubicBezTo>
                    <a:cubicBezTo>
                      <a:pt x="6054725" y="19866356"/>
                      <a:pt x="6074791" y="19858989"/>
                      <a:pt x="6091809" y="19866863"/>
                    </a:cubicBezTo>
                    <a:cubicBezTo>
                      <a:pt x="6112256" y="19876263"/>
                      <a:pt x="6132703" y="19885661"/>
                      <a:pt x="6153150" y="19895058"/>
                    </a:cubicBezTo>
                    <a:cubicBezTo>
                      <a:pt x="6170168" y="19902805"/>
                      <a:pt x="6177661" y="19922871"/>
                      <a:pt x="6169914" y="19939888"/>
                    </a:cubicBezTo>
                    <a:cubicBezTo>
                      <a:pt x="6162167" y="19956907"/>
                      <a:pt x="6142101" y="19964400"/>
                      <a:pt x="6125083" y="19956653"/>
                    </a:cubicBezTo>
                    <a:close/>
                    <a:moveTo>
                      <a:pt x="6001893" y="19899630"/>
                    </a:moveTo>
                    <a:cubicBezTo>
                      <a:pt x="5981446" y="19889978"/>
                      <a:pt x="5960999" y="19880326"/>
                      <a:pt x="5940552" y="19870547"/>
                    </a:cubicBezTo>
                    <a:cubicBezTo>
                      <a:pt x="5923661" y="19862419"/>
                      <a:pt x="5916549" y="19842226"/>
                      <a:pt x="5924677" y="19825336"/>
                    </a:cubicBezTo>
                    <a:cubicBezTo>
                      <a:pt x="5932805" y="19808444"/>
                      <a:pt x="5952998" y="19801332"/>
                      <a:pt x="5969889" y="19809461"/>
                    </a:cubicBezTo>
                    <a:cubicBezTo>
                      <a:pt x="5990209" y="19819113"/>
                      <a:pt x="6010402" y="19828763"/>
                      <a:pt x="6030849" y="19838415"/>
                    </a:cubicBezTo>
                    <a:cubicBezTo>
                      <a:pt x="6047740" y="19846417"/>
                      <a:pt x="6054979" y="19866611"/>
                      <a:pt x="6047105" y="19883501"/>
                    </a:cubicBezTo>
                    <a:cubicBezTo>
                      <a:pt x="6039231" y="19900392"/>
                      <a:pt x="6018911" y="19907631"/>
                      <a:pt x="6002020" y="19899757"/>
                    </a:cubicBezTo>
                    <a:close/>
                    <a:moveTo>
                      <a:pt x="5879465" y="19841083"/>
                    </a:moveTo>
                    <a:cubicBezTo>
                      <a:pt x="5859018" y="19831177"/>
                      <a:pt x="5838698" y="19821144"/>
                      <a:pt x="5818378" y="19811112"/>
                    </a:cubicBezTo>
                    <a:cubicBezTo>
                      <a:pt x="5801614" y="19802856"/>
                      <a:pt x="5794756" y="19782537"/>
                      <a:pt x="5803011" y="19765772"/>
                    </a:cubicBezTo>
                    <a:cubicBezTo>
                      <a:pt x="5811266" y="19749008"/>
                      <a:pt x="5831586" y="19742150"/>
                      <a:pt x="5848350" y="19750405"/>
                    </a:cubicBezTo>
                    <a:cubicBezTo>
                      <a:pt x="5868543" y="19760437"/>
                      <a:pt x="5888736" y="19770344"/>
                      <a:pt x="5909056" y="19780250"/>
                    </a:cubicBezTo>
                    <a:cubicBezTo>
                      <a:pt x="5925820" y="19788378"/>
                      <a:pt x="5932805" y="19808698"/>
                      <a:pt x="5924677" y="19825463"/>
                    </a:cubicBezTo>
                    <a:cubicBezTo>
                      <a:pt x="5916549" y="19842226"/>
                      <a:pt x="5896229" y="19849212"/>
                      <a:pt x="5879465" y="19841083"/>
                    </a:cubicBezTo>
                    <a:close/>
                    <a:moveTo>
                      <a:pt x="5757545" y="19780758"/>
                    </a:moveTo>
                    <a:cubicBezTo>
                      <a:pt x="5737352" y="19770598"/>
                      <a:pt x="5717159" y="19760312"/>
                      <a:pt x="5696966" y="19750024"/>
                    </a:cubicBezTo>
                    <a:cubicBezTo>
                      <a:pt x="5680329" y="19741514"/>
                      <a:pt x="5673725" y="19721068"/>
                      <a:pt x="5682234" y="19704431"/>
                    </a:cubicBezTo>
                    <a:cubicBezTo>
                      <a:pt x="5690743" y="19687794"/>
                      <a:pt x="5711190" y="19681189"/>
                      <a:pt x="5727827" y="19689699"/>
                    </a:cubicBezTo>
                    <a:cubicBezTo>
                      <a:pt x="5747893" y="19699987"/>
                      <a:pt x="5767959" y="19710146"/>
                      <a:pt x="5788025" y="19720306"/>
                    </a:cubicBezTo>
                    <a:cubicBezTo>
                      <a:pt x="5804789" y="19728687"/>
                      <a:pt x="5811520" y="19749136"/>
                      <a:pt x="5803011" y="19765772"/>
                    </a:cubicBezTo>
                    <a:cubicBezTo>
                      <a:pt x="5794502" y="19782410"/>
                      <a:pt x="5774182" y="19789267"/>
                      <a:pt x="5757545" y="19780758"/>
                    </a:cubicBezTo>
                    <a:close/>
                    <a:moveTo>
                      <a:pt x="5636514" y="19718910"/>
                    </a:moveTo>
                    <a:cubicBezTo>
                      <a:pt x="5616448" y="19708495"/>
                      <a:pt x="5596382" y="19697954"/>
                      <a:pt x="5576316" y="19687412"/>
                    </a:cubicBezTo>
                    <a:cubicBezTo>
                      <a:pt x="5559806" y="19678650"/>
                      <a:pt x="5553456" y="19658203"/>
                      <a:pt x="5562219" y="19641693"/>
                    </a:cubicBezTo>
                    <a:cubicBezTo>
                      <a:pt x="5570982" y="19625183"/>
                      <a:pt x="5591429" y="19618833"/>
                      <a:pt x="5607939" y="19627596"/>
                    </a:cubicBezTo>
                    <a:cubicBezTo>
                      <a:pt x="5627878" y="19638138"/>
                      <a:pt x="5647690" y="19648551"/>
                      <a:pt x="5667756" y="19658964"/>
                    </a:cubicBezTo>
                    <a:cubicBezTo>
                      <a:pt x="5684393" y="19667601"/>
                      <a:pt x="5690870" y="19688048"/>
                      <a:pt x="5682234" y="19704686"/>
                    </a:cubicBezTo>
                    <a:cubicBezTo>
                      <a:pt x="5673598" y="19721322"/>
                      <a:pt x="5653151" y="19727799"/>
                      <a:pt x="5636514" y="19719162"/>
                    </a:cubicBezTo>
                    <a:close/>
                    <a:moveTo>
                      <a:pt x="5516372" y="19655789"/>
                    </a:moveTo>
                    <a:cubicBezTo>
                      <a:pt x="5496433" y="19645122"/>
                      <a:pt x="5476494" y="19634327"/>
                      <a:pt x="5456682" y="19623532"/>
                    </a:cubicBezTo>
                    <a:cubicBezTo>
                      <a:pt x="5440299" y="19614642"/>
                      <a:pt x="5434203" y="19594068"/>
                      <a:pt x="5443093" y="19577558"/>
                    </a:cubicBezTo>
                    <a:cubicBezTo>
                      <a:pt x="5451983" y="19561048"/>
                      <a:pt x="5472557" y="19555079"/>
                      <a:pt x="5489067" y="19563969"/>
                    </a:cubicBezTo>
                    <a:cubicBezTo>
                      <a:pt x="5508752" y="19574763"/>
                      <a:pt x="5528564" y="19585432"/>
                      <a:pt x="5548376" y="19596100"/>
                    </a:cubicBezTo>
                    <a:cubicBezTo>
                      <a:pt x="5564886" y="19604989"/>
                      <a:pt x="5571109" y="19625438"/>
                      <a:pt x="5562219" y="19641947"/>
                    </a:cubicBezTo>
                    <a:cubicBezTo>
                      <a:pt x="5553329" y="19658457"/>
                      <a:pt x="5532882" y="19664680"/>
                      <a:pt x="5516372" y="19655789"/>
                    </a:cubicBezTo>
                    <a:close/>
                    <a:moveTo>
                      <a:pt x="5396992" y="19590765"/>
                    </a:moveTo>
                    <a:cubicBezTo>
                      <a:pt x="5377180" y="19579844"/>
                      <a:pt x="5357368" y="19568795"/>
                      <a:pt x="5337556" y="19557619"/>
                    </a:cubicBezTo>
                    <a:cubicBezTo>
                      <a:pt x="5321300" y="19548475"/>
                      <a:pt x="5315458" y="19527774"/>
                      <a:pt x="5324602" y="19511518"/>
                    </a:cubicBezTo>
                    <a:cubicBezTo>
                      <a:pt x="5333746" y="19495263"/>
                      <a:pt x="5354447" y="19489420"/>
                      <a:pt x="5370703" y="19498563"/>
                    </a:cubicBezTo>
                    <a:cubicBezTo>
                      <a:pt x="5390388" y="19509612"/>
                      <a:pt x="5409946" y="19520536"/>
                      <a:pt x="5429758" y="19531457"/>
                    </a:cubicBezTo>
                    <a:cubicBezTo>
                      <a:pt x="5446141" y="19540474"/>
                      <a:pt x="5452110" y="19561175"/>
                      <a:pt x="5442966" y="19577431"/>
                    </a:cubicBezTo>
                    <a:cubicBezTo>
                      <a:pt x="5433822" y="19593688"/>
                      <a:pt x="5413248" y="19599783"/>
                      <a:pt x="5396992" y="19590638"/>
                    </a:cubicBezTo>
                    <a:close/>
                    <a:moveTo>
                      <a:pt x="5278501" y="19524090"/>
                    </a:moveTo>
                    <a:cubicBezTo>
                      <a:pt x="5258816" y="19512914"/>
                      <a:pt x="5239131" y="19501613"/>
                      <a:pt x="5219573" y="19490182"/>
                    </a:cubicBezTo>
                    <a:cubicBezTo>
                      <a:pt x="5203444" y="19480785"/>
                      <a:pt x="5197856" y="19460083"/>
                      <a:pt x="5207254" y="19443954"/>
                    </a:cubicBezTo>
                    <a:cubicBezTo>
                      <a:pt x="5216652" y="19427825"/>
                      <a:pt x="5237353" y="19422238"/>
                      <a:pt x="5253482" y="19431636"/>
                    </a:cubicBezTo>
                    <a:cubicBezTo>
                      <a:pt x="5272913" y="19442937"/>
                      <a:pt x="5292471" y="19454113"/>
                      <a:pt x="5312029" y="19465289"/>
                    </a:cubicBezTo>
                    <a:cubicBezTo>
                      <a:pt x="5328285" y="19474562"/>
                      <a:pt x="5333873" y="19495263"/>
                      <a:pt x="5324729" y="19511518"/>
                    </a:cubicBezTo>
                    <a:cubicBezTo>
                      <a:pt x="5315585" y="19527774"/>
                      <a:pt x="5294757" y="19533363"/>
                      <a:pt x="5278501" y="19524218"/>
                    </a:cubicBezTo>
                    <a:close/>
                    <a:moveTo>
                      <a:pt x="5160899" y="19456146"/>
                    </a:moveTo>
                    <a:cubicBezTo>
                      <a:pt x="5141341" y="19444715"/>
                      <a:pt x="5121910" y="19433160"/>
                      <a:pt x="5102479" y="19421602"/>
                    </a:cubicBezTo>
                    <a:cubicBezTo>
                      <a:pt x="5086477" y="19412077"/>
                      <a:pt x="5081143" y="19391249"/>
                      <a:pt x="5090795" y="19375120"/>
                    </a:cubicBezTo>
                    <a:cubicBezTo>
                      <a:pt x="5100447" y="19358990"/>
                      <a:pt x="5121148" y="19353785"/>
                      <a:pt x="5137277" y="19363437"/>
                    </a:cubicBezTo>
                    <a:cubicBezTo>
                      <a:pt x="5156581" y="19374993"/>
                      <a:pt x="5175885" y="19386423"/>
                      <a:pt x="5195316" y="19397853"/>
                    </a:cubicBezTo>
                    <a:cubicBezTo>
                      <a:pt x="5211445" y="19407378"/>
                      <a:pt x="5216779" y="19428079"/>
                      <a:pt x="5207381" y="19444208"/>
                    </a:cubicBezTo>
                    <a:cubicBezTo>
                      <a:pt x="5197983" y="19460338"/>
                      <a:pt x="5177155" y="19465671"/>
                      <a:pt x="5161026" y="19456273"/>
                    </a:cubicBezTo>
                    <a:close/>
                    <a:moveTo>
                      <a:pt x="5044440" y="19386677"/>
                    </a:moveTo>
                    <a:cubicBezTo>
                      <a:pt x="5025009" y="19374993"/>
                      <a:pt x="5005705" y="19363182"/>
                      <a:pt x="4986401" y="19351244"/>
                    </a:cubicBezTo>
                    <a:cubicBezTo>
                      <a:pt x="4970526" y="19341464"/>
                      <a:pt x="4965446" y="19320638"/>
                      <a:pt x="4975225" y="19304636"/>
                    </a:cubicBezTo>
                    <a:cubicBezTo>
                      <a:pt x="4985004" y="19288633"/>
                      <a:pt x="5005832" y="19283680"/>
                      <a:pt x="5021834" y="19293460"/>
                    </a:cubicBezTo>
                    <a:cubicBezTo>
                      <a:pt x="5041011" y="19305270"/>
                      <a:pt x="5060188" y="19316954"/>
                      <a:pt x="5079492" y="19328637"/>
                    </a:cubicBezTo>
                    <a:cubicBezTo>
                      <a:pt x="5095494" y="19338289"/>
                      <a:pt x="5100574" y="19359118"/>
                      <a:pt x="5090922" y="19375120"/>
                    </a:cubicBezTo>
                    <a:cubicBezTo>
                      <a:pt x="5081270" y="19391122"/>
                      <a:pt x="5060442" y="19396202"/>
                      <a:pt x="5044440" y="19386550"/>
                    </a:cubicBezTo>
                    <a:close/>
                    <a:moveTo>
                      <a:pt x="4928616" y="19315430"/>
                    </a:moveTo>
                    <a:cubicBezTo>
                      <a:pt x="4909439" y="19303492"/>
                      <a:pt x="4890135" y="19291427"/>
                      <a:pt x="4871085" y="19279236"/>
                    </a:cubicBezTo>
                    <a:cubicBezTo>
                      <a:pt x="4855337" y="19269202"/>
                      <a:pt x="4850511" y="19248374"/>
                      <a:pt x="4860544" y="19232499"/>
                    </a:cubicBezTo>
                    <a:cubicBezTo>
                      <a:pt x="4870577" y="19216624"/>
                      <a:pt x="4891405" y="19211925"/>
                      <a:pt x="4907280" y="19221958"/>
                    </a:cubicBezTo>
                    <a:cubicBezTo>
                      <a:pt x="4926330" y="19234023"/>
                      <a:pt x="4945380" y="19245962"/>
                      <a:pt x="4964430" y="19257899"/>
                    </a:cubicBezTo>
                    <a:cubicBezTo>
                      <a:pt x="4980305" y="19267805"/>
                      <a:pt x="4985131" y="19288633"/>
                      <a:pt x="4975225" y="19304508"/>
                    </a:cubicBezTo>
                    <a:cubicBezTo>
                      <a:pt x="4965319" y="19320383"/>
                      <a:pt x="4944491" y="19325210"/>
                      <a:pt x="4928616" y="19315303"/>
                    </a:cubicBezTo>
                    <a:close/>
                    <a:moveTo>
                      <a:pt x="4813681" y="19242660"/>
                    </a:moveTo>
                    <a:cubicBezTo>
                      <a:pt x="4794631" y="19230467"/>
                      <a:pt x="4775581" y="19218148"/>
                      <a:pt x="4756658" y="19205829"/>
                    </a:cubicBezTo>
                    <a:cubicBezTo>
                      <a:pt x="4741037" y="19195669"/>
                      <a:pt x="4736592" y="19174588"/>
                      <a:pt x="4746752" y="19158965"/>
                    </a:cubicBezTo>
                    <a:cubicBezTo>
                      <a:pt x="4756912" y="19143345"/>
                      <a:pt x="4777994" y="19138900"/>
                      <a:pt x="4793615" y="19149061"/>
                    </a:cubicBezTo>
                    <a:cubicBezTo>
                      <a:pt x="4812411" y="19161379"/>
                      <a:pt x="4831334" y="19173571"/>
                      <a:pt x="4850257" y="19185637"/>
                    </a:cubicBezTo>
                    <a:cubicBezTo>
                      <a:pt x="4866005" y="19195796"/>
                      <a:pt x="4870577" y="19216624"/>
                      <a:pt x="4860417" y="19232372"/>
                    </a:cubicBezTo>
                    <a:cubicBezTo>
                      <a:pt x="4850257" y="19248120"/>
                      <a:pt x="4829429" y="19252692"/>
                      <a:pt x="4813681" y="19242532"/>
                    </a:cubicBezTo>
                    <a:close/>
                    <a:moveTo>
                      <a:pt x="4699762" y="19168363"/>
                    </a:moveTo>
                    <a:cubicBezTo>
                      <a:pt x="4680839" y="19155918"/>
                      <a:pt x="4662043" y="19143345"/>
                      <a:pt x="4643247" y="19130772"/>
                    </a:cubicBezTo>
                    <a:cubicBezTo>
                      <a:pt x="4627753" y="19120358"/>
                      <a:pt x="4623562" y="19099276"/>
                      <a:pt x="4633976" y="19083782"/>
                    </a:cubicBezTo>
                    <a:cubicBezTo>
                      <a:pt x="4644390" y="19068287"/>
                      <a:pt x="4665472" y="19064097"/>
                      <a:pt x="4680966" y="19074512"/>
                    </a:cubicBezTo>
                    <a:cubicBezTo>
                      <a:pt x="4699635" y="19086957"/>
                      <a:pt x="4718431" y="19099530"/>
                      <a:pt x="4737100" y="19111849"/>
                    </a:cubicBezTo>
                    <a:cubicBezTo>
                      <a:pt x="4752721" y="19122137"/>
                      <a:pt x="4757039" y="19143218"/>
                      <a:pt x="4746752" y="19158713"/>
                    </a:cubicBezTo>
                    <a:cubicBezTo>
                      <a:pt x="4736465" y="19174206"/>
                      <a:pt x="4715383" y="19178651"/>
                      <a:pt x="4699889" y="19168363"/>
                    </a:cubicBezTo>
                    <a:close/>
                    <a:moveTo>
                      <a:pt x="4586986" y="19092799"/>
                    </a:moveTo>
                    <a:cubicBezTo>
                      <a:pt x="4568190" y="19080099"/>
                      <a:pt x="4549521" y="19067272"/>
                      <a:pt x="4530852" y="19054445"/>
                    </a:cubicBezTo>
                    <a:cubicBezTo>
                      <a:pt x="4515485" y="19043777"/>
                      <a:pt x="4511548" y="19022695"/>
                      <a:pt x="4522216" y="19007328"/>
                    </a:cubicBezTo>
                    <a:cubicBezTo>
                      <a:pt x="4532884" y="18991962"/>
                      <a:pt x="4553966" y="18988024"/>
                      <a:pt x="4569333" y="18998692"/>
                    </a:cubicBezTo>
                    <a:cubicBezTo>
                      <a:pt x="4587875" y="19011519"/>
                      <a:pt x="4606417" y="19024219"/>
                      <a:pt x="4625086" y="19036792"/>
                    </a:cubicBezTo>
                    <a:cubicBezTo>
                      <a:pt x="4640580" y="19047333"/>
                      <a:pt x="4644644" y="19068414"/>
                      <a:pt x="4634103" y="19083782"/>
                    </a:cubicBezTo>
                    <a:cubicBezTo>
                      <a:pt x="4623562" y="19099149"/>
                      <a:pt x="4602480" y="19103339"/>
                      <a:pt x="4587113" y="19092799"/>
                    </a:cubicBezTo>
                    <a:close/>
                    <a:moveTo>
                      <a:pt x="4475099" y="19015711"/>
                    </a:moveTo>
                    <a:cubicBezTo>
                      <a:pt x="4456557" y="19002756"/>
                      <a:pt x="4438015" y="18989675"/>
                      <a:pt x="4419473" y="18976594"/>
                    </a:cubicBezTo>
                    <a:cubicBezTo>
                      <a:pt x="4404233" y="18965799"/>
                      <a:pt x="4400550" y="18944589"/>
                      <a:pt x="4411345" y="18929350"/>
                    </a:cubicBezTo>
                    <a:cubicBezTo>
                      <a:pt x="4422140" y="18914111"/>
                      <a:pt x="4443349" y="18910427"/>
                      <a:pt x="4458589" y="18921222"/>
                    </a:cubicBezTo>
                    <a:cubicBezTo>
                      <a:pt x="4477004" y="18934176"/>
                      <a:pt x="4495419" y="18947130"/>
                      <a:pt x="4513834" y="18960085"/>
                    </a:cubicBezTo>
                    <a:cubicBezTo>
                      <a:pt x="4529201" y="18970752"/>
                      <a:pt x="4532884" y="18991962"/>
                      <a:pt x="4522216" y="19007201"/>
                    </a:cubicBezTo>
                    <a:cubicBezTo>
                      <a:pt x="4511548" y="19022440"/>
                      <a:pt x="4490339" y="19026251"/>
                      <a:pt x="4475099" y="19015583"/>
                    </a:cubicBezTo>
                    <a:close/>
                    <a:moveTo>
                      <a:pt x="4364101" y="18937097"/>
                    </a:moveTo>
                    <a:cubicBezTo>
                      <a:pt x="4345686" y="18923890"/>
                      <a:pt x="4327398" y="18910681"/>
                      <a:pt x="4308983" y="18897346"/>
                    </a:cubicBezTo>
                    <a:cubicBezTo>
                      <a:pt x="4293870" y="18886297"/>
                      <a:pt x="4290568" y="18865214"/>
                      <a:pt x="4301490" y="18849975"/>
                    </a:cubicBezTo>
                    <a:cubicBezTo>
                      <a:pt x="4312412" y="18834736"/>
                      <a:pt x="4333621" y="18831561"/>
                      <a:pt x="4348861" y="18842482"/>
                    </a:cubicBezTo>
                    <a:cubicBezTo>
                      <a:pt x="4367022" y="18855689"/>
                      <a:pt x="4385310" y="18868898"/>
                      <a:pt x="4403598" y="18881979"/>
                    </a:cubicBezTo>
                    <a:cubicBezTo>
                      <a:pt x="4418838" y="18892901"/>
                      <a:pt x="4422267" y="18913983"/>
                      <a:pt x="4411345" y="18929223"/>
                    </a:cubicBezTo>
                    <a:cubicBezTo>
                      <a:pt x="4400423" y="18944464"/>
                      <a:pt x="4379341" y="18947892"/>
                      <a:pt x="4364101" y="18936970"/>
                    </a:cubicBezTo>
                    <a:close/>
                    <a:moveTo>
                      <a:pt x="4254246" y="18857088"/>
                    </a:moveTo>
                    <a:cubicBezTo>
                      <a:pt x="4236085" y="18843625"/>
                      <a:pt x="4217797" y="18830164"/>
                      <a:pt x="4199763" y="18816574"/>
                    </a:cubicBezTo>
                    <a:cubicBezTo>
                      <a:pt x="4184777" y="18805398"/>
                      <a:pt x="4181729" y="18784190"/>
                      <a:pt x="4192905" y="18769203"/>
                    </a:cubicBezTo>
                    <a:cubicBezTo>
                      <a:pt x="4204081" y="18754217"/>
                      <a:pt x="4225290" y="18751169"/>
                      <a:pt x="4240276" y="18762345"/>
                    </a:cubicBezTo>
                    <a:cubicBezTo>
                      <a:pt x="4258310" y="18775807"/>
                      <a:pt x="4276344" y="18789269"/>
                      <a:pt x="4294505" y="18802604"/>
                    </a:cubicBezTo>
                    <a:cubicBezTo>
                      <a:pt x="4309618" y="18813653"/>
                      <a:pt x="4312793" y="18834863"/>
                      <a:pt x="4301617" y="18849975"/>
                    </a:cubicBezTo>
                    <a:cubicBezTo>
                      <a:pt x="4290441" y="18865089"/>
                      <a:pt x="4269359" y="18868264"/>
                      <a:pt x="4254246" y="18857088"/>
                    </a:cubicBezTo>
                    <a:close/>
                    <a:moveTo>
                      <a:pt x="4145407" y="18775680"/>
                    </a:moveTo>
                    <a:cubicBezTo>
                      <a:pt x="4127373" y="18761965"/>
                      <a:pt x="4109339" y="18748248"/>
                      <a:pt x="4091305" y="18734405"/>
                    </a:cubicBezTo>
                    <a:cubicBezTo>
                      <a:pt x="4076446" y="18722975"/>
                      <a:pt x="4073652" y="18701765"/>
                      <a:pt x="4085082" y="18686907"/>
                    </a:cubicBezTo>
                    <a:cubicBezTo>
                      <a:pt x="4096512" y="18672048"/>
                      <a:pt x="4117721" y="18669254"/>
                      <a:pt x="4132580" y="18680685"/>
                    </a:cubicBezTo>
                    <a:cubicBezTo>
                      <a:pt x="4150487" y="18694400"/>
                      <a:pt x="4168394" y="18707990"/>
                      <a:pt x="4186301" y="18721578"/>
                    </a:cubicBezTo>
                    <a:cubicBezTo>
                      <a:pt x="4201160" y="18732881"/>
                      <a:pt x="4204081" y="18754089"/>
                      <a:pt x="4192905" y="18769076"/>
                    </a:cubicBezTo>
                    <a:cubicBezTo>
                      <a:pt x="4181729" y="18784063"/>
                      <a:pt x="4160393" y="18786856"/>
                      <a:pt x="4145407" y="18775680"/>
                    </a:cubicBezTo>
                    <a:close/>
                    <a:moveTo>
                      <a:pt x="4037584" y="18692876"/>
                    </a:moveTo>
                    <a:cubicBezTo>
                      <a:pt x="4019677" y="18678906"/>
                      <a:pt x="4001897" y="18664937"/>
                      <a:pt x="3984117" y="18650965"/>
                    </a:cubicBezTo>
                    <a:cubicBezTo>
                      <a:pt x="3969385" y="18639410"/>
                      <a:pt x="3966972" y="18618073"/>
                      <a:pt x="3978529" y="18603340"/>
                    </a:cubicBezTo>
                    <a:cubicBezTo>
                      <a:pt x="3990086" y="18588610"/>
                      <a:pt x="4011422" y="18586196"/>
                      <a:pt x="4026154" y="18597753"/>
                    </a:cubicBezTo>
                    <a:cubicBezTo>
                      <a:pt x="4043807" y="18611723"/>
                      <a:pt x="4061587" y="18625565"/>
                      <a:pt x="4079367" y="18639410"/>
                    </a:cubicBezTo>
                    <a:cubicBezTo>
                      <a:pt x="4094099" y="18650840"/>
                      <a:pt x="4096766" y="18672175"/>
                      <a:pt x="4085336" y="18686907"/>
                    </a:cubicBezTo>
                    <a:cubicBezTo>
                      <a:pt x="4073906" y="18701640"/>
                      <a:pt x="4052570" y="18704306"/>
                      <a:pt x="4037838" y="18692876"/>
                    </a:cubicBezTo>
                    <a:close/>
                    <a:moveTo>
                      <a:pt x="3931158" y="18608675"/>
                    </a:moveTo>
                    <a:cubicBezTo>
                      <a:pt x="3913505" y="18594578"/>
                      <a:pt x="3895852" y="18580354"/>
                      <a:pt x="3878199" y="18566130"/>
                    </a:cubicBezTo>
                    <a:cubicBezTo>
                      <a:pt x="3863721" y="18554319"/>
                      <a:pt x="3861435" y="18532983"/>
                      <a:pt x="3873246" y="18518505"/>
                    </a:cubicBezTo>
                    <a:cubicBezTo>
                      <a:pt x="3885057" y="18504027"/>
                      <a:pt x="3906393" y="18501740"/>
                      <a:pt x="3920871" y="18513552"/>
                    </a:cubicBezTo>
                    <a:cubicBezTo>
                      <a:pt x="3938397" y="18527649"/>
                      <a:pt x="3955923" y="18541873"/>
                      <a:pt x="3973449" y="18555843"/>
                    </a:cubicBezTo>
                    <a:cubicBezTo>
                      <a:pt x="3988054" y="18567527"/>
                      <a:pt x="3990467" y="18588864"/>
                      <a:pt x="3978783" y="18603468"/>
                    </a:cubicBezTo>
                    <a:cubicBezTo>
                      <a:pt x="3967099" y="18618073"/>
                      <a:pt x="3945763" y="18620487"/>
                      <a:pt x="3931158" y="18608802"/>
                    </a:cubicBezTo>
                    <a:close/>
                    <a:moveTo>
                      <a:pt x="3825621" y="18523331"/>
                    </a:moveTo>
                    <a:cubicBezTo>
                      <a:pt x="3808095" y="18508980"/>
                      <a:pt x="3790696" y="18494502"/>
                      <a:pt x="3773170" y="18480024"/>
                    </a:cubicBezTo>
                    <a:cubicBezTo>
                      <a:pt x="3758819" y="18468087"/>
                      <a:pt x="3756787" y="18446750"/>
                      <a:pt x="3768725" y="18432272"/>
                    </a:cubicBezTo>
                    <a:cubicBezTo>
                      <a:pt x="3780663" y="18417794"/>
                      <a:pt x="3801999" y="18415890"/>
                      <a:pt x="3816477" y="18427827"/>
                    </a:cubicBezTo>
                    <a:cubicBezTo>
                      <a:pt x="3833749" y="18442178"/>
                      <a:pt x="3851148" y="18456529"/>
                      <a:pt x="3868547" y="18470880"/>
                    </a:cubicBezTo>
                    <a:cubicBezTo>
                      <a:pt x="3883025" y="18482690"/>
                      <a:pt x="3885057" y="18504027"/>
                      <a:pt x="3873246" y="18518505"/>
                    </a:cubicBezTo>
                    <a:cubicBezTo>
                      <a:pt x="3861435" y="18532983"/>
                      <a:pt x="3840099" y="18535014"/>
                      <a:pt x="3825621" y="18523204"/>
                    </a:cubicBezTo>
                    <a:close/>
                    <a:moveTo>
                      <a:pt x="3721100" y="18436337"/>
                    </a:moveTo>
                    <a:cubicBezTo>
                      <a:pt x="3703828" y="18421731"/>
                      <a:pt x="3686556" y="18407126"/>
                      <a:pt x="3669284" y="18392394"/>
                    </a:cubicBezTo>
                    <a:cubicBezTo>
                      <a:pt x="3655060" y="18380202"/>
                      <a:pt x="3653409" y="18358865"/>
                      <a:pt x="3665474" y="18344642"/>
                    </a:cubicBezTo>
                    <a:cubicBezTo>
                      <a:pt x="3677539" y="18330418"/>
                      <a:pt x="3699002" y="18328767"/>
                      <a:pt x="3713226" y="18340832"/>
                    </a:cubicBezTo>
                    <a:cubicBezTo>
                      <a:pt x="3730371" y="18355438"/>
                      <a:pt x="3747516" y="18370042"/>
                      <a:pt x="3764788" y="18384520"/>
                    </a:cubicBezTo>
                    <a:cubicBezTo>
                      <a:pt x="3779139" y="18396586"/>
                      <a:pt x="3780917" y="18417921"/>
                      <a:pt x="3768852" y="18432272"/>
                    </a:cubicBezTo>
                    <a:cubicBezTo>
                      <a:pt x="3756787" y="18446623"/>
                      <a:pt x="3735451" y="18448401"/>
                      <a:pt x="3721100" y="18436337"/>
                    </a:cubicBezTo>
                    <a:close/>
                    <a:moveTo>
                      <a:pt x="3617722" y="18348071"/>
                    </a:moveTo>
                    <a:cubicBezTo>
                      <a:pt x="3600577" y="18333213"/>
                      <a:pt x="3583559" y="18318353"/>
                      <a:pt x="3566414" y="18303494"/>
                    </a:cubicBezTo>
                    <a:cubicBezTo>
                      <a:pt x="3552317" y="18291175"/>
                      <a:pt x="3550920" y="18269713"/>
                      <a:pt x="3563239" y="18255742"/>
                    </a:cubicBezTo>
                    <a:cubicBezTo>
                      <a:pt x="3575558" y="18241772"/>
                      <a:pt x="3597021" y="18240248"/>
                      <a:pt x="3610991" y="18252567"/>
                    </a:cubicBezTo>
                    <a:cubicBezTo>
                      <a:pt x="3627882" y="18267426"/>
                      <a:pt x="3644900" y="18282158"/>
                      <a:pt x="3661918" y="18296889"/>
                    </a:cubicBezTo>
                    <a:cubicBezTo>
                      <a:pt x="3676015" y="18309082"/>
                      <a:pt x="3677666" y="18330545"/>
                      <a:pt x="3665347" y="18344642"/>
                    </a:cubicBezTo>
                    <a:cubicBezTo>
                      <a:pt x="3653028" y="18358740"/>
                      <a:pt x="3631692" y="18360389"/>
                      <a:pt x="3617595" y="18348071"/>
                    </a:cubicBezTo>
                    <a:close/>
                    <a:moveTo>
                      <a:pt x="3515360" y="18258537"/>
                    </a:moveTo>
                    <a:cubicBezTo>
                      <a:pt x="3498469" y="18243550"/>
                      <a:pt x="3481578" y="18228438"/>
                      <a:pt x="3464687" y="18213324"/>
                    </a:cubicBezTo>
                    <a:cubicBezTo>
                      <a:pt x="3450717" y="18200878"/>
                      <a:pt x="3449701" y="18179414"/>
                      <a:pt x="3462147" y="18165445"/>
                    </a:cubicBezTo>
                    <a:cubicBezTo>
                      <a:pt x="3474593" y="18151475"/>
                      <a:pt x="3496056" y="18150460"/>
                      <a:pt x="3510026" y="18162905"/>
                    </a:cubicBezTo>
                    <a:cubicBezTo>
                      <a:pt x="3526790" y="18177890"/>
                      <a:pt x="3543554" y="18193004"/>
                      <a:pt x="3560318" y="18207864"/>
                    </a:cubicBezTo>
                    <a:cubicBezTo>
                      <a:pt x="3574288" y="18220310"/>
                      <a:pt x="3575558" y="18241645"/>
                      <a:pt x="3563112" y="18255614"/>
                    </a:cubicBezTo>
                    <a:cubicBezTo>
                      <a:pt x="3550666" y="18269586"/>
                      <a:pt x="3529330" y="18270855"/>
                      <a:pt x="3515360" y="18258410"/>
                    </a:cubicBezTo>
                    <a:close/>
                    <a:moveTo>
                      <a:pt x="3414268" y="18167604"/>
                    </a:moveTo>
                    <a:cubicBezTo>
                      <a:pt x="3397504" y="18152363"/>
                      <a:pt x="3380867" y="18136997"/>
                      <a:pt x="3364230" y="18121630"/>
                    </a:cubicBezTo>
                    <a:cubicBezTo>
                      <a:pt x="3350514" y="18108930"/>
                      <a:pt x="3349625" y="18087467"/>
                      <a:pt x="3362325" y="18073751"/>
                    </a:cubicBezTo>
                    <a:cubicBezTo>
                      <a:pt x="3375025" y="18060036"/>
                      <a:pt x="3396488" y="18059146"/>
                      <a:pt x="3410204" y="18071846"/>
                    </a:cubicBezTo>
                    <a:cubicBezTo>
                      <a:pt x="3426714" y="18087087"/>
                      <a:pt x="3443351" y="18102326"/>
                      <a:pt x="3459988" y="18117440"/>
                    </a:cubicBezTo>
                    <a:cubicBezTo>
                      <a:pt x="3473831" y="18130013"/>
                      <a:pt x="3474847" y="18151475"/>
                      <a:pt x="3462274" y="18165318"/>
                    </a:cubicBezTo>
                    <a:cubicBezTo>
                      <a:pt x="3449701" y="18179162"/>
                      <a:pt x="3428238" y="18180177"/>
                      <a:pt x="3414395" y="18167604"/>
                    </a:cubicBezTo>
                    <a:close/>
                    <a:moveTo>
                      <a:pt x="3314573" y="18075402"/>
                    </a:moveTo>
                    <a:cubicBezTo>
                      <a:pt x="3298063" y="18059908"/>
                      <a:pt x="3281553" y="18044413"/>
                      <a:pt x="3265043" y="18028793"/>
                    </a:cubicBezTo>
                    <a:cubicBezTo>
                      <a:pt x="3251454" y="18015965"/>
                      <a:pt x="3250946" y="17994503"/>
                      <a:pt x="3263773" y="17980913"/>
                    </a:cubicBezTo>
                    <a:cubicBezTo>
                      <a:pt x="3276600" y="17967325"/>
                      <a:pt x="3298063" y="17966817"/>
                      <a:pt x="3311652" y="17979644"/>
                    </a:cubicBezTo>
                    <a:cubicBezTo>
                      <a:pt x="3328035" y="17995137"/>
                      <a:pt x="3344418" y="18010505"/>
                      <a:pt x="3360801" y="18025872"/>
                    </a:cubicBezTo>
                    <a:cubicBezTo>
                      <a:pt x="3374517" y="18038699"/>
                      <a:pt x="3375152" y="18060036"/>
                      <a:pt x="3362452" y="18073751"/>
                    </a:cubicBezTo>
                    <a:cubicBezTo>
                      <a:pt x="3349752" y="18087467"/>
                      <a:pt x="3328289" y="18088102"/>
                      <a:pt x="3314573" y="18075402"/>
                    </a:cubicBezTo>
                    <a:close/>
                    <a:moveTo>
                      <a:pt x="3215894" y="17981930"/>
                    </a:moveTo>
                    <a:cubicBezTo>
                      <a:pt x="3199511" y="17966310"/>
                      <a:pt x="3183255" y="17950562"/>
                      <a:pt x="3166999" y="17934687"/>
                    </a:cubicBezTo>
                    <a:cubicBezTo>
                      <a:pt x="3153537" y="17921605"/>
                      <a:pt x="3153283" y="17900269"/>
                      <a:pt x="3166364" y="17886807"/>
                    </a:cubicBezTo>
                    <a:cubicBezTo>
                      <a:pt x="3179445" y="17873345"/>
                      <a:pt x="3200781" y="17873090"/>
                      <a:pt x="3214243" y="17886172"/>
                    </a:cubicBezTo>
                    <a:cubicBezTo>
                      <a:pt x="3230372" y="17901920"/>
                      <a:pt x="3246628" y="17917540"/>
                      <a:pt x="3262757" y="17933036"/>
                    </a:cubicBezTo>
                    <a:cubicBezTo>
                      <a:pt x="3276219" y="17945988"/>
                      <a:pt x="3276727" y="17967452"/>
                      <a:pt x="3263773" y="17980913"/>
                    </a:cubicBezTo>
                    <a:cubicBezTo>
                      <a:pt x="3250819" y="17994376"/>
                      <a:pt x="3229356" y="17994885"/>
                      <a:pt x="3215894" y="17981930"/>
                    </a:cubicBezTo>
                    <a:close/>
                    <a:moveTo>
                      <a:pt x="3118485" y="17887187"/>
                    </a:moveTo>
                    <a:cubicBezTo>
                      <a:pt x="3102356" y="17871312"/>
                      <a:pt x="3086227" y="17855312"/>
                      <a:pt x="3070225" y="17839310"/>
                    </a:cubicBezTo>
                    <a:cubicBezTo>
                      <a:pt x="3057017" y="17826101"/>
                      <a:pt x="3057017" y="17804637"/>
                      <a:pt x="3070225" y="17791430"/>
                    </a:cubicBezTo>
                    <a:cubicBezTo>
                      <a:pt x="3083433" y="17778222"/>
                      <a:pt x="3104896" y="17778222"/>
                      <a:pt x="3118104" y="17791430"/>
                    </a:cubicBezTo>
                    <a:cubicBezTo>
                      <a:pt x="3133979" y="17807305"/>
                      <a:pt x="3149981" y="17823180"/>
                      <a:pt x="3166110" y="17838928"/>
                    </a:cubicBezTo>
                    <a:cubicBezTo>
                      <a:pt x="3179445" y="17852010"/>
                      <a:pt x="3179572" y="17873472"/>
                      <a:pt x="3166491" y="17886807"/>
                    </a:cubicBezTo>
                    <a:cubicBezTo>
                      <a:pt x="3153410" y="17900142"/>
                      <a:pt x="3131947" y="17900269"/>
                      <a:pt x="3118612" y="17887187"/>
                    </a:cubicBezTo>
                    <a:close/>
                    <a:moveTo>
                      <a:pt x="3022346" y="17791176"/>
                    </a:moveTo>
                    <a:cubicBezTo>
                      <a:pt x="3006471" y="17775047"/>
                      <a:pt x="2990596" y="17758918"/>
                      <a:pt x="2974721" y="17742663"/>
                    </a:cubicBezTo>
                    <a:cubicBezTo>
                      <a:pt x="2961640" y="17729327"/>
                      <a:pt x="2961894" y="17707863"/>
                      <a:pt x="2975229" y="17694783"/>
                    </a:cubicBezTo>
                    <a:cubicBezTo>
                      <a:pt x="2988564" y="17681702"/>
                      <a:pt x="3010027" y="17681956"/>
                      <a:pt x="3023108" y="17695290"/>
                    </a:cubicBezTo>
                    <a:cubicBezTo>
                      <a:pt x="3038856" y="17711420"/>
                      <a:pt x="3054604" y="17727422"/>
                      <a:pt x="3070479" y="17743424"/>
                    </a:cubicBezTo>
                    <a:cubicBezTo>
                      <a:pt x="3083687" y="17756760"/>
                      <a:pt x="3083560" y="17778222"/>
                      <a:pt x="3070225" y="17791303"/>
                    </a:cubicBezTo>
                    <a:cubicBezTo>
                      <a:pt x="3056890" y="17804385"/>
                      <a:pt x="3035427" y="17804385"/>
                      <a:pt x="3022346" y="17791049"/>
                    </a:cubicBezTo>
                    <a:close/>
                    <a:moveTo>
                      <a:pt x="2927350" y="17693894"/>
                    </a:moveTo>
                    <a:cubicBezTo>
                      <a:pt x="2911602" y="17677637"/>
                      <a:pt x="2895981" y="17661255"/>
                      <a:pt x="2880360" y="17644872"/>
                    </a:cubicBezTo>
                    <a:cubicBezTo>
                      <a:pt x="2867406" y="17631283"/>
                      <a:pt x="2868041" y="17609947"/>
                      <a:pt x="2881503" y="17596993"/>
                    </a:cubicBezTo>
                    <a:cubicBezTo>
                      <a:pt x="2894965" y="17584038"/>
                      <a:pt x="2916428" y="17584674"/>
                      <a:pt x="2929382" y="17598137"/>
                    </a:cubicBezTo>
                    <a:cubicBezTo>
                      <a:pt x="2944876" y="17614392"/>
                      <a:pt x="2960497" y="17630648"/>
                      <a:pt x="2976118" y="17646904"/>
                    </a:cubicBezTo>
                    <a:cubicBezTo>
                      <a:pt x="2989072" y="17660365"/>
                      <a:pt x="2988691" y="17681829"/>
                      <a:pt x="2975229" y="17694783"/>
                    </a:cubicBezTo>
                    <a:cubicBezTo>
                      <a:pt x="2961767" y="17707738"/>
                      <a:pt x="2940304" y="17707356"/>
                      <a:pt x="2927350" y="17693894"/>
                    </a:cubicBezTo>
                    <a:close/>
                    <a:moveTo>
                      <a:pt x="2833624" y="17595469"/>
                    </a:moveTo>
                    <a:cubicBezTo>
                      <a:pt x="2818130" y="17578960"/>
                      <a:pt x="2802636" y="17562449"/>
                      <a:pt x="2787269" y="17545813"/>
                    </a:cubicBezTo>
                    <a:cubicBezTo>
                      <a:pt x="2774569" y="17532096"/>
                      <a:pt x="2775331" y="17510633"/>
                      <a:pt x="2789047" y="17497933"/>
                    </a:cubicBezTo>
                    <a:cubicBezTo>
                      <a:pt x="2802763" y="17485233"/>
                      <a:pt x="2824226" y="17485995"/>
                      <a:pt x="2836926" y="17499712"/>
                    </a:cubicBezTo>
                    <a:cubicBezTo>
                      <a:pt x="2852293" y="17516221"/>
                      <a:pt x="2867533" y="17532604"/>
                      <a:pt x="2883027" y="17549113"/>
                    </a:cubicBezTo>
                    <a:cubicBezTo>
                      <a:pt x="2895854" y="17562703"/>
                      <a:pt x="2895219" y="17584165"/>
                      <a:pt x="2881503" y="17596993"/>
                    </a:cubicBezTo>
                    <a:cubicBezTo>
                      <a:pt x="2867787" y="17609820"/>
                      <a:pt x="2846451" y="17609186"/>
                      <a:pt x="2833624" y="17595469"/>
                    </a:cubicBezTo>
                    <a:close/>
                    <a:moveTo>
                      <a:pt x="2741168" y="17495774"/>
                    </a:moveTo>
                    <a:cubicBezTo>
                      <a:pt x="2725928" y="17479011"/>
                      <a:pt x="2710688" y="17462373"/>
                      <a:pt x="2695448" y="17445482"/>
                    </a:cubicBezTo>
                    <a:cubicBezTo>
                      <a:pt x="2682875" y="17431638"/>
                      <a:pt x="2684018" y="17410176"/>
                      <a:pt x="2697861" y="17397603"/>
                    </a:cubicBezTo>
                    <a:cubicBezTo>
                      <a:pt x="2711704" y="17385030"/>
                      <a:pt x="2733167" y="17386173"/>
                      <a:pt x="2745740" y="17400015"/>
                    </a:cubicBezTo>
                    <a:cubicBezTo>
                      <a:pt x="2760853" y="17416653"/>
                      <a:pt x="2775966" y="17433417"/>
                      <a:pt x="2791206" y="17449927"/>
                    </a:cubicBezTo>
                    <a:cubicBezTo>
                      <a:pt x="2803779" y="17463770"/>
                      <a:pt x="2802890" y="17485106"/>
                      <a:pt x="2789047" y="17497806"/>
                    </a:cubicBezTo>
                    <a:cubicBezTo>
                      <a:pt x="2775204" y="17510506"/>
                      <a:pt x="2753868" y="17509489"/>
                      <a:pt x="2741168" y="17495647"/>
                    </a:cubicBezTo>
                    <a:close/>
                    <a:moveTo>
                      <a:pt x="2650109" y="17394810"/>
                    </a:moveTo>
                    <a:cubicBezTo>
                      <a:pt x="2634996" y="17377918"/>
                      <a:pt x="2620010" y="17360900"/>
                      <a:pt x="2605024" y="17344010"/>
                    </a:cubicBezTo>
                    <a:cubicBezTo>
                      <a:pt x="2592705" y="17329913"/>
                      <a:pt x="2593975" y="17308576"/>
                      <a:pt x="2608072" y="17296257"/>
                    </a:cubicBezTo>
                    <a:cubicBezTo>
                      <a:pt x="2622169" y="17283937"/>
                      <a:pt x="2643505" y="17285208"/>
                      <a:pt x="2655824" y="17299305"/>
                    </a:cubicBezTo>
                    <a:cubicBezTo>
                      <a:pt x="2670683" y="17316196"/>
                      <a:pt x="2685669" y="17333088"/>
                      <a:pt x="2700655" y="17349851"/>
                    </a:cubicBezTo>
                    <a:cubicBezTo>
                      <a:pt x="2713101" y="17363821"/>
                      <a:pt x="2711831" y="17385157"/>
                      <a:pt x="2697988" y="17397730"/>
                    </a:cubicBezTo>
                    <a:cubicBezTo>
                      <a:pt x="2684145" y="17410303"/>
                      <a:pt x="2662682" y="17408906"/>
                      <a:pt x="2650109" y="17395062"/>
                    </a:cubicBezTo>
                    <a:close/>
                    <a:moveTo>
                      <a:pt x="2560320" y="17293082"/>
                    </a:moveTo>
                    <a:cubicBezTo>
                      <a:pt x="2545461" y="17275938"/>
                      <a:pt x="2530602" y="17258792"/>
                      <a:pt x="2515870" y="17241647"/>
                    </a:cubicBezTo>
                    <a:cubicBezTo>
                      <a:pt x="2503678" y="17227423"/>
                      <a:pt x="2505329" y="17206088"/>
                      <a:pt x="2519553" y="17193895"/>
                    </a:cubicBezTo>
                    <a:cubicBezTo>
                      <a:pt x="2533777" y="17181703"/>
                      <a:pt x="2555113" y="17183354"/>
                      <a:pt x="2567305" y="17197578"/>
                    </a:cubicBezTo>
                    <a:cubicBezTo>
                      <a:pt x="2581910" y="17214723"/>
                      <a:pt x="2596642" y="17231740"/>
                      <a:pt x="2611374" y="17248632"/>
                    </a:cubicBezTo>
                    <a:cubicBezTo>
                      <a:pt x="2623693" y="17262729"/>
                      <a:pt x="2622169" y="17284192"/>
                      <a:pt x="2608072" y="17296385"/>
                    </a:cubicBezTo>
                    <a:cubicBezTo>
                      <a:pt x="2593975" y="17308576"/>
                      <a:pt x="2572512" y="17307179"/>
                      <a:pt x="2560320" y="17293082"/>
                    </a:cubicBezTo>
                    <a:close/>
                    <a:moveTo>
                      <a:pt x="2471801" y="17189958"/>
                    </a:moveTo>
                    <a:cubicBezTo>
                      <a:pt x="2457196" y="17172687"/>
                      <a:pt x="2442591" y="17155288"/>
                      <a:pt x="2428113" y="17137889"/>
                    </a:cubicBezTo>
                    <a:cubicBezTo>
                      <a:pt x="2416175" y="17123538"/>
                      <a:pt x="2418080" y="17102201"/>
                      <a:pt x="2432431" y="17090137"/>
                    </a:cubicBezTo>
                    <a:cubicBezTo>
                      <a:pt x="2446782" y="17078071"/>
                      <a:pt x="2468118" y="17080103"/>
                      <a:pt x="2480183" y="17094454"/>
                    </a:cubicBezTo>
                    <a:cubicBezTo>
                      <a:pt x="2494661" y="17111726"/>
                      <a:pt x="2509139" y="17128998"/>
                      <a:pt x="2523617" y="17146143"/>
                    </a:cubicBezTo>
                    <a:cubicBezTo>
                      <a:pt x="2535682" y="17160367"/>
                      <a:pt x="2533904" y="17181830"/>
                      <a:pt x="2519680" y="17193895"/>
                    </a:cubicBezTo>
                    <a:cubicBezTo>
                      <a:pt x="2505456" y="17205961"/>
                      <a:pt x="2483993" y="17204182"/>
                      <a:pt x="2471928" y="17189958"/>
                    </a:cubicBezTo>
                    <a:close/>
                    <a:moveTo>
                      <a:pt x="2384806" y="17085690"/>
                    </a:moveTo>
                    <a:cubicBezTo>
                      <a:pt x="2370455" y="17068164"/>
                      <a:pt x="2356104" y="17050765"/>
                      <a:pt x="2341753" y="17033114"/>
                    </a:cubicBezTo>
                    <a:cubicBezTo>
                      <a:pt x="2329942" y="17018636"/>
                      <a:pt x="2332101" y="16997299"/>
                      <a:pt x="2346579" y="16985489"/>
                    </a:cubicBezTo>
                    <a:cubicBezTo>
                      <a:pt x="2361057" y="16973677"/>
                      <a:pt x="2382393" y="16975837"/>
                      <a:pt x="2394204" y="16990315"/>
                    </a:cubicBezTo>
                    <a:cubicBezTo>
                      <a:pt x="2408428" y="17007714"/>
                      <a:pt x="2422652" y="17025113"/>
                      <a:pt x="2437003" y="17042512"/>
                    </a:cubicBezTo>
                    <a:cubicBezTo>
                      <a:pt x="2448941" y="17056990"/>
                      <a:pt x="2446909" y="17078325"/>
                      <a:pt x="2432431" y="17090137"/>
                    </a:cubicBezTo>
                    <a:cubicBezTo>
                      <a:pt x="2417953" y="17101947"/>
                      <a:pt x="2396617" y="17100042"/>
                      <a:pt x="2384806" y="17085565"/>
                    </a:cubicBezTo>
                    <a:close/>
                    <a:moveTo>
                      <a:pt x="2299081" y="16980154"/>
                    </a:moveTo>
                    <a:cubicBezTo>
                      <a:pt x="2284857" y="16962501"/>
                      <a:pt x="2270760" y="16944848"/>
                      <a:pt x="2256663" y="16927068"/>
                    </a:cubicBezTo>
                    <a:cubicBezTo>
                      <a:pt x="2245106" y="16912464"/>
                      <a:pt x="2247519" y="16891127"/>
                      <a:pt x="2262124" y="16879443"/>
                    </a:cubicBezTo>
                    <a:cubicBezTo>
                      <a:pt x="2276729" y="16867760"/>
                      <a:pt x="2298065" y="16870299"/>
                      <a:pt x="2309749" y="16884904"/>
                    </a:cubicBezTo>
                    <a:cubicBezTo>
                      <a:pt x="2323719" y="16902557"/>
                      <a:pt x="2337816" y="16920083"/>
                      <a:pt x="2351786" y="16937610"/>
                    </a:cubicBezTo>
                    <a:cubicBezTo>
                      <a:pt x="2363470" y="16952215"/>
                      <a:pt x="2361184" y="16973550"/>
                      <a:pt x="2346579" y="16985235"/>
                    </a:cubicBezTo>
                    <a:cubicBezTo>
                      <a:pt x="2331974" y="16996918"/>
                      <a:pt x="2310638" y="16994632"/>
                      <a:pt x="2298954" y="16980027"/>
                    </a:cubicBezTo>
                    <a:close/>
                    <a:moveTo>
                      <a:pt x="2214499" y="16873474"/>
                    </a:moveTo>
                    <a:cubicBezTo>
                      <a:pt x="2200529" y="16855694"/>
                      <a:pt x="2186686" y="16837788"/>
                      <a:pt x="2172843" y="16819753"/>
                    </a:cubicBezTo>
                    <a:cubicBezTo>
                      <a:pt x="2161413" y="16804894"/>
                      <a:pt x="2164207" y="16783686"/>
                      <a:pt x="2178939" y="16772255"/>
                    </a:cubicBezTo>
                    <a:cubicBezTo>
                      <a:pt x="2193671" y="16760825"/>
                      <a:pt x="2215007" y="16763619"/>
                      <a:pt x="2226437" y="16778351"/>
                    </a:cubicBezTo>
                    <a:cubicBezTo>
                      <a:pt x="2240153" y="16796131"/>
                      <a:pt x="2253996" y="16813912"/>
                      <a:pt x="2267839" y="16831690"/>
                    </a:cubicBezTo>
                    <a:cubicBezTo>
                      <a:pt x="2279396" y="16846423"/>
                      <a:pt x="2276729" y="16867760"/>
                      <a:pt x="2261997" y="16879190"/>
                    </a:cubicBezTo>
                    <a:cubicBezTo>
                      <a:pt x="2247265" y="16890619"/>
                      <a:pt x="2225929" y="16888079"/>
                      <a:pt x="2214499" y="16873347"/>
                    </a:cubicBezTo>
                    <a:close/>
                    <a:moveTo>
                      <a:pt x="2131441" y="16765778"/>
                    </a:moveTo>
                    <a:cubicBezTo>
                      <a:pt x="2117725" y="16747744"/>
                      <a:pt x="2104009" y="16729711"/>
                      <a:pt x="2090420" y="16711549"/>
                    </a:cubicBezTo>
                    <a:cubicBezTo>
                      <a:pt x="2079244" y="16696562"/>
                      <a:pt x="2082165" y="16675354"/>
                      <a:pt x="2097151" y="16664178"/>
                    </a:cubicBezTo>
                    <a:cubicBezTo>
                      <a:pt x="2112137" y="16653002"/>
                      <a:pt x="2133346" y="16655923"/>
                      <a:pt x="2144522" y="16670910"/>
                    </a:cubicBezTo>
                    <a:cubicBezTo>
                      <a:pt x="2157984" y="16688943"/>
                      <a:pt x="2171573" y="16706850"/>
                      <a:pt x="2185289" y="16724757"/>
                    </a:cubicBezTo>
                    <a:cubicBezTo>
                      <a:pt x="2196592" y="16739615"/>
                      <a:pt x="2193798" y="16760825"/>
                      <a:pt x="2178812" y="16772255"/>
                    </a:cubicBezTo>
                    <a:cubicBezTo>
                      <a:pt x="2163826" y="16783686"/>
                      <a:pt x="2142744" y="16780763"/>
                      <a:pt x="2131314" y="16765778"/>
                    </a:cubicBezTo>
                    <a:close/>
                    <a:moveTo>
                      <a:pt x="2049653" y="16657065"/>
                    </a:moveTo>
                    <a:cubicBezTo>
                      <a:pt x="2036191" y="16638905"/>
                      <a:pt x="2022729" y="16620617"/>
                      <a:pt x="2009394" y="16602329"/>
                    </a:cubicBezTo>
                    <a:cubicBezTo>
                      <a:pt x="1998345" y="16587215"/>
                      <a:pt x="2001647" y="16566007"/>
                      <a:pt x="2016760" y="16554958"/>
                    </a:cubicBezTo>
                    <a:cubicBezTo>
                      <a:pt x="2031873" y="16543910"/>
                      <a:pt x="2053082" y="16547212"/>
                      <a:pt x="2064131" y="16562324"/>
                    </a:cubicBezTo>
                    <a:cubicBezTo>
                      <a:pt x="2077466" y="16580486"/>
                      <a:pt x="2090801" y="16598646"/>
                      <a:pt x="2104136" y="16616680"/>
                    </a:cubicBezTo>
                    <a:cubicBezTo>
                      <a:pt x="2115312" y="16631665"/>
                      <a:pt x="2112137" y="16652875"/>
                      <a:pt x="2097151" y="16664051"/>
                    </a:cubicBezTo>
                    <a:cubicBezTo>
                      <a:pt x="2082165" y="16675227"/>
                      <a:pt x="2060956" y="16672052"/>
                      <a:pt x="2049780" y="16657065"/>
                    </a:cubicBezTo>
                    <a:close/>
                    <a:moveTo>
                      <a:pt x="1969643" y="16547464"/>
                    </a:moveTo>
                    <a:cubicBezTo>
                      <a:pt x="1956435" y="16529050"/>
                      <a:pt x="1943227" y="16510636"/>
                      <a:pt x="1930019" y="16492220"/>
                    </a:cubicBezTo>
                    <a:cubicBezTo>
                      <a:pt x="1919224" y="16476980"/>
                      <a:pt x="1922780" y="16455898"/>
                      <a:pt x="1938020" y="16444976"/>
                    </a:cubicBezTo>
                    <a:cubicBezTo>
                      <a:pt x="1953260" y="16434054"/>
                      <a:pt x="1974342" y="16437738"/>
                      <a:pt x="1985264" y="16452977"/>
                    </a:cubicBezTo>
                    <a:cubicBezTo>
                      <a:pt x="1998345" y="16471264"/>
                      <a:pt x="2011426" y="16489553"/>
                      <a:pt x="2024634" y="16507840"/>
                    </a:cubicBezTo>
                    <a:cubicBezTo>
                      <a:pt x="2035556" y="16522954"/>
                      <a:pt x="2032127" y="16544162"/>
                      <a:pt x="2017014" y="16555086"/>
                    </a:cubicBezTo>
                    <a:cubicBezTo>
                      <a:pt x="2001901" y="16566007"/>
                      <a:pt x="1980692" y="16562578"/>
                      <a:pt x="1969770" y="16547464"/>
                    </a:cubicBezTo>
                    <a:close/>
                    <a:moveTo>
                      <a:pt x="1891030" y="16436721"/>
                    </a:moveTo>
                    <a:cubicBezTo>
                      <a:pt x="1878076" y="16418179"/>
                      <a:pt x="1865122" y="16399638"/>
                      <a:pt x="1852168" y="16380968"/>
                    </a:cubicBezTo>
                    <a:cubicBezTo>
                      <a:pt x="1841500" y="16365601"/>
                      <a:pt x="1845310" y="16344519"/>
                      <a:pt x="1860804" y="16333851"/>
                    </a:cubicBezTo>
                    <a:cubicBezTo>
                      <a:pt x="1876298" y="16323183"/>
                      <a:pt x="1897253" y="16326993"/>
                      <a:pt x="1907921" y="16342488"/>
                    </a:cubicBezTo>
                    <a:cubicBezTo>
                      <a:pt x="1920748" y="16361029"/>
                      <a:pt x="1933575" y="16379444"/>
                      <a:pt x="1946529" y="16397860"/>
                    </a:cubicBezTo>
                    <a:cubicBezTo>
                      <a:pt x="1957324" y="16413226"/>
                      <a:pt x="1953514" y="16434308"/>
                      <a:pt x="1938274" y="16444976"/>
                    </a:cubicBezTo>
                    <a:cubicBezTo>
                      <a:pt x="1923034" y="16455644"/>
                      <a:pt x="1901825" y="16451962"/>
                      <a:pt x="1891157" y="16436721"/>
                    </a:cubicBezTo>
                    <a:close/>
                    <a:moveTo>
                      <a:pt x="1813814" y="16324962"/>
                    </a:moveTo>
                    <a:cubicBezTo>
                      <a:pt x="1800987" y="16306292"/>
                      <a:pt x="1788287" y="16287496"/>
                      <a:pt x="1775714" y="16268700"/>
                    </a:cubicBezTo>
                    <a:cubicBezTo>
                      <a:pt x="1765300" y="16253206"/>
                      <a:pt x="1769364" y="16232124"/>
                      <a:pt x="1784858" y="16221711"/>
                    </a:cubicBezTo>
                    <a:cubicBezTo>
                      <a:pt x="1800352" y="16211296"/>
                      <a:pt x="1821434" y="16215361"/>
                      <a:pt x="1831848" y="16230854"/>
                    </a:cubicBezTo>
                    <a:cubicBezTo>
                      <a:pt x="1844421" y="16249523"/>
                      <a:pt x="1856994" y="16268192"/>
                      <a:pt x="1869694" y="16286735"/>
                    </a:cubicBezTo>
                    <a:cubicBezTo>
                      <a:pt x="1880235" y="16302228"/>
                      <a:pt x="1876298" y="16323311"/>
                      <a:pt x="1860804" y="16333851"/>
                    </a:cubicBezTo>
                    <a:cubicBezTo>
                      <a:pt x="1845310" y="16344392"/>
                      <a:pt x="1824228" y="16340455"/>
                      <a:pt x="1813687" y="16324962"/>
                    </a:cubicBezTo>
                    <a:close/>
                    <a:moveTo>
                      <a:pt x="1737868" y="16212186"/>
                    </a:moveTo>
                    <a:cubicBezTo>
                      <a:pt x="1725295" y="16193263"/>
                      <a:pt x="1712849" y="16174465"/>
                      <a:pt x="1700530" y="16155415"/>
                    </a:cubicBezTo>
                    <a:cubicBezTo>
                      <a:pt x="1690243" y="16139795"/>
                      <a:pt x="1694688" y="16118712"/>
                      <a:pt x="1710309" y="16108553"/>
                    </a:cubicBezTo>
                    <a:cubicBezTo>
                      <a:pt x="1725930" y="16098393"/>
                      <a:pt x="1747012" y="16102712"/>
                      <a:pt x="1757172" y="16118332"/>
                    </a:cubicBezTo>
                    <a:cubicBezTo>
                      <a:pt x="1769491" y="16137128"/>
                      <a:pt x="1781810" y="16155924"/>
                      <a:pt x="1794256" y="16174720"/>
                    </a:cubicBezTo>
                    <a:cubicBezTo>
                      <a:pt x="1804543" y="16190340"/>
                      <a:pt x="1800352" y="16211296"/>
                      <a:pt x="1784731" y="16221711"/>
                    </a:cubicBezTo>
                    <a:cubicBezTo>
                      <a:pt x="1769110" y="16232124"/>
                      <a:pt x="1748155" y="16227806"/>
                      <a:pt x="1737741" y="16212186"/>
                    </a:cubicBezTo>
                    <a:close/>
                    <a:moveTo>
                      <a:pt x="1663319" y="16098520"/>
                    </a:moveTo>
                    <a:cubicBezTo>
                      <a:pt x="1651000" y="16079470"/>
                      <a:pt x="1638808" y="16060420"/>
                      <a:pt x="1626616" y="16041243"/>
                    </a:cubicBezTo>
                    <a:cubicBezTo>
                      <a:pt x="1616583" y="16025495"/>
                      <a:pt x="1621282" y="16004539"/>
                      <a:pt x="1637030" y="15994507"/>
                    </a:cubicBezTo>
                    <a:cubicBezTo>
                      <a:pt x="1652778" y="15984474"/>
                      <a:pt x="1673733" y="15989173"/>
                      <a:pt x="1683766" y="16004921"/>
                    </a:cubicBezTo>
                    <a:cubicBezTo>
                      <a:pt x="1695831" y="16023971"/>
                      <a:pt x="1708023" y="16042894"/>
                      <a:pt x="1720215" y="16061817"/>
                    </a:cubicBezTo>
                    <a:cubicBezTo>
                      <a:pt x="1730375" y="16077564"/>
                      <a:pt x="1725803" y="16098520"/>
                      <a:pt x="1710055" y="16108680"/>
                    </a:cubicBezTo>
                    <a:cubicBezTo>
                      <a:pt x="1694307" y="16118839"/>
                      <a:pt x="1673352" y="16114268"/>
                      <a:pt x="1663192" y="16098520"/>
                    </a:cubicBezTo>
                    <a:close/>
                    <a:moveTo>
                      <a:pt x="1590294" y="15983838"/>
                    </a:moveTo>
                    <a:cubicBezTo>
                      <a:pt x="1578229" y="15964663"/>
                      <a:pt x="1566291" y="15945358"/>
                      <a:pt x="1554353" y="15926054"/>
                    </a:cubicBezTo>
                    <a:cubicBezTo>
                      <a:pt x="1544574" y="15910179"/>
                      <a:pt x="1549400" y="15889224"/>
                      <a:pt x="1565402" y="15879445"/>
                    </a:cubicBezTo>
                    <a:cubicBezTo>
                      <a:pt x="1581404" y="15869665"/>
                      <a:pt x="1602232" y="15874492"/>
                      <a:pt x="1612011" y="15890494"/>
                    </a:cubicBezTo>
                    <a:cubicBezTo>
                      <a:pt x="1623822" y="15909671"/>
                      <a:pt x="1635760" y="15928721"/>
                      <a:pt x="1647698" y="15947898"/>
                    </a:cubicBezTo>
                    <a:cubicBezTo>
                      <a:pt x="1657604" y="15963773"/>
                      <a:pt x="1652778" y="15984601"/>
                      <a:pt x="1637030" y="15994635"/>
                    </a:cubicBezTo>
                    <a:cubicBezTo>
                      <a:pt x="1621282" y="16004667"/>
                      <a:pt x="1600327" y="15999713"/>
                      <a:pt x="1590294" y="15983965"/>
                    </a:cubicBezTo>
                    <a:close/>
                    <a:moveTo>
                      <a:pt x="1518793" y="15868269"/>
                    </a:moveTo>
                    <a:cubicBezTo>
                      <a:pt x="1506982" y="15848964"/>
                      <a:pt x="1495298" y="15829535"/>
                      <a:pt x="1483614" y="15810103"/>
                    </a:cubicBezTo>
                    <a:cubicBezTo>
                      <a:pt x="1473962" y="15794101"/>
                      <a:pt x="1479169" y="15773273"/>
                      <a:pt x="1495171" y="15763621"/>
                    </a:cubicBezTo>
                    <a:cubicBezTo>
                      <a:pt x="1511173" y="15753969"/>
                      <a:pt x="1532001" y="15759176"/>
                      <a:pt x="1541653" y="15775178"/>
                    </a:cubicBezTo>
                    <a:cubicBezTo>
                      <a:pt x="1553210" y="15794482"/>
                      <a:pt x="1564894" y="15813660"/>
                      <a:pt x="1576578" y="15832964"/>
                    </a:cubicBezTo>
                    <a:cubicBezTo>
                      <a:pt x="1586357" y="15848964"/>
                      <a:pt x="1581277" y="15869793"/>
                      <a:pt x="1565275" y="15879445"/>
                    </a:cubicBezTo>
                    <a:cubicBezTo>
                      <a:pt x="1549273" y="15889097"/>
                      <a:pt x="1528445" y="15884144"/>
                      <a:pt x="1518793" y="15868142"/>
                    </a:cubicBezTo>
                    <a:close/>
                    <a:moveTo>
                      <a:pt x="1448943" y="15751683"/>
                    </a:moveTo>
                    <a:cubicBezTo>
                      <a:pt x="1437386" y="15732252"/>
                      <a:pt x="1425956" y="15712694"/>
                      <a:pt x="1414526" y="15693137"/>
                    </a:cubicBezTo>
                    <a:cubicBezTo>
                      <a:pt x="1405128" y="15677007"/>
                      <a:pt x="1410589" y="15656179"/>
                      <a:pt x="1426718" y="15646781"/>
                    </a:cubicBezTo>
                    <a:cubicBezTo>
                      <a:pt x="1442847" y="15637383"/>
                      <a:pt x="1463675" y="15642844"/>
                      <a:pt x="1473073" y="15658973"/>
                    </a:cubicBezTo>
                    <a:cubicBezTo>
                      <a:pt x="1484376" y="15678404"/>
                      <a:pt x="1495806" y="15697836"/>
                      <a:pt x="1507236" y="15717138"/>
                    </a:cubicBezTo>
                    <a:cubicBezTo>
                      <a:pt x="1516761" y="15733268"/>
                      <a:pt x="1511427" y="15753969"/>
                      <a:pt x="1495298" y="15763494"/>
                    </a:cubicBezTo>
                    <a:cubicBezTo>
                      <a:pt x="1479169" y="15773019"/>
                      <a:pt x="1458468" y="15767686"/>
                      <a:pt x="1448943" y="15751556"/>
                    </a:cubicBezTo>
                    <a:close/>
                    <a:moveTo>
                      <a:pt x="1380617" y="15634208"/>
                    </a:moveTo>
                    <a:cubicBezTo>
                      <a:pt x="1369314" y="15614523"/>
                      <a:pt x="1358138" y="15594839"/>
                      <a:pt x="1346962" y="15575153"/>
                    </a:cubicBezTo>
                    <a:cubicBezTo>
                      <a:pt x="1337818" y="15558897"/>
                      <a:pt x="1343533" y="15538196"/>
                      <a:pt x="1359789" y="15529052"/>
                    </a:cubicBezTo>
                    <a:cubicBezTo>
                      <a:pt x="1376045" y="15519908"/>
                      <a:pt x="1396746" y="15525623"/>
                      <a:pt x="1405890" y="15541879"/>
                    </a:cubicBezTo>
                    <a:cubicBezTo>
                      <a:pt x="1416939" y="15561438"/>
                      <a:pt x="1428115" y="15580995"/>
                      <a:pt x="1439291" y="15600553"/>
                    </a:cubicBezTo>
                    <a:cubicBezTo>
                      <a:pt x="1448562" y="15616810"/>
                      <a:pt x="1442974" y="15637511"/>
                      <a:pt x="1426718" y="15646781"/>
                    </a:cubicBezTo>
                    <a:cubicBezTo>
                      <a:pt x="1410462" y="15656052"/>
                      <a:pt x="1389761" y="15650465"/>
                      <a:pt x="1380490" y="15634208"/>
                    </a:cubicBezTo>
                    <a:close/>
                    <a:moveTo>
                      <a:pt x="1313561" y="15515844"/>
                    </a:moveTo>
                    <a:cubicBezTo>
                      <a:pt x="1302512" y="15496032"/>
                      <a:pt x="1291590" y="15476220"/>
                      <a:pt x="1280668" y="15456281"/>
                    </a:cubicBezTo>
                    <a:cubicBezTo>
                      <a:pt x="1271651" y="15439898"/>
                      <a:pt x="1277747" y="15419324"/>
                      <a:pt x="1294130" y="15410307"/>
                    </a:cubicBezTo>
                    <a:cubicBezTo>
                      <a:pt x="1310513" y="15401289"/>
                      <a:pt x="1331087" y="15407387"/>
                      <a:pt x="1340104" y="15423769"/>
                    </a:cubicBezTo>
                    <a:cubicBezTo>
                      <a:pt x="1350899" y="15443581"/>
                      <a:pt x="1361821" y="15463265"/>
                      <a:pt x="1372743" y="15482951"/>
                    </a:cubicBezTo>
                    <a:cubicBezTo>
                      <a:pt x="1381887" y="15499335"/>
                      <a:pt x="1375918" y="15519908"/>
                      <a:pt x="1359662" y="15529052"/>
                    </a:cubicBezTo>
                    <a:cubicBezTo>
                      <a:pt x="1343406" y="15538196"/>
                      <a:pt x="1322705" y="15532227"/>
                      <a:pt x="1313561" y="15515971"/>
                    </a:cubicBezTo>
                    <a:close/>
                    <a:moveTo>
                      <a:pt x="1248156" y="15396718"/>
                    </a:moveTo>
                    <a:cubicBezTo>
                      <a:pt x="1237361" y="15376779"/>
                      <a:pt x="1226693" y="15356839"/>
                      <a:pt x="1216152" y="15336901"/>
                    </a:cubicBezTo>
                    <a:cubicBezTo>
                      <a:pt x="1207389" y="15320390"/>
                      <a:pt x="1213612" y="15299817"/>
                      <a:pt x="1230122" y="15291054"/>
                    </a:cubicBezTo>
                    <a:cubicBezTo>
                      <a:pt x="1246632" y="15282290"/>
                      <a:pt x="1267206" y="15288515"/>
                      <a:pt x="1275969" y="15305024"/>
                    </a:cubicBezTo>
                    <a:cubicBezTo>
                      <a:pt x="1286510" y="15324837"/>
                      <a:pt x="1297178" y="15344648"/>
                      <a:pt x="1307846" y="15364461"/>
                    </a:cubicBezTo>
                    <a:cubicBezTo>
                      <a:pt x="1316736" y="15380970"/>
                      <a:pt x="1310640" y="15401417"/>
                      <a:pt x="1294130" y="15410307"/>
                    </a:cubicBezTo>
                    <a:cubicBezTo>
                      <a:pt x="1277620" y="15419197"/>
                      <a:pt x="1257173" y="15413101"/>
                      <a:pt x="1248283" y="15396590"/>
                    </a:cubicBezTo>
                    <a:close/>
                    <a:moveTo>
                      <a:pt x="1184529" y="15276703"/>
                    </a:moveTo>
                    <a:cubicBezTo>
                      <a:pt x="1173988" y="15256638"/>
                      <a:pt x="1163574" y="15236571"/>
                      <a:pt x="1153287" y="15216378"/>
                    </a:cubicBezTo>
                    <a:cubicBezTo>
                      <a:pt x="1144778" y="15199740"/>
                      <a:pt x="1151255" y="15179294"/>
                      <a:pt x="1167892" y="15170786"/>
                    </a:cubicBezTo>
                    <a:cubicBezTo>
                      <a:pt x="1184529" y="15162276"/>
                      <a:pt x="1204976" y="15168753"/>
                      <a:pt x="1213485" y="15185389"/>
                    </a:cubicBezTo>
                    <a:cubicBezTo>
                      <a:pt x="1223772" y="15205456"/>
                      <a:pt x="1234186" y="15225395"/>
                      <a:pt x="1244600" y="15245335"/>
                    </a:cubicBezTo>
                    <a:cubicBezTo>
                      <a:pt x="1253236" y="15261971"/>
                      <a:pt x="1246886" y="15282418"/>
                      <a:pt x="1230249" y="15291054"/>
                    </a:cubicBezTo>
                    <a:cubicBezTo>
                      <a:pt x="1213612" y="15299689"/>
                      <a:pt x="1193165" y="15293339"/>
                      <a:pt x="1184529" y="15276703"/>
                    </a:cubicBezTo>
                    <a:close/>
                    <a:moveTo>
                      <a:pt x="1122299" y="15155926"/>
                    </a:moveTo>
                    <a:cubicBezTo>
                      <a:pt x="1112012" y="15135733"/>
                      <a:pt x="1101852" y="15115412"/>
                      <a:pt x="1091819" y="15095220"/>
                    </a:cubicBezTo>
                    <a:cubicBezTo>
                      <a:pt x="1083437" y="15078456"/>
                      <a:pt x="1090295" y="15058137"/>
                      <a:pt x="1107059" y="15049754"/>
                    </a:cubicBezTo>
                    <a:cubicBezTo>
                      <a:pt x="1123823" y="15041372"/>
                      <a:pt x="1144143" y="15048230"/>
                      <a:pt x="1152525" y="15064994"/>
                    </a:cubicBezTo>
                    <a:cubicBezTo>
                      <a:pt x="1162558" y="15085188"/>
                      <a:pt x="1172718" y="15105253"/>
                      <a:pt x="1182878" y="15125319"/>
                    </a:cubicBezTo>
                    <a:cubicBezTo>
                      <a:pt x="1191387" y="15141956"/>
                      <a:pt x="1184656" y="15162403"/>
                      <a:pt x="1168019" y="15170786"/>
                    </a:cubicBezTo>
                    <a:cubicBezTo>
                      <a:pt x="1151382" y="15179167"/>
                      <a:pt x="1130935" y="15172562"/>
                      <a:pt x="1122553" y="15155926"/>
                    </a:cubicBezTo>
                    <a:close/>
                    <a:moveTo>
                      <a:pt x="1061847" y="15034133"/>
                    </a:moveTo>
                    <a:cubicBezTo>
                      <a:pt x="1051814" y="15013812"/>
                      <a:pt x="1041908" y="14993365"/>
                      <a:pt x="1032129" y="14972919"/>
                    </a:cubicBezTo>
                    <a:cubicBezTo>
                      <a:pt x="1024001" y="14956028"/>
                      <a:pt x="1031113" y="14935836"/>
                      <a:pt x="1047877" y="14927707"/>
                    </a:cubicBezTo>
                    <a:cubicBezTo>
                      <a:pt x="1064641" y="14919579"/>
                      <a:pt x="1084961" y="14926690"/>
                      <a:pt x="1093089" y="14943455"/>
                    </a:cubicBezTo>
                    <a:cubicBezTo>
                      <a:pt x="1102868" y="14963775"/>
                      <a:pt x="1112774" y="14983968"/>
                      <a:pt x="1122680" y="15004287"/>
                    </a:cubicBezTo>
                    <a:cubicBezTo>
                      <a:pt x="1130935" y="15021052"/>
                      <a:pt x="1123950" y="15041372"/>
                      <a:pt x="1107186" y="15049627"/>
                    </a:cubicBezTo>
                    <a:cubicBezTo>
                      <a:pt x="1090422" y="15057882"/>
                      <a:pt x="1070102" y="15050897"/>
                      <a:pt x="1061847" y="15034133"/>
                    </a:cubicBezTo>
                    <a:close/>
                    <a:moveTo>
                      <a:pt x="1002792" y="14911705"/>
                    </a:moveTo>
                    <a:cubicBezTo>
                      <a:pt x="993140" y="14891258"/>
                      <a:pt x="983488" y="14870812"/>
                      <a:pt x="973963" y="14850238"/>
                    </a:cubicBezTo>
                    <a:cubicBezTo>
                      <a:pt x="966089" y="14833346"/>
                      <a:pt x="973455" y="14813153"/>
                      <a:pt x="990346" y="14805279"/>
                    </a:cubicBezTo>
                    <a:cubicBezTo>
                      <a:pt x="1007237" y="14797405"/>
                      <a:pt x="1027430" y="14804771"/>
                      <a:pt x="1035304" y="14821663"/>
                    </a:cubicBezTo>
                    <a:cubicBezTo>
                      <a:pt x="1044829" y="14841982"/>
                      <a:pt x="1054354" y="14862429"/>
                      <a:pt x="1064006" y="14882749"/>
                    </a:cubicBezTo>
                    <a:cubicBezTo>
                      <a:pt x="1072007" y="14899639"/>
                      <a:pt x="1064768" y="14919833"/>
                      <a:pt x="1047877" y="14927835"/>
                    </a:cubicBezTo>
                    <a:cubicBezTo>
                      <a:pt x="1030986" y="14935836"/>
                      <a:pt x="1010793" y="14928596"/>
                      <a:pt x="1002792" y="14911705"/>
                    </a:cubicBezTo>
                    <a:close/>
                    <a:moveTo>
                      <a:pt x="945388" y="14788642"/>
                    </a:moveTo>
                    <a:cubicBezTo>
                      <a:pt x="935990" y="14768068"/>
                      <a:pt x="926592" y="14747494"/>
                      <a:pt x="917321" y="14726793"/>
                    </a:cubicBezTo>
                    <a:cubicBezTo>
                      <a:pt x="909701" y="14709775"/>
                      <a:pt x="917194" y="14689710"/>
                      <a:pt x="934339" y="14681963"/>
                    </a:cubicBezTo>
                    <a:cubicBezTo>
                      <a:pt x="951484" y="14674214"/>
                      <a:pt x="971423" y="14681836"/>
                      <a:pt x="979170" y="14698980"/>
                    </a:cubicBezTo>
                    <a:cubicBezTo>
                      <a:pt x="988441" y="14719554"/>
                      <a:pt x="997712" y="14740001"/>
                      <a:pt x="1007110" y="14760448"/>
                    </a:cubicBezTo>
                    <a:cubicBezTo>
                      <a:pt x="1014857" y="14777465"/>
                      <a:pt x="1007364" y="14797532"/>
                      <a:pt x="990473" y="14805279"/>
                    </a:cubicBezTo>
                    <a:cubicBezTo>
                      <a:pt x="973582" y="14813026"/>
                      <a:pt x="953389" y="14805533"/>
                      <a:pt x="945642" y="14788642"/>
                    </a:cubicBezTo>
                    <a:close/>
                    <a:moveTo>
                      <a:pt x="889889" y="14664689"/>
                    </a:moveTo>
                    <a:cubicBezTo>
                      <a:pt x="880745" y="14643988"/>
                      <a:pt x="871601" y="14623162"/>
                      <a:pt x="862584" y="14602461"/>
                    </a:cubicBezTo>
                    <a:cubicBezTo>
                      <a:pt x="855091" y="14585314"/>
                      <a:pt x="862965" y="14565376"/>
                      <a:pt x="880110" y="14557883"/>
                    </a:cubicBezTo>
                    <a:cubicBezTo>
                      <a:pt x="897255" y="14550389"/>
                      <a:pt x="917194" y="14558263"/>
                      <a:pt x="924687" y="14575410"/>
                    </a:cubicBezTo>
                    <a:cubicBezTo>
                      <a:pt x="933704" y="14596111"/>
                      <a:pt x="942721" y="14616685"/>
                      <a:pt x="951865" y="14637258"/>
                    </a:cubicBezTo>
                    <a:cubicBezTo>
                      <a:pt x="959485" y="14654403"/>
                      <a:pt x="951738" y="14674342"/>
                      <a:pt x="934593" y="14681963"/>
                    </a:cubicBezTo>
                    <a:cubicBezTo>
                      <a:pt x="917448" y="14689582"/>
                      <a:pt x="897509" y="14681836"/>
                      <a:pt x="889889" y="14664689"/>
                    </a:cubicBezTo>
                    <a:close/>
                    <a:moveTo>
                      <a:pt x="835660" y="14539849"/>
                    </a:moveTo>
                    <a:cubicBezTo>
                      <a:pt x="826770" y="14519021"/>
                      <a:pt x="818007" y="14498193"/>
                      <a:pt x="809244" y="14477237"/>
                    </a:cubicBezTo>
                    <a:cubicBezTo>
                      <a:pt x="802005" y="14459965"/>
                      <a:pt x="810133" y="14440154"/>
                      <a:pt x="827405" y="14432914"/>
                    </a:cubicBezTo>
                    <a:cubicBezTo>
                      <a:pt x="844677" y="14425676"/>
                      <a:pt x="864489" y="14433804"/>
                      <a:pt x="871728" y="14451076"/>
                    </a:cubicBezTo>
                    <a:cubicBezTo>
                      <a:pt x="880364" y="14471777"/>
                      <a:pt x="889127" y="14492605"/>
                      <a:pt x="898017" y="14513306"/>
                    </a:cubicBezTo>
                    <a:cubicBezTo>
                      <a:pt x="905383" y="14530451"/>
                      <a:pt x="897382" y="14550389"/>
                      <a:pt x="880110" y="14557756"/>
                    </a:cubicBezTo>
                    <a:cubicBezTo>
                      <a:pt x="862838" y="14565122"/>
                      <a:pt x="843026" y="14557121"/>
                      <a:pt x="835660" y="14539849"/>
                    </a:cubicBezTo>
                    <a:close/>
                    <a:moveTo>
                      <a:pt x="783209" y="14414627"/>
                    </a:moveTo>
                    <a:cubicBezTo>
                      <a:pt x="774573" y="14393672"/>
                      <a:pt x="766064" y="14372717"/>
                      <a:pt x="757555" y="14351763"/>
                    </a:cubicBezTo>
                    <a:cubicBezTo>
                      <a:pt x="750570" y="14334362"/>
                      <a:pt x="758952" y="14314678"/>
                      <a:pt x="776224" y="14307693"/>
                    </a:cubicBezTo>
                    <a:cubicBezTo>
                      <a:pt x="793496" y="14300708"/>
                      <a:pt x="813308" y="14309089"/>
                      <a:pt x="820293" y="14326363"/>
                    </a:cubicBezTo>
                    <a:cubicBezTo>
                      <a:pt x="828675" y="14347189"/>
                      <a:pt x="837184" y="14368018"/>
                      <a:pt x="845693" y="14388846"/>
                    </a:cubicBezTo>
                    <a:cubicBezTo>
                      <a:pt x="852805" y="14406118"/>
                      <a:pt x="844550" y="14425930"/>
                      <a:pt x="827278" y="14433042"/>
                    </a:cubicBezTo>
                    <a:cubicBezTo>
                      <a:pt x="810006" y="14440154"/>
                      <a:pt x="790194" y="14431899"/>
                      <a:pt x="783082" y="14414627"/>
                    </a:cubicBezTo>
                    <a:close/>
                    <a:moveTo>
                      <a:pt x="732282" y="14288643"/>
                    </a:moveTo>
                    <a:cubicBezTo>
                      <a:pt x="723900" y="14267562"/>
                      <a:pt x="715645" y="14246479"/>
                      <a:pt x="707517" y="14225397"/>
                    </a:cubicBezTo>
                    <a:cubicBezTo>
                      <a:pt x="700786" y="14207998"/>
                      <a:pt x="709422" y="14188312"/>
                      <a:pt x="726821" y="14181582"/>
                    </a:cubicBezTo>
                    <a:cubicBezTo>
                      <a:pt x="744220" y="14174851"/>
                      <a:pt x="763905" y="14183488"/>
                      <a:pt x="770636" y="14200887"/>
                    </a:cubicBezTo>
                    <a:cubicBezTo>
                      <a:pt x="778764" y="14221840"/>
                      <a:pt x="787019" y="14242796"/>
                      <a:pt x="795274" y="14263751"/>
                    </a:cubicBezTo>
                    <a:cubicBezTo>
                      <a:pt x="802132" y="14281150"/>
                      <a:pt x="793623" y="14300836"/>
                      <a:pt x="776224" y="14307693"/>
                    </a:cubicBezTo>
                    <a:cubicBezTo>
                      <a:pt x="758825" y="14314551"/>
                      <a:pt x="739140" y="14306042"/>
                      <a:pt x="732282" y="14288643"/>
                    </a:cubicBezTo>
                    <a:close/>
                    <a:moveTo>
                      <a:pt x="683006" y="14161897"/>
                    </a:moveTo>
                    <a:cubicBezTo>
                      <a:pt x="674878" y="14140689"/>
                      <a:pt x="666877" y="14119479"/>
                      <a:pt x="659003" y="14098270"/>
                    </a:cubicBezTo>
                    <a:cubicBezTo>
                      <a:pt x="652399" y="14080744"/>
                      <a:pt x="661416" y="14061187"/>
                      <a:pt x="678815" y="14054710"/>
                    </a:cubicBezTo>
                    <a:cubicBezTo>
                      <a:pt x="696214" y="14048232"/>
                      <a:pt x="715899" y="14057122"/>
                      <a:pt x="722376" y="14074521"/>
                    </a:cubicBezTo>
                    <a:cubicBezTo>
                      <a:pt x="730250" y="14095603"/>
                      <a:pt x="738251" y="14116686"/>
                      <a:pt x="746252" y="14137767"/>
                    </a:cubicBezTo>
                    <a:cubicBezTo>
                      <a:pt x="752856" y="14155293"/>
                      <a:pt x="744093" y="14174851"/>
                      <a:pt x="726694" y="14181455"/>
                    </a:cubicBezTo>
                    <a:cubicBezTo>
                      <a:pt x="709295" y="14188060"/>
                      <a:pt x="689610" y="14179296"/>
                      <a:pt x="683006" y="14161897"/>
                    </a:cubicBezTo>
                    <a:close/>
                    <a:moveTo>
                      <a:pt x="635381" y="14034388"/>
                    </a:moveTo>
                    <a:cubicBezTo>
                      <a:pt x="627634" y="14013180"/>
                      <a:pt x="619887" y="13991971"/>
                      <a:pt x="612267" y="13970636"/>
                    </a:cubicBezTo>
                    <a:cubicBezTo>
                      <a:pt x="605917" y="13952982"/>
                      <a:pt x="615061" y="13933678"/>
                      <a:pt x="632714" y="13927328"/>
                    </a:cubicBezTo>
                    <a:cubicBezTo>
                      <a:pt x="650367" y="13920978"/>
                      <a:pt x="669671" y="13930122"/>
                      <a:pt x="676021" y="13947775"/>
                    </a:cubicBezTo>
                    <a:cubicBezTo>
                      <a:pt x="683641" y="13968857"/>
                      <a:pt x="691261" y="13990065"/>
                      <a:pt x="699008" y="14011148"/>
                    </a:cubicBezTo>
                    <a:cubicBezTo>
                      <a:pt x="705485" y="14028674"/>
                      <a:pt x="696468" y="14048105"/>
                      <a:pt x="678815" y="14054582"/>
                    </a:cubicBezTo>
                    <a:cubicBezTo>
                      <a:pt x="661162" y="14061060"/>
                      <a:pt x="641858" y="14052042"/>
                      <a:pt x="635381" y="14034388"/>
                    </a:cubicBezTo>
                    <a:close/>
                    <a:moveTo>
                      <a:pt x="589534" y="13906754"/>
                    </a:moveTo>
                    <a:cubicBezTo>
                      <a:pt x="582041" y="13885418"/>
                      <a:pt x="574548" y="13864082"/>
                      <a:pt x="567182" y="13842619"/>
                    </a:cubicBezTo>
                    <a:cubicBezTo>
                      <a:pt x="561086" y="13824965"/>
                      <a:pt x="570484" y="13805663"/>
                      <a:pt x="588137" y="13799565"/>
                    </a:cubicBezTo>
                    <a:cubicBezTo>
                      <a:pt x="605790" y="13793470"/>
                      <a:pt x="625094" y="13802868"/>
                      <a:pt x="631190" y="13820521"/>
                    </a:cubicBezTo>
                    <a:cubicBezTo>
                      <a:pt x="638556" y="13841730"/>
                      <a:pt x="645922" y="13863065"/>
                      <a:pt x="653288" y="13884275"/>
                    </a:cubicBezTo>
                    <a:cubicBezTo>
                      <a:pt x="659511" y="13901928"/>
                      <a:pt x="650240" y="13921232"/>
                      <a:pt x="632587" y="13927455"/>
                    </a:cubicBezTo>
                    <a:cubicBezTo>
                      <a:pt x="614934" y="13933678"/>
                      <a:pt x="595630" y="13924407"/>
                      <a:pt x="589407" y="13906754"/>
                    </a:cubicBezTo>
                    <a:close/>
                    <a:moveTo>
                      <a:pt x="545211" y="13778357"/>
                    </a:moveTo>
                    <a:cubicBezTo>
                      <a:pt x="537972" y="13756894"/>
                      <a:pt x="530860" y="13735431"/>
                      <a:pt x="523748" y="13713840"/>
                    </a:cubicBezTo>
                    <a:cubicBezTo>
                      <a:pt x="517906" y="13696062"/>
                      <a:pt x="527558" y="13676885"/>
                      <a:pt x="545338" y="13671042"/>
                    </a:cubicBezTo>
                    <a:cubicBezTo>
                      <a:pt x="563118" y="13665200"/>
                      <a:pt x="582295" y="13674852"/>
                      <a:pt x="588137" y="13692632"/>
                    </a:cubicBezTo>
                    <a:cubicBezTo>
                      <a:pt x="595122" y="13713968"/>
                      <a:pt x="602234" y="13735431"/>
                      <a:pt x="609473" y="13756767"/>
                    </a:cubicBezTo>
                    <a:cubicBezTo>
                      <a:pt x="615442" y="13774547"/>
                      <a:pt x="605917" y="13793724"/>
                      <a:pt x="588137" y="13799693"/>
                    </a:cubicBezTo>
                    <a:cubicBezTo>
                      <a:pt x="570357" y="13805663"/>
                      <a:pt x="551180" y="13796138"/>
                      <a:pt x="545211" y="13778357"/>
                    </a:cubicBezTo>
                    <a:close/>
                    <a:moveTo>
                      <a:pt x="502666" y="13649198"/>
                    </a:moveTo>
                    <a:cubicBezTo>
                      <a:pt x="495681" y="13627608"/>
                      <a:pt x="488823" y="13606018"/>
                      <a:pt x="481965" y="13584301"/>
                    </a:cubicBezTo>
                    <a:cubicBezTo>
                      <a:pt x="476377" y="13566521"/>
                      <a:pt x="486283" y="13547471"/>
                      <a:pt x="504063" y="13541883"/>
                    </a:cubicBezTo>
                    <a:cubicBezTo>
                      <a:pt x="521843" y="13536295"/>
                      <a:pt x="540893" y="13546201"/>
                      <a:pt x="546481" y="13563981"/>
                    </a:cubicBezTo>
                    <a:cubicBezTo>
                      <a:pt x="553212" y="13585444"/>
                      <a:pt x="560070" y="13607035"/>
                      <a:pt x="567055" y="13628370"/>
                    </a:cubicBezTo>
                    <a:cubicBezTo>
                      <a:pt x="572770" y="13646150"/>
                      <a:pt x="562991" y="13665200"/>
                      <a:pt x="545211" y="13671042"/>
                    </a:cubicBezTo>
                    <a:cubicBezTo>
                      <a:pt x="527431" y="13676885"/>
                      <a:pt x="508381" y="13666978"/>
                      <a:pt x="502539" y="13649198"/>
                    </a:cubicBezTo>
                    <a:close/>
                    <a:moveTo>
                      <a:pt x="461645" y="13519404"/>
                    </a:moveTo>
                    <a:cubicBezTo>
                      <a:pt x="455041" y="13497813"/>
                      <a:pt x="448437" y="13476224"/>
                      <a:pt x="441960" y="13454507"/>
                    </a:cubicBezTo>
                    <a:cubicBezTo>
                      <a:pt x="436626" y="13436600"/>
                      <a:pt x="446786" y="13417677"/>
                      <a:pt x="464693" y="13412343"/>
                    </a:cubicBezTo>
                    <a:cubicBezTo>
                      <a:pt x="482600" y="13407010"/>
                      <a:pt x="501523" y="13417169"/>
                      <a:pt x="506857" y="13435076"/>
                    </a:cubicBezTo>
                    <a:cubicBezTo>
                      <a:pt x="513334" y="13456538"/>
                      <a:pt x="519811" y="13478129"/>
                      <a:pt x="526415" y="13499464"/>
                    </a:cubicBezTo>
                    <a:cubicBezTo>
                      <a:pt x="531876" y="13517372"/>
                      <a:pt x="521843" y="13536295"/>
                      <a:pt x="504063" y="13541756"/>
                    </a:cubicBezTo>
                    <a:cubicBezTo>
                      <a:pt x="486283" y="13547217"/>
                      <a:pt x="467233" y="13537185"/>
                      <a:pt x="461772" y="13519404"/>
                    </a:cubicBezTo>
                    <a:close/>
                    <a:moveTo>
                      <a:pt x="422783" y="13389483"/>
                    </a:moveTo>
                    <a:cubicBezTo>
                      <a:pt x="416433" y="13367765"/>
                      <a:pt x="410083" y="13346049"/>
                      <a:pt x="403860" y="13324205"/>
                    </a:cubicBezTo>
                    <a:cubicBezTo>
                      <a:pt x="398653" y="13306171"/>
                      <a:pt x="409067" y="13287502"/>
                      <a:pt x="427101" y="13282295"/>
                    </a:cubicBezTo>
                    <a:cubicBezTo>
                      <a:pt x="445135" y="13277089"/>
                      <a:pt x="463804" y="13287502"/>
                      <a:pt x="469011" y="13305537"/>
                    </a:cubicBezTo>
                    <a:cubicBezTo>
                      <a:pt x="475234" y="13327126"/>
                      <a:pt x="481457" y="13348715"/>
                      <a:pt x="487807" y="13370306"/>
                    </a:cubicBezTo>
                    <a:cubicBezTo>
                      <a:pt x="493014" y="13388214"/>
                      <a:pt x="482854" y="13407010"/>
                      <a:pt x="464820" y="13412343"/>
                    </a:cubicBezTo>
                    <a:cubicBezTo>
                      <a:pt x="446786" y="13417677"/>
                      <a:pt x="428117" y="13407389"/>
                      <a:pt x="422783" y="13389356"/>
                    </a:cubicBezTo>
                    <a:close/>
                    <a:moveTo>
                      <a:pt x="385445" y="13258673"/>
                    </a:moveTo>
                    <a:cubicBezTo>
                      <a:pt x="379349" y="13236829"/>
                      <a:pt x="373380" y="13214986"/>
                      <a:pt x="367411" y="13193140"/>
                    </a:cubicBezTo>
                    <a:cubicBezTo>
                      <a:pt x="362458" y="13175107"/>
                      <a:pt x="373126" y="13156439"/>
                      <a:pt x="391160" y="13151613"/>
                    </a:cubicBezTo>
                    <a:cubicBezTo>
                      <a:pt x="409194" y="13146787"/>
                      <a:pt x="427863" y="13157327"/>
                      <a:pt x="432689" y="13175362"/>
                    </a:cubicBezTo>
                    <a:cubicBezTo>
                      <a:pt x="438658" y="13197078"/>
                      <a:pt x="444627" y="13218795"/>
                      <a:pt x="450596" y="13240513"/>
                    </a:cubicBezTo>
                    <a:cubicBezTo>
                      <a:pt x="455676" y="13258546"/>
                      <a:pt x="445135" y="13277214"/>
                      <a:pt x="427101" y="13282295"/>
                    </a:cubicBezTo>
                    <a:cubicBezTo>
                      <a:pt x="409067" y="13287375"/>
                      <a:pt x="390398" y="13276835"/>
                      <a:pt x="385318" y="13258800"/>
                    </a:cubicBezTo>
                    <a:close/>
                    <a:moveTo>
                      <a:pt x="349631" y="13127482"/>
                    </a:moveTo>
                    <a:cubicBezTo>
                      <a:pt x="343789" y="13105512"/>
                      <a:pt x="338074" y="13083539"/>
                      <a:pt x="332359" y="13061569"/>
                    </a:cubicBezTo>
                    <a:cubicBezTo>
                      <a:pt x="327660" y="13043408"/>
                      <a:pt x="338582" y="13024993"/>
                      <a:pt x="356743" y="13020294"/>
                    </a:cubicBezTo>
                    <a:cubicBezTo>
                      <a:pt x="374904" y="13015595"/>
                      <a:pt x="393319" y="13026517"/>
                      <a:pt x="398018" y="13044678"/>
                    </a:cubicBezTo>
                    <a:cubicBezTo>
                      <a:pt x="403606" y="13066522"/>
                      <a:pt x="409321" y="13088365"/>
                      <a:pt x="415163" y="13110211"/>
                    </a:cubicBezTo>
                    <a:cubicBezTo>
                      <a:pt x="419989" y="13128244"/>
                      <a:pt x="409194" y="13146787"/>
                      <a:pt x="391160" y="13151613"/>
                    </a:cubicBezTo>
                    <a:cubicBezTo>
                      <a:pt x="373126" y="13156439"/>
                      <a:pt x="354584" y="13145643"/>
                      <a:pt x="349758" y="13127610"/>
                    </a:cubicBezTo>
                    <a:close/>
                    <a:moveTo>
                      <a:pt x="315849" y="12996037"/>
                    </a:moveTo>
                    <a:cubicBezTo>
                      <a:pt x="310388" y="12974066"/>
                      <a:pt x="304927" y="12952222"/>
                      <a:pt x="299593" y="12930251"/>
                    </a:cubicBezTo>
                    <a:cubicBezTo>
                      <a:pt x="295148" y="12912090"/>
                      <a:pt x="306324" y="12893802"/>
                      <a:pt x="324485" y="12889357"/>
                    </a:cubicBezTo>
                    <a:cubicBezTo>
                      <a:pt x="342646" y="12884912"/>
                      <a:pt x="360934" y="12896088"/>
                      <a:pt x="365379" y="12914249"/>
                    </a:cubicBezTo>
                    <a:cubicBezTo>
                      <a:pt x="370713" y="12936093"/>
                      <a:pt x="376047" y="12957810"/>
                      <a:pt x="381635" y="12979654"/>
                    </a:cubicBezTo>
                    <a:cubicBezTo>
                      <a:pt x="386207" y="12997815"/>
                      <a:pt x="375158" y="13016230"/>
                      <a:pt x="356997" y="13020802"/>
                    </a:cubicBezTo>
                    <a:cubicBezTo>
                      <a:pt x="338836" y="13025374"/>
                      <a:pt x="320421" y="13014325"/>
                      <a:pt x="315849" y="12996164"/>
                    </a:cubicBezTo>
                    <a:close/>
                    <a:moveTo>
                      <a:pt x="283718" y="12864338"/>
                    </a:moveTo>
                    <a:cubicBezTo>
                      <a:pt x="278511" y="12842367"/>
                      <a:pt x="273304" y="12820269"/>
                      <a:pt x="268224" y="12798171"/>
                    </a:cubicBezTo>
                    <a:cubicBezTo>
                      <a:pt x="264033" y="12779883"/>
                      <a:pt x="275336" y="12761722"/>
                      <a:pt x="293624" y="12757531"/>
                    </a:cubicBezTo>
                    <a:cubicBezTo>
                      <a:pt x="311912" y="12753340"/>
                      <a:pt x="330073" y="12764643"/>
                      <a:pt x="334264" y="12782931"/>
                    </a:cubicBezTo>
                    <a:cubicBezTo>
                      <a:pt x="339344" y="12804902"/>
                      <a:pt x="344424" y="12826746"/>
                      <a:pt x="349631" y="12848590"/>
                    </a:cubicBezTo>
                    <a:cubicBezTo>
                      <a:pt x="353949" y="12866751"/>
                      <a:pt x="342646" y="12885039"/>
                      <a:pt x="324485" y="12889357"/>
                    </a:cubicBezTo>
                    <a:cubicBezTo>
                      <a:pt x="306324" y="12893675"/>
                      <a:pt x="288036" y="12882372"/>
                      <a:pt x="283718" y="12864211"/>
                    </a:cubicBezTo>
                    <a:close/>
                    <a:moveTo>
                      <a:pt x="253238" y="12731750"/>
                    </a:moveTo>
                    <a:cubicBezTo>
                      <a:pt x="248285" y="12709652"/>
                      <a:pt x="243459" y="12687427"/>
                      <a:pt x="238633" y="12665329"/>
                    </a:cubicBezTo>
                    <a:cubicBezTo>
                      <a:pt x="234696" y="12647041"/>
                      <a:pt x="246253" y="12629007"/>
                      <a:pt x="264541" y="12625070"/>
                    </a:cubicBezTo>
                    <a:cubicBezTo>
                      <a:pt x="282829" y="12621133"/>
                      <a:pt x="300863" y="12632690"/>
                      <a:pt x="304800" y="12650978"/>
                    </a:cubicBezTo>
                    <a:cubicBezTo>
                      <a:pt x="309626" y="12673076"/>
                      <a:pt x="314452" y="12695047"/>
                      <a:pt x="319278" y="12717018"/>
                    </a:cubicBezTo>
                    <a:cubicBezTo>
                      <a:pt x="323342" y="12735306"/>
                      <a:pt x="311912" y="12753340"/>
                      <a:pt x="293624" y="12757404"/>
                    </a:cubicBezTo>
                    <a:cubicBezTo>
                      <a:pt x="275336" y="12761468"/>
                      <a:pt x="257302" y="12750038"/>
                      <a:pt x="253238" y="12731750"/>
                    </a:cubicBezTo>
                    <a:close/>
                    <a:moveTo>
                      <a:pt x="224409" y="12598654"/>
                    </a:moveTo>
                    <a:cubicBezTo>
                      <a:pt x="219710" y="12576429"/>
                      <a:pt x="215138" y="12554204"/>
                      <a:pt x="210693" y="12531979"/>
                    </a:cubicBezTo>
                    <a:cubicBezTo>
                      <a:pt x="207010" y="12513691"/>
                      <a:pt x="218821" y="12495784"/>
                      <a:pt x="237109" y="12492101"/>
                    </a:cubicBezTo>
                    <a:cubicBezTo>
                      <a:pt x="255397" y="12488418"/>
                      <a:pt x="273304" y="12500229"/>
                      <a:pt x="276987" y="12518517"/>
                    </a:cubicBezTo>
                    <a:cubicBezTo>
                      <a:pt x="281432" y="12540615"/>
                      <a:pt x="286004" y="12562713"/>
                      <a:pt x="290703" y="12584684"/>
                    </a:cubicBezTo>
                    <a:cubicBezTo>
                      <a:pt x="294513" y="12602972"/>
                      <a:pt x="282829" y="12620879"/>
                      <a:pt x="264541" y="12624816"/>
                    </a:cubicBezTo>
                    <a:cubicBezTo>
                      <a:pt x="246253" y="12628753"/>
                      <a:pt x="228346" y="12616942"/>
                      <a:pt x="224409" y="12598654"/>
                    </a:cubicBezTo>
                    <a:close/>
                    <a:moveTo>
                      <a:pt x="197358" y="12465558"/>
                    </a:moveTo>
                    <a:cubicBezTo>
                      <a:pt x="193040" y="12443333"/>
                      <a:pt x="188722" y="12421235"/>
                      <a:pt x="184531" y="12399010"/>
                    </a:cubicBezTo>
                    <a:cubicBezTo>
                      <a:pt x="181102" y="12380595"/>
                      <a:pt x="193167" y="12362942"/>
                      <a:pt x="211455" y="12359386"/>
                    </a:cubicBezTo>
                    <a:cubicBezTo>
                      <a:pt x="229743" y="12355830"/>
                      <a:pt x="247523" y="12368022"/>
                      <a:pt x="251079" y="12386310"/>
                    </a:cubicBezTo>
                    <a:cubicBezTo>
                      <a:pt x="255270" y="12408408"/>
                      <a:pt x="259461" y="12430379"/>
                      <a:pt x="263779" y="12452477"/>
                    </a:cubicBezTo>
                    <a:cubicBezTo>
                      <a:pt x="267335" y="12470892"/>
                      <a:pt x="255397" y="12488672"/>
                      <a:pt x="237109" y="12492228"/>
                    </a:cubicBezTo>
                    <a:cubicBezTo>
                      <a:pt x="218821" y="12495784"/>
                      <a:pt x="200914" y="12483846"/>
                      <a:pt x="197358" y="12465558"/>
                    </a:cubicBezTo>
                    <a:close/>
                    <a:moveTo>
                      <a:pt x="172085" y="12332208"/>
                    </a:moveTo>
                    <a:cubicBezTo>
                      <a:pt x="168021" y="12309983"/>
                      <a:pt x="164084" y="12287631"/>
                      <a:pt x="160147" y="12265279"/>
                    </a:cubicBezTo>
                    <a:cubicBezTo>
                      <a:pt x="156845" y="12246864"/>
                      <a:pt x="169164" y="12229338"/>
                      <a:pt x="187579" y="12226036"/>
                    </a:cubicBezTo>
                    <a:cubicBezTo>
                      <a:pt x="205994" y="12222734"/>
                      <a:pt x="223520" y="12235053"/>
                      <a:pt x="226822" y="12253468"/>
                    </a:cubicBezTo>
                    <a:cubicBezTo>
                      <a:pt x="230759" y="12275693"/>
                      <a:pt x="234696" y="12297791"/>
                      <a:pt x="238760" y="12319889"/>
                    </a:cubicBezTo>
                    <a:cubicBezTo>
                      <a:pt x="242062" y="12338304"/>
                      <a:pt x="229870" y="12355957"/>
                      <a:pt x="211582" y="12359259"/>
                    </a:cubicBezTo>
                    <a:cubicBezTo>
                      <a:pt x="193294" y="12362561"/>
                      <a:pt x="175514" y="12350369"/>
                      <a:pt x="172212" y="12332081"/>
                    </a:cubicBezTo>
                    <a:close/>
                    <a:moveTo>
                      <a:pt x="148717" y="12198223"/>
                    </a:moveTo>
                    <a:cubicBezTo>
                      <a:pt x="144907" y="12175871"/>
                      <a:pt x="141224" y="12153519"/>
                      <a:pt x="137541" y="12131040"/>
                    </a:cubicBezTo>
                    <a:cubicBezTo>
                      <a:pt x="134493" y="12112625"/>
                      <a:pt x="147066" y="12095226"/>
                      <a:pt x="165481" y="12092178"/>
                    </a:cubicBezTo>
                    <a:cubicBezTo>
                      <a:pt x="183896" y="12089130"/>
                      <a:pt x="201295" y="12101703"/>
                      <a:pt x="204343" y="12120118"/>
                    </a:cubicBezTo>
                    <a:cubicBezTo>
                      <a:pt x="207899" y="12142343"/>
                      <a:pt x="211709" y="12164568"/>
                      <a:pt x="215392" y="12186793"/>
                    </a:cubicBezTo>
                    <a:cubicBezTo>
                      <a:pt x="218567" y="12205208"/>
                      <a:pt x="206121" y="12222734"/>
                      <a:pt x="187706" y="12225782"/>
                    </a:cubicBezTo>
                    <a:cubicBezTo>
                      <a:pt x="169291" y="12228830"/>
                      <a:pt x="151765" y="12216511"/>
                      <a:pt x="148717" y="12198096"/>
                    </a:cubicBezTo>
                    <a:close/>
                    <a:moveTo>
                      <a:pt x="124841" y="12065254"/>
                    </a:moveTo>
                    <a:cubicBezTo>
                      <a:pt x="121412" y="12042902"/>
                      <a:pt x="117983" y="12020550"/>
                      <a:pt x="114554" y="11998072"/>
                    </a:cubicBezTo>
                    <a:cubicBezTo>
                      <a:pt x="111760" y="11979529"/>
                      <a:pt x="124587" y="11962385"/>
                      <a:pt x="143002" y="11959590"/>
                    </a:cubicBezTo>
                    <a:cubicBezTo>
                      <a:pt x="161417" y="11956797"/>
                      <a:pt x="178689" y="11969623"/>
                      <a:pt x="181483" y="11988038"/>
                    </a:cubicBezTo>
                    <a:cubicBezTo>
                      <a:pt x="184785" y="12010263"/>
                      <a:pt x="188214" y="12032488"/>
                      <a:pt x="191643" y="12054713"/>
                    </a:cubicBezTo>
                    <a:cubicBezTo>
                      <a:pt x="194564" y="12073255"/>
                      <a:pt x="181864" y="12090527"/>
                      <a:pt x="163449" y="12093448"/>
                    </a:cubicBezTo>
                    <a:cubicBezTo>
                      <a:pt x="145034" y="12096369"/>
                      <a:pt x="127635" y="12083669"/>
                      <a:pt x="124714" y="12065254"/>
                    </a:cubicBezTo>
                    <a:close/>
                    <a:moveTo>
                      <a:pt x="104902" y="11931142"/>
                    </a:moveTo>
                    <a:cubicBezTo>
                      <a:pt x="101727" y="11908790"/>
                      <a:pt x="98552" y="11886438"/>
                      <a:pt x="95504" y="11863960"/>
                    </a:cubicBezTo>
                    <a:cubicBezTo>
                      <a:pt x="92964" y="11845417"/>
                      <a:pt x="105918" y="11828399"/>
                      <a:pt x="124460" y="11825860"/>
                    </a:cubicBezTo>
                    <a:cubicBezTo>
                      <a:pt x="143002" y="11823319"/>
                      <a:pt x="160020" y="11836274"/>
                      <a:pt x="162560" y="11854815"/>
                    </a:cubicBezTo>
                    <a:cubicBezTo>
                      <a:pt x="165608" y="11877040"/>
                      <a:pt x="168656" y="11899265"/>
                      <a:pt x="171831" y="11921490"/>
                    </a:cubicBezTo>
                    <a:cubicBezTo>
                      <a:pt x="174498" y="11940032"/>
                      <a:pt x="161544" y="11957177"/>
                      <a:pt x="143129" y="11959844"/>
                    </a:cubicBezTo>
                    <a:cubicBezTo>
                      <a:pt x="124714" y="11962511"/>
                      <a:pt x="107442" y="11949557"/>
                      <a:pt x="104775" y="11931142"/>
                    </a:cubicBezTo>
                    <a:close/>
                    <a:moveTo>
                      <a:pt x="86614" y="11796649"/>
                    </a:moveTo>
                    <a:cubicBezTo>
                      <a:pt x="83693" y="11774170"/>
                      <a:pt x="80899" y="11751691"/>
                      <a:pt x="78105" y="11729212"/>
                    </a:cubicBezTo>
                    <a:cubicBezTo>
                      <a:pt x="75819" y="11710670"/>
                      <a:pt x="89027" y="11693779"/>
                      <a:pt x="107569" y="11691493"/>
                    </a:cubicBezTo>
                    <a:cubicBezTo>
                      <a:pt x="126111" y="11689207"/>
                      <a:pt x="143002" y="11702415"/>
                      <a:pt x="145288" y="11720957"/>
                    </a:cubicBezTo>
                    <a:cubicBezTo>
                      <a:pt x="148082" y="11743309"/>
                      <a:pt x="150876" y="11765661"/>
                      <a:pt x="153670" y="11788013"/>
                    </a:cubicBezTo>
                    <a:cubicBezTo>
                      <a:pt x="156083" y="11806555"/>
                      <a:pt x="143002" y="11823573"/>
                      <a:pt x="124460" y="11825986"/>
                    </a:cubicBezTo>
                    <a:cubicBezTo>
                      <a:pt x="105918" y="11828399"/>
                      <a:pt x="88900" y="11815318"/>
                      <a:pt x="86487" y="11796776"/>
                    </a:cubicBezTo>
                    <a:close/>
                    <a:moveTo>
                      <a:pt x="69977" y="11661775"/>
                    </a:moveTo>
                    <a:cubicBezTo>
                      <a:pt x="67310" y="11639169"/>
                      <a:pt x="64770" y="11616690"/>
                      <a:pt x="62357" y="11594084"/>
                    </a:cubicBezTo>
                    <a:cubicBezTo>
                      <a:pt x="60325" y="11575542"/>
                      <a:pt x="73787" y="11558778"/>
                      <a:pt x="92329" y="11556746"/>
                    </a:cubicBezTo>
                    <a:cubicBezTo>
                      <a:pt x="110871" y="11554714"/>
                      <a:pt x="127635" y="11568176"/>
                      <a:pt x="129667" y="11586718"/>
                    </a:cubicBezTo>
                    <a:cubicBezTo>
                      <a:pt x="132080" y="11609197"/>
                      <a:pt x="134620" y="11631549"/>
                      <a:pt x="137287" y="11654028"/>
                    </a:cubicBezTo>
                    <a:cubicBezTo>
                      <a:pt x="139446" y="11672570"/>
                      <a:pt x="126111" y="11689461"/>
                      <a:pt x="107569" y="11691620"/>
                    </a:cubicBezTo>
                    <a:cubicBezTo>
                      <a:pt x="89027" y="11693779"/>
                      <a:pt x="72136" y="11680444"/>
                      <a:pt x="69977" y="11661902"/>
                    </a:cubicBezTo>
                    <a:close/>
                    <a:moveTo>
                      <a:pt x="55245" y="11526139"/>
                    </a:moveTo>
                    <a:cubicBezTo>
                      <a:pt x="52959" y="11503660"/>
                      <a:pt x="50673" y="11481181"/>
                      <a:pt x="48514" y="11458702"/>
                    </a:cubicBezTo>
                    <a:cubicBezTo>
                      <a:pt x="46736" y="11440033"/>
                      <a:pt x="60325" y="11423523"/>
                      <a:pt x="78994" y="11421745"/>
                    </a:cubicBezTo>
                    <a:cubicBezTo>
                      <a:pt x="97663" y="11419967"/>
                      <a:pt x="114173" y="11433556"/>
                      <a:pt x="115951" y="11452225"/>
                    </a:cubicBezTo>
                    <a:cubicBezTo>
                      <a:pt x="118110" y="11474577"/>
                      <a:pt x="120269" y="11496929"/>
                      <a:pt x="122682" y="11519281"/>
                    </a:cubicBezTo>
                    <a:cubicBezTo>
                      <a:pt x="124587" y="11537950"/>
                      <a:pt x="111125" y="11554460"/>
                      <a:pt x="92456" y="11556492"/>
                    </a:cubicBezTo>
                    <a:cubicBezTo>
                      <a:pt x="73787" y="11558524"/>
                      <a:pt x="57277" y="11544935"/>
                      <a:pt x="55245" y="11526266"/>
                    </a:cubicBezTo>
                    <a:close/>
                    <a:moveTo>
                      <a:pt x="42291" y="11391265"/>
                    </a:moveTo>
                    <a:cubicBezTo>
                      <a:pt x="40259" y="11368786"/>
                      <a:pt x="38354" y="11346307"/>
                      <a:pt x="36449" y="11323701"/>
                    </a:cubicBezTo>
                    <a:cubicBezTo>
                      <a:pt x="34925" y="11305032"/>
                      <a:pt x="48768" y="11288649"/>
                      <a:pt x="67437" y="11287125"/>
                    </a:cubicBezTo>
                    <a:cubicBezTo>
                      <a:pt x="86106" y="11285601"/>
                      <a:pt x="102489" y="11299444"/>
                      <a:pt x="104013" y="11318113"/>
                    </a:cubicBezTo>
                    <a:cubicBezTo>
                      <a:pt x="105918" y="11340465"/>
                      <a:pt x="107823" y="11362944"/>
                      <a:pt x="109855" y="11385297"/>
                    </a:cubicBezTo>
                    <a:cubicBezTo>
                      <a:pt x="111506" y="11403965"/>
                      <a:pt x="97790" y="11420348"/>
                      <a:pt x="79121" y="11421999"/>
                    </a:cubicBezTo>
                    <a:cubicBezTo>
                      <a:pt x="60452" y="11423650"/>
                      <a:pt x="44069" y="11409934"/>
                      <a:pt x="42418" y="11391265"/>
                    </a:cubicBezTo>
                    <a:close/>
                    <a:moveTo>
                      <a:pt x="30988" y="11256010"/>
                    </a:moveTo>
                    <a:cubicBezTo>
                      <a:pt x="29210" y="11233403"/>
                      <a:pt x="27559" y="11210798"/>
                      <a:pt x="26035" y="11188192"/>
                    </a:cubicBezTo>
                    <a:cubicBezTo>
                      <a:pt x="24765" y="11169523"/>
                      <a:pt x="38735" y="11153394"/>
                      <a:pt x="57404" y="11151997"/>
                    </a:cubicBezTo>
                    <a:cubicBezTo>
                      <a:pt x="76073" y="11150600"/>
                      <a:pt x="92202" y="11164697"/>
                      <a:pt x="93599" y="11183366"/>
                    </a:cubicBezTo>
                    <a:cubicBezTo>
                      <a:pt x="95123" y="11205845"/>
                      <a:pt x="96774" y="11228324"/>
                      <a:pt x="98552" y="11250676"/>
                    </a:cubicBezTo>
                    <a:cubicBezTo>
                      <a:pt x="99949" y="11269345"/>
                      <a:pt x="85979" y="11285601"/>
                      <a:pt x="67437" y="11286998"/>
                    </a:cubicBezTo>
                    <a:cubicBezTo>
                      <a:pt x="48895" y="11288395"/>
                      <a:pt x="32512" y="11274425"/>
                      <a:pt x="31115" y="11255883"/>
                    </a:cubicBezTo>
                    <a:close/>
                    <a:moveTo>
                      <a:pt x="21590" y="11120120"/>
                    </a:moveTo>
                    <a:cubicBezTo>
                      <a:pt x="20193" y="11097514"/>
                      <a:pt x="18796" y="11074781"/>
                      <a:pt x="17526" y="11052048"/>
                    </a:cubicBezTo>
                    <a:cubicBezTo>
                      <a:pt x="16510" y="11033378"/>
                      <a:pt x="30734" y="11017377"/>
                      <a:pt x="49403" y="11016361"/>
                    </a:cubicBezTo>
                    <a:cubicBezTo>
                      <a:pt x="68072" y="11015345"/>
                      <a:pt x="84074" y="11029569"/>
                      <a:pt x="85090" y="11048238"/>
                    </a:cubicBezTo>
                    <a:cubicBezTo>
                      <a:pt x="86360" y="11070844"/>
                      <a:pt x="87757" y="11093323"/>
                      <a:pt x="89154" y="11115802"/>
                    </a:cubicBezTo>
                    <a:cubicBezTo>
                      <a:pt x="90297" y="11134471"/>
                      <a:pt x="76200" y="11150600"/>
                      <a:pt x="57531" y="11151743"/>
                    </a:cubicBezTo>
                    <a:cubicBezTo>
                      <a:pt x="38862" y="11152886"/>
                      <a:pt x="22733" y="11138789"/>
                      <a:pt x="21590" y="11120120"/>
                    </a:cubicBezTo>
                    <a:close/>
                    <a:moveTo>
                      <a:pt x="13843" y="10983976"/>
                    </a:moveTo>
                    <a:cubicBezTo>
                      <a:pt x="12700" y="10961497"/>
                      <a:pt x="11684" y="10939018"/>
                      <a:pt x="10668" y="10916412"/>
                    </a:cubicBezTo>
                    <a:cubicBezTo>
                      <a:pt x="9779" y="10897743"/>
                      <a:pt x="24257" y="10881868"/>
                      <a:pt x="43053" y="10881106"/>
                    </a:cubicBezTo>
                    <a:cubicBezTo>
                      <a:pt x="61849" y="10880344"/>
                      <a:pt x="77597" y="10894695"/>
                      <a:pt x="78359" y="10913491"/>
                    </a:cubicBezTo>
                    <a:cubicBezTo>
                      <a:pt x="79375" y="10935843"/>
                      <a:pt x="80391" y="10958322"/>
                      <a:pt x="81534" y="10980674"/>
                    </a:cubicBezTo>
                    <a:cubicBezTo>
                      <a:pt x="82423" y="10999343"/>
                      <a:pt x="68072" y="11015218"/>
                      <a:pt x="49403" y="11016234"/>
                    </a:cubicBezTo>
                    <a:cubicBezTo>
                      <a:pt x="30734" y="11017250"/>
                      <a:pt x="14859" y="11002772"/>
                      <a:pt x="13843" y="10984103"/>
                    </a:cubicBezTo>
                    <a:close/>
                    <a:moveTo>
                      <a:pt x="7620" y="10848848"/>
                    </a:moveTo>
                    <a:cubicBezTo>
                      <a:pt x="6731" y="10826242"/>
                      <a:pt x="5969" y="10803636"/>
                      <a:pt x="5207" y="10781030"/>
                    </a:cubicBezTo>
                    <a:cubicBezTo>
                      <a:pt x="4572" y="10762361"/>
                      <a:pt x="19304" y="10746740"/>
                      <a:pt x="37973" y="10746105"/>
                    </a:cubicBezTo>
                    <a:cubicBezTo>
                      <a:pt x="56642" y="10745470"/>
                      <a:pt x="72263" y="10760202"/>
                      <a:pt x="72898" y="10778871"/>
                    </a:cubicBezTo>
                    <a:cubicBezTo>
                      <a:pt x="73660" y="10801350"/>
                      <a:pt x="74422" y="10823829"/>
                      <a:pt x="75184" y="10846181"/>
                    </a:cubicBezTo>
                    <a:cubicBezTo>
                      <a:pt x="75946" y="10864850"/>
                      <a:pt x="61341" y="10880598"/>
                      <a:pt x="42672" y="10881360"/>
                    </a:cubicBezTo>
                    <a:cubicBezTo>
                      <a:pt x="24003" y="10882122"/>
                      <a:pt x="8382" y="10867644"/>
                      <a:pt x="7620" y="10848848"/>
                    </a:cubicBezTo>
                    <a:close/>
                    <a:moveTo>
                      <a:pt x="3429" y="10713212"/>
                    </a:moveTo>
                    <a:cubicBezTo>
                      <a:pt x="2921" y="10690606"/>
                      <a:pt x="2413" y="10667873"/>
                      <a:pt x="1905" y="10645267"/>
                    </a:cubicBezTo>
                    <a:cubicBezTo>
                      <a:pt x="1524" y="10626598"/>
                      <a:pt x="16383" y="10611104"/>
                      <a:pt x="35179" y="10610723"/>
                    </a:cubicBezTo>
                    <a:cubicBezTo>
                      <a:pt x="53975" y="10610342"/>
                      <a:pt x="69342" y="10625201"/>
                      <a:pt x="69723" y="10643997"/>
                    </a:cubicBezTo>
                    <a:cubicBezTo>
                      <a:pt x="70104" y="10666476"/>
                      <a:pt x="70612" y="10689082"/>
                      <a:pt x="71247" y="10711561"/>
                    </a:cubicBezTo>
                    <a:cubicBezTo>
                      <a:pt x="71755" y="10730230"/>
                      <a:pt x="56896" y="10745851"/>
                      <a:pt x="38227" y="10746232"/>
                    </a:cubicBezTo>
                    <a:cubicBezTo>
                      <a:pt x="19558" y="10746613"/>
                      <a:pt x="3937" y="10731881"/>
                      <a:pt x="3556" y="10713212"/>
                    </a:cubicBezTo>
                    <a:close/>
                    <a:moveTo>
                      <a:pt x="1016" y="10577195"/>
                    </a:moveTo>
                    <a:cubicBezTo>
                      <a:pt x="762" y="10554462"/>
                      <a:pt x="508" y="10531729"/>
                      <a:pt x="381" y="10508996"/>
                    </a:cubicBezTo>
                    <a:cubicBezTo>
                      <a:pt x="254" y="10490327"/>
                      <a:pt x="15367" y="10475087"/>
                      <a:pt x="34036" y="10474960"/>
                    </a:cubicBezTo>
                    <a:cubicBezTo>
                      <a:pt x="52705" y="10474833"/>
                      <a:pt x="67945" y="10489946"/>
                      <a:pt x="68072" y="10508615"/>
                    </a:cubicBezTo>
                    <a:cubicBezTo>
                      <a:pt x="68199" y="10531221"/>
                      <a:pt x="68453" y="10553827"/>
                      <a:pt x="68707" y="10576433"/>
                    </a:cubicBezTo>
                    <a:cubicBezTo>
                      <a:pt x="68961" y="10595102"/>
                      <a:pt x="53975" y="10610469"/>
                      <a:pt x="35306" y="10610723"/>
                    </a:cubicBezTo>
                    <a:cubicBezTo>
                      <a:pt x="16637" y="10610977"/>
                      <a:pt x="1270" y="10595991"/>
                      <a:pt x="1016" y="10577322"/>
                    </a:cubicBezTo>
                    <a:close/>
                    <a:moveTo>
                      <a:pt x="0" y="10445242"/>
                    </a:moveTo>
                    <a:cubicBezTo>
                      <a:pt x="0" y="10422510"/>
                      <a:pt x="127" y="10399649"/>
                      <a:pt x="254" y="10376916"/>
                    </a:cubicBezTo>
                    <a:cubicBezTo>
                      <a:pt x="381" y="10358248"/>
                      <a:pt x="15621" y="10343135"/>
                      <a:pt x="34290" y="10343261"/>
                    </a:cubicBezTo>
                    <a:cubicBezTo>
                      <a:pt x="52959" y="10343388"/>
                      <a:pt x="68072" y="10358628"/>
                      <a:pt x="67945" y="10377298"/>
                    </a:cubicBezTo>
                    <a:cubicBezTo>
                      <a:pt x="67818" y="10399903"/>
                      <a:pt x="67691" y="10422510"/>
                      <a:pt x="67691" y="10445115"/>
                    </a:cubicBezTo>
                    <a:cubicBezTo>
                      <a:pt x="67691" y="10463785"/>
                      <a:pt x="52578" y="10479024"/>
                      <a:pt x="33782" y="10479024"/>
                    </a:cubicBezTo>
                    <a:cubicBezTo>
                      <a:pt x="14986" y="10479024"/>
                      <a:pt x="0" y="10463911"/>
                      <a:pt x="0" y="10445242"/>
                    </a:cubicBezTo>
                    <a:close/>
                  </a:path>
                </a:pathLst>
              </a:custGeom>
              <a:solidFill>
                <a:srgbClr val="CACACA"/>
              </a:solidFill>
            </p:spPr>
            <p:txBody>
              <a:bodyPr/>
              <a:lstStyle/>
              <a:p>
                <a:endParaRPr lang="lv-LV"/>
              </a:p>
            </p:txBody>
          </p:sp>
        </p:grpSp>
        <p:grpSp>
          <p:nvGrpSpPr>
            <p:cNvPr id="12" name="Group 12"/>
            <p:cNvGrpSpPr/>
            <p:nvPr/>
          </p:nvGrpSpPr>
          <p:grpSpPr>
            <a:xfrm rot="3456560">
              <a:off x="944053" y="944053"/>
              <a:ext cx="4967334" cy="4967334"/>
              <a:chOff x="0" y="0"/>
              <a:chExt cx="20890521" cy="20890521"/>
            </a:xfrm>
          </p:grpSpPr>
          <p:sp>
            <p:nvSpPr>
              <p:cNvPr id="13" name="Freeform 13"/>
              <p:cNvSpPr/>
              <p:nvPr/>
            </p:nvSpPr>
            <p:spPr>
              <a:xfrm>
                <a:off x="0" y="0"/>
                <a:ext cx="20891627" cy="20889595"/>
              </a:xfrm>
              <a:custGeom>
                <a:avLst/>
                <a:gdLst/>
                <a:ahLst/>
                <a:cxnLst/>
                <a:rect l="l" t="t" r="r" b="b"/>
                <a:pathLst>
                  <a:path w="20891627" h="20889595">
                    <a:moveTo>
                      <a:pt x="889" y="10308844"/>
                    </a:moveTo>
                    <a:cubicBezTo>
                      <a:pt x="1143" y="10286111"/>
                      <a:pt x="1524" y="10263377"/>
                      <a:pt x="2032" y="10240772"/>
                    </a:cubicBezTo>
                    <a:cubicBezTo>
                      <a:pt x="2413" y="10222102"/>
                      <a:pt x="17780" y="10207244"/>
                      <a:pt x="36576" y="10207625"/>
                    </a:cubicBezTo>
                    <a:cubicBezTo>
                      <a:pt x="55372" y="10208006"/>
                      <a:pt x="70104" y="10223373"/>
                      <a:pt x="69723" y="10242169"/>
                    </a:cubicBezTo>
                    <a:cubicBezTo>
                      <a:pt x="69342" y="10264648"/>
                      <a:pt x="68961" y="10287253"/>
                      <a:pt x="68580" y="10309860"/>
                    </a:cubicBezTo>
                    <a:cubicBezTo>
                      <a:pt x="68326" y="10328528"/>
                      <a:pt x="52959" y="10343514"/>
                      <a:pt x="34290" y="10343261"/>
                    </a:cubicBezTo>
                    <a:cubicBezTo>
                      <a:pt x="15621" y="10343007"/>
                      <a:pt x="635" y="10327639"/>
                      <a:pt x="889" y="10308971"/>
                    </a:cubicBezTo>
                    <a:close/>
                    <a:moveTo>
                      <a:pt x="3429" y="10172700"/>
                    </a:moveTo>
                    <a:cubicBezTo>
                      <a:pt x="4064" y="10150094"/>
                      <a:pt x="4699" y="10127488"/>
                      <a:pt x="5334" y="10104882"/>
                    </a:cubicBezTo>
                    <a:cubicBezTo>
                      <a:pt x="5969" y="10086213"/>
                      <a:pt x="21590" y="10071481"/>
                      <a:pt x="40259" y="10072116"/>
                    </a:cubicBezTo>
                    <a:cubicBezTo>
                      <a:pt x="58928" y="10072751"/>
                      <a:pt x="73660" y="10088372"/>
                      <a:pt x="73025" y="10107041"/>
                    </a:cubicBezTo>
                    <a:cubicBezTo>
                      <a:pt x="72263" y="10129520"/>
                      <a:pt x="71628" y="10151999"/>
                      <a:pt x="71120" y="10174478"/>
                    </a:cubicBezTo>
                    <a:cubicBezTo>
                      <a:pt x="70612" y="10193147"/>
                      <a:pt x="55118" y="10208006"/>
                      <a:pt x="36449" y="10207498"/>
                    </a:cubicBezTo>
                    <a:cubicBezTo>
                      <a:pt x="17780" y="10206990"/>
                      <a:pt x="3048" y="10191496"/>
                      <a:pt x="3429" y="10172700"/>
                    </a:cubicBezTo>
                    <a:close/>
                    <a:moveTo>
                      <a:pt x="7747" y="10037064"/>
                    </a:moveTo>
                    <a:cubicBezTo>
                      <a:pt x="8636" y="10014458"/>
                      <a:pt x="9525" y="9991979"/>
                      <a:pt x="10541" y="9969373"/>
                    </a:cubicBezTo>
                    <a:cubicBezTo>
                      <a:pt x="11430" y="9950704"/>
                      <a:pt x="27178" y="9936226"/>
                      <a:pt x="45847" y="9937115"/>
                    </a:cubicBezTo>
                    <a:cubicBezTo>
                      <a:pt x="64516" y="9938004"/>
                      <a:pt x="78994" y="9953752"/>
                      <a:pt x="78105" y="9972421"/>
                    </a:cubicBezTo>
                    <a:cubicBezTo>
                      <a:pt x="77089" y="9994773"/>
                      <a:pt x="76200" y="10017252"/>
                      <a:pt x="75311" y="10039604"/>
                    </a:cubicBezTo>
                    <a:cubicBezTo>
                      <a:pt x="74549" y="10058273"/>
                      <a:pt x="58801" y="10072878"/>
                      <a:pt x="40132" y="10072116"/>
                    </a:cubicBezTo>
                    <a:cubicBezTo>
                      <a:pt x="21463" y="10071354"/>
                      <a:pt x="7112" y="10055860"/>
                      <a:pt x="7874" y="10037064"/>
                    </a:cubicBezTo>
                    <a:close/>
                    <a:moveTo>
                      <a:pt x="13970" y="9901809"/>
                    </a:moveTo>
                    <a:cubicBezTo>
                      <a:pt x="15113" y="9879076"/>
                      <a:pt x="16383" y="9856343"/>
                      <a:pt x="17653" y="9833610"/>
                    </a:cubicBezTo>
                    <a:cubicBezTo>
                      <a:pt x="18669" y="9814941"/>
                      <a:pt x="34798" y="9800717"/>
                      <a:pt x="53467" y="9801733"/>
                    </a:cubicBezTo>
                    <a:cubicBezTo>
                      <a:pt x="72136" y="9802749"/>
                      <a:pt x="86360" y="9818878"/>
                      <a:pt x="85344" y="9837547"/>
                    </a:cubicBezTo>
                    <a:cubicBezTo>
                      <a:pt x="84074" y="9860153"/>
                      <a:pt x="82804" y="9882632"/>
                      <a:pt x="81661" y="9905238"/>
                    </a:cubicBezTo>
                    <a:cubicBezTo>
                      <a:pt x="80645" y="9923907"/>
                      <a:pt x="64770" y="9938258"/>
                      <a:pt x="46101" y="9937369"/>
                    </a:cubicBezTo>
                    <a:cubicBezTo>
                      <a:pt x="27432" y="9936480"/>
                      <a:pt x="13081" y="9920478"/>
                      <a:pt x="13970" y="9901809"/>
                    </a:cubicBezTo>
                    <a:close/>
                    <a:moveTo>
                      <a:pt x="21844" y="9765665"/>
                    </a:moveTo>
                    <a:cubicBezTo>
                      <a:pt x="23241" y="9743059"/>
                      <a:pt x="24765" y="9720326"/>
                      <a:pt x="26416" y="9697720"/>
                    </a:cubicBezTo>
                    <a:cubicBezTo>
                      <a:pt x="27686" y="9679051"/>
                      <a:pt x="43942" y="9664954"/>
                      <a:pt x="62611" y="9666351"/>
                    </a:cubicBezTo>
                    <a:cubicBezTo>
                      <a:pt x="81280" y="9667748"/>
                      <a:pt x="95377" y="9683877"/>
                      <a:pt x="93980" y="9702546"/>
                    </a:cubicBezTo>
                    <a:cubicBezTo>
                      <a:pt x="92329" y="9725025"/>
                      <a:pt x="90932" y="9747504"/>
                      <a:pt x="89408" y="9769983"/>
                    </a:cubicBezTo>
                    <a:cubicBezTo>
                      <a:pt x="88265" y="9788652"/>
                      <a:pt x="72136" y="9802749"/>
                      <a:pt x="53467" y="9801606"/>
                    </a:cubicBezTo>
                    <a:cubicBezTo>
                      <a:pt x="34798" y="9800463"/>
                      <a:pt x="20701" y="9784334"/>
                      <a:pt x="21844" y="9765665"/>
                    </a:cubicBezTo>
                    <a:close/>
                    <a:moveTo>
                      <a:pt x="31496" y="9629902"/>
                    </a:moveTo>
                    <a:cubicBezTo>
                      <a:pt x="33274" y="9607296"/>
                      <a:pt x="35052" y="9584817"/>
                      <a:pt x="36957" y="9562211"/>
                    </a:cubicBezTo>
                    <a:cubicBezTo>
                      <a:pt x="38481" y="9543542"/>
                      <a:pt x="54864" y="9529699"/>
                      <a:pt x="73533" y="9531350"/>
                    </a:cubicBezTo>
                    <a:cubicBezTo>
                      <a:pt x="92202" y="9533001"/>
                      <a:pt x="106045" y="9549257"/>
                      <a:pt x="104394" y="9567926"/>
                    </a:cubicBezTo>
                    <a:cubicBezTo>
                      <a:pt x="102489" y="9590278"/>
                      <a:pt x="100711" y="9612757"/>
                      <a:pt x="98933" y="9635109"/>
                    </a:cubicBezTo>
                    <a:cubicBezTo>
                      <a:pt x="97536" y="9653778"/>
                      <a:pt x="81153" y="9667748"/>
                      <a:pt x="62611" y="9666224"/>
                    </a:cubicBezTo>
                    <a:cubicBezTo>
                      <a:pt x="44069" y="9664700"/>
                      <a:pt x="29972" y="9648444"/>
                      <a:pt x="31496" y="9629902"/>
                    </a:cubicBezTo>
                    <a:close/>
                    <a:moveTo>
                      <a:pt x="42799" y="9494647"/>
                    </a:moveTo>
                    <a:cubicBezTo>
                      <a:pt x="44831" y="9472168"/>
                      <a:pt x="46990" y="9449689"/>
                      <a:pt x="49149" y="9427210"/>
                    </a:cubicBezTo>
                    <a:cubicBezTo>
                      <a:pt x="50927" y="9408541"/>
                      <a:pt x="67564" y="9394952"/>
                      <a:pt x="86106" y="9396730"/>
                    </a:cubicBezTo>
                    <a:cubicBezTo>
                      <a:pt x="104648" y="9398508"/>
                      <a:pt x="118364" y="9415145"/>
                      <a:pt x="116586" y="9433687"/>
                    </a:cubicBezTo>
                    <a:cubicBezTo>
                      <a:pt x="114427" y="9456039"/>
                      <a:pt x="112395" y="9478264"/>
                      <a:pt x="110363" y="9500616"/>
                    </a:cubicBezTo>
                    <a:cubicBezTo>
                      <a:pt x="108712" y="9519285"/>
                      <a:pt x="92202" y="9533001"/>
                      <a:pt x="73533" y="9531350"/>
                    </a:cubicBezTo>
                    <a:cubicBezTo>
                      <a:pt x="54864" y="9529699"/>
                      <a:pt x="41148" y="9513189"/>
                      <a:pt x="42799" y="9494520"/>
                    </a:cubicBezTo>
                    <a:close/>
                    <a:moveTo>
                      <a:pt x="55753" y="9359900"/>
                    </a:moveTo>
                    <a:cubicBezTo>
                      <a:pt x="58039" y="9337294"/>
                      <a:pt x="60452" y="9314688"/>
                      <a:pt x="62992" y="9292082"/>
                    </a:cubicBezTo>
                    <a:cubicBezTo>
                      <a:pt x="65024" y="9273540"/>
                      <a:pt x="81788" y="9260078"/>
                      <a:pt x="100330" y="9262110"/>
                    </a:cubicBezTo>
                    <a:cubicBezTo>
                      <a:pt x="118872" y="9264142"/>
                      <a:pt x="132334" y="9280906"/>
                      <a:pt x="130302" y="9299448"/>
                    </a:cubicBezTo>
                    <a:cubicBezTo>
                      <a:pt x="127889" y="9321927"/>
                      <a:pt x="125476" y="9344406"/>
                      <a:pt x="123063" y="9366885"/>
                    </a:cubicBezTo>
                    <a:cubicBezTo>
                      <a:pt x="121158" y="9385427"/>
                      <a:pt x="104521" y="9399016"/>
                      <a:pt x="85852" y="9397111"/>
                    </a:cubicBezTo>
                    <a:cubicBezTo>
                      <a:pt x="67183" y="9395206"/>
                      <a:pt x="53848" y="9378442"/>
                      <a:pt x="55753" y="9359900"/>
                    </a:cubicBezTo>
                    <a:close/>
                    <a:moveTo>
                      <a:pt x="70612" y="9224391"/>
                    </a:moveTo>
                    <a:cubicBezTo>
                      <a:pt x="73279" y="9201912"/>
                      <a:pt x="75946" y="9179306"/>
                      <a:pt x="78740" y="9156827"/>
                    </a:cubicBezTo>
                    <a:cubicBezTo>
                      <a:pt x="81026" y="9138285"/>
                      <a:pt x="97917" y="9125077"/>
                      <a:pt x="116459" y="9127363"/>
                    </a:cubicBezTo>
                    <a:cubicBezTo>
                      <a:pt x="135001" y="9129649"/>
                      <a:pt x="148209" y="9146540"/>
                      <a:pt x="145923" y="9165082"/>
                    </a:cubicBezTo>
                    <a:cubicBezTo>
                      <a:pt x="143129" y="9187434"/>
                      <a:pt x="140462" y="9209786"/>
                      <a:pt x="137922" y="9232138"/>
                    </a:cubicBezTo>
                    <a:cubicBezTo>
                      <a:pt x="135763" y="9250680"/>
                      <a:pt x="118999" y="9264015"/>
                      <a:pt x="100330" y="9261856"/>
                    </a:cubicBezTo>
                    <a:cubicBezTo>
                      <a:pt x="81661" y="9259697"/>
                      <a:pt x="68453" y="9242933"/>
                      <a:pt x="70612" y="9224264"/>
                    </a:cubicBezTo>
                    <a:close/>
                    <a:moveTo>
                      <a:pt x="87249" y="9089390"/>
                    </a:moveTo>
                    <a:cubicBezTo>
                      <a:pt x="90170" y="9066911"/>
                      <a:pt x="93091" y="9044559"/>
                      <a:pt x="96139" y="9022080"/>
                    </a:cubicBezTo>
                    <a:cubicBezTo>
                      <a:pt x="98679" y="9003538"/>
                      <a:pt x="115697" y="8990584"/>
                      <a:pt x="134239" y="8993124"/>
                    </a:cubicBezTo>
                    <a:cubicBezTo>
                      <a:pt x="152781" y="8995664"/>
                      <a:pt x="165735" y="9012682"/>
                      <a:pt x="163195" y="9031224"/>
                    </a:cubicBezTo>
                    <a:cubicBezTo>
                      <a:pt x="160147" y="9053449"/>
                      <a:pt x="157226" y="9075801"/>
                      <a:pt x="154305" y="9098026"/>
                    </a:cubicBezTo>
                    <a:cubicBezTo>
                      <a:pt x="151892" y="9116568"/>
                      <a:pt x="134874" y="9129649"/>
                      <a:pt x="116332" y="9127236"/>
                    </a:cubicBezTo>
                    <a:cubicBezTo>
                      <a:pt x="97790" y="9124823"/>
                      <a:pt x="84709" y="9107805"/>
                      <a:pt x="87122" y="9089263"/>
                    </a:cubicBezTo>
                    <a:close/>
                    <a:moveTo>
                      <a:pt x="105410" y="8954770"/>
                    </a:moveTo>
                    <a:cubicBezTo>
                      <a:pt x="108585" y="8932418"/>
                      <a:pt x="111887" y="8910066"/>
                      <a:pt x="115189" y="8887714"/>
                    </a:cubicBezTo>
                    <a:cubicBezTo>
                      <a:pt x="117983" y="8869172"/>
                      <a:pt x="135255" y="8856472"/>
                      <a:pt x="153670" y="8859266"/>
                    </a:cubicBezTo>
                    <a:cubicBezTo>
                      <a:pt x="172085" y="8862060"/>
                      <a:pt x="184912" y="8879332"/>
                      <a:pt x="182118" y="8897747"/>
                    </a:cubicBezTo>
                    <a:cubicBezTo>
                      <a:pt x="178816" y="8919972"/>
                      <a:pt x="175514" y="8942070"/>
                      <a:pt x="172339" y="8964295"/>
                    </a:cubicBezTo>
                    <a:cubicBezTo>
                      <a:pt x="169672" y="8982837"/>
                      <a:pt x="152527" y="8995664"/>
                      <a:pt x="133985" y="8992997"/>
                    </a:cubicBezTo>
                    <a:cubicBezTo>
                      <a:pt x="115443" y="8990330"/>
                      <a:pt x="102616" y="8973185"/>
                      <a:pt x="105283" y="8954643"/>
                    </a:cubicBezTo>
                    <a:close/>
                    <a:moveTo>
                      <a:pt x="125349" y="8820404"/>
                    </a:moveTo>
                    <a:cubicBezTo>
                      <a:pt x="128905" y="8797925"/>
                      <a:pt x="132461" y="8775573"/>
                      <a:pt x="136144" y="8753094"/>
                    </a:cubicBezTo>
                    <a:cubicBezTo>
                      <a:pt x="139192" y="8734679"/>
                      <a:pt x="156591" y="8722106"/>
                      <a:pt x="175006" y="8725154"/>
                    </a:cubicBezTo>
                    <a:cubicBezTo>
                      <a:pt x="193421" y="8728202"/>
                      <a:pt x="205994" y="8745601"/>
                      <a:pt x="202946" y="8764016"/>
                    </a:cubicBezTo>
                    <a:cubicBezTo>
                      <a:pt x="199263" y="8786241"/>
                      <a:pt x="195707" y="8808593"/>
                      <a:pt x="192278" y="8830945"/>
                    </a:cubicBezTo>
                    <a:cubicBezTo>
                      <a:pt x="189357" y="8849487"/>
                      <a:pt x="172085" y="8862060"/>
                      <a:pt x="153543" y="8859139"/>
                    </a:cubicBezTo>
                    <a:cubicBezTo>
                      <a:pt x="135001" y="8856218"/>
                      <a:pt x="122682" y="8839200"/>
                      <a:pt x="125603" y="8820785"/>
                    </a:cubicBezTo>
                    <a:close/>
                    <a:moveTo>
                      <a:pt x="147447" y="8686292"/>
                    </a:moveTo>
                    <a:cubicBezTo>
                      <a:pt x="151257" y="8663940"/>
                      <a:pt x="155067" y="8641588"/>
                      <a:pt x="159004" y="8619236"/>
                    </a:cubicBezTo>
                    <a:cubicBezTo>
                      <a:pt x="162306" y="8600821"/>
                      <a:pt x="179832" y="8588502"/>
                      <a:pt x="198247" y="8591803"/>
                    </a:cubicBezTo>
                    <a:cubicBezTo>
                      <a:pt x="216662" y="8595106"/>
                      <a:pt x="228981" y="8612632"/>
                      <a:pt x="225679" y="8631047"/>
                    </a:cubicBezTo>
                    <a:cubicBezTo>
                      <a:pt x="221742" y="8653272"/>
                      <a:pt x="217932" y="8675370"/>
                      <a:pt x="214122" y="8697595"/>
                    </a:cubicBezTo>
                    <a:cubicBezTo>
                      <a:pt x="210947" y="8716010"/>
                      <a:pt x="193548" y="8728456"/>
                      <a:pt x="175133" y="8725281"/>
                    </a:cubicBezTo>
                    <a:cubicBezTo>
                      <a:pt x="156718" y="8722106"/>
                      <a:pt x="144272" y="8704707"/>
                      <a:pt x="147447" y="8686292"/>
                    </a:cubicBezTo>
                    <a:close/>
                    <a:moveTo>
                      <a:pt x="171069" y="8552434"/>
                    </a:moveTo>
                    <a:cubicBezTo>
                      <a:pt x="175133" y="8530209"/>
                      <a:pt x="179324" y="8507984"/>
                      <a:pt x="183515" y="8485759"/>
                    </a:cubicBezTo>
                    <a:cubicBezTo>
                      <a:pt x="186944" y="8467344"/>
                      <a:pt x="204724" y="8455278"/>
                      <a:pt x="223139" y="8458835"/>
                    </a:cubicBezTo>
                    <a:cubicBezTo>
                      <a:pt x="241554" y="8462391"/>
                      <a:pt x="253619" y="8480044"/>
                      <a:pt x="250063" y="8498459"/>
                    </a:cubicBezTo>
                    <a:cubicBezTo>
                      <a:pt x="245872" y="8520557"/>
                      <a:pt x="241808" y="8542655"/>
                      <a:pt x="237744" y="8564753"/>
                    </a:cubicBezTo>
                    <a:cubicBezTo>
                      <a:pt x="234315" y="8583168"/>
                      <a:pt x="216789" y="8595360"/>
                      <a:pt x="198374" y="8591931"/>
                    </a:cubicBezTo>
                    <a:cubicBezTo>
                      <a:pt x="179959" y="8588502"/>
                      <a:pt x="167767" y="8570976"/>
                      <a:pt x="171196" y="8552561"/>
                    </a:cubicBezTo>
                    <a:close/>
                    <a:moveTo>
                      <a:pt x="196469" y="8419211"/>
                    </a:moveTo>
                    <a:cubicBezTo>
                      <a:pt x="200787" y="8396986"/>
                      <a:pt x="205232" y="8374888"/>
                      <a:pt x="209804" y="8352790"/>
                    </a:cubicBezTo>
                    <a:cubicBezTo>
                      <a:pt x="213487" y="8334502"/>
                      <a:pt x="231394" y="8322564"/>
                      <a:pt x="249682" y="8326374"/>
                    </a:cubicBezTo>
                    <a:cubicBezTo>
                      <a:pt x="267970" y="8330184"/>
                      <a:pt x="279908" y="8347964"/>
                      <a:pt x="276098" y="8366252"/>
                    </a:cubicBezTo>
                    <a:cubicBezTo>
                      <a:pt x="271653" y="8388223"/>
                      <a:pt x="267208" y="8410194"/>
                      <a:pt x="262890" y="8432292"/>
                    </a:cubicBezTo>
                    <a:cubicBezTo>
                      <a:pt x="259334" y="8450707"/>
                      <a:pt x="241427" y="8462645"/>
                      <a:pt x="223139" y="8458962"/>
                    </a:cubicBezTo>
                    <a:cubicBezTo>
                      <a:pt x="204851" y="8455278"/>
                      <a:pt x="192786" y="8437499"/>
                      <a:pt x="196469" y="8419211"/>
                    </a:cubicBezTo>
                    <a:close/>
                    <a:moveTo>
                      <a:pt x="223520" y="8286115"/>
                    </a:moveTo>
                    <a:cubicBezTo>
                      <a:pt x="228219" y="8263890"/>
                      <a:pt x="232918" y="8241665"/>
                      <a:pt x="237744" y="8219567"/>
                    </a:cubicBezTo>
                    <a:cubicBezTo>
                      <a:pt x="241681" y="8201278"/>
                      <a:pt x="259715" y="8189722"/>
                      <a:pt x="278003" y="8193659"/>
                    </a:cubicBezTo>
                    <a:cubicBezTo>
                      <a:pt x="296291" y="8197596"/>
                      <a:pt x="307848" y="8215630"/>
                      <a:pt x="303911" y="8233918"/>
                    </a:cubicBezTo>
                    <a:cubicBezTo>
                      <a:pt x="299085" y="8255889"/>
                      <a:pt x="294386" y="8277987"/>
                      <a:pt x="289814" y="8300085"/>
                    </a:cubicBezTo>
                    <a:cubicBezTo>
                      <a:pt x="286004" y="8318373"/>
                      <a:pt x="267970" y="8330057"/>
                      <a:pt x="249682" y="8326247"/>
                    </a:cubicBezTo>
                    <a:cubicBezTo>
                      <a:pt x="231394" y="8322437"/>
                      <a:pt x="219710" y="8304403"/>
                      <a:pt x="223520" y="8286115"/>
                    </a:cubicBezTo>
                    <a:close/>
                    <a:moveTo>
                      <a:pt x="252349" y="8153019"/>
                    </a:moveTo>
                    <a:cubicBezTo>
                      <a:pt x="257302" y="8130921"/>
                      <a:pt x="262382" y="8108823"/>
                      <a:pt x="267462" y="8086725"/>
                    </a:cubicBezTo>
                    <a:cubicBezTo>
                      <a:pt x="271653" y="8068437"/>
                      <a:pt x="289814" y="8057134"/>
                      <a:pt x="308102" y="8061325"/>
                    </a:cubicBezTo>
                    <a:cubicBezTo>
                      <a:pt x="326390" y="8065516"/>
                      <a:pt x="337693" y="8083677"/>
                      <a:pt x="333502" y="8101965"/>
                    </a:cubicBezTo>
                    <a:cubicBezTo>
                      <a:pt x="328422" y="8123936"/>
                      <a:pt x="323469" y="8145907"/>
                      <a:pt x="318516" y="8167878"/>
                    </a:cubicBezTo>
                    <a:cubicBezTo>
                      <a:pt x="314452" y="8186166"/>
                      <a:pt x="296291" y="8197596"/>
                      <a:pt x="278130" y="8193532"/>
                    </a:cubicBezTo>
                    <a:cubicBezTo>
                      <a:pt x="259969" y="8189468"/>
                      <a:pt x="248412" y="8171307"/>
                      <a:pt x="252476" y="8153146"/>
                    </a:cubicBezTo>
                    <a:close/>
                    <a:moveTo>
                      <a:pt x="283083" y="8020685"/>
                    </a:moveTo>
                    <a:cubicBezTo>
                      <a:pt x="288290" y="7998714"/>
                      <a:pt x="293624" y="7976616"/>
                      <a:pt x="298958" y="7954772"/>
                    </a:cubicBezTo>
                    <a:cubicBezTo>
                      <a:pt x="303403" y="7936611"/>
                      <a:pt x="321691" y="7925435"/>
                      <a:pt x="339852" y="7929880"/>
                    </a:cubicBezTo>
                    <a:cubicBezTo>
                      <a:pt x="358013" y="7934325"/>
                      <a:pt x="369189" y="7952613"/>
                      <a:pt x="364744" y="7970774"/>
                    </a:cubicBezTo>
                    <a:cubicBezTo>
                      <a:pt x="359410" y="7992618"/>
                      <a:pt x="354076" y="8014462"/>
                      <a:pt x="348996" y="8036306"/>
                    </a:cubicBezTo>
                    <a:cubicBezTo>
                      <a:pt x="344678" y="8054467"/>
                      <a:pt x="326390" y="8065770"/>
                      <a:pt x="308229" y="8061452"/>
                    </a:cubicBezTo>
                    <a:cubicBezTo>
                      <a:pt x="290068" y="8057134"/>
                      <a:pt x="278765" y="8038846"/>
                      <a:pt x="283083" y="8020685"/>
                    </a:cubicBezTo>
                    <a:close/>
                    <a:moveTo>
                      <a:pt x="315341" y="7888859"/>
                    </a:moveTo>
                    <a:cubicBezTo>
                      <a:pt x="320802" y="7866888"/>
                      <a:pt x="326390" y="7845044"/>
                      <a:pt x="332105" y="7823200"/>
                    </a:cubicBezTo>
                    <a:cubicBezTo>
                      <a:pt x="336804" y="7805039"/>
                      <a:pt x="355219" y="7794244"/>
                      <a:pt x="373380" y="7798943"/>
                    </a:cubicBezTo>
                    <a:cubicBezTo>
                      <a:pt x="391541" y="7803642"/>
                      <a:pt x="402336" y="7822057"/>
                      <a:pt x="397637" y="7840218"/>
                    </a:cubicBezTo>
                    <a:cubicBezTo>
                      <a:pt x="392049" y="7861935"/>
                      <a:pt x="386461" y="7883778"/>
                      <a:pt x="381000" y="7905496"/>
                    </a:cubicBezTo>
                    <a:cubicBezTo>
                      <a:pt x="376428" y="7923657"/>
                      <a:pt x="358013" y="7934578"/>
                      <a:pt x="339852" y="7930134"/>
                    </a:cubicBezTo>
                    <a:cubicBezTo>
                      <a:pt x="321691" y="7925689"/>
                      <a:pt x="310769" y="7907147"/>
                      <a:pt x="315214" y="7888986"/>
                    </a:cubicBezTo>
                    <a:close/>
                    <a:moveTo>
                      <a:pt x="349250" y="7757414"/>
                    </a:moveTo>
                    <a:cubicBezTo>
                      <a:pt x="355092" y="7735443"/>
                      <a:pt x="360934" y="7713599"/>
                      <a:pt x="366903" y="7691628"/>
                    </a:cubicBezTo>
                    <a:cubicBezTo>
                      <a:pt x="371856" y="7673594"/>
                      <a:pt x="390398" y="7662926"/>
                      <a:pt x="408432" y="7667878"/>
                    </a:cubicBezTo>
                    <a:cubicBezTo>
                      <a:pt x="426466" y="7672832"/>
                      <a:pt x="437134" y="7691374"/>
                      <a:pt x="432181" y="7709408"/>
                    </a:cubicBezTo>
                    <a:cubicBezTo>
                      <a:pt x="426212" y="7731125"/>
                      <a:pt x="420370" y="7752969"/>
                      <a:pt x="414655" y="7774686"/>
                    </a:cubicBezTo>
                    <a:cubicBezTo>
                      <a:pt x="409829" y="7792720"/>
                      <a:pt x="391287" y="7803515"/>
                      <a:pt x="373253" y="7798689"/>
                    </a:cubicBezTo>
                    <a:cubicBezTo>
                      <a:pt x="355219" y="7793863"/>
                      <a:pt x="344424" y="7775321"/>
                      <a:pt x="349250" y="7757287"/>
                    </a:cubicBezTo>
                    <a:close/>
                    <a:moveTo>
                      <a:pt x="385064" y="7625969"/>
                    </a:moveTo>
                    <a:cubicBezTo>
                      <a:pt x="391160" y="7604125"/>
                      <a:pt x="397383" y="7582408"/>
                      <a:pt x="403606" y="7560564"/>
                    </a:cubicBezTo>
                    <a:cubicBezTo>
                      <a:pt x="408813" y="7542530"/>
                      <a:pt x="427482" y="7532243"/>
                      <a:pt x="445516" y="7537323"/>
                    </a:cubicBezTo>
                    <a:cubicBezTo>
                      <a:pt x="463550" y="7542403"/>
                      <a:pt x="473837" y="7561199"/>
                      <a:pt x="468757" y="7579233"/>
                    </a:cubicBezTo>
                    <a:cubicBezTo>
                      <a:pt x="462534" y="7600823"/>
                      <a:pt x="456438" y="7622540"/>
                      <a:pt x="450342" y="7644130"/>
                    </a:cubicBezTo>
                    <a:cubicBezTo>
                      <a:pt x="445262" y="7662164"/>
                      <a:pt x="426593" y="7672705"/>
                      <a:pt x="408559" y="7667625"/>
                    </a:cubicBezTo>
                    <a:cubicBezTo>
                      <a:pt x="390525" y="7662545"/>
                      <a:pt x="379984" y="7643876"/>
                      <a:pt x="385064" y="7625842"/>
                    </a:cubicBezTo>
                    <a:close/>
                    <a:moveTo>
                      <a:pt x="422529" y="7495286"/>
                    </a:moveTo>
                    <a:cubicBezTo>
                      <a:pt x="428879" y="7473569"/>
                      <a:pt x="435356" y="7451852"/>
                      <a:pt x="441833" y="7430262"/>
                    </a:cubicBezTo>
                    <a:cubicBezTo>
                      <a:pt x="447167" y="7412355"/>
                      <a:pt x="466090" y="7402195"/>
                      <a:pt x="483997" y="7407656"/>
                    </a:cubicBezTo>
                    <a:cubicBezTo>
                      <a:pt x="501904" y="7413117"/>
                      <a:pt x="512064" y="7431913"/>
                      <a:pt x="506603" y="7449820"/>
                    </a:cubicBezTo>
                    <a:cubicBezTo>
                      <a:pt x="500126" y="7471283"/>
                      <a:pt x="493776" y="7492873"/>
                      <a:pt x="487426" y="7514463"/>
                    </a:cubicBezTo>
                    <a:cubicBezTo>
                      <a:pt x="482092" y="7532370"/>
                      <a:pt x="463296" y="7542657"/>
                      <a:pt x="445389" y="7537450"/>
                    </a:cubicBezTo>
                    <a:cubicBezTo>
                      <a:pt x="427482" y="7532243"/>
                      <a:pt x="417195" y="7513320"/>
                      <a:pt x="422402" y="7495413"/>
                    </a:cubicBezTo>
                    <a:close/>
                    <a:moveTo>
                      <a:pt x="461518" y="7365492"/>
                    </a:moveTo>
                    <a:cubicBezTo>
                      <a:pt x="468249" y="7343775"/>
                      <a:pt x="474980" y="7322185"/>
                      <a:pt x="481711" y="7300595"/>
                    </a:cubicBezTo>
                    <a:cubicBezTo>
                      <a:pt x="487299" y="7282815"/>
                      <a:pt x="506349" y="7272909"/>
                      <a:pt x="524256" y="7278497"/>
                    </a:cubicBezTo>
                    <a:cubicBezTo>
                      <a:pt x="542163" y="7284085"/>
                      <a:pt x="551942" y="7303135"/>
                      <a:pt x="546354" y="7321042"/>
                    </a:cubicBezTo>
                    <a:cubicBezTo>
                      <a:pt x="539623" y="7342505"/>
                      <a:pt x="532892" y="7363968"/>
                      <a:pt x="526288" y="7385558"/>
                    </a:cubicBezTo>
                    <a:cubicBezTo>
                      <a:pt x="520827" y="7403465"/>
                      <a:pt x="501777" y="7413498"/>
                      <a:pt x="483997" y="7407910"/>
                    </a:cubicBezTo>
                    <a:cubicBezTo>
                      <a:pt x="466217" y="7402322"/>
                      <a:pt x="456057" y="7383399"/>
                      <a:pt x="461645" y="7365619"/>
                    </a:cubicBezTo>
                    <a:close/>
                    <a:moveTo>
                      <a:pt x="502539" y="7235825"/>
                    </a:moveTo>
                    <a:cubicBezTo>
                      <a:pt x="509524" y="7214235"/>
                      <a:pt x="516509" y="7192645"/>
                      <a:pt x="523621" y="7171182"/>
                    </a:cubicBezTo>
                    <a:cubicBezTo>
                      <a:pt x="529463" y="7153402"/>
                      <a:pt x="548640" y="7143750"/>
                      <a:pt x="566420" y="7149592"/>
                    </a:cubicBezTo>
                    <a:cubicBezTo>
                      <a:pt x="584200" y="7155434"/>
                      <a:pt x="593852" y="7174611"/>
                      <a:pt x="588010" y="7192391"/>
                    </a:cubicBezTo>
                    <a:cubicBezTo>
                      <a:pt x="580898" y="7213727"/>
                      <a:pt x="573913" y="7235190"/>
                      <a:pt x="567055" y="7256653"/>
                    </a:cubicBezTo>
                    <a:cubicBezTo>
                      <a:pt x="561340" y="7274433"/>
                      <a:pt x="542290" y="7284212"/>
                      <a:pt x="524383" y="7278497"/>
                    </a:cubicBezTo>
                    <a:cubicBezTo>
                      <a:pt x="506476" y="7272782"/>
                      <a:pt x="496824" y="7253732"/>
                      <a:pt x="502539" y="7235825"/>
                    </a:cubicBezTo>
                    <a:close/>
                    <a:moveTo>
                      <a:pt x="545084" y="7106666"/>
                    </a:moveTo>
                    <a:cubicBezTo>
                      <a:pt x="552323" y="7085203"/>
                      <a:pt x="559689" y="7063740"/>
                      <a:pt x="567055" y="7042403"/>
                    </a:cubicBezTo>
                    <a:cubicBezTo>
                      <a:pt x="573151" y="7024751"/>
                      <a:pt x="592455" y="7015353"/>
                      <a:pt x="610108" y="7021449"/>
                    </a:cubicBezTo>
                    <a:cubicBezTo>
                      <a:pt x="627761" y="7027545"/>
                      <a:pt x="637159" y="7046849"/>
                      <a:pt x="631063" y="7064502"/>
                    </a:cubicBezTo>
                    <a:cubicBezTo>
                      <a:pt x="623697" y="7085711"/>
                      <a:pt x="616458" y="7107047"/>
                      <a:pt x="609346" y="7128383"/>
                    </a:cubicBezTo>
                    <a:cubicBezTo>
                      <a:pt x="603377" y="7146163"/>
                      <a:pt x="584200" y="7155688"/>
                      <a:pt x="566420" y="7149719"/>
                    </a:cubicBezTo>
                    <a:cubicBezTo>
                      <a:pt x="548640" y="7143750"/>
                      <a:pt x="539115" y="7124573"/>
                      <a:pt x="545084" y="7106793"/>
                    </a:cubicBezTo>
                    <a:close/>
                    <a:moveTo>
                      <a:pt x="589280" y="6978396"/>
                    </a:moveTo>
                    <a:cubicBezTo>
                      <a:pt x="596773" y="6957060"/>
                      <a:pt x="604393" y="6935724"/>
                      <a:pt x="612013" y="6914515"/>
                    </a:cubicBezTo>
                    <a:cubicBezTo>
                      <a:pt x="618363" y="6896862"/>
                      <a:pt x="637794" y="6887718"/>
                      <a:pt x="655320" y="6894068"/>
                    </a:cubicBezTo>
                    <a:cubicBezTo>
                      <a:pt x="672846" y="6900418"/>
                      <a:pt x="682117" y="6919849"/>
                      <a:pt x="675767" y="6937375"/>
                    </a:cubicBezTo>
                    <a:cubicBezTo>
                      <a:pt x="668147" y="6958457"/>
                      <a:pt x="660654" y="6979666"/>
                      <a:pt x="653161" y="7000875"/>
                    </a:cubicBezTo>
                    <a:cubicBezTo>
                      <a:pt x="646938" y="7018528"/>
                      <a:pt x="627634" y="7027799"/>
                      <a:pt x="609981" y="7021576"/>
                    </a:cubicBezTo>
                    <a:cubicBezTo>
                      <a:pt x="592328" y="7015353"/>
                      <a:pt x="583057" y="6996049"/>
                      <a:pt x="589280" y="6978396"/>
                    </a:cubicBezTo>
                    <a:close/>
                    <a:moveTo>
                      <a:pt x="635127" y="6850761"/>
                    </a:moveTo>
                    <a:cubicBezTo>
                      <a:pt x="643001" y="6829425"/>
                      <a:pt x="650875" y="6808216"/>
                      <a:pt x="658749" y="6786880"/>
                    </a:cubicBezTo>
                    <a:cubicBezTo>
                      <a:pt x="665353" y="6769353"/>
                      <a:pt x="684784" y="6760464"/>
                      <a:pt x="702310" y="6767068"/>
                    </a:cubicBezTo>
                    <a:cubicBezTo>
                      <a:pt x="719836" y="6773672"/>
                      <a:pt x="728726" y="6793103"/>
                      <a:pt x="722122" y="6810628"/>
                    </a:cubicBezTo>
                    <a:cubicBezTo>
                      <a:pt x="714248" y="6831711"/>
                      <a:pt x="706374" y="6852920"/>
                      <a:pt x="698627" y="6874002"/>
                    </a:cubicBezTo>
                    <a:cubicBezTo>
                      <a:pt x="692150" y="6891528"/>
                      <a:pt x="672719" y="6900545"/>
                      <a:pt x="655193" y="6894195"/>
                    </a:cubicBezTo>
                    <a:cubicBezTo>
                      <a:pt x="637667" y="6887845"/>
                      <a:pt x="628650" y="6868287"/>
                      <a:pt x="635000" y="6850761"/>
                    </a:cubicBezTo>
                    <a:close/>
                    <a:moveTo>
                      <a:pt x="682752" y="6723253"/>
                    </a:moveTo>
                    <a:cubicBezTo>
                      <a:pt x="690880" y="6702044"/>
                      <a:pt x="699008" y="6680962"/>
                      <a:pt x="707263" y="6659753"/>
                    </a:cubicBezTo>
                    <a:cubicBezTo>
                      <a:pt x="713994" y="6642353"/>
                      <a:pt x="733679" y="6633718"/>
                      <a:pt x="751078" y="6640449"/>
                    </a:cubicBezTo>
                    <a:cubicBezTo>
                      <a:pt x="768477" y="6647180"/>
                      <a:pt x="777113" y="6666865"/>
                      <a:pt x="770382" y="6684264"/>
                    </a:cubicBezTo>
                    <a:cubicBezTo>
                      <a:pt x="762254" y="6705219"/>
                      <a:pt x="754126" y="6726301"/>
                      <a:pt x="746125" y="6747256"/>
                    </a:cubicBezTo>
                    <a:cubicBezTo>
                      <a:pt x="739521" y="6764782"/>
                      <a:pt x="719836" y="6773545"/>
                      <a:pt x="702437" y="6766814"/>
                    </a:cubicBezTo>
                    <a:cubicBezTo>
                      <a:pt x="685038" y="6760083"/>
                      <a:pt x="676148" y="6740525"/>
                      <a:pt x="682879" y="6723126"/>
                    </a:cubicBezTo>
                    <a:close/>
                    <a:moveTo>
                      <a:pt x="732155" y="6596380"/>
                    </a:moveTo>
                    <a:cubicBezTo>
                      <a:pt x="740537" y="6575298"/>
                      <a:pt x="748919" y="6554343"/>
                      <a:pt x="757428" y="6533388"/>
                    </a:cubicBezTo>
                    <a:cubicBezTo>
                      <a:pt x="764413" y="6515989"/>
                      <a:pt x="784225" y="6507734"/>
                      <a:pt x="801497" y="6514719"/>
                    </a:cubicBezTo>
                    <a:cubicBezTo>
                      <a:pt x="818769" y="6521703"/>
                      <a:pt x="827151" y="6541516"/>
                      <a:pt x="820166" y="6558788"/>
                    </a:cubicBezTo>
                    <a:cubicBezTo>
                      <a:pt x="811784" y="6579616"/>
                      <a:pt x="803402" y="6600571"/>
                      <a:pt x="795020" y="6621399"/>
                    </a:cubicBezTo>
                    <a:cubicBezTo>
                      <a:pt x="788162" y="6638798"/>
                      <a:pt x="768477" y="6647307"/>
                      <a:pt x="751078" y="6640449"/>
                    </a:cubicBezTo>
                    <a:cubicBezTo>
                      <a:pt x="733679" y="6633591"/>
                      <a:pt x="725170" y="6613906"/>
                      <a:pt x="732028" y="6596507"/>
                    </a:cubicBezTo>
                    <a:close/>
                    <a:moveTo>
                      <a:pt x="782955" y="6470650"/>
                    </a:moveTo>
                    <a:cubicBezTo>
                      <a:pt x="791591" y="6449695"/>
                      <a:pt x="800227" y="6428867"/>
                      <a:pt x="808990" y="6408039"/>
                    </a:cubicBezTo>
                    <a:cubicBezTo>
                      <a:pt x="816229" y="6390767"/>
                      <a:pt x="836041" y="6382639"/>
                      <a:pt x="853313" y="6389878"/>
                    </a:cubicBezTo>
                    <a:cubicBezTo>
                      <a:pt x="870585" y="6397117"/>
                      <a:pt x="878713" y="6416929"/>
                      <a:pt x="871474" y="6434201"/>
                    </a:cubicBezTo>
                    <a:cubicBezTo>
                      <a:pt x="862838" y="6454902"/>
                      <a:pt x="854202" y="6475603"/>
                      <a:pt x="845566" y="6496431"/>
                    </a:cubicBezTo>
                    <a:cubicBezTo>
                      <a:pt x="838454" y="6513703"/>
                      <a:pt x="818642" y="6521958"/>
                      <a:pt x="801370" y="6514846"/>
                    </a:cubicBezTo>
                    <a:cubicBezTo>
                      <a:pt x="784098" y="6507734"/>
                      <a:pt x="775843" y="6487922"/>
                      <a:pt x="782955" y="6470650"/>
                    </a:cubicBezTo>
                    <a:close/>
                    <a:moveTo>
                      <a:pt x="835533" y="6345428"/>
                    </a:moveTo>
                    <a:cubicBezTo>
                      <a:pt x="844423" y="6324600"/>
                      <a:pt x="853440" y="6303772"/>
                      <a:pt x="862457" y="6282944"/>
                    </a:cubicBezTo>
                    <a:cubicBezTo>
                      <a:pt x="869950" y="6265799"/>
                      <a:pt x="889889" y="6257925"/>
                      <a:pt x="907034" y="6265418"/>
                    </a:cubicBezTo>
                    <a:cubicBezTo>
                      <a:pt x="924179" y="6272911"/>
                      <a:pt x="932053" y="6292850"/>
                      <a:pt x="924560" y="6309995"/>
                    </a:cubicBezTo>
                    <a:cubicBezTo>
                      <a:pt x="915543" y="6330696"/>
                      <a:pt x="906653" y="6351397"/>
                      <a:pt x="897763" y="6372098"/>
                    </a:cubicBezTo>
                    <a:cubicBezTo>
                      <a:pt x="890397" y="6389243"/>
                      <a:pt x="870458" y="6397244"/>
                      <a:pt x="853313" y="6389878"/>
                    </a:cubicBezTo>
                    <a:cubicBezTo>
                      <a:pt x="836168" y="6382512"/>
                      <a:pt x="828167" y="6362573"/>
                      <a:pt x="835533" y="6345428"/>
                    </a:cubicBezTo>
                    <a:close/>
                    <a:moveTo>
                      <a:pt x="889762" y="6220714"/>
                    </a:moveTo>
                    <a:cubicBezTo>
                      <a:pt x="898906" y="6200013"/>
                      <a:pt x="908177" y="6179312"/>
                      <a:pt x="917448" y="6158611"/>
                    </a:cubicBezTo>
                    <a:cubicBezTo>
                      <a:pt x="925195" y="6141593"/>
                      <a:pt x="945134" y="6133973"/>
                      <a:pt x="962279" y="6141593"/>
                    </a:cubicBezTo>
                    <a:cubicBezTo>
                      <a:pt x="979424" y="6149213"/>
                      <a:pt x="986917" y="6169279"/>
                      <a:pt x="979297" y="6186424"/>
                    </a:cubicBezTo>
                    <a:cubicBezTo>
                      <a:pt x="970026" y="6206998"/>
                      <a:pt x="960882" y="6227445"/>
                      <a:pt x="951738" y="6248146"/>
                    </a:cubicBezTo>
                    <a:cubicBezTo>
                      <a:pt x="944118" y="6265291"/>
                      <a:pt x="924179" y="6272911"/>
                      <a:pt x="907034" y="6265418"/>
                    </a:cubicBezTo>
                    <a:cubicBezTo>
                      <a:pt x="889889" y="6257925"/>
                      <a:pt x="882269" y="6237859"/>
                      <a:pt x="889762" y="6220714"/>
                    </a:cubicBezTo>
                    <a:close/>
                    <a:moveTo>
                      <a:pt x="945642" y="6096762"/>
                    </a:moveTo>
                    <a:cubicBezTo>
                      <a:pt x="955040" y="6076188"/>
                      <a:pt x="964565" y="6055614"/>
                      <a:pt x="974090" y="6035167"/>
                    </a:cubicBezTo>
                    <a:cubicBezTo>
                      <a:pt x="981964" y="6018276"/>
                      <a:pt x="1002157" y="6010910"/>
                      <a:pt x="1019048" y="6018784"/>
                    </a:cubicBezTo>
                    <a:cubicBezTo>
                      <a:pt x="1035939" y="6026658"/>
                      <a:pt x="1043305" y="6046851"/>
                      <a:pt x="1035431" y="6063742"/>
                    </a:cubicBezTo>
                    <a:cubicBezTo>
                      <a:pt x="1025906" y="6084062"/>
                      <a:pt x="1016508" y="6104509"/>
                      <a:pt x="1007110" y="6124956"/>
                    </a:cubicBezTo>
                    <a:cubicBezTo>
                      <a:pt x="999363" y="6141974"/>
                      <a:pt x="979170" y="6149467"/>
                      <a:pt x="962152" y="6141593"/>
                    </a:cubicBezTo>
                    <a:cubicBezTo>
                      <a:pt x="945134" y="6133719"/>
                      <a:pt x="937641" y="6113653"/>
                      <a:pt x="945515" y="6096635"/>
                    </a:cubicBezTo>
                    <a:close/>
                    <a:moveTo>
                      <a:pt x="1002919" y="5973572"/>
                    </a:moveTo>
                    <a:cubicBezTo>
                      <a:pt x="1012571" y="5953125"/>
                      <a:pt x="1022350" y="5932678"/>
                      <a:pt x="1032256" y="5912358"/>
                    </a:cubicBezTo>
                    <a:cubicBezTo>
                      <a:pt x="1040384" y="5895467"/>
                      <a:pt x="1060577" y="5888482"/>
                      <a:pt x="1077468" y="5896610"/>
                    </a:cubicBezTo>
                    <a:cubicBezTo>
                      <a:pt x="1094359" y="5904738"/>
                      <a:pt x="1101344" y="5924931"/>
                      <a:pt x="1093216" y="5941822"/>
                    </a:cubicBezTo>
                    <a:cubicBezTo>
                      <a:pt x="1083437" y="5962015"/>
                      <a:pt x="1073785" y="5982335"/>
                      <a:pt x="1064133" y="6002655"/>
                    </a:cubicBezTo>
                    <a:cubicBezTo>
                      <a:pt x="1056132" y="6019546"/>
                      <a:pt x="1035939" y="6026785"/>
                      <a:pt x="1019048" y="6018784"/>
                    </a:cubicBezTo>
                    <a:cubicBezTo>
                      <a:pt x="1002157" y="6010783"/>
                      <a:pt x="994918" y="5990590"/>
                      <a:pt x="1002919" y="5973699"/>
                    </a:cubicBezTo>
                    <a:close/>
                    <a:moveTo>
                      <a:pt x="1061974" y="5851271"/>
                    </a:moveTo>
                    <a:cubicBezTo>
                      <a:pt x="1072007" y="5830951"/>
                      <a:pt x="1082040" y="5810631"/>
                      <a:pt x="1092073" y="5790311"/>
                    </a:cubicBezTo>
                    <a:cubicBezTo>
                      <a:pt x="1100455" y="5773547"/>
                      <a:pt x="1120775" y="5766816"/>
                      <a:pt x="1137539" y="5775071"/>
                    </a:cubicBezTo>
                    <a:cubicBezTo>
                      <a:pt x="1154303" y="5783326"/>
                      <a:pt x="1161034" y="5803773"/>
                      <a:pt x="1152779" y="5820537"/>
                    </a:cubicBezTo>
                    <a:cubicBezTo>
                      <a:pt x="1142746" y="5840730"/>
                      <a:pt x="1132713" y="5860923"/>
                      <a:pt x="1122807" y="5881116"/>
                    </a:cubicBezTo>
                    <a:cubicBezTo>
                      <a:pt x="1114552" y="5897880"/>
                      <a:pt x="1094232" y="5904865"/>
                      <a:pt x="1077468" y="5896610"/>
                    </a:cubicBezTo>
                    <a:cubicBezTo>
                      <a:pt x="1060704" y="5888355"/>
                      <a:pt x="1053719" y="5868035"/>
                      <a:pt x="1061974" y="5851271"/>
                    </a:cubicBezTo>
                    <a:close/>
                    <a:moveTo>
                      <a:pt x="1122680" y="5729605"/>
                    </a:moveTo>
                    <a:cubicBezTo>
                      <a:pt x="1132967" y="5709412"/>
                      <a:pt x="1143254" y="5689219"/>
                      <a:pt x="1153541" y="5669153"/>
                    </a:cubicBezTo>
                    <a:cubicBezTo>
                      <a:pt x="1162050" y="5652516"/>
                      <a:pt x="1182497" y="5646039"/>
                      <a:pt x="1199134" y="5654548"/>
                    </a:cubicBezTo>
                    <a:cubicBezTo>
                      <a:pt x="1215771" y="5663057"/>
                      <a:pt x="1222248" y="5683504"/>
                      <a:pt x="1213739" y="5700141"/>
                    </a:cubicBezTo>
                    <a:cubicBezTo>
                      <a:pt x="1203452" y="5720080"/>
                      <a:pt x="1193165" y="5740146"/>
                      <a:pt x="1183005" y="5760212"/>
                    </a:cubicBezTo>
                    <a:cubicBezTo>
                      <a:pt x="1174496" y="5776849"/>
                      <a:pt x="1154176" y="5783580"/>
                      <a:pt x="1137539" y="5775071"/>
                    </a:cubicBezTo>
                    <a:cubicBezTo>
                      <a:pt x="1120902" y="5766562"/>
                      <a:pt x="1114171" y="5746242"/>
                      <a:pt x="1122680" y="5729605"/>
                    </a:cubicBezTo>
                    <a:close/>
                    <a:moveTo>
                      <a:pt x="1184910" y="5608828"/>
                    </a:moveTo>
                    <a:cubicBezTo>
                      <a:pt x="1195451" y="5588762"/>
                      <a:pt x="1205992" y="5568696"/>
                      <a:pt x="1216533" y="5548757"/>
                    </a:cubicBezTo>
                    <a:cubicBezTo>
                      <a:pt x="1225296" y="5532247"/>
                      <a:pt x="1245870" y="5526024"/>
                      <a:pt x="1262380" y="5534787"/>
                    </a:cubicBezTo>
                    <a:cubicBezTo>
                      <a:pt x="1278890" y="5543550"/>
                      <a:pt x="1285113" y="5564124"/>
                      <a:pt x="1276350" y="5580634"/>
                    </a:cubicBezTo>
                    <a:cubicBezTo>
                      <a:pt x="1265809" y="5600446"/>
                      <a:pt x="1255268" y="5620385"/>
                      <a:pt x="1244854" y="5640324"/>
                    </a:cubicBezTo>
                    <a:cubicBezTo>
                      <a:pt x="1236218" y="5656834"/>
                      <a:pt x="1215771" y="5663311"/>
                      <a:pt x="1199134" y="5654675"/>
                    </a:cubicBezTo>
                    <a:cubicBezTo>
                      <a:pt x="1182497" y="5646039"/>
                      <a:pt x="1176147" y="5625592"/>
                      <a:pt x="1184783" y="5608955"/>
                    </a:cubicBezTo>
                    <a:close/>
                    <a:moveTo>
                      <a:pt x="1248537" y="5489067"/>
                    </a:moveTo>
                    <a:cubicBezTo>
                      <a:pt x="1259332" y="5469128"/>
                      <a:pt x="1270127" y="5449189"/>
                      <a:pt x="1281049" y="5429377"/>
                    </a:cubicBezTo>
                    <a:cubicBezTo>
                      <a:pt x="1290066" y="5412994"/>
                      <a:pt x="1310640" y="5407025"/>
                      <a:pt x="1327023" y="5415915"/>
                    </a:cubicBezTo>
                    <a:cubicBezTo>
                      <a:pt x="1343406" y="5424805"/>
                      <a:pt x="1349375" y="5445506"/>
                      <a:pt x="1340485" y="5461889"/>
                    </a:cubicBezTo>
                    <a:cubicBezTo>
                      <a:pt x="1329690" y="5481574"/>
                      <a:pt x="1318895" y="5501386"/>
                      <a:pt x="1308227" y="5521198"/>
                    </a:cubicBezTo>
                    <a:cubicBezTo>
                      <a:pt x="1299337" y="5537708"/>
                      <a:pt x="1278763" y="5543804"/>
                      <a:pt x="1262380" y="5534914"/>
                    </a:cubicBezTo>
                    <a:cubicBezTo>
                      <a:pt x="1245997" y="5526024"/>
                      <a:pt x="1239774" y="5505450"/>
                      <a:pt x="1248664" y="5489067"/>
                    </a:cubicBezTo>
                    <a:close/>
                    <a:moveTo>
                      <a:pt x="1314069" y="5369814"/>
                    </a:moveTo>
                    <a:cubicBezTo>
                      <a:pt x="1325118" y="5350002"/>
                      <a:pt x="1336167" y="5330190"/>
                      <a:pt x="1347343" y="5310505"/>
                    </a:cubicBezTo>
                    <a:cubicBezTo>
                      <a:pt x="1356614" y="5294249"/>
                      <a:pt x="1377188" y="5288534"/>
                      <a:pt x="1393444" y="5297678"/>
                    </a:cubicBezTo>
                    <a:cubicBezTo>
                      <a:pt x="1409700" y="5306822"/>
                      <a:pt x="1415415" y="5327523"/>
                      <a:pt x="1406271" y="5343779"/>
                    </a:cubicBezTo>
                    <a:cubicBezTo>
                      <a:pt x="1395222" y="5363337"/>
                      <a:pt x="1384173" y="5383022"/>
                      <a:pt x="1373251" y="5402707"/>
                    </a:cubicBezTo>
                    <a:cubicBezTo>
                      <a:pt x="1364107" y="5419090"/>
                      <a:pt x="1343533" y="5424932"/>
                      <a:pt x="1327150" y="5415788"/>
                    </a:cubicBezTo>
                    <a:cubicBezTo>
                      <a:pt x="1310767" y="5406644"/>
                      <a:pt x="1304925" y="5386070"/>
                      <a:pt x="1314069" y="5369687"/>
                    </a:cubicBezTo>
                    <a:close/>
                    <a:moveTo>
                      <a:pt x="1380998" y="5251323"/>
                    </a:moveTo>
                    <a:cubicBezTo>
                      <a:pt x="1392301" y="5231638"/>
                      <a:pt x="1403604" y="5212080"/>
                      <a:pt x="1415034" y="5192522"/>
                    </a:cubicBezTo>
                    <a:cubicBezTo>
                      <a:pt x="1424432" y="5176393"/>
                      <a:pt x="1445133" y="5170932"/>
                      <a:pt x="1461389" y="5180330"/>
                    </a:cubicBezTo>
                    <a:cubicBezTo>
                      <a:pt x="1477645" y="5189728"/>
                      <a:pt x="1482979" y="5210429"/>
                      <a:pt x="1473581" y="5226685"/>
                    </a:cubicBezTo>
                    <a:cubicBezTo>
                      <a:pt x="1462278" y="5246116"/>
                      <a:pt x="1450975" y="5265547"/>
                      <a:pt x="1439799" y="5285105"/>
                    </a:cubicBezTo>
                    <a:cubicBezTo>
                      <a:pt x="1430528" y="5301361"/>
                      <a:pt x="1409827" y="5306949"/>
                      <a:pt x="1393571" y="5297551"/>
                    </a:cubicBezTo>
                    <a:cubicBezTo>
                      <a:pt x="1377315" y="5288153"/>
                      <a:pt x="1371727" y="5267579"/>
                      <a:pt x="1381125" y="5251323"/>
                    </a:cubicBezTo>
                    <a:close/>
                    <a:moveTo>
                      <a:pt x="1449578" y="5133975"/>
                    </a:moveTo>
                    <a:cubicBezTo>
                      <a:pt x="1461135" y="5114544"/>
                      <a:pt x="1472692" y="5095113"/>
                      <a:pt x="1484376" y="5075682"/>
                    </a:cubicBezTo>
                    <a:cubicBezTo>
                      <a:pt x="1494028" y="5059680"/>
                      <a:pt x="1514856" y="5054473"/>
                      <a:pt x="1530858" y="5064125"/>
                    </a:cubicBezTo>
                    <a:cubicBezTo>
                      <a:pt x="1546860" y="5073777"/>
                      <a:pt x="1552067" y="5094605"/>
                      <a:pt x="1542415" y="5110607"/>
                    </a:cubicBezTo>
                    <a:cubicBezTo>
                      <a:pt x="1530858" y="5129911"/>
                      <a:pt x="1519301" y="5149215"/>
                      <a:pt x="1507871" y="5168519"/>
                    </a:cubicBezTo>
                    <a:cubicBezTo>
                      <a:pt x="1498346" y="5184648"/>
                      <a:pt x="1477518" y="5189982"/>
                      <a:pt x="1461516" y="5180457"/>
                    </a:cubicBezTo>
                    <a:cubicBezTo>
                      <a:pt x="1445514" y="5170932"/>
                      <a:pt x="1440053" y="5150104"/>
                      <a:pt x="1449578" y="5134102"/>
                    </a:cubicBezTo>
                    <a:close/>
                    <a:moveTo>
                      <a:pt x="1519555" y="5017643"/>
                    </a:moveTo>
                    <a:cubicBezTo>
                      <a:pt x="1531366" y="4998339"/>
                      <a:pt x="1543177" y="4978908"/>
                      <a:pt x="1555115" y="4959731"/>
                    </a:cubicBezTo>
                    <a:cubicBezTo>
                      <a:pt x="1564894" y="4943856"/>
                      <a:pt x="1585849" y="4938903"/>
                      <a:pt x="1601724" y="4948682"/>
                    </a:cubicBezTo>
                    <a:cubicBezTo>
                      <a:pt x="1617599" y="4958461"/>
                      <a:pt x="1622552" y="4979416"/>
                      <a:pt x="1612773" y="4995291"/>
                    </a:cubicBezTo>
                    <a:cubicBezTo>
                      <a:pt x="1600962" y="5014468"/>
                      <a:pt x="1589151" y="5033645"/>
                      <a:pt x="1577467" y="5052822"/>
                    </a:cubicBezTo>
                    <a:cubicBezTo>
                      <a:pt x="1567688" y="5068824"/>
                      <a:pt x="1546860" y="5073904"/>
                      <a:pt x="1530985" y="5064125"/>
                    </a:cubicBezTo>
                    <a:cubicBezTo>
                      <a:pt x="1515110" y="5054346"/>
                      <a:pt x="1509903" y="5033518"/>
                      <a:pt x="1519682" y="5017643"/>
                    </a:cubicBezTo>
                    <a:close/>
                    <a:moveTo>
                      <a:pt x="1591183" y="4901946"/>
                    </a:moveTo>
                    <a:cubicBezTo>
                      <a:pt x="1603248" y="4882769"/>
                      <a:pt x="1615313" y="4863592"/>
                      <a:pt x="1627505" y="4844542"/>
                    </a:cubicBezTo>
                    <a:cubicBezTo>
                      <a:pt x="1637538" y="4828794"/>
                      <a:pt x="1658493" y="4824095"/>
                      <a:pt x="1674241" y="4834128"/>
                    </a:cubicBezTo>
                    <a:cubicBezTo>
                      <a:pt x="1689989" y="4844161"/>
                      <a:pt x="1694688" y="4865116"/>
                      <a:pt x="1684655" y="4880864"/>
                    </a:cubicBezTo>
                    <a:cubicBezTo>
                      <a:pt x="1672590" y="4899914"/>
                      <a:pt x="1660525" y="4918837"/>
                      <a:pt x="1648587" y="4937887"/>
                    </a:cubicBezTo>
                    <a:cubicBezTo>
                      <a:pt x="1638681" y="4953762"/>
                      <a:pt x="1617726" y="4958461"/>
                      <a:pt x="1601851" y="4948555"/>
                    </a:cubicBezTo>
                    <a:cubicBezTo>
                      <a:pt x="1585976" y="4938649"/>
                      <a:pt x="1581277" y="4917694"/>
                      <a:pt x="1591183" y="4901819"/>
                    </a:cubicBezTo>
                    <a:close/>
                    <a:moveTo>
                      <a:pt x="1664208" y="4787138"/>
                    </a:moveTo>
                    <a:cubicBezTo>
                      <a:pt x="1676527" y="4768088"/>
                      <a:pt x="1688846" y="4749165"/>
                      <a:pt x="1701292" y="4730242"/>
                    </a:cubicBezTo>
                    <a:cubicBezTo>
                      <a:pt x="1711579" y="4714621"/>
                      <a:pt x="1732534" y="4710176"/>
                      <a:pt x="1748155" y="4720463"/>
                    </a:cubicBezTo>
                    <a:cubicBezTo>
                      <a:pt x="1763776" y="4730750"/>
                      <a:pt x="1768221" y="4751705"/>
                      <a:pt x="1757934" y="4767326"/>
                    </a:cubicBezTo>
                    <a:cubicBezTo>
                      <a:pt x="1745615" y="4786122"/>
                      <a:pt x="1733296" y="4805045"/>
                      <a:pt x="1721104" y="4823968"/>
                    </a:cubicBezTo>
                    <a:cubicBezTo>
                      <a:pt x="1710944" y="4839716"/>
                      <a:pt x="1689989" y="4844161"/>
                      <a:pt x="1674241" y="4834001"/>
                    </a:cubicBezTo>
                    <a:cubicBezTo>
                      <a:pt x="1658493" y="4823841"/>
                      <a:pt x="1654048" y="4802886"/>
                      <a:pt x="1664208" y="4787138"/>
                    </a:cubicBezTo>
                    <a:close/>
                    <a:moveTo>
                      <a:pt x="1738630" y="4673473"/>
                    </a:moveTo>
                    <a:cubicBezTo>
                      <a:pt x="1751203" y="4654677"/>
                      <a:pt x="1763776" y="4635754"/>
                      <a:pt x="1776349" y="4617085"/>
                    </a:cubicBezTo>
                    <a:cubicBezTo>
                      <a:pt x="1786763" y="4601591"/>
                      <a:pt x="1807845" y="4597527"/>
                      <a:pt x="1823339" y="4607941"/>
                    </a:cubicBezTo>
                    <a:cubicBezTo>
                      <a:pt x="1838833" y="4618355"/>
                      <a:pt x="1842897" y="4639437"/>
                      <a:pt x="1832483" y="4654931"/>
                    </a:cubicBezTo>
                    <a:cubicBezTo>
                      <a:pt x="1819910" y="4673600"/>
                      <a:pt x="1807464" y="4692269"/>
                      <a:pt x="1795018" y="4710938"/>
                    </a:cubicBezTo>
                    <a:cubicBezTo>
                      <a:pt x="1784731" y="4726559"/>
                      <a:pt x="1763649" y="4730750"/>
                      <a:pt x="1748028" y="4720463"/>
                    </a:cubicBezTo>
                    <a:cubicBezTo>
                      <a:pt x="1732407" y="4710176"/>
                      <a:pt x="1728216" y="4689094"/>
                      <a:pt x="1738503" y="4673473"/>
                    </a:cubicBezTo>
                    <a:close/>
                    <a:moveTo>
                      <a:pt x="1814449" y="4560824"/>
                    </a:moveTo>
                    <a:cubicBezTo>
                      <a:pt x="1827276" y="4542155"/>
                      <a:pt x="1840103" y="4523486"/>
                      <a:pt x="1852930" y="4504817"/>
                    </a:cubicBezTo>
                    <a:cubicBezTo>
                      <a:pt x="1863598" y="4489450"/>
                      <a:pt x="1884680" y="4485640"/>
                      <a:pt x="1900047" y="4496308"/>
                    </a:cubicBezTo>
                    <a:cubicBezTo>
                      <a:pt x="1915414" y="4506976"/>
                      <a:pt x="1919224" y="4528058"/>
                      <a:pt x="1908556" y="4543425"/>
                    </a:cubicBezTo>
                    <a:cubicBezTo>
                      <a:pt x="1895729" y="4561967"/>
                      <a:pt x="1883029" y="4580509"/>
                      <a:pt x="1870329" y="4599051"/>
                    </a:cubicBezTo>
                    <a:cubicBezTo>
                      <a:pt x="1859788" y="4614545"/>
                      <a:pt x="1838706" y="4618482"/>
                      <a:pt x="1823212" y="4607941"/>
                    </a:cubicBezTo>
                    <a:cubicBezTo>
                      <a:pt x="1807718" y="4597400"/>
                      <a:pt x="1803781" y="4576318"/>
                      <a:pt x="1814322" y="4560824"/>
                    </a:cubicBezTo>
                    <a:close/>
                    <a:moveTo>
                      <a:pt x="1891792" y="4449064"/>
                    </a:moveTo>
                    <a:cubicBezTo>
                      <a:pt x="1904873" y="4430522"/>
                      <a:pt x="1917954" y="4411980"/>
                      <a:pt x="1931035" y="4393565"/>
                    </a:cubicBezTo>
                    <a:cubicBezTo>
                      <a:pt x="1941830" y="4378325"/>
                      <a:pt x="1963039" y="4374769"/>
                      <a:pt x="1978279" y="4385564"/>
                    </a:cubicBezTo>
                    <a:cubicBezTo>
                      <a:pt x="1993519" y="4396359"/>
                      <a:pt x="1997075" y="4417568"/>
                      <a:pt x="1986280" y="4432808"/>
                    </a:cubicBezTo>
                    <a:cubicBezTo>
                      <a:pt x="1973199" y="4451096"/>
                      <a:pt x="1960245" y="4469511"/>
                      <a:pt x="1947291" y="4487926"/>
                    </a:cubicBezTo>
                    <a:cubicBezTo>
                      <a:pt x="1936496" y="4503293"/>
                      <a:pt x="1915414" y="4506976"/>
                      <a:pt x="1900174" y="4496181"/>
                    </a:cubicBezTo>
                    <a:cubicBezTo>
                      <a:pt x="1884934" y="4485386"/>
                      <a:pt x="1881124" y="4464304"/>
                      <a:pt x="1891919" y="4449064"/>
                    </a:cubicBezTo>
                    <a:close/>
                    <a:moveTo>
                      <a:pt x="1970786" y="4338320"/>
                    </a:moveTo>
                    <a:cubicBezTo>
                      <a:pt x="1983994" y="4319905"/>
                      <a:pt x="1997329" y="4301617"/>
                      <a:pt x="2010664" y="4283329"/>
                    </a:cubicBezTo>
                    <a:cubicBezTo>
                      <a:pt x="2021713" y="4268216"/>
                      <a:pt x="2042922" y="4264914"/>
                      <a:pt x="2058035" y="4275963"/>
                    </a:cubicBezTo>
                    <a:cubicBezTo>
                      <a:pt x="2073148" y="4287012"/>
                      <a:pt x="2076450" y="4308221"/>
                      <a:pt x="2065401" y="4323334"/>
                    </a:cubicBezTo>
                    <a:cubicBezTo>
                      <a:pt x="2052066" y="4341495"/>
                      <a:pt x="2038858" y="4359656"/>
                      <a:pt x="2025777" y="4377944"/>
                    </a:cubicBezTo>
                    <a:cubicBezTo>
                      <a:pt x="2014855" y="4393057"/>
                      <a:pt x="1993646" y="4396486"/>
                      <a:pt x="1978533" y="4385564"/>
                    </a:cubicBezTo>
                    <a:cubicBezTo>
                      <a:pt x="1963420" y="4374642"/>
                      <a:pt x="1959991" y="4353433"/>
                      <a:pt x="1970913" y="4338320"/>
                    </a:cubicBezTo>
                    <a:close/>
                    <a:moveTo>
                      <a:pt x="2051177" y="4228719"/>
                    </a:moveTo>
                    <a:cubicBezTo>
                      <a:pt x="2064639" y="4210558"/>
                      <a:pt x="2078228" y="4192397"/>
                      <a:pt x="2091817" y="4174236"/>
                    </a:cubicBezTo>
                    <a:cubicBezTo>
                      <a:pt x="2103120" y="4159250"/>
                      <a:pt x="2124329" y="4156329"/>
                      <a:pt x="2139188" y="4167505"/>
                    </a:cubicBezTo>
                    <a:cubicBezTo>
                      <a:pt x="2154047" y="4178681"/>
                      <a:pt x="2157095" y="4200017"/>
                      <a:pt x="2145919" y="4214876"/>
                    </a:cubicBezTo>
                    <a:cubicBezTo>
                      <a:pt x="2132457" y="4232910"/>
                      <a:pt x="2118995" y="4250944"/>
                      <a:pt x="2105533" y="4268978"/>
                    </a:cubicBezTo>
                    <a:cubicBezTo>
                      <a:pt x="2094357" y="4283964"/>
                      <a:pt x="2073148" y="4287139"/>
                      <a:pt x="2058162" y="4275963"/>
                    </a:cubicBezTo>
                    <a:cubicBezTo>
                      <a:pt x="2043176" y="4264787"/>
                      <a:pt x="2040001" y="4243578"/>
                      <a:pt x="2051177" y="4228592"/>
                    </a:cubicBezTo>
                    <a:close/>
                    <a:moveTo>
                      <a:pt x="2132838" y="4120007"/>
                    </a:moveTo>
                    <a:cubicBezTo>
                      <a:pt x="2146554" y="4101973"/>
                      <a:pt x="2160397" y="4084066"/>
                      <a:pt x="2174240" y="4066032"/>
                    </a:cubicBezTo>
                    <a:cubicBezTo>
                      <a:pt x="2185670" y="4051173"/>
                      <a:pt x="2206879" y="4048506"/>
                      <a:pt x="2221738" y="4059936"/>
                    </a:cubicBezTo>
                    <a:cubicBezTo>
                      <a:pt x="2236597" y="4071366"/>
                      <a:pt x="2239264" y="4092575"/>
                      <a:pt x="2227834" y="4107434"/>
                    </a:cubicBezTo>
                    <a:cubicBezTo>
                      <a:pt x="2214118" y="4125214"/>
                      <a:pt x="2200402" y="4143121"/>
                      <a:pt x="2186686" y="4161028"/>
                    </a:cubicBezTo>
                    <a:cubicBezTo>
                      <a:pt x="2175383" y="4175887"/>
                      <a:pt x="2154047" y="4178808"/>
                      <a:pt x="2139188" y="4167378"/>
                    </a:cubicBezTo>
                    <a:cubicBezTo>
                      <a:pt x="2124329" y="4155948"/>
                      <a:pt x="2121408" y="4134739"/>
                      <a:pt x="2132838" y="4119880"/>
                    </a:cubicBezTo>
                    <a:close/>
                    <a:moveTo>
                      <a:pt x="2215896" y="4012311"/>
                    </a:moveTo>
                    <a:cubicBezTo>
                      <a:pt x="2229866" y="3994531"/>
                      <a:pt x="2243836" y="3976624"/>
                      <a:pt x="2257933" y="3958971"/>
                    </a:cubicBezTo>
                    <a:cubicBezTo>
                      <a:pt x="2269617" y="3944366"/>
                      <a:pt x="2290826" y="3941826"/>
                      <a:pt x="2305558" y="3953510"/>
                    </a:cubicBezTo>
                    <a:cubicBezTo>
                      <a:pt x="2320290" y="3965194"/>
                      <a:pt x="2322703" y="3986403"/>
                      <a:pt x="2311019" y="4001135"/>
                    </a:cubicBezTo>
                    <a:cubicBezTo>
                      <a:pt x="2297049" y="4018788"/>
                      <a:pt x="2283079" y="4036441"/>
                      <a:pt x="2269236" y="4054221"/>
                    </a:cubicBezTo>
                    <a:cubicBezTo>
                      <a:pt x="2257679" y="4068953"/>
                      <a:pt x="2236470" y="4071493"/>
                      <a:pt x="2221738" y="4060063"/>
                    </a:cubicBezTo>
                    <a:cubicBezTo>
                      <a:pt x="2207006" y="4048633"/>
                      <a:pt x="2204466" y="4027297"/>
                      <a:pt x="2215896" y="4012565"/>
                    </a:cubicBezTo>
                    <a:close/>
                    <a:moveTo>
                      <a:pt x="2300351" y="3906139"/>
                    </a:moveTo>
                    <a:cubicBezTo>
                      <a:pt x="2314575" y="3888486"/>
                      <a:pt x="2328799" y="3870833"/>
                      <a:pt x="2343023" y="3853307"/>
                    </a:cubicBezTo>
                    <a:cubicBezTo>
                      <a:pt x="2354834" y="3838829"/>
                      <a:pt x="2376170" y="3836670"/>
                      <a:pt x="2390648" y="3848481"/>
                    </a:cubicBezTo>
                    <a:cubicBezTo>
                      <a:pt x="2405126" y="3860292"/>
                      <a:pt x="2407285" y="3881628"/>
                      <a:pt x="2395474" y="3896106"/>
                    </a:cubicBezTo>
                    <a:cubicBezTo>
                      <a:pt x="2381250" y="3913505"/>
                      <a:pt x="2367153" y="3931031"/>
                      <a:pt x="2353056" y="3948557"/>
                    </a:cubicBezTo>
                    <a:cubicBezTo>
                      <a:pt x="2341372" y="3963162"/>
                      <a:pt x="2320036" y="3965448"/>
                      <a:pt x="2305431" y="3953764"/>
                    </a:cubicBezTo>
                    <a:cubicBezTo>
                      <a:pt x="2290826" y="3942080"/>
                      <a:pt x="2288540" y="3920744"/>
                      <a:pt x="2300224" y="3906139"/>
                    </a:cubicBezTo>
                    <a:close/>
                    <a:moveTo>
                      <a:pt x="2386076" y="3800856"/>
                    </a:moveTo>
                    <a:cubicBezTo>
                      <a:pt x="2400554" y="3783330"/>
                      <a:pt x="2415032" y="3765931"/>
                      <a:pt x="2429510" y="3748532"/>
                    </a:cubicBezTo>
                    <a:cubicBezTo>
                      <a:pt x="2441448" y="3734181"/>
                      <a:pt x="2462911" y="3732276"/>
                      <a:pt x="2477262" y="3744341"/>
                    </a:cubicBezTo>
                    <a:cubicBezTo>
                      <a:pt x="2491613" y="3756406"/>
                      <a:pt x="2493518" y="3777742"/>
                      <a:pt x="2481453" y="3792093"/>
                    </a:cubicBezTo>
                    <a:cubicBezTo>
                      <a:pt x="2466975" y="3809365"/>
                      <a:pt x="2452624" y="3826637"/>
                      <a:pt x="2438273" y="3844036"/>
                    </a:cubicBezTo>
                    <a:cubicBezTo>
                      <a:pt x="2426335" y="3858514"/>
                      <a:pt x="2404999" y="3860546"/>
                      <a:pt x="2390648" y="3848608"/>
                    </a:cubicBezTo>
                    <a:cubicBezTo>
                      <a:pt x="2376297" y="3836670"/>
                      <a:pt x="2374138" y="3815334"/>
                      <a:pt x="2386076" y="3800983"/>
                    </a:cubicBezTo>
                    <a:close/>
                    <a:moveTo>
                      <a:pt x="2473325" y="3696716"/>
                    </a:moveTo>
                    <a:cubicBezTo>
                      <a:pt x="2487930" y="3679444"/>
                      <a:pt x="2502662" y="3662172"/>
                      <a:pt x="2517394" y="3645027"/>
                    </a:cubicBezTo>
                    <a:cubicBezTo>
                      <a:pt x="2529586" y="3630803"/>
                      <a:pt x="2550922" y="3629152"/>
                      <a:pt x="2565146" y="3641344"/>
                    </a:cubicBezTo>
                    <a:cubicBezTo>
                      <a:pt x="2579370" y="3653536"/>
                      <a:pt x="2581021" y="3674872"/>
                      <a:pt x="2568829" y="3689096"/>
                    </a:cubicBezTo>
                    <a:cubicBezTo>
                      <a:pt x="2554224" y="3706114"/>
                      <a:pt x="2539619" y="3723259"/>
                      <a:pt x="2525014" y="3740404"/>
                    </a:cubicBezTo>
                    <a:cubicBezTo>
                      <a:pt x="2512949" y="3754628"/>
                      <a:pt x="2491613" y="3756406"/>
                      <a:pt x="2477262" y="3744341"/>
                    </a:cubicBezTo>
                    <a:cubicBezTo>
                      <a:pt x="2462911" y="3732276"/>
                      <a:pt x="2461260" y="3710940"/>
                      <a:pt x="2473325" y="3696589"/>
                    </a:cubicBezTo>
                    <a:close/>
                    <a:moveTo>
                      <a:pt x="2561844" y="3593465"/>
                    </a:moveTo>
                    <a:cubicBezTo>
                      <a:pt x="2576703" y="3576320"/>
                      <a:pt x="2591689" y="3559302"/>
                      <a:pt x="2606548" y="3542284"/>
                    </a:cubicBezTo>
                    <a:cubicBezTo>
                      <a:pt x="2618867" y="3528314"/>
                      <a:pt x="2640330" y="3526917"/>
                      <a:pt x="2654300" y="3539236"/>
                    </a:cubicBezTo>
                    <a:cubicBezTo>
                      <a:pt x="2668270" y="3551555"/>
                      <a:pt x="2669667" y="3573018"/>
                      <a:pt x="2657348" y="3586988"/>
                    </a:cubicBezTo>
                    <a:cubicBezTo>
                      <a:pt x="2642489" y="3603879"/>
                      <a:pt x="2627630" y="3620770"/>
                      <a:pt x="2612898" y="3637788"/>
                    </a:cubicBezTo>
                    <a:cubicBezTo>
                      <a:pt x="2600579" y="3651885"/>
                      <a:pt x="2579243" y="3653409"/>
                      <a:pt x="2565146" y="3641090"/>
                    </a:cubicBezTo>
                    <a:cubicBezTo>
                      <a:pt x="2551049" y="3628771"/>
                      <a:pt x="2549525" y="3607435"/>
                      <a:pt x="2561844" y="3593338"/>
                    </a:cubicBezTo>
                    <a:close/>
                    <a:moveTo>
                      <a:pt x="2651633" y="3491357"/>
                    </a:moveTo>
                    <a:cubicBezTo>
                      <a:pt x="2666746" y="3474466"/>
                      <a:pt x="2681859" y="3457575"/>
                      <a:pt x="2697099" y="3440811"/>
                    </a:cubicBezTo>
                    <a:cubicBezTo>
                      <a:pt x="2709672" y="3426968"/>
                      <a:pt x="2731008" y="3425825"/>
                      <a:pt x="2744978" y="3438398"/>
                    </a:cubicBezTo>
                    <a:cubicBezTo>
                      <a:pt x="2758948" y="3450971"/>
                      <a:pt x="2759964" y="3472307"/>
                      <a:pt x="2747391" y="3486277"/>
                    </a:cubicBezTo>
                    <a:cubicBezTo>
                      <a:pt x="2732278" y="3502914"/>
                      <a:pt x="2717292" y="3519678"/>
                      <a:pt x="2702306" y="3536442"/>
                    </a:cubicBezTo>
                    <a:cubicBezTo>
                      <a:pt x="2689860" y="3550412"/>
                      <a:pt x="2668397" y="3551555"/>
                      <a:pt x="2654427" y="3539109"/>
                    </a:cubicBezTo>
                    <a:cubicBezTo>
                      <a:pt x="2640457" y="3526663"/>
                      <a:pt x="2639314" y="3505200"/>
                      <a:pt x="2651760" y="3491230"/>
                    </a:cubicBezTo>
                    <a:close/>
                    <a:moveTo>
                      <a:pt x="2742946" y="3390519"/>
                    </a:moveTo>
                    <a:cubicBezTo>
                      <a:pt x="2758313" y="3373755"/>
                      <a:pt x="2773553" y="3357118"/>
                      <a:pt x="2789047" y="3340608"/>
                    </a:cubicBezTo>
                    <a:cubicBezTo>
                      <a:pt x="2801747" y="3326892"/>
                      <a:pt x="2823210" y="3326130"/>
                      <a:pt x="2836926" y="3338830"/>
                    </a:cubicBezTo>
                    <a:cubicBezTo>
                      <a:pt x="2850642" y="3351530"/>
                      <a:pt x="2851404" y="3372993"/>
                      <a:pt x="2838704" y="3386709"/>
                    </a:cubicBezTo>
                    <a:cubicBezTo>
                      <a:pt x="2823337" y="3403219"/>
                      <a:pt x="2808097" y="3419729"/>
                      <a:pt x="2792984" y="3436366"/>
                    </a:cubicBezTo>
                    <a:cubicBezTo>
                      <a:pt x="2780284" y="3450209"/>
                      <a:pt x="2758948" y="3451098"/>
                      <a:pt x="2745105" y="3438398"/>
                    </a:cubicBezTo>
                    <a:cubicBezTo>
                      <a:pt x="2731262" y="3425698"/>
                      <a:pt x="2730373" y="3404362"/>
                      <a:pt x="2743073" y="3390519"/>
                    </a:cubicBezTo>
                    <a:close/>
                    <a:moveTo>
                      <a:pt x="2835529" y="3290951"/>
                    </a:moveTo>
                    <a:cubicBezTo>
                      <a:pt x="2851023" y="3274441"/>
                      <a:pt x="2866644" y="3258058"/>
                      <a:pt x="2882265" y="3241548"/>
                    </a:cubicBezTo>
                    <a:cubicBezTo>
                      <a:pt x="2895219" y="3227959"/>
                      <a:pt x="2916555" y="3227451"/>
                      <a:pt x="2930144" y="3240405"/>
                    </a:cubicBezTo>
                    <a:cubicBezTo>
                      <a:pt x="2943733" y="3253359"/>
                      <a:pt x="2944241" y="3274695"/>
                      <a:pt x="2931287" y="3288284"/>
                    </a:cubicBezTo>
                    <a:cubicBezTo>
                      <a:pt x="2915793" y="3304540"/>
                      <a:pt x="2900299" y="3320923"/>
                      <a:pt x="2884932" y="3337306"/>
                    </a:cubicBezTo>
                    <a:cubicBezTo>
                      <a:pt x="2872105" y="3350895"/>
                      <a:pt x="2850642" y="3351530"/>
                      <a:pt x="2837053" y="3338830"/>
                    </a:cubicBezTo>
                    <a:cubicBezTo>
                      <a:pt x="2823464" y="3326130"/>
                      <a:pt x="2822829" y="3304540"/>
                      <a:pt x="2835529" y="3290951"/>
                    </a:cubicBezTo>
                    <a:close/>
                    <a:moveTo>
                      <a:pt x="2929255" y="3192526"/>
                    </a:moveTo>
                    <a:cubicBezTo>
                      <a:pt x="2945003" y="3176270"/>
                      <a:pt x="2960751" y="3160014"/>
                      <a:pt x="2976626" y="3143758"/>
                    </a:cubicBezTo>
                    <a:cubicBezTo>
                      <a:pt x="2989707" y="3130423"/>
                      <a:pt x="3011170" y="3130169"/>
                      <a:pt x="3024505" y="3143250"/>
                    </a:cubicBezTo>
                    <a:cubicBezTo>
                      <a:pt x="3037840" y="3156331"/>
                      <a:pt x="3038094" y="3177794"/>
                      <a:pt x="3025013" y="3191129"/>
                    </a:cubicBezTo>
                    <a:cubicBezTo>
                      <a:pt x="3009265" y="3207258"/>
                      <a:pt x="2993644" y="3223387"/>
                      <a:pt x="2978023" y="3239516"/>
                    </a:cubicBezTo>
                    <a:cubicBezTo>
                      <a:pt x="2965069" y="3252978"/>
                      <a:pt x="2943606" y="3253359"/>
                      <a:pt x="2930144" y="3240405"/>
                    </a:cubicBezTo>
                    <a:cubicBezTo>
                      <a:pt x="2916682" y="3227451"/>
                      <a:pt x="2916301" y="3205988"/>
                      <a:pt x="2929255" y="3192526"/>
                    </a:cubicBezTo>
                    <a:close/>
                    <a:moveTo>
                      <a:pt x="3024251" y="3095371"/>
                    </a:moveTo>
                    <a:cubicBezTo>
                      <a:pt x="3040126" y="3079242"/>
                      <a:pt x="3056128" y="3063240"/>
                      <a:pt x="3072257" y="3047238"/>
                    </a:cubicBezTo>
                    <a:cubicBezTo>
                      <a:pt x="3085465" y="3034030"/>
                      <a:pt x="3106928" y="3034030"/>
                      <a:pt x="3120136" y="3047365"/>
                    </a:cubicBezTo>
                    <a:cubicBezTo>
                      <a:pt x="3133344" y="3060700"/>
                      <a:pt x="3133344" y="3082036"/>
                      <a:pt x="3120009" y="3095244"/>
                    </a:cubicBezTo>
                    <a:cubicBezTo>
                      <a:pt x="3104007" y="3111119"/>
                      <a:pt x="3088132" y="3127121"/>
                      <a:pt x="3072384" y="3142996"/>
                    </a:cubicBezTo>
                    <a:cubicBezTo>
                      <a:pt x="3059176" y="3156331"/>
                      <a:pt x="3037840" y="3156331"/>
                      <a:pt x="3024505" y="3143250"/>
                    </a:cubicBezTo>
                    <a:cubicBezTo>
                      <a:pt x="3011170" y="3130169"/>
                      <a:pt x="3011170" y="3108706"/>
                      <a:pt x="3024251" y="3095371"/>
                    </a:cubicBezTo>
                    <a:close/>
                    <a:moveTo>
                      <a:pt x="3120517" y="2999486"/>
                    </a:moveTo>
                    <a:cubicBezTo>
                      <a:pt x="3136646" y="2983611"/>
                      <a:pt x="3152902" y="2967736"/>
                      <a:pt x="3169158" y="2951988"/>
                    </a:cubicBezTo>
                    <a:cubicBezTo>
                      <a:pt x="3182620" y="2938907"/>
                      <a:pt x="3203956" y="2939288"/>
                      <a:pt x="3217037" y="2952750"/>
                    </a:cubicBezTo>
                    <a:cubicBezTo>
                      <a:pt x="3230118" y="2966212"/>
                      <a:pt x="3229737" y="2987548"/>
                      <a:pt x="3216275" y="3000629"/>
                    </a:cubicBezTo>
                    <a:cubicBezTo>
                      <a:pt x="3200146" y="3016250"/>
                      <a:pt x="3184017" y="3031998"/>
                      <a:pt x="3168015" y="3047873"/>
                    </a:cubicBezTo>
                    <a:cubicBezTo>
                      <a:pt x="3154680" y="3060954"/>
                      <a:pt x="3133217" y="3060827"/>
                      <a:pt x="3120136" y="3047492"/>
                    </a:cubicBezTo>
                    <a:cubicBezTo>
                      <a:pt x="3107055" y="3034157"/>
                      <a:pt x="3107182" y="3012694"/>
                      <a:pt x="3120517" y="2999613"/>
                    </a:cubicBezTo>
                    <a:close/>
                    <a:moveTo>
                      <a:pt x="3218053" y="2904871"/>
                    </a:moveTo>
                    <a:cubicBezTo>
                      <a:pt x="3234436" y="2889250"/>
                      <a:pt x="3250819" y="2873629"/>
                      <a:pt x="3267202" y="2858008"/>
                    </a:cubicBezTo>
                    <a:cubicBezTo>
                      <a:pt x="3280791" y="2845181"/>
                      <a:pt x="3302254" y="2845689"/>
                      <a:pt x="3315081" y="2859278"/>
                    </a:cubicBezTo>
                    <a:cubicBezTo>
                      <a:pt x="3327908" y="2872867"/>
                      <a:pt x="3327400" y="2894330"/>
                      <a:pt x="3313811" y="2907157"/>
                    </a:cubicBezTo>
                    <a:cubicBezTo>
                      <a:pt x="3297428" y="2922651"/>
                      <a:pt x="3281172" y="2938145"/>
                      <a:pt x="3264916" y="2953766"/>
                    </a:cubicBezTo>
                    <a:cubicBezTo>
                      <a:pt x="3251454" y="2966720"/>
                      <a:pt x="3229991" y="2966212"/>
                      <a:pt x="3217037" y="2952750"/>
                    </a:cubicBezTo>
                    <a:cubicBezTo>
                      <a:pt x="3204083" y="2939288"/>
                      <a:pt x="3204591" y="2917825"/>
                      <a:pt x="3218053" y="2904871"/>
                    </a:cubicBezTo>
                    <a:close/>
                    <a:moveTo>
                      <a:pt x="3316732" y="2811399"/>
                    </a:moveTo>
                    <a:cubicBezTo>
                      <a:pt x="3333242" y="2795905"/>
                      <a:pt x="3349879" y="2780538"/>
                      <a:pt x="3366516" y="2765171"/>
                    </a:cubicBezTo>
                    <a:cubicBezTo>
                      <a:pt x="3380232" y="2752471"/>
                      <a:pt x="3401695" y="2753360"/>
                      <a:pt x="3414395" y="2767076"/>
                    </a:cubicBezTo>
                    <a:cubicBezTo>
                      <a:pt x="3427095" y="2780792"/>
                      <a:pt x="3426206" y="2802255"/>
                      <a:pt x="3412490" y="2814955"/>
                    </a:cubicBezTo>
                    <a:cubicBezTo>
                      <a:pt x="3395980" y="2830195"/>
                      <a:pt x="3379470" y="2845562"/>
                      <a:pt x="3362960" y="2860929"/>
                    </a:cubicBezTo>
                    <a:cubicBezTo>
                      <a:pt x="3349244" y="2873756"/>
                      <a:pt x="3327908" y="2872994"/>
                      <a:pt x="3315081" y="2859278"/>
                    </a:cubicBezTo>
                    <a:cubicBezTo>
                      <a:pt x="3302254" y="2845562"/>
                      <a:pt x="3303016" y="2824226"/>
                      <a:pt x="3316732" y="2811399"/>
                    </a:cubicBezTo>
                    <a:close/>
                    <a:moveTo>
                      <a:pt x="3416681" y="2719197"/>
                    </a:moveTo>
                    <a:cubicBezTo>
                      <a:pt x="3433445" y="2703957"/>
                      <a:pt x="3450209" y="2688717"/>
                      <a:pt x="3467100" y="2673604"/>
                    </a:cubicBezTo>
                    <a:cubicBezTo>
                      <a:pt x="3481070" y="2661158"/>
                      <a:pt x="3502406" y="2662301"/>
                      <a:pt x="3514979" y="2676144"/>
                    </a:cubicBezTo>
                    <a:cubicBezTo>
                      <a:pt x="3527552" y="2689987"/>
                      <a:pt x="3526282" y="2711450"/>
                      <a:pt x="3512439" y="2724023"/>
                    </a:cubicBezTo>
                    <a:cubicBezTo>
                      <a:pt x="3495675" y="2739009"/>
                      <a:pt x="3479038" y="2754122"/>
                      <a:pt x="3462401" y="2769362"/>
                    </a:cubicBezTo>
                    <a:cubicBezTo>
                      <a:pt x="3448558" y="2781935"/>
                      <a:pt x="3427095" y="2780919"/>
                      <a:pt x="3414522" y="2767076"/>
                    </a:cubicBezTo>
                    <a:cubicBezTo>
                      <a:pt x="3401949" y="2753233"/>
                      <a:pt x="3402965" y="2731770"/>
                      <a:pt x="3416808" y="2719197"/>
                    </a:cubicBezTo>
                    <a:close/>
                    <a:moveTo>
                      <a:pt x="3517900" y="2628392"/>
                    </a:moveTo>
                    <a:cubicBezTo>
                      <a:pt x="3534791" y="2613406"/>
                      <a:pt x="3551809" y="2598420"/>
                      <a:pt x="3568827" y="2583434"/>
                    </a:cubicBezTo>
                    <a:cubicBezTo>
                      <a:pt x="3582924" y="2571115"/>
                      <a:pt x="3604260" y="2572512"/>
                      <a:pt x="3616579" y="2586609"/>
                    </a:cubicBezTo>
                    <a:cubicBezTo>
                      <a:pt x="3628898" y="2600706"/>
                      <a:pt x="3627501" y="2622042"/>
                      <a:pt x="3613404" y="2634361"/>
                    </a:cubicBezTo>
                    <a:cubicBezTo>
                      <a:pt x="3596513" y="2649220"/>
                      <a:pt x="3579622" y="2664079"/>
                      <a:pt x="3562731" y="2678938"/>
                    </a:cubicBezTo>
                    <a:cubicBezTo>
                      <a:pt x="3548761" y="2691384"/>
                      <a:pt x="3527298" y="2690114"/>
                      <a:pt x="3514979" y="2676017"/>
                    </a:cubicBezTo>
                    <a:cubicBezTo>
                      <a:pt x="3502660" y="2661920"/>
                      <a:pt x="3503803" y="2640584"/>
                      <a:pt x="3517900" y="2628265"/>
                    </a:cubicBezTo>
                    <a:close/>
                    <a:moveTo>
                      <a:pt x="3620135" y="2538730"/>
                    </a:moveTo>
                    <a:cubicBezTo>
                      <a:pt x="3637280" y="2523871"/>
                      <a:pt x="3654425" y="2509139"/>
                      <a:pt x="3671697" y="2494407"/>
                    </a:cubicBezTo>
                    <a:cubicBezTo>
                      <a:pt x="3685921" y="2482215"/>
                      <a:pt x="3707257" y="2483993"/>
                      <a:pt x="3719449" y="2498217"/>
                    </a:cubicBezTo>
                    <a:cubicBezTo>
                      <a:pt x="3731641" y="2512441"/>
                      <a:pt x="3729863" y="2533777"/>
                      <a:pt x="3715639" y="2545969"/>
                    </a:cubicBezTo>
                    <a:cubicBezTo>
                      <a:pt x="3698494" y="2560574"/>
                      <a:pt x="3681476" y="2575179"/>
                      <a:pt x="3664458" y="2589911"/>
                    </a:cubicBezTo>
                    <a:cubicBezTo>
                      <a:pt x="3650361" y="2602103"/>
                      <a:pt x="3628898" y="2600579"/>
                      <a:pt x="3616706" y="2586482"/>
                    </a:cubicBezTo>
                    <a:cubicBezTo>
                      <a:pt x="3604514" y="2572385"/>
                      <a:pt x="3606038" y="2550922"/>
                      <a:pt x="3620135" y="2538730"/>
                    </a:cubicBezTo>
                    <a:close/>
                    <a:moveTo>
                      <a:pt x="3723513" y="2450592"/>
                    </a:moveTo>
                    <a:cubicBezTo>
                      <a:pt x="3740785" y="2435987"/>
                      <a:pt x="3758184" y="2421509"/>
                      <a:pt x="3775710" y="2407031"/>
                    </a:cubicBezTo>
                    <a:cubicBezTo>
                      <a:pt x="3790061" y="2395093"/>
                      <a:pt x="3811397" y="2396998"/>
                      <a:pt x="3823462" y="2411476"/>
                    </a:cubicBezTo>
                    <a:cubicBezTo>
                      <a:pt x="3835527" y="2425954"/>
                      <a:pt x="3833495" y="2447163"/>
                      <a:pt x="3819017" y="2459228"/>
                    </a:cubicBezTo>
                    <a:cubicBezTo>
                      <a:pt x="3801745" y="2473579"/>
                      <a:pt x="3784473" y="2488057"/>
                      <a:pt x="3767201" y="2502535"/>
                    </a:cubicBezTo>
                    <a:cubicBezTo>
                      <a:pt x="3752850" y="2514600"/>
                      <a:pt x="3731514" y="2512695"/>
                      <a:pt x="3719449" y="2498471"/>
                    </a:cubicBezTo>
                    <a:cubicBezTo>
                      <a:pt x="3707384" y="2484247"/>
                      <a:pt x="3709289" y="2462784"/>
                      <a:pt x="3723513" y="2450719"/>
                    </a:cubicBezTo>
                    <a:close/>
                    <a:moveTo>
                      <a:pt x="3828034" y="2363851"/>
                    </a:moveTo>
                    <a:cubicBezTo>
                      <a:pt x="3845560" y="2349500"/>
                      <a:pt x="3863086" y="2335149"/>
                      <a:pt x="3880739" y="2320925"/>
                    </a:cubicBezTo>
                    <a:cubicBezTo>
                      <a:pt x="3895217" y="2309114"/>
                      <a:pt x="3916553" y="2311400"/>
                      <a:pt x="3928364" y="2326005"/>
                    </a:cubicBezTo>
                    <a:cubicBezTo>
                      <a:pt x="3940175" y="2340610"/>
                      <a:pt x="3937889" y="2361819"/>
                      <a:pt x="3923284" y="2373630"/>
                    </a:cubicBezTo>
                    <a:cubicBezTo>
                      <a:pt x="3905758" y="2387727"/>
                      <a:pt x="3888359" y="2401951"/>
                      <a:pt x="3870960" y="2416302"/>
                    </a:cubicBezTo>
                    <a:cubicBezTo>
                      <a:pt x="3856482" y="2428113"/>
                      <a:pt x="3835146" y="2426081"/>
                      <a:pt x="3823335" y="2411603"/>
                    </a:cubicBezTo>
                    <a:cubicBezTo>
                      <a:pt x="3811524" y="2397125"/>
                      <a:pt x="3813556" y="2375789"/>
                      <a:pt x="3828034" y="2363978"/>
                    </a:cubicBezTo>
                    <a:close/>
                    <a:moveTo>
                      <a:pt x="3933698" y="2278507"/>
                    </a:moveTo>
                    <a:cubicBezTo>
                      <a:pt x="3951351" y="2264410"/>
                      <a:pt x="3969131" y="2250313"/>
                      <a:pt x="3986911" y="2236343"/>
                    </a:cubicBezTo>
                    <a:cubicBezTo>
                      <a:pt x="4001643" y="2224786"/>
                      <a:pt x="4022852" y="2227326"/>
                      <a:pt x="4034409" y="2241931"/>
                    </a:cubicBezTo>
                    <a:cubicBezTo>
                      <a:pt x="4045966" y="2256536"/>
                      <a:pt x="4043426" y="2277872"/>
                      <a:pt x="4028821" y="2289429"/>
                    </a:cubicBezTo>
                    <a:cubicBezTo>
                      <a:pt x="4011168" y="2303399"/>
                      <a:pt x="3993515" y="2317369"/>
                      <a:pt x="3975989" y="2331339"/>
                    </a:cubicBezTo>
                    <a:cubicBezTo>
                      <a:pt x="3961384" y="2343023"/>
                      <a:pt x="3940048" y="2340610"/>
                      <a:pt x="3928364" y="2326005"/>
                    </a:cubicBezTo>
                    <a:cubicBezTo>
                      <a:pt x="3916680" y="2311400"/>
                      <a:pt x="3919093" y="2290064"/>
                      <a:pt x="3933698" y="2278380"/>
                    </a:cubicBezTo>
                    <a:close/>
                    <a:moveTo>
                      <a:pt x="4040505" y="2194306"/>
                    </a:moveTo>
                    <a:cubicBezTo>
                      <a:pt x="4058412" y="2180463"/>
                      <a:pt x="4076319" y="2166493"/>
                      <a:pt x="4094353" y="2152777"/>
                    </a:cubicBezTo>
                    <a:cubicBezTo>
                      <a:pt x="4109212" y="2141347"/>
                      <a:pt x="4130421" y="2144141"/>
                      <a:pt x="4141851" y="2159000"/>
                    </a:cubicBezTo>
                    <a:cubicBezTo>
                      <a:pt x="4153281" y="2173859"/>
                      <a:pt x="4150487" y="2195068"/>
                      <a:pt x="4135628" y="2206498"/>
                    </a:cubicBezTo>
                    <a:cubicBezTo>
                      <a:pt x="4117721" y="2220214"/>
                      <a:pt x="4099941" y="2233930"/>
                      <a:pt x="4082161" y="2247773"/>
                    </a:cubicBezTo>
                    <a:cubicBezTo>
                      <a:pt x="4067429" y="2259203"/>
                      <a:pt x="4046093" y="2256536"/>
                      <a:pt x="4034663" y="2241804"/>
                    </a:cubicBezTo>
                    <a:cubicBezTo>
                      <a:pt x="4023233" y="2227072"/>
                      <a:pt x="4025900" y="2205736"/>
                      <a:pt x="4040632" y="2194306"/>
                    </a:cubicBezTo>
                    <a:close/>
                    <a:moveTo>
                      <a:pt x="4148455" y="2111629"/>
                    </a:moveTo>
                    <a:cubicBezTo>
                      <a:pt x="4166489" y="2097913"/>
                      <a:pt x="4184650" y="2084324"/>
                      <a:pt x="4202811" y="2070735"/>
                    </a:cubicBezTo>
                    <a:cubicBezTo>
                      <a:pt x="4217797" y="2059559"/>
                      <a:pt x="4239006" y="2062607"/>
                      <a:pt x="4250182" y="2077593"/>
                    </a:cubicBezTo>
                    <a:cubicBezTo>
                      <a:pt x="4261358" y="2092579"/>
                      <a:pt x="4258310" y="2113788"/>
                      <a:pt x="4243324" y="2124964"/>
                    </a:cubicBezTo>
                    <a:cubicBezTo>
                      <a:pt x="4225290" y="2138426"/>
                      <a:pt x="4207256" y="2152015"/>
                      <a:pt x="4189349" y="2165604"/>
                    </a:cubicBezTo>
                    <a:cubicBezTo>
                      <a:pt x="4174490" y="2176907"/>
                      <a:pt x="4153154" y="2173986"/>
                      <a:pt x="4141851" y="2159000"/>
                    </a:cubicBezTo>
                    <a:cubicBezTo>
                      <a:pt x="4130548" y="2144014"/>
                      <a:pt x="4133469" y="2122805"/>
                      <a:pt x="4148455" y="2111502"/>
                    </a:cubicBezTo>
                    <a:close/>
                    <a:moveTo>
                      <a:pt x="4257294" y="2030222"/>
                    </a:moveTo>
                    <a:cubicBezTo>
                      <a:pt x="4275582" y="2016760"/>
                      <a:pt x="4293743" y="2003425"/>
                      <a:pt x="4312158" y="1990090"/>
                    </a:cubicBezTo>
                    <a:cubicBezTo>
                      <a:pt x="4327271" y="1979041"/>
                      <a:pt x="4348480" y="1982470"/>
                      <a:pt x="4359402" y="1997583"/>
                    </a:cubicBezTo>
                    <a:cubicBezTo>
                      <a:pt x="4370324" y="2012696"/>
                      <a:pt x="4367022" y="2033905"/>
                      <a:pt x="4351909" y="2044827"/>
                    </a:cubicBezTo>
                    <a:cubicBezTo>
                      <a:pt x="4333748" y="2058035"/>
                      <a:pt x="4315587" y="2071370"/>
                      <a:pt x="4297426" y="2084705"/>
                    </a:cubicBezTo>
                    <a:cubicBezTo>
                      <a:pt x="4282313" y="2095754"/>
                      <a:pt x="4261104" y="2092579"/>
                      <a:pt x="4250055" y="2077466"/>
                    </a:cubicBezTo>
                    <a:cubicBezTo>
                      <a:pt x="4239006" y="2062353"/>
                      <a:pt x="4242181" y="2041144"/>
                      <a:pt x="4257294" y="2030095"/>
                    </a:cubicBezTo>
                    <a:close/>
                    <a:moveTo>
                      <a:pt x="4367149" y="1950212"/>
                    </a:moveTo>
                    <a:cubicBezTo>
                      <a:pt x="4385564" y="1937004"/>
                      <a:pt x="4403979" y="1923923"/>
                      <a:pt x="4422521" y="1910842"/>
                    </a:cubicBezTo>
                    <a:cubicBezTo>
                      <a:pt x="4437761" y="1900047"/>
                      <a:pt x="4458970" y="1903730"/>
                      <a:pt x="4469765" y="1918970"/>
                    </a:cubicBezTo>
                    <a:cubicBezTo>
                      <a:pt x="4480560" y="1934210"/>
                      <a:pt x="4476877" y="1955419"/>
                      <a:pt x="4461637" y="1966214"/>
                    </a:cubicBezTo>
                    <a:cubicBezTo>
                      <a:pt x="4443222" y="1979168"/>
                      <a:pt x="4424934" y="1992249"/>
                      <a:pt x="4406646" y="2005330"/>
                    </a:cubicBezTo>
                    <a:cubicBezTo>
                      <a:pt x="4391406" y="2016252"/>
                      <a:pt x="4370324" y="2012696"/>
                      <a:pt x="4359402" y="1997583"/>
                    </a:cubicBezTo>
                    <a:cubicBezTo>
                      <a:pt x="4348480" y="1982470"/>
                      <a:pt x="4352036" y="1961261"/>
                      <a:pt x="4367149" y="1950339"/>
                    </a:cubicBezTo>
                    <a:close/>
                    <a:moveTo>
                      <a:pt x="4478147" y="1871853"/>
                    </a:moveTo>
                    <a:cubicBezTo>
                      <a:pt x="4496689" y="1858899"/>
                      <a:pt x="4515358" y="1845945"/>
                      <a:pt x="4534027" y="1833118"/>
                    </a:cubicBezTo>
                    <a:cubicBezTo>
                      <a:pt x="4549394" y="1822577"/>
                      <a:pt x="4570476" y="1826387"/>
                      <a:pt x="4581144" y="1841881"/>
                    </a:cubicBezTo>
                    <a:cubicBezTo>
                      <a:pt x="4591812" y="1857375"/>
                      <a:pt x="4587875" y="1878330"/>
                      <a:pt x="4572381" y="1888998"/>
                    </a:cubicBezTo>
                    <a:cubicBezTo>
                      <a:pt x="4553839" y="1901698"/>
                      <a:pt x="4535297" y="1914525"/>
                      <a:pt x="4516882" y="1927479"/>
                    </a:cubicBezTo>
                    <a:cubicBezTo>
                      <a:pt x="4501515" y="1938147"/>
                      <a:pt x="4480433" y="1934464"/>
                      <a:pt x="4469765" y="1919097"/>
                    </a:cubicBezTo>
                    <a:cubicBezTo>
                      <a:pt x="4459097" y="1903730"/>
                      <a:pt x="4462780" y="1882648"/>
                      <a:pt x="4478147" y="1871980"/>
                    </a:cubicBezTo>
                    <a:close/>
                    <a:moveTo>
                      <a:pt x="4590161" y="1794891"/>
                    </a:moveTo>
                    <a:cubicBezTo>
                      <a:pt x="4608957" y="1782191"/>
                      <a:pt x="4627626" y="1769491"/>
                      <a:pt x="4646549" y="1756918"/>
                    </a:cubicBezTo>
                    <a:cubicBezTo>
                      <a:pt x="4662043" y="1746504"/>
                      <a:pt x="4683125" y="1750695"/>
                      <a:pt x="4693539" y="1766189"/>
                    </a:cubicBezTo>
                    <a:cubicBezTo>
                      <a:pt x="4703953" y="1781683"/>
                      <a:pt x="4699762" y="1802765"/>
                      <a:pt x="4684268" y="1813179"/>
                    </a:cubicBezTo>
                    <a:cubicBezTo>
                      <a:pt x="4665599" y="1825625"/>
                      <a:pt x="4646930" y="1838198"/>
                      <a:pt x="4628261" y="1850898"/>
                    </a:cubicBezTo>
                    <a:cubicBezTo>
                      <a:pt x="4612767" y="1861439"/>
                      <a:pt x="4591685" y="1857375"/>
                      <a:pt x="4581271" y="1841881"/>
                    </a:cubicBezTo>
                    <a:cubicBezTo>
                      <a:pt x="4570857" y="1826387"/>
                      <a:pt x="4574794" y="1805305"/>
                      <a:pt x="4590288" y="1794891"/>
                    </a:cubicBezTo>
                    <a:close/>
                    <a:moveTo>
                      <a:pt x="4703191" y="1719326"/>
                    </a:moveTo>
                    <a:cubicBezTo>
                      <a:pt x="4722114" y="1706880"/>
                      <a:pt x="4741037" y="1694434"/>
                      <a:pt x="4759960" y="1682115"/>
                    </a:cubicBezTo>
                    <a:cubicBezTo>
                      <a:pt x="4775581" y="1671955"/>
                      <a:pt x="4796663" y="1676400"/>
                      <a:pt x="4806823" y="1692021"/>
                    </a:cubicBezTo>
                    <a:cubicBezTo>
                      <a:pt x="4816983" y="1707642"/>
                      <a:pt x="4812538" y="1728724"/>
                      <a:pt x="4796917" y="1738884"/>
                    </a:cubicBezTo>
                    <a:cubicBezTo>
                      <a:pt x="4777994" y="1751203"/>
                      <a:pt x="4759198" y="1763522"/>
                      <a:pt x="4740402" y="1775841"/>
                    </a:cubicBezTo>
                    <a:cubicBezTo>
                      <a:pt x="4724781" y="1786128"/>
                      <a:pt x="4703826" y="1781810"/>
                      <a:pt x="4693539" y="1766189"/>
                    </a:cubicBezTo>
                    <a:cubicBezTo>
                      <a:pt x="4683252" y="1750568"/>
                      <a:pt x="4687570" y="1729613"/>
                      <a:pt x="4703191" y="1719326"/>
                    </a:cubicBezTo>
                    <a:close/>
                    <a:moveTo>
                      <a:pt x="4817110" y="1645285"/>
                    </a:moveTo>
                    <a:cubicBezTo>
                      <a:pt x="4836160" y="1633093"/>
                      <a:pt x="4855337" y="1620901"/>
                      <a:pt x="4874387" y="1608836"/>
                    </a:cubicBezTo>
                    <a:cubicBezTo>
                      <a:pt x="4890262" y="1598803"/>
                      <a:pt x="4911090" y="1603502"/>
                      <a:pt x="4921123" y="1619377"/>
                    </a:cubicBezTo>
                    <a:cubicBezTo>
                      <a:pt x="4931156" y="1635252"/>
                      <a:pt x="4926457" y="1656080"/>
                      <a:pt x="4910582" y="1666113"/>
                    </a:cubicBezTo>
                    <a:cubicBezTo>
                      <a:pt x="4891532" y="1678178"/>
                      <a:pt x="4872609" y="1690243"/>
                      <a:pt x="4853559" y="1702308"/>
                    </a:cubicBezTo>
                    <a:cubicBezTo>
                      <a:pt x="4837811" y="1712341"/>
                      <a:pt x="4816856" y="1707769"/>
                      <a:pt x="4806823" y="1692021"/>
                    </a:cubicBezTo>
                    <a:cubicBezTo>
                      <a:pt x="4796790" y="1676273"/>
                      <a:pt x="4801362" y="1655318"/>
                      <a:pt x="4817110" y="1645285"/>
                    </a:cubicBezTo>
                    <a:close/>
                    <a:moveTo>
                      <a:pt x="4932045" y="1572641"/>
                    </a:moveTo>
                    <a:cubicBezTo>
                      <a:pt x="4951222" y="1560703"/>
                      <a:pt x="4970526" y="1548765"/>
                      <a:pt x="4989830" y="1536827"/>
                    </a:cubicBezTo>
                    <a:cubicBezTo>
                      <a:pt x="5005832" y="1527048"/>
                      <a:pt x="5026660" y="1532001"/>
                      <a:pt x="5036439" y="1548003"/>
                    </a:cubicBezTo>
                    <a:cubicBezTo>
                      <a:pt x="5046218" y="1564005"/>
                      <a:pt x="5041265" y="1584833"/>
                      <a:pt x="5025263" y="1594612"/>
                    </a:cubicBezTo>
                    <a:cubicBezTo>
                      <a:pt x="5006086" y="1606423"/>
                      <a:pt x="4986909" y="1618234"/>
                      <a:pt x="4967859" y="1630172"/>
                    </a:cubicBezTo>
                    <a:cubicBezTo>
                      <a:pt x="4951984" y="1640078"/>
                      <a:pt x="4931156" y="1635252"/>
                      <a:pt x="4921250" y="1619377"/>
                    </a:cubicBezTo>
                    <a:cubicBezTo>
                      <a:pt x="4911344" y="1603502"/>
                      <a:pt x="4916170" y="1582674"/>
                      <a:pt x="4932045" y="1572768"/>
                    </a:cubicBezTo>
                    <a:close/>
                    <a:moveTo>
                      <a:pt x="5047869" y="1501648"/>
                    </a:moveTo>
                    <a:cubicBezTo>
                      <a:pt x="5067173" y="1489964"/>
                      <a:pt x="5086604" y="1478280"/>
                      <a:pt x="5106035" y="1466723"/>
                    </a:cubicBezTo>
                    <a:cubicBezTo>
                      <a:pt x="5122164" y="1457198"/>
                      <a:pt x="5142865" y="1462405"/>
                      <a:pt x="5152517" y="1478534"/>
                    </a:cubicBezTo>
                    <a:cubicBezTo>
                      <a:pt x="5162169" y="1494663"/>
                      <a:pt x="5156835" y="1515364"/>
                      <a:pt x="5140706" y="1525016"/>
                    </a:cubicBezTo>
                    <a:cubicBezTo>
                      <a:pt x="5121402" y="1536573"/>
                      <a:pt x="5102098" y="1548130"/>
                      <a:pt x="5082921" y="1559687"/>
                    </a:cubicBezTo>
                    <a:cubicBezTo>
                      <a:pt x="5066919" y="1569339"/>
                      <a:pt x="5046091" y="1564259"/>
                      <a:pt x="5036439" y="1548257"/>
                    </a:cubicBezTo>
                    <a:cubicBezTo>
                      <a:pt x="5026787" y="1532255"/>
                      <a:pt x="5031867" y="1511427"/>
                      <a:pt x="5047869" y="1501775"/>
                    </a:cubicBezTo>
                    <a:close/>
                    <a:moveTo>
                      <a:pt x="5164455" y="1432306"/>
                    </a:moveTo>
                    <a:cubicBezTo>
                      <a:pt x="5184013" y="1420876"/>
                      <a:pt x="5203571" y="1409446"/>
                      <a:pt x="5223129" y="1398143"/>
                    </a:cubicBezTo>
                    <a:cubicBezTo>
                      <a:pt x="5239258" y="1388745"/>
                      <a:pt x="5260086" y="1394333"/>
                      <a:pt x="5269357" y="1410462"/>
                    </a:cubicBezTo>
                    <a:cubicBezTo>
                      <a:pt x="5278628" y="1426591"/>
                      <a:pt x="5273167" y="1447419"/>
                      <a:pt x="5257038" y="1456690"/>
                    </a:cubicBezTo>
                    <a:cubicBezTo>
                      <a:pt x="5237607" y="1467993"/>
                      <a:pt x="5218176" y="1479296"/>
                      <a:pt x="5198745" y="1490726"/>
                    </a:cubicBezTo>
                    <a:cubicBezTo>
                      <a:pt x="5182616" y="1500251"/>
                      <a:pt x="5161915" y="1494790"/>
                      <a:pt x="5152390" y="1478661"/>
                    </a:cubicBezTo>
                    <a:cubicBezTo>
                      <a:pt x="5142865" y="1462532"/>
                      <a:pt x="5148326" y="1441831"/>
                      <a:pt x="5164455" y="1432306"/>
                    </a:cubicBezTo>
                    <a:close/>
                    <a:moveTo>
                      <a:pt x="5282057" y="1364234"/>
                    </a:moveTo>
                    <a:cubicBezTo>
                      <a:pt x="5301742" y="1353058"/>
                      <a:pt x="5321427" y="1341882"/>
                      <a:pt x="5341239" y="1330833"/>
                    </a:cubicBezTo>
                    <a:cubicBezTo>
                      <a:pt x="5357495" y="1321689"/>
                      <a:pt x="5378196" y="1327531"/>
                      <a:pt x="5387340" y="1343787"/>
                    </a:cubicBezTo>
                    <a:cubicBezTo>
                      <a:pt x="5396484" y="1360043"/>
                      <a:pt x="5390642" y="1380744"/>
                      <a:pt x="5374386" y="1389888"/>
                    </a:cubicBezTo>
                    <a:cubicBezTo>
                      <a:pt x="5354701" y="1400937"/>
                      <a:pt x="5335143" y="1411986"/>
                      <a:pt x="5315585" y="1423162"/>
                    </a:cubicBezTo>
                    <a:cubicBezTo>
                      <a:pt x="5299329" y="1432433"/>
                      <a:pt x="5278628" y="1426718"/>
                      <a:pt x="5269357" y="1410462"/>
                    </a:cubicBezTo>
                    <a:cubicBezTo>
                      <a:pt x="5260086" y="1394206"/>
                      <a:pt x="5265801" y="1373505"/>
                      <a:pt x="5282057" y="1364234"/>
                    </a:cubicBezTo>
                    <a:close/>
                    <a:moveTo>
                      <a:pt x="5400675" y="1297686"/>
                    </a:moveTo>
                    <a:cubicBezTo>
                      <a:pt x="5420487" y="1286764"/>
                      <a:pt x="5440426" y="1275842"/>
                      <a:pt x="5460365" y="1264920"/>
                    </a:cubicBezTo>
                    <a:cubicBezTo>
                      <a:pt x="5476748" y="1256030"/>
                      <a:pt x="5497322" y="1261999"/>
                      <a:pt x="5506339" y="1278509"/>
                    </a:cubicBezTo>
                    <a:cubicBezTo>
                      <a:pt x="5515356" y="1295019"/>
                      <a:pt x="5509260" y="1315466"/>
                      <a:pt x="5492750" y="1324483"/>
                    </a:cubicBezTo>
                    <a:cubicBezTo>
                      <a:pt x="5472938" y="1335278"/>
                      <a:pt x="5453253" y="1346073"/>
                      <a:pt x="5433441" y="1356995"/>
                    </a:cubicBezTo>
                    <a:cubicBezTo>
                      <a:pt x="5417058" y="1366012"/>
                      <a:pt x="5396484" y="1360043"/>
                      <a:pt x="5387467" y="1343787"/>
                    </a:cubicBezTo>
                    <a:cubicBezTo>
                      <a:pt x="5378450" y="1327531"/>
                      <a:pt x="5384419" y="1306830"/>
                      <a:pt x="5400675" y="1297813"/>
                    </a:cubicBezTo>
                    <a:close/>
                    <a:moveTo>
                      <a:pt x="5520055" y="1232789"/>
                    </a:moveTo>
                    <a:cubicBezTo>
                      <a:pt x="5539994" y="1222121"/>
                      <a:pt x="5559933" y="1211453"/>
                      <a:pt x="5579999" y="1200912"/>
                    </a:cubicBezTo>
                    <a:cubicBezTo>
                      <a:pt x="5596509" y="1192149"/>
                      <a:pt x="5617083" y="1198499"/>
                      <a:pt x="5625719" y="1215009"/>
                    </a:cubicBezTo>
                    <a:cubicBezTo>
                      <a:pt x="5634355" y="1231519"/>
                      <a:pt x="5628132" y="1252093"/>
                      <a:pt x="5611622" y="1260729"/>
                    </a:cubicBezTo>
                    <a:cubicBezTo>
                      <a:pt x="5591683" y="1271270"/>
                      <a:pt x="5571871" y="1281811"/>
                      <a:pt x="5552059" y="1292352"/>
                    </a:cubicBezTo>
                    <a:cubicBezTo>
                      <a:pt x="5535549" y="1301242"/>
                      <a:pt x="5515102" y="1295019"/>
                      <a:pt x="5506212" y="1278509"/>
                    </a:cubicBezTo>
                    <a:cubicBezTo>
                      <a:pt x="5497322" y="1261999"/>
                      <a:pt x="5503545" y="1241552"/>
                      <a:pt x="5520055" y="1232662"/>
                    </a:cubicBezTo>
                    <a:close/>
                    <a:moveTo>
                      <a:pt x="5640197" y="1169289"/>
                    </a:moveTo>
                    <a:cubicBezTo>
                      <a:pt x="5660263" y="1158875"/>
                      <a:pt x="5680456" y="1148461"/>
                      <a:pt x="5700649" y="1138174"/>
                    </a:cubicBezTo>
                    <a:cubicBezTo>
                      <a:pt x="5717286" y="1129665"/>
                      <a:pt x="5737733" y="1136269"/>
                      <a:pt x="5746242" y="1152906"/>
                    </a:cubicBezTo>
                    <a:cubicBezTo>
                      <a:pt x="5754751" y="1169543"/>
                      <a:pt x="5748147" y="1189990"/>
                      <a:pt x="5731510" y="1198499"/>
                    </a:cubicBezTo>
                    <a:cubicBezTo>
                      <a:pt x="5711444" y="1208786"/>
                      <a:pt x="5691505" y="1219073"/>
                      <a:pt x="5671439" y="1229360"/>
                    </a:cubicBezTo>
                    <a:cubicBezTo>
                      <a:pt x="5654802" y="1237996"/>
                      <a:pt x="5634355" y="1231519"/>
                      <a:pt x="5625719" y="1214882"/>
                    </a:cubicBezTo>
                    <a:cubicBezTo>
                      <a:pt x="5617083" y="1198245"/>
                      <a:pt x="5623560" y="1177798"/>
                      <a:pt x="5640197" y="1169162"/>
                    </a:cubicBezTo>
                    <a:close/>
                    <a:moveTo>
                      <a:pt x="5761228" y="1107313"/>
                    </a:moveTo>
                    <a:cubicBezTo>
                      <a:pt x="5781421" y="1097153"/>
                      <a:pt x="5801741" y="1086993"/>
                      <a:pt x="5822061" y="1076960"/>
                    </a:cubicBezTo>
                    <a:cubicBezTo>
                      <a:pt x="5838825" y="1068705"/>
                      <a:pt x="5859145" y="1075563"/>
                      <a:pt x="5867400" y="1092327"/>
                    </a:cubicBezTo>
                    <a:cubicBezTo>
                      <a:pt x="5875655" y="1109091"/>
                      <a:pt x="5868797" y="1129411"/>
                      <a:pt x="5852033" y="1137666"/>
                    </a:cubicBezTo>
                    <a:cubicBezTo>
                      <a:pt x="5831840" y="1147699"/>
                      <a:pt x="5811647" y="1157732"/>
                      <a:pt x="5791581" y="1167765"/>
                    </a:cubicBezTo>
                    <a:cubicBezTo>
                      <a:pt x="5774817" y="1176147"/>
                      <a:pt x="5754497" y="1169416"/>
                      <a:pt x="5746115" y="1152779"/>
                    </a:cubicBezTo>
                    <a:cubicBezTo>
                      <a:pt x="5737733" y="1136142"/>
                      <a:pt x="5744464" y="1115695"/>
                      <a:pt x="5761101" y="1107313"/>
                    </a:cubicBezTo>
                    <a:close/>
                    <a:moveTo>
                      <a:pt x="5883021" y="1046988"/>
                    </a:moveTo>
                    <a:cubicBezTo>
                      <a:pt x="5903341" y="1037082"/>
                      <a:pt x="5923788" y="1027303"/>
                      <a:pt x="5944235" y="1017524"/>
                    </a:cubicBezTo>
                    <a:cubicBezTo>
                      <a:pt x="5961126" y="1009396"/>
                      <a:pt x="5981319" y="1016635"/>
                      <a:pt x="5989447" y="1033399"/>
                    </a:cubicBezTo>
                    <a:cubicBezTo>
                      <a:pt x="5997575" y="1050163"/>
                      <a:pt x="5990336" y="1070483"/>
                      <a:pt x="5973572" y="1078611"/>
                    </a:cubicBezTo>
                    <a:cubicBezTo>
                      <a:pt x="5953252" y="1088263"/>
                      <a:pt x="5932932" y="1098042"/>
                      <a:pt x="5912739" y="1107948"/>
                    </a:cubicBezTo>
                    <a:cubicBezTo>
                      <a:pt x="5895975" y="1116076"/>
                      <a:pt x="5875655" y="1109091"/>
                      <a:pt x="5867527" y="1092327"/>
                    </a:cubicBezTo>
                    <a:cubicBezTo>
                      <a:pt x="5859399" y="1075563"/>
                      <a:pt x="5866384" y="1055243"/>
                      <a:pt x="5883148" y="1047115"/>
                    </a:cubicBezTo>
                    <a:close/>
                    <a:moveTo>
                      <a:pt x="6005703" y="988568"/>
                    </a:moveTo>
                    <a:cubicBezTo>
                      <a:pt x="6026150" y="978916"/>
                      <a:pt x="6046724" y="969391"/>
                      <a:pt x="6067171" y="959866"/>
                    </a:cubicBezTo>
                    <a:cubicBezTo>
                      <a:pt x="6084189" y="951992"/>
                      <a:pt x="6104255" y="959358"/>
                      <a:pt x="6112129" y="976376"/>
                    </a:cubicBezTo>
                    <a:cubicBezTo>
                      <a:pt x="6120003" y="993394"/>
                      <a:pt x="6112637" y="1013460"/>
                      <a:pt x="6095619" y="1021334"/>
                    </a:cubicBezTo>
                    <a:cubicBezTo>
                      <a:pt x="6075172" y="1030732"/>
                      <a:pt x="6054852" y="1040257"/>
                      <a:pt x="6034532" y="1049782"/>
                    </a:cubicBezTo>
                    <a:cubicBezTo>
                      <a:pt x="6017641" y="1057783"/>
                      <a:pt x="5997448" y="1050417"/>
                      <a:pt x="5989447" y="1033526"/>
                    </a:cubicBezTo>
                    <a:cubicBezTo>
                      <a:pt x="5981446" y="1016635"/>
                      <a:pt x="5988812" y="996442"/>
                      <a:pt x="6005703" y="988441"/>
                    </a:cubicBezTo>
                    <a:close/>
                    <a:moveTo>
                      <a:pt x="6129020" y="931418"/>
                    </a:moveTo>
                    <a:cubicBezTo>
                      <a:pt x="6149594" y="922020"/>
                      <a:pt x="6170295" y="912749"/>
                      <a:pt x="6190996" y="903478"/>
                    </a:cubicBezTo>
                    <a:cubicBezTo>
                      <a:pt x="6208014" y="895858"/>
                      <a:pt x="6228080" y="903478"/>
                      <a:pt x="6235700" y="920623"/>
                    </a:cubicBezTo>
                    <a:cubicBezTo>
                      <a:pt x="6243320" y="937768"/>
                      <a:pt x="6235700" y="957707"/>
                      <a:pt x="6218555" y="965327"/>
                    </a:cubicBezTo>
                    <a:cubicBezTo>
                      <a:pt x="6197981" y="974471"/>
                      <a:pt x="6177534" y="983742"/>
                      <a:pt x="6156960" y="993013"/>
                    </a:cubicBezTo>
                    <a:cubicBezTo>
                      <a:pt x="6139942" y="1000760"/>
                      <a:pt x="6119876" y="993267"/>
                      <a:pt x="6112129" y="976249"/>
                    </a:cubicBezTo>
                    <a:cubicBezTo>
                      <a:pt x="6104382" y="959231"/>
                      <a:pt x="6111875" y="939165"/>
                      <a:pt x="6128893" y="931418"/>
                    </a:cubicBezTo>
                    <a:close/>
                    <a:moveTo>
                      <a:pt x="6252972" y="875919"/>
                    </a:moveTo>
                    <a:cubicBezTo>
                      <a:pt x="6273673" y="866775"/>
                      <a:pt x="6294501" y="857758"/>
                      <a:pt x="6315329" y="848741"/>
                    </a:cubicBezTo>
                    <a:cubicBezTo>
                      <a:pt x="6332474" y="841375"/>
                      <a:pt x="6352413" y="849249"/>
                      <a:pt x="6359779" y="866394"/>
                    </a:cubicBezTo>
                    <a:cubicBezTo>
                      <a:pt x="6367145" y="883539"/>
                      <a:pt x="6359271" y="903478"/>
                      <a:pt x="6342126" y="910844"/>
                    </a:cubicBezTo>
                    <a:cubicBezTo>
                      <a:pt x="6321425" y="919734"/>
                      <a:pt x="6300724" y="928751"/>
                      <a:pt x="6280150" y="937768"/>
                    </a:cubicBezTo>
                    <a:cubicBezTo>
                      <a:pt x="6263005" y="945261"/>
                      <a:pt x="6243066" y="937514"/>
                      <a:pt x="6235573" y="920369"/>
                    </a:cubicBezTo>
                    <a:cubicBezTo>
                      <a:pt x="6228080" y="903224"/>
                      <a:pt x="6235827" y="883285"/>
                      <a:pt x="6252972" y="875792"/>
                    </a:cubicBezTo>
                    <a:close/>
                    <a:moveTo>
                      <a:pt x="6377940" y="821944"/>
                    </a:moveTo>
                    <a:cubicBezTo>
                      <a:pt x="6398768" y="813181"/>
                      <a:pt x="6419596" y="804418"/>
                      <a:pt x="6440551" y="795655"/>
                    </a:cubicBezTo>
                    <a:cubicBezTo>
                      <a:pt x="6457823" y="788416"/>
                      <a:pt x="6477635" y="796671"/>
                      <a:pt x="6484874" y="813943"/>
                    </a:cubicBezTo>
                    <a:cubicBezTo>
                      <a:pt x="6492113" y="831215"/>
                      <a:pt x="6483858" y="851027"/>
                      <a:pt x="6466586" y="858266"/>
                    </a:cubicBezTo>
                    <a:cubicBezTo>
                      <a:pt x="6445885" y="866902"/>
                      <a:pt x="6425057" y="875538"/>
                      <a:pt x="6404483" y="884301"/>
                    </a:cubicBezTo>
                    <a:cubicBezTo>
                      <a:pt x="6387211" y="891540"/>
                      <a:pt x="6367399" y="883539"/>
                      <a:pt x="6360033" y="866267"/>
                    </a:cubicBezTo>
                    <a:cubicBezTo>
                      <a:pt x="6352667" y="848995"/>
                      <a:pt x="6360795" y="829183"/>
                      <a:pt x="6378067" y="821817"/>
                    </a:cubicBezTo>
                    <a:close/>
                    <a:moveTo>
                      <a:pt x="6503416" y="769747"/>
                    </a:moveTo>
                    <a:cubicBezTo>
                      <a:pt x="6524371" y="761238"/>
                      <a:pt x="6545326" y="752729"/>
                      <a:pt x="6566408" y="744347"/>
                    </a:cubicBezTo>
                    <a:cubicBezTo>
                      <a:pt x="6583807" y="737362"/>
                      <a:pt x="6603492" y="745871"/>
                      <a:pt x="6610477" y="763143"/>
                    </a:cubicBezTo>
                    <a:cubicBezTo>
                      <a:pt x="6617462" y="780415"/>
                      <a:pt x="6608953" y="800227"/>
                      <a:pt x="6591681" y="807212"/>
                    </a:cubicBezTo>
                    <a:cubicBezTo>
                      <a:pt x="6570853" y="815594"/>
                      <a:pt x="6549898" y="823976"/>
                      <a:pt x="6529197" y="832485"/>
                    </a:cubicBezTo>
                    <a:cubicBezTo>
                      <a:pt x="6511925" y="839597"/>
                      <a:pt x="6492113" y="831215"/>
                      <a:pt x="6485001" y="813943"/>
                    </a:cubicBezTo>
                    <a:cubicBezTo>
                      <a:pt x="6477889" y="796671"/>
                      <a:pt x="6486271" y="776859"/>
                      <a:pt x="6503543" y="769747"/>
                    </a:cubicBezTo>
                    <a:close/>
                    <a:moveTo>
                      <a:pt x="6629654" y="719328"/>
                    </a:moveTo>
                    <a:cubicBezTo>
                      <a:pt x="6650736" y="711073"/>
                      <a:pt x="6671818" y="702818"/>
                      <a:pt x="6693027" y="694690"/>
                    </a:cubicBezTo>
                    <a:cubicBezTo>
                      <a:pt x="6710426" y="687959"/>
                      <a:pt x="6730111" y="696722"/>
                      <a:pt x="6736842" y="714121"/>
                    </a:cubicBezTo>
                    <a:cubicBezTo>
                      <a:pt x="6743573" y="731520"/>
                      <a:pt x="6734810" y="751205"/>
                      <a:pt x="6717411" y="757936"/>
                    </a:cubicBezTo>
                    <a:cubicBezTo>
                      <a:pt x="6696456" y="766064"/>
                      <a:pt x="6675374" y="774192"/>
                      <a:pt x="6654419" y="782447"/>
                    </a:cubicBezTo>
                    <a:cubicBezTo>
                      <a:pt x="6637020" y="789305"/>
                      <a:pt x="6617335" y="780669"/>
                      <a:pt x="6610477" y="763270"/>
                    </a:cubicBezTo>
                    <a:cubicBezTo>
                      <a:pt x="6603619" y="745871"/>
                      <a:pt x="6612255" y="726186"/>
                      <a:pt x="6629654" y="719328"/>
                    </a:cubicBezTo>
                    <a:close/>
                    <a:moveTo>
                      <a:pt x="6756527" y="670433"/>
                    </a:moveTo>
                    <a:cubicBezTo>
                      <a:pt x="6777736" y="662432"/>
                      <a:pt x="6798945" y="654431"/>
                      <a:pt x="6820281" y="646557"/>
                    </a:cubicBezTo>
                    <a:cubicBezTo>
                      <a:pt x="6837807" y="640080"/>
                      <a:pt x="6857365" y="648970"/>
                      <a:pt x="6863842" y="666623"/>
                    </a:cubicBezTo>
                    <a:cubicBezTo>
                      <a:pt x="6870319" y="684276"/>
                      <a:pt x="6861429" y="703707"/>
                      <a:pt x="6843776" y="710184"/>
                    </a:cubicBezTo>
                    <a:cubicBezTo>
                      <a:pt x="6822567" y="718058"/>
                      <a:pt x="6801485" y="725932"/>
                      <a:pt x="6780403" y="733806"/>
                    </a:cubicBezTo>
                    <a:cubicBezTo>
                      <a:pt x="6762877" y="740410"/>
                      <a:pt x="6743319" y="731647"/>
                      <a:pt x="6736715" y="714121"/>
                    </a:cubicBezTo>
                    <a:cubicBezTo>
                      <a:pt x="6730111" y="696595"/>
                      <a:pt x="6738874" y="677037"/>
                      <a:pt x="6756400" y="670433"/>
                    </a:cubicBezTo>
                    <a:close/>
                    <a:moveTo>
                      <a:pt x="6883908" y="623189"/>
                    </a:moveTo>
                    <a:cubicBezTo>
                      <a:pt x="6905117" y="615442"/>
                      <a:pt x="6926453" y="607822"/>
                      <a:pt x="6947789" y="600329"/>
                    </a:cubicBezTo>
                    <a:cubicBezTo>
                      <a:pt x="6965442" y="594106"/>
                      <a:pt x="6984746" y="603250"/>
                      <a:pt x="6991096" y="620903"/>
                    </a:cubicBezTo>
                    <a:cubicBezTo>
                      <a:pt x="6997446" y="638556"/>
                      <a:pt x="6988175" y="657860"/>
                      <a:pt x="6970522" y="664210"/>
                    </a:cubicBezTo>
                    <a:cubicBezTo>
                      <a:pt x="6949313" y="671703"/>
                      <a:pt x="6928231" y="679323"/>
                      <a:pt x="6907149" y="686943"/>
                    </a:cubicBezTo>
                    <a:cubicBezTo>
                      <a:pt x="6889623" y="693293"/>
                      <a:pt x="6870192" y="684276"/>
                      <a:pt x="6863715" y="666623"/>
                    </a:cubicBezTo>
                    <a:cubicBezTo>
                      <a:pt x="6857238" y="648970"/>
                      <a:pt x="6866382" y="629666"/>
                      <a:pt x="6884035" y="623189"/>
                    </a:cubicBezTo>
                    <a:close/>
                    <a:moveTo>
                      <a:pt x="7011924" y="577723"/>
                    </a:moveTo>
                    <a:cubicBezTo>
                      <a:pt x="7033260" y="570230"/>
                      <a:pt x="7054723" y="562864"/>
                      <a:pt x="7076186" y="555625"/>
                    </a:cubicBezTo>
                    <a:cubicBezTo>
                      <a:pt x="7093839" y="549656"/>
                      <a:pt x="7113143" y="559054"/>
                      <a:pt x="7119112" y="576707"/>
                    </a:cubicBezTo>
                    <a:cubicBezTo>
                      <a:pt x="7125081" y="594360"/>
                      <a:pt x="7115683" y="613664"/>
                      <a:pt x="7098030" y="619633"/>
                    </a:cubicBezTo>
                    <a:cubicBezTo>
                      <a:pt x="7076694" y="626872"/>
                      <a:pt x="7055485" y="634238"/>
                      <a:pt x="7034276" y="641604"/>
                    </a:cubicBezTo>
                    <a:cubicBezTo>
                      <a:pt x="7016623" y="647700"/>
                      <a:pt x="6997319" y="638429"/>
                      <a:pt x="6991223" y="620776"/>
                    </a:cubicBezTo>
                    <a:cubicBezTo>
                      <a:pt x="6985127" y="603123"/>
                      <a:pt x="6994398" y="583819"/>
                      <a:pt x="7012051" y="577723"/>
                    </a:cubicBezTo>
                    <a:close/>
                    <a:moveTo>
                      <a:pt x="7140702" y="533908"/>
                    </a:moveTo>
                    <a:cubicBezTo>
                      <a:pt x="7162165" y="526796"/>
                      <a:pt x="7183755" y="519684"/>
                      <a:pt x="7205345" y="512572"/>
                    </a:cubicBezTo>
                    <a:cubicBezTo>
                      <a:pt x="7223125" y="506730"/>
                      <a:pt x="7242302" y="516509"/>
                      <a:pt x="7248017" y="534289"/>
                    </a:cubicBezTo>
                    <a:cubicBezTo>
                      <a:pt x="7253732" y="552069"/>
                      <a:pt x="7244080" y="571246"/>
                      <a:pt x="7226300" y="576961"/>
                    </a:cubicBezTo>
                    <a:cubicBezTo>
                      <a:pt x="7204837" y="583946"/>
                      <a:pt x="7183501" y="591058"/>
                      <a:pt x="7162165" y="598170"/>
                    </a:cubicBezTo>
                    <a:cubicBezTo>
                      <a:pt x="7144385" y="604139"/>
                      <a:pt x="7125208" y="594487"/>
                      <a:pt x="7119366" y="576707"/>
                    </a:cubicBezTo>
                    <a:cubicBezTo>
                      <a:pt x="7113524" y="558927"/>
                      <a:pt x="7123049" y="539750"/>
                      <a:pt x="7140829" y="533908"/>
                    </a:cubicBezTo>
                    <a:close/>
                    <a:moveTo>
                      <a:pt x="7270242" y="491744"/>
                    </a:moveTo>
                    <a:cubicBezTo>
                      <a:pt x="7291832" y="484886"/>
                      <a:pt x="7313549" y="478028"/>
                      <a:pt x="7335139" y="471297"/>
                    </a:cubicBezTo>
                    <a:cubicBezTo>
                      <a:pt x="7353046" y="465709"/>
                      <a:pt x="7371969" y="475742"/>
                      <a:pt x="7377557" y="493522"/>
                    </a:cubicBezTo>
                    <a:cubicBezTo>
                      <a:pt x="7383145" y="511302"/>
                      <a:pt x="7373112" y="530352"/>
                      <a:pt x="7355332" y="535940"/>
                    </a:cubicBezTo>
                    <a:cubicBezTo>
                      <a:pt x="7333742" y="542671"/>
                      <a:pt x="7312279" y="549402"/>
                      <a:pt x="7290816" y="556260"/>
                    </a:cubicBezTo>
                    <a:cubicBezTo>
                      <a:pt x="7273036" y="561975"/>
                      <a:pt x="7253986" y="552069"/>
                      <a:pt x="7248271" y="534289"/>
                    </a:cubicBezTo>
                    <a:cubicBezTo>
                      <a:pt x="7242556" y="516509"/>
                      <a:pt x="7252462" y="497459"/>
                      <a:pt x="7270242" y="491744"/>
                    </a:cubicBezTo>
                    <a:close/>
                    <a:moveTo>
                      <a:pt x="7400036" y="451358"/>
                    </a:moveTo>
                    <a:cubicBezTo>
                      <a:pt x="7421626" y="444754"/>
                      <a:pt x="7443343" y="438277"/>
                      <a:pt x="7464933" y="431800"/>
                    </a:cubicBezTo>
                    <a:cubicBezTo>
                      <a:pt x="7482840" y="426466"/>
                      <a:pt x="7501763" y="436626"/>
                      <a:pt x="7507097" y="454660"/>
                    </a:cubicBezTo>
                    <a:cubicBezTo>
                      <a:pt x="7512431" y="472694"/>
                      <a:pt x="7502271" y="491490"/>
                      <a:pt x="7484237" y="496824"/>
                    </a:cubicBezTo>
                    <a:cubicBezTo>
                      <a:pt x="7462647" y="503174"/>
                      <a:pt x="7441184" y="509651"/>
                      <a:pt x="7419721" y="516255"/>
                    </a:cubicBezTo>
                    <a:cubicBezTo>
                      <a:pt x="7401814" y="521716"/>
                      <a:pt x="7382891" y="511556"/>
                      <a:pt x="7377430" y="493776"/>
                    </a:cubicBezTo>
                    <a:cubicBezTo>
                      <a:pt x="7371969" y="475996"/>
                      <a:pt x="7382129" y="456946"/>
                      <a:pt x="7399909" y="451485"/>
                    </a:cubicBezTo>
                    <a:close/>
                    <a:moveTo>
                      <a:pt x="7529957" y="412750"/>
                    </a:moveTo>
                    <a:cubicBezTo>
                      <a:pt x="7551674" y="406400"/>
                      <a:pt x="7573518" y="400177"/>
                      <a:pt x="7595235" y="394081"/>
                    </a:cubicBezTo>
                    <a:cubicBezTo>
                      <a:pt x="7613269" y="389001"/>
                      <a:pt x="7631938" y="399415"/>
                      <a:pt x="7637018" y="417449"/>
                    </a:cubicBezTo>
                    <a:cubicBezTo>
                      <a:pt x="7642098" y="435483"/>
                      <a:pt x="7631684" y="454152"/>
                      <a:pt x="7613650" y="459232"/>
                    </a:cubicBezTo>
                    <a:cubicBezTo>
                      <a:pt x="7591933" y="465328"/>
                      <a:pt x="7570343" y="471551"/>
                      <a:pt x="7548753" y="477774"/>
                    </a:cubicBezTo>
                    <a:cubicBezTo>
                      <a:pt x="7530846" y="482981"/>
                      <a:pt x="7512050" y="472694"/>
                      <a:pt x="7506843" y="454660"/>
                    </a:cubicBezTo>
                    <a:cubicBezTo>
                      <a:pt x="7501636" y="436626"/>
                      <a:pt x="7511923" y="417957"/>
                      <a:pt x="7529957" y="412750"/>
                    </a:cubicBezTo>
                    <a:close/>
                    <a:moveTo>
                      <a:pt x="7660767" y="375666"/>
                    </a:moveTo>
                    <a:cubicBezTo>
                      <a:pt x="7682611" y="369697"/>
                      <a:pt x="7704455" y="363728"/>
                      <a:pt x="7726426" y="357759"/>
                    </a:cubicBezTo>
                    <a:cubicBezTo>
                      <a:pt x="7744460" y="352933"/>
                      <a:pt x="7763129" y="363601"/>
                      <a:pt x="7767955" y="381635"/>
                    </a:cubicBezTo>
                    <a:cubicBezTo>
                      <a:pt x="7772781" y="399669"/>
                      <a:pt x="7762113" y="418338"/>
                      <a:pt x="7744079" y="423164"/>
                    </a:cubicBezTo>
                    <a:cubicBezTo>
                      <a:pt x="7722362" y="429006"/>
                      <a:pt x="7700518" y="434975"/>
                      <a:pt x="7678801" y="440944"/>
                    </a:cubicBezTo>
                    <a:cubicBezTo>
                      <a:pt x="7660767" y="445897"/>
                      <a:pt x="7642098" y="435356"/>
                      <a:pt x="7637145" y="417322"/>
                    </a:cubicBezTo>
                    <a:cubicBezTo>
                      <a:pt x="7632192" y="399288"/>
                      <a:pt x="7642733" y="380619"/>
                      <a:pt x="7660767" y="375666"/>
                    </a:cubicBezTo>
                    <a:close/>
                    <a:moveTo>
                      <a:pt x="7792212" y="340360"/>
                    </a:moveTo>
                    <a:cubicBezTo>
                      <a:pt x="7814183" y="334645"/>
                      <a:pt x="7836027" y="328930"/>
                      <a:pt x="7857998" y="323342"/>
                    </a:cubicBezTo>
                    <a:cubicBezTo>
                      <a:pt x="7876159" y="318770"/>
                      <a:pt x="7894574" y="329692"/>
                      <a:pt x="7899146" y="347853"/>
                    </a:cubicBezTo>
                    <a:cubicBezTo>
                      <a:pt x="7903718" y="366014"/>
                      <a:pt x="7892796" y="384429"/>
                      <a:pt x="7874635" y="389001"/>
                    </a:cubicBezTo>
                    <a:cubicBezTo>
                      <a:pt x="7852791" y="394589"/>
                      <a:pt x="7830947" y="400177"/>
                      <a:pt x="7809230" y="405892"/>
                    </a:cubicBezTo>
                    <a:cubicBezTo>
                      <a:pt x="7791196" y="410591"/>
                      <a:pt x="7772654" y="399796"/>
                      <a:pt x="7767828" y="381762"/>
                    </a:cubicBezTo>
                    <a:cubicBezTo>
                      <a:pt x="7763002" y="363728"/>
                      <a:pt x="7773924" y="345186"/>
                      <a:pt x="7791958" y="340360"/>
                    </a:cubicBezTo>
                    <a:close/>
                    <a:moveTo>
                      <a:pt x="7923530" y="306832"/>
                    </a:moveTo>
                    <a:cubicBezTo>
                      <a:pt x="7945501" y="301371"/>
                      <a:pt x="7967472" y="296037"/>
                      <a:pt x="7989443" y="290703"/>
                    </a:cubicBezTo>
                    <a:cubicBezTo>
                      <a:pt x="8007604" y="286258"/>
                      <a:pt x="8025892" y="297561"/>
                      <a:pt x="8030337" y="315722"/>
                    </a:cubicBezTo>
                    <a:cubicBezTo>
                      <a:pt x="8034782" y="333883"/>
                      <a:pt x="8023479" y="352171"/>
                      <a:pt x="8005318" y="356616"/>
                    </a:cubicBezTo>
                    <a:cubicBezTo>
                      <a:pt x="7983474" y="361823"/>
                      <a:pt x="7961630" y="367157"/>
                      <a:pt x="7939913" y="372618"/>
                    </a:cubicBezTo>
                    <a:cubicBezTo>
                      <a:pt x="7921752" y="377063"/>
                      <a:pt x="7903337" y="366014"/>
                      <a:pt x="7898892" y="347853"/>
                    </a:cubicBezTo>
                    <a:cubicBezTo>
                      <a:pt x="7894447" y="329692"/>
                      <a:pt x="7905496" y="311277"/>
                      <a:pt x="7923657" y="306832"/>
                    </a:cubicBezTo>
                    <a:close/>
                    <a:moveTo>
                      <a:pt x="8055610" y="275082"/>
                    </a:moveTo>
                    <a:cubicBezTo>
                      <a:pt x="8077708" y="269875"/>
                      <a:pt x="8099679" y="264795"/>
                      <a:pt x="8121777" y="259842"/>
                    </a:cubicBezTo>
                    <a:cubicBezTo>
                      <a:pt x="8140065" y="255651"/>
                      <a:pt x="8158099" y="267081"/>
                      <a:pt x="8162290" y="285369"/>
                    </a:cubicBezTo>
                    <a:cubicBezTo>
                      <a:pt x="8166481" y="303657"/>
                      <a:pt x="8155051" y="321691"/>
                      <a:pt x="8136763" y="325882"/>
                    </a:cubicBezTo>
                    <a:cubicBezTo>
                      <a:pt x="8114792" y="330835"/>
                      <a:pt x="8092821" y="335915"/>
                      <a:pt x="8070977" y="340995"/>
                    </a:cubicBezTo>
                    <a:cubicBezTo>
                      <a:pt x="8052816" y="345313"/>
                      <a:pt x="8034528" y="334010"/>
                      <a:pt x="8030337" y="315722"/>
                    </a:cubicBezTo>
                    <a:cubicBezTo>
                      <a:pt x="8026146" y="297434"/>
                      <a:pt x="8037322" y="279273"/>
                      <a:pt x="8055610" y="275082"/>
                    </a:cubicBezTo>
                    <a:close/>
                    <a:moveTo>
                      <a:pt x="8188198" y="244983"/>
                    </a:moveTo>
                    <a:cubicBezTo>
                      <a:pt x="8210296" y="240157"/>
                      <a:pt x="8232521" y="235331"/>
                      <a:pt x="8254746" y="230505"/>
                    </a:cubicBezTo>
                    <a:cubicBezTo>
                      <a:pt x="8273034" y="226568"/>
                      <a:pt x="8291068" y="238252"/>
                      <a:pt x="8294878" y="256540"/>
                    </a:cubicBezTo>
                    <a:cubicBezTo>
                      <a:pt x="8298688" y="274828"/>
                      <a:pt x="8287131" y="292862"/>
                      <a:pt x="8268843" y="296672"/>
                    </a:cubicBezTo>
                    <a:cubicBezTo>
                      <a:pt x="8246745" y="301371"/>
                      <a:pt x="8224774" y="306197"/>
                      <a:pt x="8202803" y="311023"/>
                    </a:cubicBezTo>
                    <a:cubicBezTo>
                      <a:pt x="8184515" y="315087"/>
                      <a:pt x="8166481" y="303530"/>
                      <a:pt x="8162417" y="285242"/>
                    </a:cubicBezTo>
                    <a:cubicBezTo>
                      <a:pt x="8158353" y="266954"/>
                      <a:pt x="8169910" y="248920"/>
                      <a:pt x="8188198" y="244856"/>
                    </a:cubicBezTo>
                    <a:close/>
                    <a:moveTo>
                      <a:pt x="8321421" y="216408"/>
                    </a:moveTo>
                    <a:cubicBezTo>
                      <a:pt x="8343519" y="211836"/>
                      <a:pt x="8365744" y="207391"/>
                      <a:pt x="8387969" y="202946"/>
                    </a:cubicBezTo>
                    <a:cubicBezTo>
                      <a:pt x="8406257" y="199263"/>
                      <a:pt x="8424164" y="211201"/>
                      <a:pt x="8427847" y="229489"/>
                    </a:cubicBezTo>
                    <a:cubicBezTo>
                      <a:pt x="8431530" y="247777"/>
                      <a:pt x="8419592" y="265684"/>
                      <a:pt x="8401304" y="269367"/>
                    </a:cubicBezTo>
                    <a:cubicBezTo>
                      <a:pt x="8379206" y="273812"/>
                      <a:pt x="8357235" y="278257"/>
                      <a:pt x="8335264" y="282829"/>
                    </a:cubicBezTo>
                    <a:cubicBezTo>
                      <a:pt x="8316976" y="286639"/>
                      <a:pt x="8299069" y="274828"/>
                      <a:pt x="8295259" y="256540"/>
                    </a:cubicBezTo>
                    <a:cubicBezTo>
                      <a:pt x="8291449" y="238252"/>
                      <a:pt x="8303260" y="220345"/>
                      <a:pt x="8321548" y="216535"/>
                    </a:cubicBezTo>
                    <a:close/>
                    <a:moveTo>
                      <a:pt x="8454517" y="189992"/>
                    </a:moveTo>
                    <a:cubicBezTo>
                      <a:pt x="8476742" y="185674"/>
                      <a:pt x="8498967" y="181483"/>
                      <a:pt x="8521192" y="177292"/>
                    </a:cubicBezTo>
                    <a:cubicBezTo>
                      <a:pt x="8539607" y="173863"/>
                      <a:pt x="8557260" y="186055"/>
                      <a:pt x="8560689" y="204343"/>
                    </a:cubicBezTo>
                    <a:cubicBezTo>
                      <a:pt x="8564118" y="222631"/>
                      <a:pt x="8551926" y="240411"/>
                      <a:pt x="8533638" y="243840"/>
                    </a:cubicBezTo>
                    <a:cubicBezTo>
                      <a:pt x="8511540" y="247904"/>
                      <a:pt x="8489442" y="252095"/>
                      <a:pt x="8467471" y="256413"/>
                    </a:cubicBezTo>
                    <a:cubicBezTo>
                      <a:pt x="8449056" y="259969"/>
                      <a:pt x="8431403" y="247904"/>
                      <a:pt x="8427847" y="229616"/>
                    </a:cubicBezTo>
                    <a:cubicBezTo>
                      <a:pt x="8424291" y="211328"/>
                      <a:pt x="8436356" y="193548"/>
                      <a:pt x="8454644" y="189992"/>
                    </a:cubicBezTo>
                    <a:close/>
                    <a:moveTo>
                      <a:pt x="8588121" y="165100"/>
                    </a:moveTo>
                    <a:cubicBezTo>
                      <a:pt x="8610473" y="161036"/>
                      <a:pt x="8632698" y="157226"/>
                      <a:pt x="8655050" y="153289"/>
                    </a:cubicBezTo>
                    <a:cubicBezTo>
                      <a:pt x="8673465" y="150114"/>
                      <a:pt x="8690991" y="162433"/>
                      <a:pt x="8694166" y="180848"/>
                    </a:cubicBezTo>
                    <a:cubicBezTo>
                      <a:pt x="8697341" y="199263"/>
                      <a:pt x="8685022" y="216789"/>
                      <a:pt x="8666607" y="219964"/>
                    </a:cubicBezTo>
                    <a:cubicBezTo>
                      <a:pt x="8644382" y="223774"/>
                      <a:pt x="8622284" y="227711"/>
                      <a:pt x="8600059" y="231648"/>
                    </a:cubicBezTo>
                    <a:cubicBezTo>
                      <a:pt x="8581644" y="234950"/>
                      <a:pt x="8563991" y="222758"/>
                      <a:pt x="8560689" y="204343"/>
                    </a:cubicBezTo>
                    <a:cubicBezTo>
                      <a:pt x="8557387" y="185928"/>
                      <a:pt x="8569579" y="168275"/>
                      <a:pt x="8587994" y="164973"/>
                    </a:cubicBezTo>
                    <a:close/>
                    <a:moveTo>
                      <a:pt x="8721979" y="141859"/>
                    </a:moveTo>
                    <a:cubicBezTo>
                      <a:pt x="8744331" y="138176"/>
                      <a:pt x="8766810" y="134493"/>
                      <a:pt x="8789162" y="130937"/>
                    </a:cubicBezTo>
                    <a:cubicBezTo>
                      <a:pt x="8807577" y="128016"/>
                      <a:pt x="8824976" y="140589"/>
                      <a:pt x="8827897" y="159004"/>
                    </a:cubicBezTo>
                    <a:cubicBezTo>
                      <a:pt x="8830818" y="177419"/>
                      <a:pt x="8818245" y="194818"/>
                      <a:pt x="8799830" y="197739"/>
                    </a:cubicBezTo>
                    <a:cubicBezTo>
                      <a:pt x="8777478" y="201295"/>
                      <a:pt x="8755253" y="204978"/>
                      <a:pt x="8733028" y="208661"/>
                    </a:cubicBezTo>
                    <a:cubicBezTo>
                      <a:pt x="8714613" y="211709"/>
                      <a:pt x="8697087" y="199263"/>
                      <a:pt x="8694039" y="180848"/>
                    </a:cubicBezTo>
                    <a:cubicBezTo>
                      <a:pt x="8690991" y="162433"/>
                      <a:pt x="8703437" y="144907"/>
                      <a:pt x="8721852" y="141859"/>
                    </a:cubicBezTo>
                    <a:close/>
                    <a:moveTo>
                      <a:pt x="8856472" y="120396"/>
                    </a:moveTo>
                    <a:cubicBezTo>
                      <a:pt x="8878824" y="116967"/>
                      <a:pt x="8901049" y="113665"/>
                      <a:pt x="8923401" y="110363"/>
                    </a:cubicBezTo>
                    <a:cubicBezTo>
                      <a:pt x="8941943" y="107696"/>
                      <a:pt x="8959088" y="120523"/>
                      <a:pt x="8961755" y="138938"/>
                    </a:cubicBezTo>
                    <a:cubicBezTo>
                      <a:pt x="8964422" y="157353"/>
                      <a:pt x="8951595" y="174625"/>
                      <a:pt x="8933180" y="177292"/>
                    </a:cubicBezTo>
                    <a:cubicBezTo>
                      <a:pt x="8910955" y="180594"/>
                      <a:pt x="8888857" y="183896"/>
                      <a:pt x="8866632" y="187198"/>
                    </a:cubicBezTo>
                    <a:cubicBezTo>
                      <a:pt x="8848090" y="189992"/>
                      <a:pt x="8830818" y="177292"/>
                      <a:pt x="8828024" y="158877"/>
                    </a:cubicBezTo>
                    <a:cubicBezTo>
                      <a:pt x="8825230" y="140462"/>
                      <a:pt x="8837930" y="123063"/>
                      <a:pt x="8856345" y="120269"/>
                    </a:cubicBezTo>
                    <a:close/>
                    <a:moveTo>
                      <a:pt x="8990330" y="100711"/>
                    </a:moveTo>
                    <a:cubicBezTo>
                      <a:pt x="9012682" y="97536"/>
                      <a:pt x="9035161" y="94488"/>
                      <a:pt x="9057513" y="91567"/>
                    </a:cubicBezTo>
                    <a:cubicBezTo>
                      <a:pt x="9076055" y="89154"/>
                      <a:pt x="9093073" y="102108"/>
                      <a:pt x="9095486" y="120650"/>
                    </a:cubicBezTo>
                    <a:cubicBezTo>
                      <a:pt x="9097899" y="139192"/>
                      <a:pt x="9084945" y="156210"/>
                      <a:pt x="9066403" y="158623"/>
                    </a:cubicBezTo>
                    <a:cubicBezTo>
                      <a:pt x="9044178" y="161544"/>
                      <a:pt x="9021826" y="164592"/>
                      <a:pt x="8999601" y="167767"/>
                    </a:cubicBezTo>
                    <a:cubicBezTo>
                      <a:pt x="8981059" y="170307"/>
                      <a:pt x="8963914" y="157480"/>
                      <a:pt x="8961374" y="138938"/>
                    </a:cubicBezTo>
                    <a:cubicBezTo>
                      <a:pt x="8958834" y="120396"/>
                      <a:pt x="8971661" y="103251"/>
                      <a:pt x="8990203" y="100711"/>
                    </a:cubicBezTo>
                    <a:close/>
                    <a:moveTo>
                      <a:pt x="9124823" y="82804"/>
                    </a:moveTo>
                    <a:cubicBezTo>
                      <a:pt x="9147302" y="80010"/>
                      <a:pt x="9169781" y="77216"/>
                      <a:pt x="9192260" y="74549"/>
                    </a:cubicBezTo>
                    <a:cubicBezTo>
                      <a:pt x="9210802" y="72390"/>
                      <a:pt x="9227693" y="85598"/>
                      <a:pt x="9229852" y="104140"/>
                    </a:cubicBezTo>
                    <a:cubicBezTo>
                      <a:pt x="9232011" y="122682"/>
                      <a:pt x="9218803" y="139573"/>
                      <a:pt x="9200261" y="141732"/>
                    </a:cubicBezTo>
                    <a:cubicBezTo>
                      <a:pt x="9177909" y="144399"/>
                      <a:pt x="9155557" y="147193"/>
                      <a:pt x="9133205" y="149987"/>
                    </a:cubicBezTo>
                    <a:cubicBezTo>
                      <a:pt x="9114663" y="152273"/>
                      <a:pt x="9097645" y="139192"/>
                      <a:pt x="9095359" y="120650"/>
                    </a:cubicBezTo>
                    <a:cubicBezTo>
                      <a:pt x="9093073" y="102108"/>
                      <a:pt x="9106154" y="85090"/>
                      <a:pt x="9124696" y="82804"/>
                    </a:cubicBezTo>
                    <a:close/>
                    <a:moveTo>
                      <a:pt x="9259824" y="66675"/>
                    </a:moveTo>
                    <a:cubicBezTo>
                      <a:pt x="9282430" y="64135"/>
                      <a:pt x="9304909" y="61595"/>
                      <a:pt x="9327642" y="59182"/>
                    </a:cubicBezTo>
                    <a:cubicBezTo>
                      <a:pt x="9346184" y="57150"/>
                      <a:pt x="9362948" y="70612"/>
                      <a:pt x="9364853" y="89281"/>
                    </a:cubicBezTo>
                    <a:cubicBezTo>
                      <a:pt x="9366758" y="107950"/>
                      <a:pt x="9353423" y="124587"/>
                      <a:pt x="9334754" y="126492"/>
                    </a:cubicBezTo>
                    <a:cubicBezTo>
                      <a:pt x="9312275" y="128905"/>
                      <a:pt x="9289796" y="131318"/>
                      <a:pt x="9267444" y="133858"/>
                    </a:cubicBezTo>
                    <a:cubicBezTo>
                      <a:pt x="9248902" y="136017"/>
                      <a:pt x="9232138" y="122555"/>
                      <a:pt x="9229979" y="104013"/>
                    </a:cubicBezTo>
                    <a:cubicBezTo>
                      <a:pt x="9227820" y="85471"/>
                      <a:pt x="9241282" y="68707"/>
                      <a:pt x="9259824" y="66548"/>
                    </a:cubicBezTo>
                    <a:close/>
                    <a:moveTo>
                      <a:pt x="9395333" y="52070"/>
                    </a:moveTo>
                    <a:cubicBezTo>
                      <a:pt x="9417812" y="49784"/>
                      <a:pt x="9440164" y="47625"/>
                      <a:pt x="9462643" y="45593"/>
                    </a:cubicBezTo>
                    <a:cubicBezTo>
                      <a:pt x="9481312" y="43815"/>
                      <a:pt x="9497822" y="57531"/>
                      <a:pt x="9499473" y="76200"/>
                    </a:cubicBezTo>
                    <a:cubicBezTo>
                      <a:pt x="9501124" y="94869"/>
                      <a:pt x="9487535" y="111379"/>
                      <a:pt x="9468866" y="113030"/>
                    </a:cubicBezTo>
                    <a:cubicBezTo>
                      <a:pt x="9446514" y="115062"/>
                      <a:pt x="9424162" y="117221"/>
                      <a:pt x="9401937" y="119507"/>
                    </a:cubicBezTo>
                    <a:cubicBezTo>
                      <a:pt x="9383268" y="121412"/>
                      <a:pt x="9366758" y="107823"/>
                      <a:pt x="9364853" y="89154"/>
                    </a:cubicBezTo>
                    <a:cubicBezTo>
                      <a:pt x="9362948" y="70485"/>
                      <a:pt x="9376537" y="53975"/>
                      <a:pt x="9395206" y="52070"/>
                    </a:cubicBezTo>
                    <a:close/>
                    <a:moveTo>
                      <a:pt x="9530080" y="39497"/>
                    </a:moveTo>
                    <a:cubicBezTo>
                      <a:pt x="9552559" y="37592"/>
                      <a:pt x="9575165" y="35687"/>
                      <a:pt x="9597644" y="33782"/>
                    </a:cubicBezTo>
                    <a:cubicBezTo>
                      <a:pt x="9616313" y="32258"/>
                      <a:pt x="9632569" y="46228"/>
                      <a:pt x="9634093" y="64770"/>
                    </a:cubicBezTo>
                    <a:cubicBezTo>
                      <a:pt x="9635617" y="83312"/>
                      <a:pt x="9621647" y="99695"/>
                      <a:pt x="9603105" y="101219"/>
                    </a:cubicBezTo>
                    <a:cubicBezTo>
                      <a:pt x="9580753" y="102997"/>
                      <a:pt x="9558274" y="104902"/>
                      <a:pt x="9535922" y="106807"/>
                    </a:cubicBezTo>
                    <a:cubicBezTo>
                      <a:pt x="9517253" y="108458"/>
                      <a:pt x="9500870" y="94615"/>
                      <a:pt x="9499219" y="75946"/>
                    </a:cubicBezTo>
                    <a:cubicBezTo>
                      <a:pt x="9497568" y="57277"/>
                      <a:pt x="9511411" y="40894"/>
                      <a:pt x="9530080" y="39243"/>
                    </a:cubicBezTo>
                    <a:close/>
                    <a:moveTo>
                      <a:pt x="9665462" y="28321"/>
                    </a:moveTo>
                    <a:cubicBezTo>
                      <a:pt x="9688068" y="26670"/>
                      <a:pt x="9710674" y="25019"/>
                      <a:pt x="9733280" y="23495"/>
                    </a:cubicBezTo>
                    <a:cubicBezTo>
                      <a:pt x="9751949" y="22225"/>
                      <a:pt x="9768078" y="36322"/>
                      <a:pt x="9769348" y="54991"/>
                    </a:cubicBezTo>
                    <a:cubicBezTo>
                      <a:pt x="9770618" y="73660"/>
                      <a:pt x="9756521" y="89789"/>
                      <a:pt x="9737852" y="91059"/>
                    </a:cubicBezTo>
                    <a:cubicBezTo>
                      <a:pt x="9715373" y="92583"/>
                      <a:pt x="9692894" y="94107"/>
                      <a:pt x="9670415" y="95758"/>
                    </a:cubicBezTo>
                    <a:cubicBezTo>
                      <a:pt x="9651746" y="97155"/>
                      <a:pt x="9635490" y="83185"/>
                      <a:pt x="9634093" y="64516"/>
                    </a:cubicBezTo>
                    <a:cubicBezTo>
                      <a:pt x="9632696" y="45847"/>
                      <a:pt x="9646666" y="29591"/>
                      <a:pt x="9665335" y="28194"/>
                    </a:cubicBezTo>
                    <a:close/>
                    <a:moveTo>
                      <a:pt x="9801098" y="19050"/>
                    </a:moveTo>
                    <a:cubicBezTo>
                      <a:pt x="9823831" y="17653"/>
                      <a:pt x="9846437" y="16383"/>
                      <a:pt x="9869170" y="15113"/>
                    </a:cubicBezTo>
                    <a:cubicBezTo>
                      <a:pt x="9887839" y="14097"/>
                      <a:pt x="9903841" y="28448"/>
                      <a:pt x="9904857" y="47117"/>
                    </a:cubicBezTo>
                    <a:cubicBezTo>
                      <a:pt x="9905873" y="65786"/>
                      <a:pt x="9891522" y="81788"/>
                      <a:pt x="9872853" y="82804"/>
                    </a:cubicBezTo>
                    <a:cubicBezTo>
                      <a:pt x="9850247" y="84074"/>
                      <a:pt x="9827768" y="85344"/>
                      <a:pt x="9805162" y="86741"/>
                    </a:cubicBezTo>
                    <a:cubicBezTo>
                      <a:pt x="9786493" y="87884"/>
                      <a:pt x="9770491" y="73660"/>
                      <a:pt x="9769348" y="54991"/>
                    </a:cubicBezTo>
                    <a:cubicBezTo>
                      <a:pt x="9768205" y="36322"/>
                      <a:pt x="9782429" y="20320"/>
                      <a:pt x="9801098" y="19177"/>
                    </a:cubicBezTo>
                    <a:close/>
                    <a:moveTo>
                      <a:pt x="9936861" y="12192"/>
                    </a:moveTo>
                    <a:cubicBezTo>
                      <a:pt x="9959340" y="11176"/>
                      <a:pt x="9981946" y="10160"/>
                      <a:pt x="10004425" y="9144"/>
                    </a:cubicBezTo>
                    <a:cubicBezTo>
                      <a:pt x="10023094" y="8382"/>
                      <a:pt x="10038842" y="22860"/>
                      <a:pt x="10039731" y="41529"/>
                    </a:cubicBezTo>
                    <a:cubicBezTo>
                      <a:pt x="10040620" y="60198"/>
                      <a:pt x="10026015" y="75946"/>
                      <a:pt x="10007346" y="76835"/>
                    </a:cubicBezTo>
                    <a:cubicBezTo>
                      <a:pt x="9984994" y="77724"/>
                      <a:pt x="9962515" y="78740"/>
                      <a:pt x="9940163" y="79883"/>
                    </a:cubicBezTo>
                    <a:cubicBezTo>
                      <a:pt x="9921494" y="80772"/>
                      <a:pt x="9905619" y="66421"/>
                      <a:pt x="9904730" y="47625"/>
                    </a:cubicBezTo>
                    <a:cubicBezTo>
                      <a:pt x="9903841" y="28829"/>
                      <a:pt x="9918192" y="13081"/>
                      <a:pt x="9936988" y="12192"/>
                    </a:cubicBezTo>
                    <a:close/>
                    <a:moveTo>
                      <a:pt x="10072116" y="6604"/>
                    </a:moveTo>
                    <a:cubicBezTo>
                      <a:pt x="10094723" y="5842"/>
                      <a:pt x="10117328" y="5080"/>
                      <a:pt x="10139935" y="4445"/>
                    </a:cubicBezTo>
                    <a:cubicBezTo>
                      <a:pt x="10158603" y="3937"/>
                      <a:pt x="10174224" y="18669"/>
                      <a:pt x="10174732" y="37338"/>
                    </a:cubicBezTo>
                    <a:cubicBezTo>
                      <a:pt x="10175240" y="56007"/>
                      <a:pt x="10160508" y="71628"/>
                      <a:pt x="10141839" y="72136"/>
                    </a:cubicBezTo>
                    <a:cubicBezTo>
                      <a:pt x="10119360" y="72771"/>
                      <a:pt x="10096881" y="73533"/>
                      <a:pt x="10074402" y="74295"/>
                    </a:cubicBezTo>
                    <a:cubicBezTo>
                      <a:pt x="10055733" y="74930"/>
                      <a:pt x="10039985" y="60325"/>
                      <a:pt x="10039350" y="41656"/>
                    </a:cubicBezTo>
                    <a:cubicBezTo>
                      <a:pt x="10038715" y="22987"/>
                      <a:pt x="10053320" y="7239"/>
                      <a:pt x="10071989" y="6604"/>
                    </a:cubicBezTo>
                    <a:close/>
                    <a:moveTo>
                      <a:pt x="10207879" y="2667"/>
                    </a:moveTo>
                    <a:cubicBezTo>
                      <a:pt x="10230486" y="2159"/>
                      <a:pt x="10253218" y="1778"/>
                      <a:pt x="10275951" y="1397"/>
                    </a:cubicBezTo>
                    <a:cubicBezTo>
                      <a:pt x="10294620" y="1143"/>
                      <a:pt x="10310114" y="16002"/>
                      <a:pt x="10310368" y="34671"/>
                    </a:cubicBezTo>
                    <a:cubicBezTo>
                      <a:pt x="10310623" y="53340"/>
                      <a:pt x="10295763" y="68834"/>
                      <a:pt x="10277094" y="69088"/>
                    </a:cubicBezTo>
                    <a:cubicBezTo>
                      <a:pt x="10254488" y="69469"/>
                      <a:pt x="10232010" y="69850"/>
                      <a:pt x="10209530" y="70358"/>
                    </a:cubicBezTo>
                    <a:cubicBezTo>
                      <a:pt x="10190861" y="70739"/>
                      <a:pt x="10175367" y="56007"/>
                      <a:pt x="10174860" y="37211"/>
                    </a:cubicBezTo>
                    <a:cubicBezTo>
                      <a:pt x="10174351" y="18415"/>
                      <a:pt x="10189083" y="3048"/>
                      <a:pt x="10207879" y="2667"/>
                    </a:cubicBezTo>
                    <a:close/>
                    <a:moveTo>
                      <a:pt x="10344023" y="508"/>
                    </a:moveTo>
                    <a:cubicBezTo>
                      <a:pt x="10366756" y="254"/>
                      <a:pt x="10389489" y="127"/>
                      <a:pt x="10412222" y="127"/>
                    </a:cubicBezTo>
                    <a:cubicBezTo>
                      <a:pt x="10430891" y="127"/>
                      <a:pt x="10446131" y="15240"/>
                      <a:pt x="10446131" y="33909"/>
                    </a:cubicBezTo>
                    <a:cubicBezTo>
                      <a:pt x="10446131" y="52578"/>
                      <a:pt x="10431018" y="67818"/>
                      <a:pt x="10412349" y="67818"/>
                    </a:cubicBezTo>
                    <a:cubicBezTo>
                      <a:pt x="10389743" y="67945"/>
                      <a:pt x="10367137" y="68072"/>
                      <a:pt x="10344531" y="68199"/>
                    </a:cubicBezTo>
                    <a:cubicBezTo>
                      <a:pt x="10325862" y="68326"/>
                      <a:pt x="10310495" y="53340"/>
                      <a:pt x="10310368" y="34671"/>
                    </a:cubicBezTo>
                    <a:cubicBezTo>
                      <a:pt x="10310241" y="16002"/>
                      <a:pt x="10325354" y="635"/>
                      <a:pt x="10344023" y="508"/>
                    </a:cubicBezTo>
                    <a:close/>
                    <a:moveTo>
                      <a:pt x="10480548" y="0"/>
                    </a:moveTo>
                    <a:cubicBezTo>
                      <a:pt x="10503281" y="127"/>
                      <a:pt x="10526014" y="254"/>
                      <a:pt x="10548747" y="381"/>
                    </a:cubicBezTo>
                    <a:cubicBezTo>
                      <a:pt x="10567416" y="508"/>
                      <a:pt x="10582402" y="15875"/>
                      <a:pt x="10582275" y="34544"/>
                    </a:cubicBezTo>
                    <a:cubicBezTo>
                      <a:pt x="10582148" y="53213"/>
                      <a:pt x="10566781" y="68199"/>
                      <a:pt x="10548112" y="68072"/>
                    </a:cubicBezTo>
                    <a:cubicBezTo>
                      <a:pt x="10525506" y="67818"/>
                      <a:pt x="10502900" y="67691"/>
                      <a:pt x="10480294" y="67691"/>
                    </a:cubicBezTo>
                    <a:cubicBezTo>
                      <a:pt x="10461625" y="67691"/>
                      <a:pt x="10446512" y="52451"/>
                      <a:pt x="10446512" y="33655"/>
                    </a:cubicBezTo>
                    <a:cubicBezTo>
                      <a:pt x="10446512" y="14859"/>
                      <a:pt x="10461879" y="0"/>
                      <a:pt x="10480548" y="0"/>
                    </a:cubicBezTo>
                    <a:close/>
                    <a:moveTo>
                      <a:pt x="10616946" y="1270"/>
                    </a:moveTo>
                    <a:cubicBezTo>
                      <a:pt x="10639679" y="1651"/>
                      <a:pt x="10662285" y="2032"/>
                      <a:pt x="10685018" y="2540"/>
                    </a:cubicBezTo>
                    <a:cubicBezTo>
                      <a:pt x="10703687" y="2921"/>
                      <a:pt x="10718546" y="18415"/>
                      <a:pt x="10718165" y="37211"/>
                    </a:cubicBezTo>
                    <a:cubicBezTo>
                      <a:pt x="10717784" y="56007"/>
                      <a:pt x="10702290" y="70739"/>
                      <a:pt x="10683494" y="70358"/>
                    </a:cubicBezTo>
                    <a:cubicBezTo>
                      <a:pt x="10661015" y="69850"/>
                      <a:pt x="10638409" y="69469"/>
                      <a:pt x="10615930" y="69088"/>
                    </a:cubicBezTo>
                    <a:cubicBezTo>
                      <a:pt x="10597261" y="68834"/>
                      <a:pt x="10582275" y="53340"/>
                      <a:pt x="10582656" y="34671"/>
                    </a:cubicBezTo>
                    <a:cubicBezTo>
                      <a:pt x="10583037" y="16002"/>
                      <a:pt x="10598277" y="1143"/>
                      <a:pt x="10616946" y="1397"/>
                    </a:cubicBezTo>
                    <a:close/>
                    <a:moveTo>
                      <a:pt x="10752836" y="4445"/>
                    </a:moveTo>
                    <a:cubicBezTo>
                      <a:pt x="10775442" y="5080"/>
                      <a:pt x="10798048" y="5842"/>
                      <a:pt x="10820653" y="6604"/>
                    </a:cubicBezTo>
                    <a:cubicBezTo>
                      <a:pt x="10839323" y="7239"/>
                      <a:pt x="10853927" y="22987"/>
                      <a:pt x="10853293" y="41656"/>
                    </a:cubicBezTo>
                    <a:cubicBezTo>
                      <a:pt x="10852658" y="60325"/>
                      <a:pt x="10836910" y="74930"/>
                      <a:pt x="10818240" y="74295"/>
                    </a:cubicBezTo>
                    <a:cubicBezTo>
                      <a:pt x="10795762" y="73533"/>
                      <a:pt x="10773283" y="72771"/>
                      <a:pt x="10750803" y="72136"/>
                    </a:cubicBezTo>
                    <a:cubicBezTo>
                      <a:pt x="10732135" y="71628"/>
                      <a:pt x="10717402" y="56007"/>
                      <a:pt x="10717911" y="37338"/>
                    </a:cubicBezTo>
                    <a:cubicBezTo>
                      <a:pt x="10718419" y="18669"/>
                      <a:pt x="10734167" y="3937"/>
                      <a:pt x="10752836" y="4445"/>
                    </a:cubicBezTo>
                    <a:close/>
                    <a:moveTo>
                      <a:pt x="10888345" y="9271"/>
                    </a:moveTo>
                    <a:cubicBezTo>
                      <a:pt x="10910951" y="10160"/>
                      <a:pt x="10933430" y="11176"/>
                      <a:pt x="10955909" y="12319"/>
                    </a:cubicBezTo>
                    <a:cubicBezTo>
                      <a:pt x="10974578" y="13208"/>
                      <a:pt x="10989056" y="29083"/>
                      <a:pt x="10988167" y="47752"/>
                    </a:cubicBezTo>
                    <a:cubicBezTo>
                      <a:pt x="10987278" y="66421"/>
                      <a:pt x="10971403" y="80899"/>
                      <a:pt x="10952734" y="80010"/>
                    </a:cubicBezTo>
                    <a:cubicBezTo>
                      <a:pt x="10930382" y="78994"/>
                      <a:pt x="10908030" y="77978"/>
                      <a:pt x="10885551" y="76962"/>
                    </a:cubicBezTo>
                    <a:cubicBezTo>
                      <a:pt x="10866882" y="76200"/>
                      <a:pt x="10852404" y="60452"/>
                      <a:pt x="10853166" y="41656"/>
                    </a:cubicBezTo>
                    <a:cubicBezTo>
                      <a:pt x="10853928" y="22860"/>
                      <a:pt x="10869676" y="8509"/>
                      <a:pt x="10888472" y="9271"/>
                    </a:cubicBezTo>
                    <a:close/>
                    <a:moveTo>
                      <a:pt x="11023981" y="15748"/>
                    </a:moveTo>
                    <a:cubicBezTo>
                      <a:pt x="11046714" y="17018"/>
                      <a:pt x="11069447" y="18288"/>
                      <a:pt x="11092053" y="19685"/>
                    </a:cubicBezTo>
                    <a:cubicBezTo>
                      <a:pt x="11110722" y="20828"/>
                      <a:pt x="11124946" y="36830"/>
                      <a:pt x="11123803" y="55499"/>
                    </a:cubicBezTo>
                    <a:cubicBezTo>
                      <a:pt x="11122660" y="74168"/>
                      <a:pt x="11106658" y="88392"/>
                      <a:pt x="11087989" y="87249"/>
                    </a:cubicBezTo>
                    <a:cubicBezTo>
                      <a:pt x="11065510" y="85852"/>
                      <a:pt x="11042904" y="84582"/>
                      <a:pt x="11020298" y="83312"/>
                    </a:cubicBezTo>
                    <a:cubicBezTo>
                      <a:pt x="11001629" y="82296"/>
                      <a:pt x="10987278" y="66294"/>
                      <a:pt x="10988294" y="47625"/>
                    </a:cubicBezTo>
                    <a:cubicBezTo>
                      <a:pt x="10989310" y="28956"/>
                      <a:pt x="11005312" y="14605"/>
                      <a:pt x="11023981" y="15621"/>
                    </a:cubicBezTo>
                    <a:close/>
                    <a:moveTo>
                      <a:pt x="11159998" y="23876"/>
                    </a:moveTo>
                    <a:cubicBezTo>
                      <a:pt x="11182604" y="25400"/>
                      <a:pt x="11205210" y="27051"/>
                      <a:pt x="11227816" y="28702"/>
                    </a:cubicBezTo>
                    <a:cubicBezTo>
                      <a:pt x="11246485" y="30099"/>
                      <a:pt x="11260455" y="46355"/>
                      <a:pt x="11259058" y="65024"/>
                    </a:cubicBezTo>
                    <a:cubicBezTo>
                      <a:pt x="11257661" y="83693"/>
                      <a:pt x="11241405" y="97663"/>
                      <a:pt x="11222736" y="96266"/>
                    </a:cubicBezTo>
                    <a:cubicBezTo>
                      <a:pt x="11200257" y="94615"/>
                      <a:pt x="11177778" y="92964"/>
                      <a:pt x="11155299" y="91440"/>
                    </a:cubicBezTo>
                    <a:cubicBezTo>
                      <a:pt x="11136630" y="90170"/>
                      <a:pt x="11122533" y="74041"/>
                      <a:pt x="11123803" y="55372"/>
                    </a:cubicBezTo>
                    <a:cubicBezTo>
                      <a:pt x="11125073" y="36703"/>
                      <a:pt x="11141202" y="22606"/>
                      <a:pt x="11159871" y="23876"/>
                    </a:cubicBezTo>
                    <a:close/>
                    <a:moveTo>
                      <a:pt x="11295507" y="33909"/>
                    </a:moveTo>
                    <a:cubicBezTo>
                      <a:pt x="11318113" y="35687"/>
                      <a:pt x="11340592" y="37592"/>
                      <a:pt x="11363071" y="39624"/>
                    </a:cubicBezTo>
                    <a:cubicBezTo>
                      <a:pt x="11381740" y="41275"/>
                      <a:pt x="11395456" y="57658"/>
                      <a:pt x="11393932" y="76327"/>
                    </a:cubicBezTo>
                    <a:cubicBezTo>
                      <a:pt x="11392408" y="94996"/>
                      <a:pt x="11375898" y="108712"/>
                      <a:pt x="11357229" y="107188"/>
                    </a:cubicBezTo>
                    <a:cubicBezTo>
                      <a:pt x="11334877" y="105283"/>
                      <a:pt x="11312525" y="103378"/>
                      <a:pt x="11290046" y="101600"/>
                    </a:cubicBezTo>
                    <a:cubicBezTo>
                      <a:pt x="11271377" y="100076"/>
                      <a:pt x="11257534" y="83820"/>
                      <a:pt x="11259058" y="65151"/>
                    </a:cubicBezTo>
                    <a:cubicBezTo>
                      <a:pt x="11260582" y="46482"/>
                      <a:pt x="11276838" y="32639"/>
                      <a:pt x="11295507" y="34163"/>
                    </a:cubicBezTo>
                    <a:close/>
                    <a:moveTo>
                      <a:pt x="11430635" y="45974"/>
                    </a:moveTo>
                    <a:cubicBezTo>
                      <a:pt x="11453114" y="48133"/>
                      <a:pt x="11475593" y="50292"/>
                      <a:pt x="11497945" y="52451"/>
                    </a:cubicBezTo>
                    <a:cubicBezTo>
                      <a:pt x="11516614" y="54356"/>
                      <a:pt x="11530076" y="70866"/>
                      <a:pt x="11528298" y="89535"/>
                    </a:cubicBezTo>
                    <a:cubicBezTo>
                      <a:pt x="11526520" y="108204"/>
                      <a:pt x="11509883" y="121666"/>
                      <a:pt x="11491214" y="119888"/>
                    </a:cubicBezTo>
                    <a:cubicBezTo>
                      <a:pt x="11468989" y="117602"/>
                      <a:pt x="11446637" y="115443"/>
                      <a:pt x="11424285" y="113411"/>
                    </a:cubicBezTo>
                    <a:cubicBezTo>
                      <a:pt x="11405616" y="111633"/>
                      <a:pt x="11392027" y="95123"/>
                      <a:pt x="11393678" y="76581"/>
                    </a:cubicBezTo>
                    <a:cubicBezTo>
                      <a:pt x="11395329" y="58039"/>
                      <a:pt x="11411966" y="44323"/>
                      <a:pt x="11430508" y="45974"/>
                    </a:cubicBezTo>
                    <a:close/>
                    <a:moveTo>
                      <a:pt x="11565636" y="59436"/>
                    </a:moveTo>
                    <a:cubicBezTo>
                      <a:pt x="11588242" y="61849"/>
                      <a:pt x="11610848" y="64389"/>
                      <a:pt x="11633327" y="66929"/>
                    </a:cubicBezTo>
                    <a:cubicBezTo>
                      <a:pt x="11651869" y="69088"/>
                      <a:pt x="11665331" y="85852"/>
                      <a:pt x="11663172" y="104394"/>
                    </a:cubicBezTo>
                    <a:cubicBezTo>
                      <a:pt x="11661013" y="122936"/>
                      <a:pt x="11644249" y="136398"/>
                      <a:pt x="11625707" y="134239"/>
                    </a:cubicBezTo>
                    <a:cubicBezTo>
                      <a:pt x="11603228" y="131699"/>
                      <a:pt x="11580876" y="129286"/>
                      <a:pt x="11558397" y="126873"/>
                    </a:cubicBezTo>
                    <a:cubicBezTo>
                      <a:pt x="11539855" y="124841"/>
                      <a:pt x="11526266" y="108204"/>
                      <a:pt x="11528298" y="89662"/>
                    </a:cubicBezTo>
                    <a:cubicBezTo>
                      <a:pt x="11530330" y="71120"/>
                      <a:pt x="11546967" y="57531"/>
                      <a:pt x="11565509" y="59563"/>
                    </a:cubicBezTo>
                    <a:close/>
                    <a:moveTo>
                      <a:pt x="11700891" y="74930"/>
                    </a:moveTo>
                    <a:cubicBezTo>
                      <a:pt x="11723370" y="77597"/>
                      <a:pt x="11745849" y="80391"/>
                      <a:pt x="11768328" y="83185"/>
                    </a:cubicBezTo>
                    <a:cubicBezTo>
                      <a:pt x="11786870" y="85471"/>
                      <a:pt x="11800078" y="102489"/>
                      <a:pt x="11797665" y="121031"/>
                    </a:cubicBezTo>
                    <a:cubicBezTo>
                      <a:pt x="11795252" y="139573"/>
                      <a:pt x="11778361" y="152781"/>
                      <a:pt x="11759819" y="150368"/>
                    </a:cubicBezTo>
                    <a:cubicBezTo>
                      <a:pt x="11737467" y="147574"/>
                      <a:pt x="11715115" y="144780"/>
                      <a:pt x="11692763" y="142113"/>
                    </a:cubicBezTo>
                    <a:cubicBezTo>
                      <a:pt x="11674221" y="139827"/>
                      <a:pt x="11660886" y="123063"/>
                      <a:pt x="11663172" y="104521"/>
                    </a:cubicBezTo>
                    <a:cubicBezTo>
                      <a:pt x="11665458" y="85979"/>
                      <a:pt x="11682222" y="72644"/>
                      <a:pt x="11700764" y="74930"/>
                    </a:cubicBezTo>
                    <a:close/>
                    <a:moveTo>
                      <a:pt x="11835638" y="91948"/>
                    </a:moveTo>
                    <a:cubicBezTo>
                      <a:pt x="11858117" y="94869"/>
                      <a:pt x="11880469" y="98044"/>
                      <a:pt x="11902821" y="101092"/>
                    </a:cubicBezTo>
                    <a:cubicBezTo>
                      <a:pt x="11921363" y="103632"/>
                      <a:pt x="11934317" y="120777"/>
                      <a:pt x="11931650" y="139319"/>
                    </a:cubicBezTo>
                    <a:cubicBezTo>
                      <a:pt x="11928983" y="157861"/>
                      <a:pt x="11911965" y="170815"/>
                      <a:pt x="11893423" y="168148"/>
                    </a:cubicBezTo>
                    <a:cubicBezTo>
                      <a:pt x="11871198" y="165100"/>
                      <a:pt x="11848973" y="162052"/>
                      <a:pt x="11826621" y="159004"/>
                    </a:cubicBezTo>
                    <a:cubicBezTo>
                      <a:pt x="11808079" y="156591"/>
                      <a:pt x="11794998" y="139446"/>
                      <a:pt x="11797538" y="120904"/>
                    </a:cubicBezTo>
                    <a:cubicBezTo>
                      <a:pt x="11800078" y="102362"/>
                      <a:pt x="11817096" y="89281"/>
                      <a:pt x="11835638" y="91821"/>
                    </a:cubicBezTo>
                    <a:close/>
                    <a:moveTo>
                      <a:pt x="11970258" y="110490"/>
                    </a:moveTo>
                    <a:cubicBezTo>
                      <a:pt x="11992610" y="113792"/>
                      <a:pt x="12014962" y="117094"/>
                      <a:pt x="12037187" y="120523"/>
                    </a:cubicBezTo>
                    <a:cubicBezTo>
                      <a:pt x="12055728" y="123317"/>
                      <a:pt x="12068428" y="140589"/>
                      <a:pt x="12065508" y="159131"/>
                    </a:cubicBezTo>
                    <a:cubicBezTo>
                      <a:pt x="12062587" y="177673"/>
                      <a:pt x="12045442" y="190373"/>
                      <a:pt x="12026900" y="187452"/>
                    </a:cubicBezTo>
                    <a:cubicBezTo>
                      <a:pt x="12004801" y="184023"/>
                      <a:pt x="11982576" y="180721"/>
                      <a:pt x="11960351" y="177546"/>
                    </a:cubicBezTo>
                    <a:cubicBezTo>
                      <a:pt x="11941810" y="174879"/>
                      <a:pt x="11928983" y="157607"/>
                      <a:pt x="11931776" y="139192"/>
                    </a:cubicBezTo>
                    <a:cubicBezTo>
                      <a:pt x="11934571" y="120777"/>
                      <a:pt x="11951715" y="107823"/>
                      <a:pt x="11970131" y="110617"/>
                    </a:cubicBezTo>
                    <a:close/>
                    <a:moveTo>
                      <a:pt x="12104497" y="131191"/>
                    </a:moveTo>
                    <a:cubicBezTo>
                      <a:pt x="12126976" y="134747"/>
                      <a:pt x="12149327" y="138430"/>
                      <a:pt x="12171680" y="142113"/>
                    </a:cubicBezTo>
                    <a:cubicBezTo>
                      <a:pt x="12190095" y="145161"/>
                      <a:pt x="12202540" y="162687"/>
                      <a:pt x="12199493" y="181102"/>
                    </a:cubicBezTo>
                    <a:cubicBezTo>
                      <a:pt x="12196445" y="199517"/>
                      <a:pt x="12178919" y="211963"/>
                      <a:pt x="12160503" y="208915"/>
                    </a:cubicBezTo>
                    <a:cubicBezTo>
                      <a:pt x="12138278" y="205232"/>
                      <a:pt x="12116053" y="201549"/>
                      <a:pt x="12093701" y="197993"/>
                    </a:cubicBezTo>
                    <a:cubicBezTo>
                      <a:pt x="12075287" y="195072"/>
                      <a:pt x="12062587" y="177673"/>
                      <a:pt x="12065635" y="159258"/>
                    </a:cubicBezTo>
                    <a:cubicBezTo>
                      <a:pt x="12068683" y="140843"/>
                      <a:pt x="12085955" y="128143"/>
                      <a:pt x="12104370" y="131191"/>
                    </a:cubicBezTo>
                    <a:close/>
                    <a:moveTo>
                      <a:pt x="12238736" y="153543"/>
                    </a:moveTo>
                    <a:cubicBezTo>
                      <a:pt x="12261088" y="157353"/>
                      <a:pt x="12283439" y="161290"/>
                      <a:pt x="12305664" y="165354"/>
                    </a:cubicBezTo>
                    <a:cubicBezTo>
                      <a:pt x="12324080" y="168656"/>
                      <a:pt x="12336272" y="186309"/>
                      <a:pt x="12332970" y="204724"/>
                    </a:cubicBezTo>
                    <a:cubicBezTo>
                      <a:pt x="12329668" y="223139"/>
                      <a:pt x="12312014" y="235331"/>
                      <a:pt x="12293600" y="232029"/>
                    </a:cubicBezTo>
                    <a:cubicBezTo>
                      <a:pt x="12271501" y="228092"/>
                      <a:pt x="12249276" y="224155"/>
                      <a:pt x="12227051" y="220345"/>
                    </a:cubicBezTo>
                    <a:cubicBezTo>
                      <a:pt x="12208637" y="217170"/>
                      <a:pt x="12196318" y="199644"/>
                      <a:pt x="12199493" y="181229"/>
                    </a:cubicBezTo>
                    <a:cubicBezTo>
                      <a:pt x="12202668" y="162814"/>
                      <a:pt x="12220194" y="150495"/>
                      <a:pt x="12238609" y="153670"/>
                    </a:cubicBezTo>
                    <a:close/>
                    <a:moveTo>
                      <a:pt x="12372339" y="177673"/>
                    </a:moveTo>
                    <a:cubicBezTo>
                      <a:pt x="12394564" y="181864"/>
                      <a:pt x="12416789" y="186055"/>
                      <a:pt x="12439014" y="190373"/>
                    </a:cubicBezTo>
                    <a:cubicBezTo>
                      <a:pt x="12457430" y="193929"/>
                      <a:pt x="12469368" y="211709"/>
                      <a:pt x="12465812" y="229997"/>
                    </a:cubicBezTo>
                    <a:cubicBezTo>
                      <a:pt x="12462256" y="248285"/>
                      <a:pt x="12444476" y="260350"/>
                      <a:pt x="12426188" y="256794"/>
                    </a:cubicBezTo>
                    <a:cubicBezTo>
                      <a:pt x="12404089" y="252476"/>
                      <a:pt x="12382119" y="248285"/>
                      <a:pt x="12360021" y="244221"/>
                    </a:cubicBezTo>
                    <a:cubicBezTo>
                      <a:pt x="12341606" y="240792"/>
                      <a:pt x="12329540" y="223139"/>
                      <a:pt x="12332970" y="204724"/>
                    </a:cubicBezTo>
                    <a:cubicBezTo>
                      <a:pt x="12336399" y="186309"/>
                      <a:pt x="12354051" y="174244"/>
                      <a:pt x="12372467" y="177673"/>
                    </a:cubicBezTo>
                    <a:close/>
                    <a:moveTo>
                      <a:pt x="12505690" y="203200"/>
                    </a:moveTo>
                    <a:cubicBezTo>
                      <a:pt x="12527915" y="207645"/>
                      <a:pt x="12550013" y="212090"/>
                      <a:pt x="12572238" y="216789"/>
                    </a:cubicBezTo>
                    <a:cubicBezTo>
                      <a:pt x="12590526" y="220599"/>
                      <a:pt x="12602337" y="238506"/>
                      <a:pt x="12598527" y="256794"/>
                    </a:cubicBezTo>
                    <a:cubicBezTo>
                      <a:pt x="12594717" y="275082"/>
                      <a:pt x="12576810" y="286893"/>
                      <a:pt x="12558522" y="283083"/>
                    </a:cubicBezTo>
                    <a:cubicBezTo>
                      <a:pt x="12536551" y="278511"/>
                      <a:pt x="12514453" y="274066"/>
                      <a:pt x="12492482" y="269621"/>
                    </a:cubicBezTo>
                    <a:cubicBezTo>
                      <a:pt x="12474194" y="265938"/>
                      <a:pt x="12462256" y="248158"/>
                      <a:pt x="12465939" y="229743"/>
                    </a:cubicBezTo>
                    <a:cubicBezTo>
                      <a:pt x="12469622" y="211328"/>
                      <a:pt x="12487402" y="199517"/>
                      <a:pt x="12505817" y="203200"/>
                    </a:cubicBezTo>
                    <a:close/>
                    <a:moveTo>
                      <a:pt x="12639040" y="230759"/>
                    </a:moveTo>
                    <a:cubicBezTo>
                      <a:pt x="12661265" y="235458"/>
                      <a:pt x="12683363" y="240284"/>
                      <a:pt x="12705588" y="245237"/>
                    </a:cubicBezTo>
                    <a:cubicBezTo>
                      <a:pt x="12723876" y="249301"/>
                      <a:pt x="12735433" y="267335"/>
                      <a:pt x="12731369" y="285623"/>
                    </a:cubicBezTo>
                    <a:cubicBezTo>
                      <a:pt x="12727305" y="303911"/>
                      <a:pt x="12709272" y="315468"/>
                      <a:pt x="12690983" y="311404"/>
                    </a:cubicBezTo>
                    <a:cubicBezTo>
                      <a:pt x="12669012" y="306578"/>
                      <a:pt x="12646914" y="301752"/>
                      <a:pt x="12624943" y="297053"/>
                    </a:cubicBezTo>
                    <a:cubicBezTo>
                      <a:pt x="12606655" y="293116"/>
                      <a:pt x="12594972" y="275209"/>
                      <a:pt x="12598908" y="256794"/>
                    </a:cubicBezTo>
                    <a:cubicBezTo>
                      <a:pt x="12602845" y="238379"/>
                      <a:pt x="12620752" y="226822"/>
                      <a:pt x="12639167" y="230759"/>
                    </a:cubicBezTo>
                    <a:close/>
                    <a:moveTo>
                      <a:pt x="12772010" y="260096"/>
                    </a:moveTo>
                    <a:cubicBezTo>
                      <a:pt x="12794107" y="265176"/>
                      <a:pt x="12816205" y="270256"/>
                      <a:pt x="12838176" y="275336"/>
                    </a:cubicBezTo>
                    <a:cubicBezTo>
                      <a:pt x="12856337" y="279654"/>
                      <a:pt x="12867640" y="297815"/>
                      <a:pt x="12863449" y="315976"/>
                    </a:cubicBezTo>
                    <a:cubicBezTo>
                      <a:pt x="12859258" y="334137"/>
                      <a:pt x="12840970" y="345440"/>
                      <a:pt x="12822810" y="341249"/>
                    </a:cubicBezTo>
                    <a:cubicBezTo>
                      <a:pt x="12800965" y="336169"/>
                      <a:pt x="12778994" y="331089"/>
                      <a:pt x="12757023" y="326009"/>
                    </a:cubicBezTo>
                    <a:cubicBezTo>
                      <a:pt x="12738736" y="321818"/>
                      <a:pt x="12727305" y="303657"/>
                      <a:pt x="12731497" y="285496"/>
                    </a:cubicBezTo>
                    <a:cubicBezTo>
                      <a:pt x="12735687" y="267335"/>
                      <a:pt x="12753848" y="255778"/>
                      <a:pt x="12772010" y="259969"/>
                    </a:cubicBezTo>
                    <a:close/>
                    <a:moveTo>
                      <a:pt x="12904216" y="290957"/>
                    </a:moveTo>
                    <a:cubicBezTo>
                      <a:pt x="12926187" y="296291"/>
                      <a:pt x="12948158" y="301625"/>
                      <a:pt x="12970129" y="307086"/>
                    </a:cubicBezTo>
                    <a:cubicBezTo>
                      <a:pt x="12988290" y="311531"/>
                      <a:pt x="12999339" y="329946"/>
                      <a:pt x="12994894" y="348107"/>
                    </a:cubicBezTo>
                    <a:cubicBezTo>
                      <a:pt x="12990449" y="366268"/>
                      <a:pt x="12972035" y="377317"/>
                      <a:pt x="12953873" y="372872"/>
                    </a:cubicBezTo>
                    <a:cubicBezTo>
                      <a:pt x="12932029" y="367411"/>
                      <a:pt x="12910312" y="362077"/>
                      <a:pt x="12888468" y="356870"/>
                    </a:cubicBezTo>
                    <a:cubicBezTo>
                      <a:pt x="12870307" y="352425"/>
                      <a:pt x="12859131" y="334137"/>
                      <a:pt x="12863449" y="315976"/>
                    </a:cubicBezTo>
                    <a:cubicBezTo>
                      <a:pt x="12867767" y="297815"/>
                      <a:pt x="12886182" y="286639"/>
                      <a:pt x="12904343" y="290957"/>
                    </a:cubicBezTo>
                    <a:close/>
                    <a:moveTo>
                      <a:pt x="13035916" y="323596"/>
                    </a:moveTo>
                    <a:cubicBezTo>
                      <a:pt x="13057887" y="329184"/>
                      <a:pt x="13079857" y="334899"/>
                      <a:pt x="13101828" y="340614"/>
                    </a:cubicBezTo>
                    <a:cubicBezTo>
                      <a:pt x="13119863" y="345313"/>
                      <a:pt x="13130785" y="363855"/>
                      <a:pt x="13125958" y="382016"/>
                    </a:cubicBezTo>
                    <a:cubicBezTo>
                      <a:pt x="13121132" y="400177"/>
                      <a:pt x="13102717" y="410972"/>
                      <a:pt x="13084556" y="406146"/>
                    </a:cubicBezTo>
                    <a:cubicBezTo>
                      <a:pt x="13062840" y="400431"/>
                      <a:pt x="13040995" y="394843"/>
                      <a:pt x="13019151" y="389255"/>
                    </a:cubicBezTo>
                    <a:cubicBezTo>
                      <a:pt x="13000990" y="384683"/>
                      <a:pt x="12990068" y="366141"/>
                      <a:pt x="12994767" y="348107"/>
                    </a:cubicBezTo>
                    <a:cubicBezTo>
                      <a:pt x="12999466" y="330073"/>
                      <a:pt x="13017881" y="319024"/>
                      <a:pt x="13035916" y="323723"/>
                    </a:cubicBezTo>
                    <a:close/>
                    <a:moveTo>
                      <a:pt x="13167615" y="358267"/>
                    </a:moveTo>
                    <a:cubicBezTo>
                      <a:pt x="13189586" y="364109"/>
                      <a:pt x="13211429" y="370078"/>
                      <a:pt x="13233273" y="376174"/>
                    </a:cubicBezTo>
                    <a:cubicBezTo>
                      <a:pt x="13251307" y="381127"/>
                      <a:pt x="13261848" y="399796"/>
                      <a:pt x="13256895" y="417830"/>
                    </a:cubicBezTo>
                    <a:cubicBezTo>
                      <a:pt x="13251942" y="435864"/>
                      <a:pt x="13233273" y="446405"/>
                      <a:pt x="13215240" y="441452"/>
                    </a:cubicBezTo>
                    <a:cubicBezTo>
                      <a:pt x="13193522" y="435483"/>
                      <a:pt x="13171805" y="429514"/>
                      <a:pt x="13149962" y="423672"/>
                    </a:cubicBezTo>
                    <a:cubicBezTo>
                      <a:pt x="13131927" y="418846"/>
                      <a:pt x="13121260" y="400177"/>
                      <a:pt x="13126086" y="382143"/>
                    </a:cubicBezTo>
                    <a:cubicBezTo>
                      <a:pt x="13130912" y="364109"/>
                      <a:pt x="13149580" y="353441"/>
                      <a:pt x="13167615" y="358267"/>
                    </a:cubicBezTo>
                    <a:close/>
                    <a:moveTo>
                      <a:pt x="13298678" y="394462"/>
                    </a:moveTo>
                    <a:cubicBezTo>
                      <a:pt x="13320522" y="400685"/>
                      <a:pt x="13342240" y="406908"/>
                      <a:pt x="13363956" y="413131"/>
                    </a:cubicBezTo>
                    <a:cubicBezTo>
                      <a:pt x="13381864" y="418338"/>
                      <a:pt x="13392277" y="437134"/>
                      <a:pt x="13387070" y="455041"/>
                    </a:cubicBezTo>
                    <a:cubicBezTo>
                      <a:pt x="13381864" y="472948"/>
                      <a:pt x="13363067" y="483362"/>
                      <a:pt x="13345161" y="478155"/>
                    </a:cubicBezTo>
                    <a:cubicBezTo>
                      <a:pt x="13323570" y="471932"/>
                      <a:pt x="13301980" y="465709"/>
                      <a:pt x="13280264" y="459486"/>
                    </a:cubicBezTo>
                    <a:cubicBezTo>
                      <a:pt x="13262229" y="454406"/>
                      <a:pt x="13251816" y="435610"/>
                      <a:pt x="13256895" y="417703"/>
                    </a:cubicBezTo>
                    <a:cubicBezTo>
                      <a:pt x="13261975" y="399796"/>
                      <a:pt x="13280771" y="389255"/>
                      <a:pt x="13298678" y="394335"/>
                    </a:cubicBezTo>
                    <a:close/>
                    <a:moveTo>
                      <a:pt x="13429107" y="432181"/>
                    </a:moveTo>
                    <a:cubicBezTo>
                      <a:pt x="13450824" y="438658"/>
                      <a:pt x="13472415" y="445135"/>
                      <a:pt x="13494004" y="451739"/>
                    </a:cubicBezTo>
                    <a:cubicBezTo>
                      <a:pt x="13511912" y="457200"/>
                      <a:pt x="13521944" y="476123"/>
                      <a:pt x="13516483" y="494030"/>
                    </a:cubicBezTo>
                    <a:cubicBezTo>
                      <a:pt x="13511022" y="511937"/>
                      <a:pt x="13492099" y="521970"/>
                      <a:pt x="13474192" y="516509"/>
                    </a:cubicBezTo>
                    <a:cubicBezTo>
                      <a:pt x="13452729" y="509905"/>
                      <a:pt x="13431267" y="503428"/>
                      <a:pt x="13409676" y="497078"/>
                    </a:cubicBezTo>
                    <a:cubicBezTo>
                      <a:pt x="13391769" y="491744"/>
                      <a:pt x="13381482" y="472948"/>
                      <a:pt x="13386817" y="454914"/>
                    </a:cubicBezTo>
                    <a:cubicBezTo>
                      <a:pt x="13392150" y="436880"/>
                      <a:pt x="13410946" y="426720"/>
                      <a:pt x="13428980" y="432054"/>
                    </a:cubicBezTo>
                    <a:close/>
                    <a:moveTo>
                      <a:pt x="13558774" y="471551"/>
                    </a:moveTo>
                    <a:cubicBezTo>
                      <a:pt x="13580492" y="478282"/>
                      <a:pt x="13602081" y="485140"/>
                      <a:pt x="13623671" y="491998"/>
                    </a:cubicBezTo>
                    <a:cubicBezTo>
                      <a:pt x="13641451" y="497713"/>
                      <a:pt x="13651357" y="516763"/>
                      <a:pt x="13645642" y="534543"/>
                    </a:cubicBezTo>
                    <a:cubicBezTo>
                      <a:pt x="13639927" y="552323"/>
                      <a:pt x="13620877" y="562229"/>
                      <a:pt x="13603097" y="556514"/>
                    </a:cubicBezTo>
                    <a:cubicBezTo>
                      <a:pt x="13581635" y="549656"/>
                      <a:pt x="13560171" y="542925"/>
                      <a:pt x="13538581" y="536194"/>
                    </a:cubicBezTo>
                    <a:cubicBezTo>
                      <a:pt x="13520674" y="530606"/>
                      <a:pt x="13510768" y="511683"/>
                      <a:pt x="13516356" y="493776"/>
                    </a:cubicBezTo>
                    <a:cubicBezTo>
                      <a:pt x="13521944" y="475869"/>
                      <a:pt x="13540867" y="465963"/>
                      <a:pt x="13558774" y="471551"/>
                    </a:cubicBezTo>
                    <a:close/>
                    <a:moveTo>
                      <a:pt x="13688442" y="512953"/>
                    </a:moveTo>
                    <a:cubicBezTo>
                      <a:pt x="13710031" y="519938"/>
                      <a:pt x="13731494" y="527050"/>
                      <a:pt x="13753085" y="534289"/>
                    </a:cubicBezTo>
                    <a:cubicBezTo>
                      <a:pt x="13770865" y="540258"/>
                      <a:pt x="13780390" y="559435"/>
                      <a:pt x="13774547" y="577088"/>
                    </a:cubicBezTo>
                    <a:cubicBezTo>
                      <a:pt x="13768705" y="594741"/>
                      <a:pt x="13749401" y="604393"/>
                      <a:pt x="13731748" y="598551"/>
                    </a:cubicBezTo>
                    <a:cubicBezTo>
                      <a:pt x="13710413" y="591439"/>
                      <a:pt x="13688949" y="584327"/>
                      <a:pt x="13667614" y="577342"/>
                    </a:cubicBezTo>
                    <a:cubicBezTo>
                      <a:pt x="13649833" y="571500"/>
                      <a:pt x="13640181" y="552450"/>
                      <a:pt x="13645896" y="534670"/>
                    </a:cubicBezTo>
                    <a:cubicBezTo>
                      <a:pt x="13651612" y="516890"/>
                      <a:pt x="13670789" y="507238"/>
                      <a:pt x="13688568" y="512953"/>
                    </a:cubicBezTo>
                    <a:close/>
                    <a:moveTo>
                      <a:pt x="13817600" y="556006"/>
                    </a:moveTo>
                    <a:cubicBezTo>
                      <a:pt x="13839064" y="563372"/>
                      <a:pt x="13860399" y="570738"/>
                      <a:pt x="13881863" y="578104"/>
                    </a:cubicBezTo>
                    <a:cubicBezTo>
                      <a:pt x="13899516" y="584200"/>
                      <a:pt x="13908914" y="603504"/>
                      <a:pt x="13902691" y="621284"/>
                    </a:cubicBezTo>
                    <a:cubicBezTo>
                      <a:pt x="13896467" y="639064"/>
                      <a:pt x="13877291" y="648335"/>
                      <a:pt x="13859511" y="642112"/>
                    </a:cubicBezTo>
                    <a:cubicBezTo>
                      <a:pt x="13838301" y="634746"/>
                      <a:pt x="13816966" y="627380"/>
                      <a:pt x="13795756" y="620141"/>
                    </a:cubicBezTo>
                    <a:cubicBezTo>
                      <a:pt x="13778103" y="614045"/>
                      <a:pt x="13768578" y="594868"/>
                      <a:pt x="13774674" y="577215"/>
                    </a:cubicBezTo>
                    <a:cubicBezTo>
                      <a:pt x="13780770" y="559562"/>
                      <a:pt x="13799947" y="550037"/>
                      <a:pt x="13817600" y="556133"/>
                    </a:cubicBezTo>
                    <a:close/>
                    <a:moveTo>
                      <a:pt x="13945870" y="600837"/>
                    </a:moveTo>
                    <a:cubicBezTo>
                      <a:pt x="13967206" y="608457"/>
                      <a:pt x="13988416" y="616077"/>
                      <a:pt x="14009751" y="623824"/>
                    </a:cubicBezTo>
                    <a:cubicBezTo>
                      <a:pt x="14027277" y="630174"/>
                      <a:pt x="14036421" y="649605"/>
                      <a:pt x="14030071" y="667258"/>
                    </a:cubicBezTo>
                    <a:cubicBezTo>
                      <a:pt x="14023721" y="684911"/>
                      <a:pt x="14004291" y="693928"/>
                      <a:pt x="13986638" y="687578"/>
                    </a:cubicBezTo>
                    <a:cubicBezTo>
                      <a:pt x="13965555" y="679958"/>
                      <a:pt x="13944346" y="672338"/>
                      <a:pt x="13923265" y="664845"/>
                    </a:cubicBezTo>
                    <a:cubicBezTo>
                      <a:pt x="13905612" y="658622"/>
                      <a:pt x="13896467" y="639191"/>
                      <a:pt x="13902691" y="621538"/>
                    </a:cubicBezTo>
                    <a:cubicBezTo>
                      <a:pt x="13908914" y="603885"/>
                      <a:pt x="13928344" y="594741"/>
                      <a:pt x="13945997" y="600964"/>
                    </a:cubicBezTo>
                    <a:close/>
                    <a:moveTo>
                      <a:pt x="14073632" y="647319"/>
                    </a:moveTo>
                    <a:cubicBezTo>
                      <a:pt x="14094968" y="655193"/>
                      <a:pt x="14116177" y="663194"/>
                      <a:pt x="14137387" y="671195"/>
                    </a:cubicBezTo>
                    <a:cubicBezTo>
                      <a:pt x="14154913" y="677799"/>
                      <a:pt x="14163675" y="697357"/>
                      <a:pt x="14157071" y="714883"/>
                    </a:cubicBezTo>
                    <a:cubicBezTo>
                      <a:pt x="14150467" y="732409"/>
                      <a:pt x="14130910" y="741172"/>
                      <a:pt x="14113383" y="734568"/>
                    </a:cubicBezTo>
                    <a:cubicBezTo>
                      <a:pt x="14092301" y="726567"/>
                      <a:pt x="14071219" y="718693"/>
                      <a:pt x="14050011" y="710819"/>
                    </a:cubicBezTo>
                    <a:cubicBezTo>
                      <a:pt x="14032485" y="704342"/>
                      <a:pt x="14023467" y="684784"/>
                      <a:pt x="14030071" y="667258"/>
                    </a:cubicBezTo>
                    <a:cubicBezTo>
                      <a:pt x="14036675" y="649732"/>
                      <a:pt x="14056106" y="640715"/>
                      <a:pt x="14073632" y="647319"/>
                    </a:cubicBezTo>
                    <a:close/>
                    <a:moveTo>
                      <a:pt x="14200887" y="695452"/>
                    </a:moveTo>
                    <a:cubicBezTo>
                      <a:pt x="14222095" y="703580"/>
                      <a:pt x="14243177" y="711835"/>
                      <a:pt x="14264260" y="720090"/>
                    </a:cubicBezTo>
                    <a:cubicBezTo>
                      <a:pt x="14281658" y="726948"/>
                      <a:pt x="14290294" y="746633"/>
                      <a:pt x="14283437" y="764032"/>
                    </a:cubicBezTo>
                    <a:cubicBezTo>
                      <a:pt x="14276578" y="781431"/>
                      <a:pt x="14256893" y="790067"/>
                      <a:pt x="14239494" y="783209"/>
                    </a:cubicBezTo>
                    <a:cubicBezTo>
                      <a:pt x="14218540" y="774954"/>
                      <a:pt x="14197585" y="766826"/>
                      <a:pt x="14176502" y="758698"/>
                    </a:cubicBezTo>
                    <a:cubicBezTo>
                      <a:pt x="14159103" y="751967"/>
                      <a:pt x="14150341" y="732409"/>
                      <a:pt x="14157071" y="714883"/>
                    </a:cubicBezTo>
                    <a:cubicBezTo>
                      <a:pt x="14163802" y="697357"/>
                      <a:pt x="14183361" y="688721"/>
                      <a:pt x="14200887" y="695452"/>
                    </a:cubicBezTo>
                    <a:close/>
                    <a:moveTo>
                      <a:pt x="14327378" y="745109"/>
                    </a:moveTo>
                    <a:cubicBezTo>
                      <a:pt x="14348333" y="753491"/>
                      <a:pt x="14369416" y="762000"/>
                      <a:pt x="14390370" y="770509"/>
                    </a:cubicBezTo>
                    <a:cubicBezTo>
                      <a:pt x="14407642" y="777621"/>
                      <a:pt x="14416024" y="797306"/>
                      <a:pt x="14408913" y="814705"/>
                    </a:cubicBezTo>
                    <a:cubicBezTo>
                      <a:pt x="14401800" y="832104"/>
                      <a:pt x="14382116" y="840359"/>
                      <a:pt x="14364717" y="833247"/>
                    </a:cubicBezTo>
                    <a:cubicBezTo>
                      <a:pt x="14343889" y="824738"/>
                      <a:pt x="14323061" y="816356"/>
                      <a:pt x="14302232" y="807974"/>
                    </a:cubicBezTo>
                    <a:cubicBezTo>
                      <a:pt x="14284833" y="800989"/>
                      <a:pt x="14276451" y="781304"/>
                      <a:pt x="14283437" y="763905"/>
                    </a:cubicBezTo>
                    <a:cubicBezTo>
                      <a:pt x="14290421" y="746506"/>
                      <a:pt x="14310106" y="738124"/>
                      <a:pt x="14327505" y="745109"/>
                    </a:cubicBezTo>
                    <a:close/>
                    <a:moveTo>
                      <a:pt x="14453236" y="796417"/>
                    </a:moveTo>
                    <a:cubicBezTo>
                      <a:pt x="14474064" y="805053"/>
                      <a:pt x="14495018" y="813816"/>
                      <a:pt x="14515846" y="822706"/>
                    </a:cubicBezTo>
                    <a:cubicBezTo>
                      <a:pt x="14533118" y="829945"/>
                      <a:pt x="14541119" y="849884"/>
                      <a:pt x="14533880" y="867156"/>
                    </a:cubicBezTo>
                    <a:cubicBezTo>
                      <a:pt x="14526642" y="884428"/>
                      <a:pt x="14506702" y="892429"/>
                      <a:pt x="14489430" y="885190"/>
                    </a:cubicBezTo>
                    <a:cubicBezTo>
                      <a:pt x="14468729" y="876427"/>
                      <a:pt x="14448028" y="867791"/>
                      <a:pt x="14427327" y="859155"/>
                    </a:cubicBezTo>
                    <a:cubicBezTo>
                      <a:pt x="14410055" y="851916"/>
                      <a:pt x="14401927" y="832104"/>
                      <a:pt x="14409040" y="814832"/>
                    </a:cubicBezTo>
                    <a:cubicBezTo>
                      <a:pt x="14416151" y="797560"/>
                      <a:pt x="14436091" y="789432"/>
                      <a:pt x="14453363" y="796544"/>
                    </a:cubicBezTo>
                    <a:close/>
                    <a:moveTo>
                      <a:pt x="14578457" y="849503"/>
                    </a:moveTo>
                    <a:cubicBezTo>
                      <a:pt x="14599286" y="858520"/>
                      <a:pt x="14620114" y="867537"/>
                      <a:pt x="14640815" y="876681"/>
                    </a:cubicBezTo>
                    <a:cubicBezTo>
                      <a:pt x="14657960" y="884174"/>
                      <a:pt x="14665706" y="904240"/>
                      <a:pt x="14658214" y="921258"/>
                    </a:cubicBezTo>
                    <a:cubicBezTo>
                      <a:pt x="14650720" y="938276"/>
                      <a:pt x="14630654" y="946150"/>
                      <a:pt x="14613637" y="938657"/>
                    </a:cubicBezTo>
                    <a:cubicBezTo>
                      <a:pt x="14593063" y="929640"/>
                      <a:pt x="14572362" y="920623"/>
                      <a:pt x="14551661" y="911733"/>
                    </a:cubicBezTo>
                    <a:cubicBezTo>
                      <a:pt x="14534516" y="904367"/>
                      <a:pt x="14526515" y="884428"/>
                      <a:pt x="14534007" y="867283"/>
                    </a:cubicBezTo>
                    <a:cubicBezTo>
                      <a:pt x="14541500" y="850138"/>
                      <a:pt x="14561313" y="842137"/>
                      <a:pt x="14578457" y="849630"/>
                    </a:cubicBezTo>
                    <a:close/>
                    <a:moveTo>
                      <a:pt x="14703044" y="904367"/>
                    </a:moveTo>
                    <a:cubicBezTo>
                      <a:pt x="14723745" y="913638"/>
                      <a:pt x="14744446" y="922909"/>
                      <a:pt x="14765020" y="932307"/>
                    </a:cubicBezTo>
                    <a:cubicBezTo>
                      <a:pt x="14782039" y="940054"/>
                      <a:pt x="14789531" y="960120"/>
                      <a:pt x="14781785" y="977138"/>
                    </a:cubicBezTo>
                    <a:cubicBezTo>
                      <a:pt x="14774038" y="994156"/>
                      <a:pt x="14753971" y="1001649"/>
                      <a:pt x="14736953" y="993902"/>
                    </a:cubicBezTo>
                    <a:cubicBezTo>
                      <a:pt x="14716506" y="984631"/>
                      <a:pt x="14695932" y="975360"/>
                      <a:pt x="14675358" y="966216"/>
                    </a:cubicBezTo>
                    <a:cubicBezTo>
                      <a:pt x="14658341" y="958596"/>
                      <a:pt x="14650593" y="938530"/>
                      <a:pt x="14658214" y="921512"/>
                    </a:cubicBezTo>
                    <a:cubicBezTo>
                      <a:pt x="14665833" y="904494"/>
                      <a:pt x="14685899" y="896747"/>
                      <a:pt x="14702917" y="904367"/>
                    </a:cubicBezTo>
                    <a:close/>
                    <a:moveTo>
                      <a:pt x="14826616" y="960628"/>
                    </a:moveTo>
                    <a:cubicBezTo>
                      <a:pt x="14847190" y="970153"/>
                      <a:pt x="14867637" y="979678"/>
                      <a:pt x="14888083" y="989330"/>
                    </a:cubicBezTo>
                    <a:cubicBezTo>
                      <a:pt x="14904974" y="997331"/>
                      <a:pt x="14912214" y="1017524"/>
                      <a:pt x="14904340" y="1034415"/>
                    </a:cubicBezTo>
                    <a:cubicBezTo>
                      <a:pt x="14896466" y="1051306"/>
                      <a:pt x="14876145" y="1058545"/>
                      <a:pt x="14859254" y="1050671"/>
                    </a:cubicBezTo>
                    <a:cubicBezTo>
                      <a:pt x="14838935" y="1041146"/>
                      <a:pt x="14818488" y="1031621"/>
                      <a:pt x="14798167" y="1022096"/>
                    </a:cubicBezTo>
                    <a:cubicBezTo>
                      <a:pt x="14781149" y="1014222"/>
                      <a:pt x="14773783" y="994156"/>
                      <a:pt x="14781657" y="977138"/>
                    </a:cubicBezTo>
                    <a:cubicBezTo>
                      <a:pt x="14789531" y="960120"/>
                      <a:pt x="14809597" y="952754"/>
                      <a:pt x="14826616" y="960628"/>
                    </a:cubicBezTo>
                    <a:close/>
                    <a:moveTo>
                      <a:pt x="14949424" y="1018413"/>
                    </a:moveTo>
                    <a:cubicBezTo>
                      <a:pt x="14969871" y="1028192"/>
                      <a:pt x="14990318" y="1038098"/>
                      <a:pt x="15010639" y="1048004"/>
                    </a:cubicBezTo>
                    <a:cubicBezTo>
                      <a:pt x="15027402" y="1056132"/>
                      <a:pt x="15034515" y="1076452"/>
                      <a:pt x="15026260" y="1093216"/>
                    </a:cubicBezTo>
                    <a:cubicBezTo>
                      <a:pt x="15018004" y="1109980"/>
                      <a:pt x="14997812" y="1117092"/>
                      <a:pt x="14981047" y="1108837"/>
                    </a:cubicBezTo>
                    <a:cubicBezTo>
                      <a:pt x="14960854" y="1098931"/>
                      <a:pt x="14940535" y="1089152"/>
                      <a:pt x="14920215" y="1079500"/>
                    </a:cubicBezTo>
                    <a:cubicBezTo>
                      <a:pt x="14903323" y="1071372"/>
                      <a:pt x="14896212" y="1051179"/>
                      <a:pt x="14904340" y="1034288"/>
                    </a:cubicBezTo>
                    <a:cubicBezTo>
                      <a:pt x="14912467" y="1017397"/>
                      <a:pt x="14932661" y="1010285"/>
                      <a:pt x="14949551" y="1018413"/>
                    </a:cubicBezTo>
                    <a:close/>
                    <a:moveTo>
                      <a:pt x="15071852" y="1077976"/>
                    </a:moveTo>
                    <a:cubicBezTo>
                      <a:pt x="15092172" y="1088009"/>
                      <a:pt x="15112492" y="1098169"/>
                      <a:pt x="15132686" y="1108329"/>
                    </a:cubicBezTo>
                    <a:cubicBezTo>
                      <a:pt x="15149449" y="1116711"/>
                      <a:pt x="15156180" y="1137031"/>
                      <a:pt x="15147671" y="1153795"/>
                    </a:cubicBezTo>
                    <a:cubicBezTo>
                      <a:pt x="15139163" y="1170559"/>
                      <a:pt x="15118969" y="1177290"/>
                      <a:pt x="15102205" y="1168781"/>
                    </a:cubicBezTo>
                    <a:cubicBezTo>
                      <a:pt x="15082140" y="1158621"/>
                      <a:pt x="15061946" y="1148588"/>
                      <a:pt x="15041753" y="1138682"/>
                    </a:cubicBezTo>
                    <a:cubicBezTo>
                      <a:pt x="15024990" y="1130427"/>
                      <a:pt x="15018131" y="1110107"/>
                      <a:pt x="15026387" y="1093343"/>
                    </a:cubicBezTo>
                    <a:cubicBezTo>
                      <a:pt x="15034642" y="1076579"/>
                      <a:pt x="15054962" y="1069721"/>
                      <a:pt x="15071725" y="1077976"/>
                    </a:cubicBezTo>
                    <a:close/>
                    <a:moveTo>
                      <a:pt x="15193138" y="1139063"/>
                    </a:moveTo>
                    <a:cubicBezTo>
                      <a:pt x="15213330" y="1149350"/>
                      <a:pt x="15233396" y="1159764"/>
                      <a:pt x="15253590" y="1170178"/>
                    </a:cubicBezTo>
                    <a:cubicBezTo>
                      <a:pt x="15270226" y="1178814"/>
                      <a:pt x="15276703" y="1199261"/>
                      <a:pt x="15268067" y="1215898"/>
                    </a:cubicBezTo>
                    <a:cubicBezTo>
                      <a:pt x="15259431" y="1232535"/>
                      <a:pt x="15238985" y="1239012"/>
                      <a:pt x="15222347" y="1230376"/>
                    </a:cubicBezTo>
                    <a:cubicBezTo>
                      <a:pt x="15202408" y="1219962"/>
                      <a:pt x="15182342" y="1209675"/>
                      <a:pt x="15162403" y="1199515"/>
                    </a:cubicBezTo>
                    <a:cubicBezTo>
                      <a:pt x="15145767" y="1191006"/>
                      <a:pt x="15139163" y="1170559"/>
                      <a:pt x="15147671" y="1153922"/>
                    </a:cubicBezTo>
                    <a:cubicBezTo>
                      <a:pt x="15156180" y="1137285"/>
                      <a:pt x="15176627" y="1130681"/>
                      <a:pt x="15193265" y="1139190"/>
                    </a:cubicBezTo>
                    <a:close/>
                    <a:moveTo>
                      <a:pt x="15313788" y="1201801"/>
                    </a:moveTo>
                    <a:cubicBezTo>
                      <a:pt x="15333853" y="1212342"/>
                      <a:pt x="15353792" y="1223010"/>
                      <a:pt x="15373731" y="1233678"/>
                    </a:cubicBezTo>
                    <a:cubicBezTo>
                      <a:pt x="15390242" y="1242568"/>
                      <a:pt x="15396465" y="1263015"/>
                      <a:pt x="15387574" y="1279525"/>
                    </a:cubicBezTo>
                    <a:cubicBezTo>
                      <a:pt x="15378685" y="1296035"/>
                      <a:pt x="15358238" y="1302258"/>
                      <a:pt x="15341727" y="1293368"/>
                    </a:cubicBezTo>
                    <a:cubicBezTo>
                      <a:pt x="15321916" y="1282700"/>
                      <a:pt x="15302103" y="1272159"/>
                      <a:pt x="15282165" y="1261745"/>
                    </a:cubicBezTo>
                    <a:cubicBezTo>
                      <a:pt x="15265654" y="1252982"/>
                      <a:pt x="15259304" y="1232535"/>
                      <a:pt x="15268067" y="1216025"/>
                    </a:cubicBezTo>
                    <a:cubicBezTo>
                      <a:pt x="15276830" y="1199515"/>
                      <a:pt x="15297277" y="1193165"/>
                      <a:pt x="15313788" y="1201928"/>
                    </a:cubicBezTo>
                    <a:close/>
                    <a:moveTo>
                      <a:pt x="15433421" y="1266063"/>
                    </a:moveTo>
                    <a:cubicBezTo>
                      <a:pt x="15453361" y="1276858"/>
                      <a:pt x="15473172" y="1287780"/>
                      <a:pt x="15493112" y="1298829"/>
                    </a:cubicBezTo>
                    <a:cubicBezTo>
                      <a:pt x="15509494" y="1307846"/>
                      <a:pt x="15515464" y="1328547"/>
                      <a:pt x="15506319" y="1344803"/>
                    </a:cubicBezTo>
                    <a:cubicBezTo>
                      <a:pt x="15497175" y="1361059"/>
                      <a:pt x="15476601" y="1367155"/>
                      <a:pt x="15460345" y="1358011"/>
                    </a:cubicBezTo>
                    <a:cubicBezTo>
                      <a:pt x="15440661" y="1347089"/>
                      <a:pt x="15420848" y="1336294"/>
                      <a:pt x="15401037" y="1325499"/>
                    </a:cubicBezTo>
                    <a:cubicBezTo>
                      <a:pt x="15384653" y="1316609"/>
                      <a:pt x="15378557" y="1296035"/>
                      <a:pt x="15387447" y="1279525"/>
                    </a:cubicBezTo>
                    <a:cubicBezTo>
                      <a:pt x="15396338" y="1263015"/>
                      <a:pt x="15416912" y="1257046"/>
                      <a:pt x="15433421" y="1265936"/>
                    </a:cubicBezTo>
                    <a:close/>
                    <a:moveTo>
                      <a:pt x="15552420" y="1331722"/>
                    </a:moveTo>
                    <a:cubicBezTo>
                      <a:pt x="15572232" y="1342771"/>
                      <a:pt x="15591917" y="1353947"/>
                      <a:pt x="15611602" y="1365250"/>
                    </a:cubicBezTo>
                    <a:cubicBezTo>
                      <a:pt x="15627858" y="1374521"/>
                      <a:pt x="15633573" y="1395222"/>
                      <a:pt x="15624302" y="1411478"/>
                    </a:cubicBezTo>
                    <a:cubicBezTo>
                      <a:pt x="15615031" y="1427734"/>
                      <a:pt x="15594330" y="1433449"/>
                      <a:pt x="15578074" y="1424178"/>
                    </a:cubicBezTo>
                    <a:cubicBezTo>
                      <a:pt x="15558517" y="1413002"/>
                      <a:pt x="15538958" y="1401953"/>
                      <a:pt x="15519273" y="1390904"/>
                    </a:cubicBezTo>
                    <a:cubicBezTo>
                      <a:pt x="15503017" y="1381760"/>
                      <a:pt x="15497175" y="1361059"/>
                      <a:pt x="15506319" y="1344803"/>
                    </a:cubicBezTo>
                    <a:cubicBezTo>
                      <a:pt x="15515464" y="1328547"/>
                      <a:pt x="15536165" y="1322705"/>
                      <a:pt x="15552420" y="1331849"/>
                    </a:cubicBezTo>
                    <a:close/>
                    <a:moveTo>
                      <a:pt x="15670530" y="1399159"/>
                    </a:moveTo>
                    <a:cubicBezTo>
                      <a:pt x="15690089" y="1410462"/>
                      <a:pt x="15709646" y="1421892"/>
                      <a:pt x="15729204" y="1433322"/>
                    </a:cubicBezTo>
                    <a:cubicBezTo>
                      <a:pt x="15745333" y="1442847"/>
                      <a:pt x="15750667" y="1463548"/>
                      <a:pt x="15741269" y="1479677"/>
                    </a:cubicBezTo>
                    <a:cubicBezTo>
                      <a:pt x="15731871" y="1495806"/>
                      <a:pt x="15711043" y="1501140"/>
                      <a:pt x="15694915" y="1491742"/>
                    </a:cubicBezTo>
                    <a:cubicBezTo>
                      <a:pt x="15675483" y="1480312"/>
                      <a:pt x="15656052" y="1469009"/>
                      <a:pt x="15636621" y="1457706"/>
                    </a:cubicBezTo>
                    <a:cubicBezTo>
                      <a:pt x="15620492" y="1448308"/>
                      <a:pt x="15614904" y="1427607"/>
                      <a:pt x="15624302" y="1411478"/>
                    </a:cubicBezTo>
                    <a:cubicBezTo>
                      <a:pt x="15633700" y="1395349"/>
                      <a:pt x="15654401" y="1389761"/>
                      <a:pt x="15670530" y="1399159"/>
                    </a:cubicBezTo>
                    <a:close/>
                    <a:moveTo>
                      <a:pt x="15787624" y="1467993"/>
                    </a:moveTo>
                    <a:cubicBezTo>
                      <a:pt x="15807055" y="1479550"/>
                      <a:pt x="15826487" y="1491234"/>
                      <a:pt x="15845791" y="1502918"/>
                    </a:cubicBezTo>
                    <a:cubicBezTo>
                      <a:pt x="15861792" y="1512570"/>
                      <a:pt x="15866872" y="1533398"/>
                      <a:pt x="15857220" y="1549400"/>
                    </a:cubicBezTo>
                    <a:cubicBezTo>
                      <a:pt x="15847568" y="1565402"/>
                      <a:pt x="15826741" y="1570482"/>
                      <a:pt x="15810739" y="1560830"/>
                    </a:cubicBezTo>
                    <a:cubicBezTo>
                      <a:pt x="15791562" y="1549146"/>
                      <a:pt x="15772257" y="1537589"/>
                      <a:pt x="15752953" y="1526159"/>
                    </a:cubicBezTo>
                    <a:cubicBezTo>
                      <a:pt x="15736951" y="1516634"/>
                      <a:pt x="15731617" y="1495806"/>
                      <a:pt x="15741269" y="1479677"/>
                    </a:cubicBezTo>
                    <a:cubicBezTo>
                      <a:pt x="15750921" y="1463548"/>
                      <a:pt x="15771622" y="1458341"/>
                      <a:pt x="15787751" y="1467993"/>
                    </a:cubicBezTo>
                    <a:close/>
                    <a:moveTo>
                      <a:pt x="15903956" y="1538351"/>
                    </a:moveTo>
                    <a:cubicBezTo>
                      <a:pt x="15923261" y="1550162"/>
                      <a:pt x="15942565" y="1562100"/>
                      <a:pt x="15961742" y="1574165"/>
                    </a:cubicBezTo>
                    <a:cubicBezTo>
                      <a:pt x="15977617" y="1584071"/>
                      <a:pt x="15982442" y="1604899"/>
                      <a:pt x="15972537" y="1620774"/>
                    </a:cubicBezTo>
                    <a:cubicBezTo>
                      <a:pt x="15962630" y="1636649"/>
                      <a:pt x="15941802" y="1641475"/>
                      <a:pt x="15925927" y="1631569"/>
                    </a:cubicBezTo>
                    <a:cubicBezTo>
                      <a:pt x="15906877" y="1619631"/>
                      <a:pt x="15887700" y="1607820"/>
                      <a:pt x="15868523" y="1596009"/>
                    </a:cubicBezTo>
                    <a:cubicBezTo>
                      <a:pt x="15852521" y="1586230"/>
                      <a:pt x="15847568" y="1565402"/>
                      <a:pt x="15857347" y="1549400"/>
                    </a:cubicBezTo>
                    <a:cubicBezTo>
                      <a:pt x="15867126" y="1533398"/>
                      <a:pt x="15887954" y="1528445"/>
                      <a:pt x="15903956" y="1538224"/>
                    </a:cubicBezTo>
                    <a:close/>
                    <a:moveTo>
                      <a:pt x="16019399" y="1610106"/>
                    </a:moveTo>
                    <a:cubicBezTo>
                      <a:pt x="16038576" y="1622171"/>
                      <a:pt x="16057626" y="1634363"/>
                      <a:pt x="16076676" y="1646555"/>
                    </a:cubicBezTo>
                    <a:cubicBezTo>
                      <a:pt x="16092424" y="1656715"/>
                      <a:pt x="16096996" y="1677543"/>
                      <a:pt x="16086964" y="1693291"/>
                    </a:cubicBezTo>
                    <a:cubicBezTo>
                      <a:pt x="16076930" y="1709039"/>
                      <a:pt x="16055975" y="1713611"/>
                      <a:pt x="16040227" y="1703578"/>
                    </a:cubicBezTo>
                    <a:cubicBezTo>
                      <a:pt x="16021304" y="1691386"/>
                      <a:pt x="16002254" y="1679321"/>
                      <a:pt x="15983331" y="1667256"/>
                    </a:cubicBezTo>
                    <a:cubicBezTo>
                      <a:pt x="15967583" y="1657223"/>
                      <a:pt x="15962757" y="1636395"/>
                      <a:pt x="15972791" y="1620520"/>
                    </a:cubicBezTo>
                    <a:cubicBezTo>
                      <a:pt x="15982823" y="1604645"/>
                      <a:pt x="16003651" y="1599946"/>
                      <a:pt x="16019526" y="1609979"/>
                    </a:cubicBezTo>
                    <a:close/>
                    <a:moveTo>
                      <a:pt x="16133953" y="1683385"/>
                    </a:moveTo>
                    <a:cubicBezTo>
                      <a:pt x="16152876" y="1695704"/>
                      <a:pt x="16171926" y="1708150"/>
                      <a:pt x="16190722" y="1720596"/>
                    </a:cubicBezTo>
                    <a:cubicBezTo>
                      <a:pt x="16206343" y="1730883"/>
                      <a:pt x="16210662" y="1751965"/>
                      <a:pt x="16200374" y="1767459"/>
                    </a:cubicBezTo>
                    <a:cubicBezTo>
                      <a:pt x="16190088" y="1782953"/>
                      <a:pt x="16169005" y="1787398"/>
                      <a:pt x="16153512" y="1777111"/>
                    </a:cubicBezTo>
                    <a:cubicBezTo>
                      <a:pt x="16134716" y="1764665"/>
                      <a:pt x="16115919" y="1752346"/>
                      <a:pt x="16097123" y="1740154"/>
                    </a:cubicBezTo>
                    <a:cubicBezTo>
                      <a:pt x="16081502" y="1729994"/>
                      <a:pt x="16077057" y="1709039"/>
                      <a:pt x="16087217" y="1693291"/>
                    </a:cubicBezTo>
                    <a:cubicBezTo>
                      <a:pt x="16097377" y="1677543"/>
                      <a:pt x="16118332" y="1673225"/>
                      <a:pt x="16134080" y="1683385"/>
                    </a:cubicBezTo>
                    <a:close/>
                    <a:moveTo>
                      <a:pt x="16247492" y="1758188"/>
                    </a:moveTo>
                    <a:cubicBezTo>
                      <a:pt x="16266288" y="1770761"/>
                      <a:pt x="16285083" y="1783461"/>
                      <a:pt x="16303879" y="1796161"/>
                    </a:cubicBezTo>
                    <a:cubicBezTo>
                      <a:pt x="16319373" y="1806702"/>
                      <a:pt x="16323438" y="1827784"/>
                      <a:pt x="16312896" y="1843151"/>
                    </a:cubicBezTo>
                    <a:cubicBezTo>
                      <a:pt x="16302355" y="1858518"/>
                      <a:pt x="16281273" y="1862709"/>
                      <a:pt x="16265906" y="1852168"/>
                    </a:cubicBezTo>
                    <a:cubicBezTo>
                      <a:pt x="16247238" y="1839595"/>
                      <a:pt x="16228695" y="1827022"/>
                      <a:pt x="16209899" y="1814449"/>
                    </a:cubicBezTo>
                    <a:cubicBezTo>
                      <a:pt x="16194405" y="1804035"/>
                      <a:pt x="16190215" y="1782953"/>
                      <a:pt x="16200628" y="1767459"/>
                    </a:cubicBezTo>
                    <a:cubicBezTo>
                      <a:pt x="16211042" y="1751965"/>
                      <a:pt x="16232124" y="1747774"/>
                      <a:pt x="16247618" y="1758188"/>
                    </a:cubicBezTo>
                    <a:close/>
                    <a:moveTo>
                      <a:pt x="16360141" y="1834515"/>
                    </a:moveTo>
                    <a:cubicBezTo>
                      <a:pt x="16378810" y="1847342"/>
                      <a:pt x="16397478" y="1860296"/>
                      <a:pt x="16416020" y="1873250"/>
                    </a:cubicBezTo>
                    <a:cubicBezTo>
                      <a:pt x="16431388" y="1883918"/>
                      <a:pt x="16435070" y="1905000"/>
                      <a:pt x="16424402" y="1920367"/>
                    </a:cubicBezTo>
                    <a:cubicBezTo>
                      <a:pt x="16413735" y="1935734"/>
                      <a:pt x="16392652" y="1939417"/>
                      <a:pt x="16377286" y="1928749"/>
                    </a:cubicBezTo>
                    <a:cubicBezTo>
                      <a:pt x="16358870" y="1915922"/>
                      <a:pt x="16340328" y="1903095"/>
                      <a:pt x="16321787" y="1890268"/>
                    </a:cubicBezTo>
                    <a:cubicBezTo>
                      <a:pt x="16306419" y="1879727"/>
                      <a:pt x="16302482" y="1858518"/>
                      <a:pt x="16313023" y="1843151"/>
                    </a:cubicBezTo>
                    <a:cubicBezTo>
                      <a:pt x="16323565" y="1827784"/>
                      <a:pt x="16344773" y="1823847"/>
                      <a:pt x="16360141" y="1834388"/>
                    </a:cubicBezTo>
                    <a:close/>
                    <a:moveTo>
                      <a:pt x="16471646" y="1912112"/>
                    </a:moveTo>
                    <a:cubicBezTo>
                      <a:pt x="16490189" y="1925193"/>
                      <a:pt x="16508603" y="1938274"/>
                      <a:pt x="16527018" y="1951482"/>
                    </a:cubicBezTo>
                    <a:cubicBezTo>
                      <a:pt x="16542258" y="1962404"/>
                      <a:pt x="16545688" y="1983486"/>
                      <a:pt x="16534766" y="1998726"/>
                    </a:cubicBezTo>
                    <a:cubicBezTo>
                      <a:pt x="16523843" y="2013966"/>
                      <a:pt x="16502762" y="2017395"/>
                      <a:pt x="16487521" y="2006473"/>
                    </a:cubicBezTo>
                    <a:cubicBezTo>
                      <a:pt x="16469233" y="1993392"/>
                      <a:pt x="16450945" y="1980311"/>
                      <a:pt x="16432530" y="1967357"/>
                    </a:cubicBezTo>
                    <a:cubicBezTo>
                      <a:pt x="16417291" y="1956562"/>
                      <a:pt x="16413607" y="1935480"/>
                      <a:pt x="16424402" y="1920113"/>
                    </a:cubicBezTo>
                    <a:cubicBezTo>
                      <a:pt x="16435197" y="1904746"/>
                      <a:pt x="16456279" y="1901190"/>
                      <a:pt x="16471646" y="1911985"/>
                    </a:cubicBezTo>
                    <a:close/>
                    <a:moveTo>
                      <a:pt x="16582010" y="1991233"/>
                    </a:moveTo>
                    <a:cubicBezTo>
                      <a:pt x="16600297" y="2004568"/>
                      <a:pt x="16618586" y="2017903"/>
                      <a:pt x="16636873" y="2031365"/>
                    </a:cubicBezTo>
                    <a:cubicBezTo>
                      <a:pt x="16651987" y="2042414"/>
                      <a:pt x="16655162" y="2063623"/>
                      <a:pt x="16643986" y="2078736"/>
                    </a:cubicBezTo>
                    <a:cubicBezTo>
                      <a:pt x="16632810" y="2093849"/>
                      <a:pt x="16611727" y="2097024"/>
                      <a:pt x="16596615" y="2085848"/>
                    </a:cubicBezTo>
                    <a:cubicBezTo>
                      <a:pt x="16578453" y="2072513"/>
                      <a:pt x="16560419" y="2059178"/>
                      <a:pt x="16542131" y="2045970"/>
                    </a:cubicBezTo>
                    <a:cubicBezTo>
                      <a:pt x="16527018" y="2034921"/>
                      <a:pt x="16523717" y="2013839"/>
                      <a:pt x="16534639" y="1998726"/>
                    </a:cubicBezTo>
                    <a:cubicBezTo>
                      <a:pt x="16545561" y="1983613"/>
                      <a:pt x="16566769" y="1980311"/>
                      <a:pt x="16581882" y="1991233"/>
                    </a:cubicBezTo>
                    <a:close/>
                    <a:moveTo>
                      <a:pt x="16691229" y="2071878"/>
                    </a:moveTo>
                    <a:cubicBezTo>
                      <a:pt x="16709391" y="2085467"/>
                      <a:pt x="16727551" y="2099056"/>
                      <a:pt x="16745586" y="2112772"/>
                    </a:cubicBezTo>
                    <a:cubicBezTo>
                      <a:pt x="16760444" y="2124075"/>
                      <a:pt x="16763492" y="2145284"/>
                      <a:pt x="16752190" y="2160270"/>
                    </a:cubicBezTo>
                    <a:cubicBezTo>
                      <a:pt x="16740887" y="2175256"/>
                      <a:pt x="16719677" y="2178177"/>
                      <a:pt x="16704692" y="2166874"/>
                    </a:cubicBezTo>
                    <a:cubicBezTo>
                      <a:pt x="16686785" y="2153285"/>
                      <a:pt x="16668750" y="2139696"/>
                      <a:pt x="16650717" y="2126234"/>
                    </a:cubicBezTo>
                    <a:cubicBezTo>
                      <a:pt x="16635730" y="2115058"/>
                      <a:pt x="16632682" y="2093849"/>
                      <a:pt x="16643858" y="2078863"/>
                    </a:cubicBezTo>
                    <a:cubicBezTo>
                      <a:pt x="16655035" y="2063877"/>
                      <a:pt x="16676243" y="2060829"/>
                      <a:pt x="16691229" y="2072005"/>
                    </a:cubicBezTo>
                    <a:close/>
                    <a:moveTo>
                      <a:pt x="16799561" y="2154047"/>
                    </a:moveTo>
                    <a:cubicBezTo>
                      <a:pt x="16817594" y="2167890"/>
                      <a:pt x="16835501" y="2181733"/>
                      <a:pt x="16853281" y="2195576"/>
                    </a:cubicBezTo>
                    <a:cubicBezTo>
                      <a:pt x="16868014" y="2207006"/>
                      <a:pt x="16870680" y="2228342"/>
                      <a:pt x="16859250" y="2243074"/>
                    </a:cubicBezTo>
                    <a:cubicBezTo>
                      <a:pt x="16847820" y="2257806"/>
                      <a:pt x="16826485" y="2260473"/>
                      <a:pt x="16811752" y="2249043"/>
                    </a:cubicBezTo>
                    <a:cubicBezTo>
                      <a:pt x="16793972" y="2235200"/>
                      <a:pt x="16776192" y="2221484"/>
                      <a:pt x="16758286" y="2207768"/>
                    </a:cubicBezTo>
                    <a:cubicBezTo>
                      <a:pt x="16743426" y="2196338"/>
                      <a:pt x="16740632" y="2175129"/>
                      <a:pt x="16752063" y="2160270"/>
                    </a:cubicBezTo>
                    <a:cubicBezTo>
                      <a:pt x="16763492" y="2145411"/>
                      <a:pt x="16784701" y="2142617"/>
                      <a:pt x="16799561" y="2154047"/>
                    </a:cubicBezTo>
                    <a:close/>
                    <a:moveTo>
                      <a:pt x="16906875" y="2237486"/>
                    </a:moveTo>
                    <a:cubicBezTo>
                      <a:pt x="16924655" y="2251456"/>
                      <a:pt x="16942436" y="2265553"/>
                      <a:pt x="16960089" y="2279777"/>
                    </a:cubicBezTo>
                    <a:cubicBezTo>
                      <a:pt x="16974693" y="2291461"/>
                      <a:pt x="16977106" y="2312797"/>
                      <a:pt x="16965422" y="2327402"/>
                    </a:cubicBezTo>
                    <a:cubicBezTo>
                      <a:pt x="16953739" y="2342007"/>
                      <a:pt x="16932402" y="2344420"/>
                      <a:pt x="16917797" y="2332736"/>
                    </a:cubicBezTo>
                    <a:cubicBezTo>
                      <a:pt x="16900271" y="2318639"/>
                      <a:pt x="16882618" y="2304669"/>
                      <a:pt x="16864966" y="2290826"/>
                    </a:cubicBezTo>
                    <a:cubicBezTo>
                      <a:pt x="16850233" y="2279269"/>
                      <a:pt x="16847693" y="2257933"/>
                      <a:pt x="16859377" y="2243201"/>
                    </a:cubicBezTo>
                    <a:cubicBezTo>
                      <a:pt x="16871062" y="2228469"/>
                      <a:pt x="16892270" y="2225929"/>
                      <a:pt x="16907002" y="2237613"/>
                    </a:cubicBezTo>
                    <a:close/>
                    <a:moveTo>
                      <a:pt x="17013174" y="2322449"/>
                    </a:moveTo>
                    <a:cubicBezTo>
                      <a:pt x="17030827" y="2336673"/>
                      <a:pt x="17048353" y="2351024"/>
                      <a:pt x="17065879" y="2365375"/>
                    </a:cubicBezTo>
                    <a:cubicBezTo>
                      <a:pt x="17080357" y="2377186"/>
                      <a:pt x="17082390" y="2398522"/>
                      <a:pt x="17070578" y="2413000"/>
                    </a:cubicBezTo>
                    <a:cubicBezTo>
                      <a:pt x="17058767" y="2427478"/>
                      <a:pt x="17037431" y="2429510"/>
                      <a:pt x="17022953" y="2417699"/>
                    </a:cubicBezTo>
                    <a:cubicBezTo>
                      <a:pt x="17005554" y="2403475"/>
                      <a:pt x="16988155" y="2389251"/>
                      <a:pt x="16970629" y="2375027"/>
                    </a:cubicBezTo>
                    <a:cubicBezTo>
                      <a:pt x="16956151" y="2363216"/>
                      <a:pt x="16953866" y="2341880"/>
                      <a:pt x="16965549" y="2327402"/>
                    </a:cubicBezTo>
                    <a:cubicBezTo>
                      <a:pt x="16977233" y="2312924"/>
                      <a:pt x="16998696" y="2310638"/>
                      <a:pt x="17013174" y="2322322"/>
                    </a:cubicBezTo>
                    <a:close/>
                    <a:moveTo>
                      <a:pt x="17118203" y="2408428"/>
                    </a:moveTo>
                    <a:cubicBezTo>
                      <a:pt x="17135602" y="2422906"/>
                      <a:pt x="17153001" y="2437384"/>
                      <a:pt x="17170273" y="2451989"/>
                    </a:cubicBezTo>
                    <a:cubicBezTo>
                      <a:pt x="17184624" y="2464054"/>
                      <a:pt x="17186402" y="2485390"/>
                      <a:pt x="17174338" y="2499741"/>
                    </a:cubicBezTo>
                    <a:cubicBezTo>
                      <a:pt x="17162272" y="2514092"/>
                      <a:pt x="17140937" y="2515870"/>
                      <a:pt x="17126586" y="2503805"/>
                    </a:cubicBezTo>
                    <a:cubicBezTo>
                      <a:pt x="17109314" y="2489327"/>
                      <a:pt x="17092042" y="2474849"/>
                      <a:pt x="17074769" y="2460498"/>
                    </a:cubicBezTo>
                    <a:cubicBezTo>
                      <a:pt x="17060418" y="2448560"/>
                      <a:pt x="17058387" y="2427224"/>
                      <a:pt x="17070324" y="2412746"/>
                    </a:cubicBezTo>
                    <a:cubicBezTo>
                      <a:pt x="17082263" y="2398268"/>
                      <a:pt x="17103598" y="2396363"/>
                      <a:pt x="17118076" y="2408301"/>
                    </a:cubicBezTo>
                    <a:close/>
                    <a:moveTo>
                      <a:pt x="17222090" y="2495804"/>
                    </a:moveTo>
                    <a:cubicBezTo>
                      <a:pt x="17239362" y="2510536"/>
                      <a:pt x="17256506" y="2525268"/>
                      <a:pt x="17273651" y="2540127"/>
                    </a:cubicBezTo>
                    <a:cubicBezTo>
                      <a:pt x="17287748" y="2552319"/>
                      <a:pt x="17289399" y="2573782"/>
                      <a:pt x="17277080" y="2587879"/>
                    </a:cubicBezTo>
                    <a:cubicBezTo>
                      <a:pt x="17264762" y="2601976"/>
                      <a:pt x="17243425" y="2603627"/>
                      <a:pt x="17229328" y="2591308"/>
                    </a:cubicBezTo>
                    <a:cubicBezTo>
                      <a:pt x="17212311" y="2576576"/>
                      <a:pt x="17195292" y="2561971"/>
                      <a:pt x="17178147" y="2547366"/>
                    </a:cubicBezTo>
                    <a:cubicBezTo>
                      <a:pt x="17163923" y="2535174"/>
                      <a:pt x="17162272" y="2513838"/>
                      <a:pt x="17174338" y="2499614"/>
                    </a:cubicBezTo>
                    <a:cubicBezTo>
                      <a:pt x="17186402" y="2485390"/>
                      <a:pt x="17207866" y="2483739"/>
                      <a:pt x="17222090" y="2495804"/>
                    </a:cubicBezTo>
                    <a:close/>
                    <a:moveTo>
                      <a:pt x="17324960" y="2584704"/>
                    </a:moveTo>
                    <a:cubicBezTo>
                      <a:pt x="17341977" y="2599563"/>
                      <a:pt x="17358995" y="2614549"/>
                      <a:pt x="17375887" y="2629662"/>
                    </a:cubicBezTo>
                    <a:cubicBezTo>
                      <a:pt x="17389856" y="2642108"/>
                      <a:pt x="17391126" y="2663444"/>
                      <a:pt x="17378680" y="2677414"/>
                    </a:cubicBezTo>
                    <a:cubicBezTo>
                      <a:pt x="17366235" y="2691384"/>
                      <a:pt x="17344898" y="2692654"/>
                      <a:pt x="17330928" y="2680208"/>
                    </a:cubicBezTo>
                    <a:cubicBezTo>
                      <a:pt x="17314038" y="2665222"/>
                      <a:pt x="17297273" y="2650363"/>
                      <a:pt x="17280255" y="2635631"/>
                    </a:cubicBezTo>
                    <a:cubicBezTo>
                      <a:pt x="17266158" y="2623312"/>
                      <a:pt x="17264762" y="2601849"/>
                      <a:pt x="17277080" y="2587879"/>
                    </a:cubicBezTo>
                    <a:cubicBezTo>
                      <a:pt x="17289399" y="2573909"/>
                      <a:pt x="17310863" y="2572385"/>
                      <a:pt x="17324832" y="2584704"/>
                    </a:cubicBezTo>
                    <a:close/>
                    <a:moveTo>
                      <a:pt x="17426432" y="2674874"/>
                    </a:moveTo>
                    <a:cubicBezTo>
                      <a:pt x="17443323" y="2689987"/>
                      <a:pt x="17460088" y="2705227"/>
                      <a:pt x="17476851" y="2720467"/>
                    </a:cubicBezTo>
                    <a:cubicBezTo>
                      <a:pt x="17490694" y="2733040"/>
                      <a:pt x="17491711" y="2754503"/>
                      <a:pt x="17479138" y="2768346"/>
                    </a:cubicBezTo>
                    <a:cubicBezTo>
                      <a:pt x="17466565" y="2782189"/>
                      <a:pt x="17445101" y="2783205"/>
                      <a:pt x="17431258" y="2770632"/>
                    </a:cubicBezTo>
                    <a:cubicBezTo>
                      <a:pt x="17414621" y="2755519"/>
                      <a:pt x="17397985" y="2740406"/>
                      <a:pt x="17381220" y="2725293"/>
                    </a:cubicBezTo>
                    <a:cubicBezTo>
                      <a:pt x="17367250" y="2712847"/>
                      <a:pt x="17366107" y="2691384"/>
                      <a:pt x="17378680" y="2677414"/>
                    </a:cubicBezTo>
                    <a:cubicBezTo>
                      <a:pt x="17391253" y="2663444"/>
                      <a:pt x="17412590" y="2662301"/>
                      <a:pt x="17426560" y="2674874"/>
                    </a:cubicBezTo>
                    <a:close/>
                    <a:moveTo>
                      <a:pt x="17527017" y="2766314"/>
                    </a:moveTo>
                    <a:cubicBezTo>
                      <a:pt x="17543653" y="2781681"/>
                      <a:pt x="17560291" y="2797048"/>
                      <a:pt x="17576800" y="2812542"/>
                    </a:cubicBezTo>
                    <a:cubicBezTo>
                      <a:pt x="17590517" y="2825369"/>
                      <a:pt x="17591151" y="2846705"/>
                      <a:pt x="17578451" y="2860421"/>
                    </a:cubicBezTo>
                    <a:cubicBezTo>
                      <a:pt x="17565751" y="2874137"/>
                      <a:pt x="17544289" y="2874772"/>
                      <a:pt x="17530572" y="2862072"/>
                    </a:cubicBezTo>
                    <a:cubicBezTo>
                      <a:pt x="17514190" y="2846705"/>
                      <a:pt x="17497679" y="2831338"/>
                      <a:pt x="17481042" y="2816098"/>
                    </a:cubicBezTo>
                    <a:cubicBezTo>
                      <a:pt x="17467326" y="2803398"/>
                      <a:pt x="17466438" y="2781935"/>
                      <a:pt x="17479138" y="2768219"/>
                    </a:cubicBezTo>
                    <a:cubicBezTo>
                      <a:pt x="17491838" y="2754503"/>
                      <a:pt x="17513300" y="2753614"/>
                      <a:pt x="17527017" y="2766314"/>
                    </a:cubicBezTo>
                    <a:close/>
                    <a:moveTo>
                      <a:pt x="17626330" y="2859151"/>
                    </a:moveTo>
                    <a:cubicBezTo>
                      <a:pt x="17642841" y="2874772"/>
                      <a:pt x="17659223" y="2890393"/>
                      <a:pt x="17675479" y="2906014"/>
                    </a:cubicBezTo>
                    <a:cubicBezTo>
                      <a:pt x="17688942" y="2918968"/>
                      <a:pt x="17689449" y="2940431"/>
                      <a:pt x="17676495" y="2953893"/>
                    </a:cubicBezTo>
                    <a:cubicBezTo>
                      <a:pt x="17663542" y="2967355"/>
                      <a:pt x="17642078" y="2967863"/>
                      <a:pt x="17628617" y="2954909"/>
                    </a:cubicBezTo>
                    <a:cubicBezTo>
                      <a:pt x="17612361" y="2939288"/>
                      <a:pt x="17596104" y="2923794"/>
                      <a:pt x="17579721" y="2908300"/>
                    </a:cubicBezTo>
                    <a:cubicBezTo>
                      <a:pt x="17566132" y="2895473"/>
                      <a:pt x="17565497" y="2874010"/>
                      <a:pt x="17578451" y="2860421"/>
                    </a:cubicBezTo>
                    <a:cubicBezTo>
                      <a:pt x="17591405" y="2846832"/>
                      <a:pt x="17612742" y="2846197"/>
                      <a:pt x="17626330" y="2859151"/>
                    </a:cubicBezTo>
                    <a:close/>
                    <a:moveTo>
                      <a:pt x="17724374" y="2953258"/>
                    </a:moveTo>
                    <a:cubicBezTo>
                      <a:pt x="17740630" y="2969006"/>
                      <a:pt x="17756760" y="2984881"/>
                      <a:pt x="17773016" y="3000756"/>
                    </a:cubicBezTo>
                    <a:cubicBezTo>
                      <a:pt x="17786350" y="3013837"/>
                      <a:pt x="17786477" y="3035300"/>
                      <a:pt x="17773396" y="3048635"/>
                    </a:cubicBezTo>
                    <a:cubicBezTo>
                      <a:pt x="17760316" y="3061970"/>
                      <a:pt x="17738852" y="3062097"/>
                      <a:pt x="17725517" y="3049016"/>
                    </a:cubicBezTo>
                    <a:cubicBezTo>
                      <a:pt x="17709516" y="3033268"/>
                      <a:pt x="17693387" y="3017520"/>
                      <a:pt x="17677257" y="3001772"/>
                    </a:cubicBezTo>
                    <a:cubicBezTo>
                      <a:pt x="17663795" y="2988691"/>
                      <a:pt x="17663542" y="2967355"/>
                      <a:pt x="17676622" y="2953893"/>
                    </a:cubicBezTo>
                    <a:cubicBezTo>
                      <a:pt x="17689703" y="2940431"/>
                      <a:pt x="17711040" y="2940177"/>
                      <a:pt x="17724501" y="2953258"/>
                    </a:cubicBezTo>
                    <a:close/>
                    <a:moveTo>
                      <a:pt x="17821402" y="3048635"/>
                    </a:moveTo>
                    <a:cubicBezTo>
                      <a:pt x="17837404" y="3064637"/>
                      <a:pt x="17853406" y="3080639"/>
                      <a:pt x="17869408" y="3096768"/>
                    </a:cubicBezTo>
                    <a:cubicBezTo>
                      <a:pt x="17882617" y="3110103"/>
                      <a:pt x="17882490" y="3131566"/>
                      <a:pt x="17869154" y="3144647"/>
                    </a:cubicBezTo>
                    <a:cubicBezTo>
                      <a:pt x="17855819" y="3157728"/>
                      <a:pt x="17834356" y="3157728"/>
                      <a:pt x="17821275" y="3144393"/>
                    </a:cubicBezTo>
                    <a:cubicBezTo>
                      <a:pt x="17805400" y="3128391"/>
                      <a:pt x="17789525" y="3112516"/>
                      <a:pt x="17773650" y="3096514"/>
                    </a:cubicBezTo>
                    <a:cubicBezTo>
                      <a:pt x="17760442" y="3083306"/>
                      <a:pt x="17760316" y="3061843"/>
                      <a:pt x="17773523" y="3048635"/>
                    </a:cubicBezTo>
                    <a:cubicBezTo>
                      <a:pt x="17786731" y="3035427"/>
                      <a:pt x="17808194" y="3035300"/>
                      <a:pt x="17821402" y="3048508"/>
                    </a:cubicBezTo>
                    <a:close/>
                    <a:moveTo>
                      <a:pt x="17917033" y="3145028"/>
                    </a:moveTo>
                    <a:cubicBezTo>
                      <a:pt x="17932908" y="3161284"/>
                      <a:pt x="17948656" y="3177413"/>
                      <a:pt x="17964404" y="3193796"/>
                    </a:cubicBezTo>
                    <a:cubicBezTo>
                      <a:pt x="17977358" y="3207258"/>
                      <a:pt x="17976977" y="3228721"/>
                      <a:pt x="17963516" y="3241675"/>
                    </a:cubicBezTo>
                    <a:cubicBezTo>
                      <a:pt x="17950053" y="3254629"/>
                      <a:pt x="17928591" y="3254248"/>
                      <a:pt x="17915637" y="3240786"/>
                    </a:cubicBezTo>
                    <a:cubicBezTo>
                      <a:pt x="17900016" y="3224530"/>
                      <a:pt x="17884394" y="3208401"/>
                      <a:pt x="17868646" y="3192399"/>
                    </a:cubicBezTo>
                    <a:cubicBezTo>
                      <a:pt x="17855566" y="3179064"/>
                      <a:pt x="17855819" y="3157601"/>
                      <a:pt x="17869154" y="3144520"/>
                    </a:cubicBezTo>
                    <a:cubicBezTo>
                      <a:pt x="17882490" y="3131439"/>
                      <a:pt x="17903952" y="3131693"/>
                      <a:pt x="17917033" y="3145028"/>
                    </a:cubicBezTo>
                    <a:close/>
                    <a:moveTo>
                      <a:pt x="18011394" y="3242818"/>
                    </a:moveTo>
                    <a:cubicBezTo>
                      <a:pt x="18027016" y="3259201"/>
                      <a:pt x="18042637" y="3275711"/>
                      <a:pt x="18058130" y="3292221"/>
                    </a:cubicBezTo>
                    <a:cubicBezTo>
                      <a:pt x="18070957" y="3305810"/>
                      <a:pt x="18070322" y="3327273"/>
                      <a:pt x="18056606" y="3340100"/>
                    </a:cubicBezTo>
                    <a:cubicBezTo>
                      <a:pt x="18042891" y="3352927"/>
                      <a:pt x="18021554" y="3352292"/>
                      <a:pt x="18008727" y="3338576"/>
                    </a:cubicBezTo>
                    <a:cubicBezTo>
                      <a:pt x="17993361" y="3322193"/>
                      <a:pt x="17977867" y="3305810"/>
                      <a:pt x="17962372" y="3289554"/>
                    </a:cubicBezTo>
                    <a:cubicBezTo>
                      <a:pt x="17949418" y="3275965"/>
                      <a:pt x="17950053" y="3254629"/>
                      <a:pt x="17963516" y="3241675"/>
                    </a:cubicBezTo>
                    <a:cubicBezTo>
                      <a:pt x="17976977" y="3228721"/>
                      <a:pt x="17998441" y="3229356"/>
                      <a:pt x="18011394" y="3242818"/>
                    </a:cubicBezTo>
                    <a:close/>
                    <a:moveTo>
                      <a:pt x="18104486" y="3341878"/>
                    </a:moveTo>
                    <a:cubicBezTo>
                      <a:pt x="18119852" y="3358515"/>
                      <a:pt x="18135219" y="3375152"/>
                      <a:pt x="18150587" y="3391789"/>
                    </a:cubicBezTo>
                    <a:cubicBezTo>
                      <a:pt x="18163160" y="3405632"/>
                      <a:pt x="18162270" y="3426968"/>
                      <a:pt x="18148427" y="3439668"/>
                    </a:cubicBezTo>
                    <a:cubicBezTo>
                      <a:pt x="18134585" y="3452368"/>
                      <a:pt x="18113248" y="3451352"/>
                      <a:pt x="18100548" y="3437509"/>
                    </a:cubicBezTo>
                    <a:cubicBezTo>
                      <a:pt x="18085308" y="3420872"/>
                      <a:pt x="18070068" y="3404362"/>
                      <a:pt x="18054828" y="3387852"/>
                    </a:cubicBezTo>
                    <a:cubicBezTo>
                      <a:pt x="18042128" y="3374136"/>
                      <a:pt x="18042891" y="3352673"/>
                      <a:pt x="18056606" y="3339973"/>
                    </a:cubicBezTo>
                    <a:cubicBezTo>
                      <a:pt x="18070322" y="3327273"/>
                      <a:pt x="18091786" y="3328035"/>
                      <a:pt x="18104486" y="3341751"/>
                    </a:cubicBezTo>
                    <a:close/>
                    <a:moveTo>
                      <a:pt x="18196306" y="3441954"/>
                    </a:moveTo>
                    <a:cubicBezTo>
                      <a:pt x="18211546" y="3458718"/>
                      <a:pt x="18226660" y="3475609"/>
                      <a:pt x="18241645" y="3492500"/>
                    </a:cubicBezTo>
                    <a:cubicBezTo>
                      <a:pt x="18254092" y="3506470"/>
                      <a:pt x="18252821" y="3527806"/>
                      <a:pt x="18238978" y="3540379"/>
                    </a:cubicBezTo>
                    <a:cubicBezTo>
                      <a:pt x="18225136" y="3552952"/>
                      <a:pt x="18203672" y="3551555"/>
                      <a:pt x="18191099" y="3537712"/>
                    </a:cubicBezTo>
                    <a:cubicBezTo>
                      <a:pt x="18176114" y="3520948"/>
                      <a:pt x="18161127" y="3504184"/>
                      <a:pt x="18146015" y="3487547"/>
                    </a:cubicBezTo>
                    <a:cubicBezTo>
                      <a:pt x="18133442" y="3473704"/>
                      <a:pt x="18134585" y="3452241"/>
                      <a:pt x="18148427" y="3439668"/>
                    </a:cubicBezTo>
                    <a:cubicBezTo>
                      <a:pt x="18162270" y="3427095"/>
                      <a:pt x="18183733" y="3428238"/>
                      <a:pt x="18196306" y="3442081"/>
                    </a:cubicBezTo>
                    <a:close/>
                    <a:moveTo>
                      <a:pt x="18286730" y="3543427"/>
                    </a:moveTo>
                    <a:cubicBezTo>
                      <a:pt x="18301717" y="3560445"/>
                      <a:pt x="18316575" y="3577463"/>
                      <a:pt x="18331435" y="3594608"/>
                    </a:cubicBezTo>
                    <a:cubicBezTo>
                      <a:pt x="18343753" y="3608705"/>
                      <a:pt x="18342229" y="3630168"/>
                      <a:pt x="18328132" y="3642360"/>
                    </a:cubicBezTo>
                    <a:cubicBezTo>
                      <a:pt x="18314036" y="3654552"/>
                      <a:pt x="18292572" y="3653155"/>
                      <a:pt x="18280380" y="3639058"/>
                    </a:cubicBezTo>
                    <a:cubicBezTo>
                      <a:pt x="18265648" y="3622040"/>
                      <a:pt x="18250790" y="3605149"/>
                      <a:pt x="18235930" y="3588258"/>
                    </a:cubicBezTo>
                    <a:cubicBezTo>
                      <a:pt x="18223612" y="3574161"/>
                      <a:pt x="18224881" y="3552825"/>
                      <a:pt x="18238978" y="3540506"/>
                    </a:cubicBezTo>
                    <a:cubicBezTo>
                      <a:pt x="18253075" y="3528187"/>
                      <a:pt x="18274412" y="3529457"/>
                      <a:pt x="18286730" y="3543554"/>
                    </a:cubicBezTo>
                    <a:close/>
                    <a:moveTo>
                      <a:pt x="18375885" y="3646043"/>
                    </a:moveTo>
                    <a:cubicBezTo>
                      <a:pt x="18390617" y="3663188"/>
                      <a:pt x="18405348" y="3680460"/>
                      <a:pt x="18419953" y="3697732"/>
                    </a:cubicBezTo>
                    <a:cubicBezTo>
                      <a:pt x="18432018" y="3711956"/>
                      <a:pt x="18430241" y="3733419"/>
                      <a:pt x="18416017" y="3745484"/>
                    </a:cubicBezTo>
                    <a:cubicBezTo>
                      <a:pt x="18401792" y="3757549"/>
                      <a:pt x="18380329" y="3755771"/>
                      <a:pt x="18368265" y="3741547"/>
                    </a:cubicBezTo>
                    <a:cubicBezTo>
                      <a:pt x="18353660" y="3724402"/>
                      <a:pt x="18339054" y="3707257"/>
                      <a:pt x="18324449" y="3690112"/>
                    </a:cubicBezTo>
                    <a:cubicBezTo>
                      <a:pt x="18312257" y="3675888"/>
                      <a:pt x="18313908" y="3654552"/>
                      <a:pt x="18328132" y="3642360"/>
                    </a:cubicBezTo>
                    <a:cubicBezTo>
                      <a:pt x="18342356" y="3630168"/>
                      <a:pt x="18363692" y="3631819"/>
                      <a:pt x="18375885" y="3646043"/>
                    </a:cubicBezTo>
                    <a:close/>
                    <a:moveTo>
                      <a:pt x="18463768" y="3749802"/>
                    </a:moveTo>
                    <a:cubicBezTo>
                      <a:pt x="18478246" y="3767201"/>
                      <a:pt x="18492724" y="3784600"/>
                      <a:pt x="18507202" y="3802126"/>
                    </a:cubicBezTo>
                    <a:cubicBezTo>
                      <a:pt x="18519141" y="3816604"/>
                      <a:pt x="18517108" y="3837940"/>
                      <a:pt x="18502630" y="3849751"/>
                    </a:cubicBezTo>
                    <a:cubicBezTo>
                      <a:pt x="18488152" y="3861562"/>
                      <a:pt x="18466817" y="3859657"/>
                      <a:pt x="18455005" y="3845179"/>
                    </a:cubicBezTo>
                    <a:cubicBezTo>
                      <a:pt x="18440654" y="3827780"/>
                      <a:pt x="18426303" y="3810508"/>
                      <a:pt x="18411825" y="3793236"/>
                    </a:cubicBezTo>
                    <a:cubicBezTo>
                      <a:pt x="18399888" y="3778885"/>
                      <a:pt x="18401792" y="3757549"/>
                      <a:pt x="18416143" y="3745484"/>
                    </a:cubicBezTo>
                    <a:cubicBezTo>
                      <a:pt x="18430494" y="3733419"/>
                      <a:pt x="18451830" y="3735451"/>
                      <a:pt x="18463895" y="3749802"/>
                    </a:cubicBezTo>
                    <a:close/>
                    <a:moveTo>
                      <a:pt x="18550382" y="3854577"/>
                    </a:moveTo>
                    <a:cubicBezTo>
                      <a:pt x="18564733" y="3872103"/>
                      <a:pt x="18578957" y="3889756"/>
                      <a:pt x="18593054" y="3907409"/>
                    </a:cubicBezTo>
                    <a:cubicBezTo>
                      <a:pt x="18604739" y="3922014"/>
                      <a:pt x="18602452" y="3943350"/>
                      <a:pt x="18587847" y="3955034"/>
                    </a:cubicBezTo>
                    <a:cubicBezTo>
                      <a:pt x="18573242" y="3966718"/>
                      <a:pt x="18551906" y="3964432"/>
                      <a:pt x="18540222" y="3949827"/>
                    </a:cubicBezTo>
                    <a:cubicBezTo>
                      <a:pt x="18526125" y="3932301"/>
                      <a:pt x="18512028" y="3914775"/>
                      <a:pt x="18497804" y="3897376"/>
                    </a:cubicBezTo>
                    <a:cubicBezTo>
                      <a:pt x="18485993" y="3882898"/>
                      <a:pt x="18488152" y="3861562"/>
                      <a:pt x="18502630" y="3849751"/>
                    </a:cubicBezTo>
                    <a:cubicBezTo>
                      <a:pt x="18517108" y="3837940"/>
                      <a:pt x="18538444" y="3840099"/>
                      <a:pt x="18550255" y="3854577"/>
                    </a:cubicBezTo>
                    <a:close/>
                    <a:moveTo>
                      <a:pt x="18635345" y="3960495"/>
                    </a:moveTo>
                    <a:cubicBezTo>
                      <a:pt x="18649442" y="3978275"/>
                      <a:pt x="18663413" y="3996055"/>
                      <a:pt x="18677382" y="4013835"/>
                    </a:cubicBezTo>
                    <a:cubicBezTo>
                      <a:pt x="18688940" y="4028567"/>
                      <a:pt x="18686272" y="4049903"/>
                      <a:pt x="18671541" y="4061333"/>
                    </a:cubicBezTo>
                    <a:cubicBezTo>
                      <a:pt x="18656808" y="4072763"/>
                      <a:pt x="18635472" y="4070223"/>
                      <a:pt x="18624042" y="4055491"/>
                    </a:cubicBezTo>
                    <a:cubicBezTo>
                      <a:pt x="18610199" y="4037711"/>
                      <a:pt x="18596229" y="4020058"/>
                      <a:pt x="18582260" y="4002405"/>
                    </a:cubicBezTo>
                    <a:cubicBezTo>
                      <a:pt x="18570575" y="3987800"/>
                      <a:pt x="18573116" y="3966464"/>
                      <a:pt x="18587720" y="3954780"/>
                    </a:cubicBezTo>
                    <a:cubicBezTo>
                      <a:pt x="18602325" y="3943096"/>
                      <a:pt x="18623662" y="3945636"/>
                      <a:pt x="18635345" y="3960241"/>
                    </a:cubicBezTo>
                    <a:close/>
                    <a:moveTo>
                      <a:pt x="18719039" y="4067302"/>
                    </a:moveTo>
                    <a:cubicBezTo>
                      <a:pt x="18732881" y="4085209"/>
                      <a:pt x="18746724" y="4103243"/>
                      <a:pt x="18760441" y="4121277"/>
                    </a:cubicBezTo>
                    <a:cubicBezTo>
                      <a:pt x="18771743" y="4136136"/>
                      <a:pt x="18768949" y="4157345"/>
                      <a:pt x="18753964" y="4168775"/>
                    </a:cubicBezTo>
                    <a:cubicBezTo>
                      <a:pt x="18738977" y="4180205"/>
                      <a:pt x="18717895" y="4177284"/>
                      <a:pt x="18706466" y="4162298"/>
                    </a:cubicBezTo>
                    <a:cubicBezTo>
                      <a:pt x="18692876" y="4144391"/>
                      <a:pt x="18679161" y="4126484"/>
                      <a:pt x="18665317" y="4108704"/>
                    </a:cubicBezTo>
                    <a:cubicBezTo>
                      <a:pt x="18653888" y="4093845"/>
                      <a:pt x="18656681" y="4072636"/>
                      <a:pt x="18671414" y="4061206"/>
                    </a:cubicBezTo>
                    <a:cubicBezTo>
                      <a:pt x="18686145" y="4049776"/>
                      <a:pt x="18707481" y="4052570"/>
                      <a:pt x="18718912" y="4067302"/>
                    </a:cubicBezTo>
                    <a:close/>
                    <a:moveTo>
                      <a:pt x="18801335" y="4175506"/>
                    </a:moveTo>
                    <a:cubicBezTo>
                      <a:pt x="18814923" y="4193667"/>
                      <a:pt x="18828513" y="4211701"/>
                      <a:pt x="18841974" y="4229989"/>
                    </a:cubicBezTo>
                    <a:cubicBezTo>
                      <a:pt x="18853150" y="4244975"/>
                      <a:pt x="18849975" y="4266184"/>
                      <a:pt x="18834990" y="4277360"/>
                    </a:cubicBezTo>
                    <a:cubicBezTo>
                      <a:pt x="18820003" y="4288536"/>
                      <a:pt x="18798794" y="4285361"/>
                      <a:pt x="18787618" y="4270375"/>
                    </a:cubicBezTo>
                    <a:cubicBezTo>
                      <a:pt x="18774156" y="4252341"/>
                      <a:pt x="18760694" y="4234307"/>
                      <a:pt x="18747232" y="4216273"/>
                    </a:cubicBezTo>
                    <a:cubicBezTo>
                      <a:pt x="18736056" y="4201287"/>
                      <a:pt x="18738977" y="4180078"/>
                      <a:pt x="18753964" y="4168902"/>
                    </a:cubicBezTo>
                    <a:cubicBezTo>
                      <a:pt x="18768949" y="4157726"/>
                      <a:pt x="18790158" y="4160647"/>
                      <a:pt x="18801335" y="4175633"/>
                    </a:cubicBezTo>
                    <a:close/>
                    <a:moveTo>
                      <a:pt x="18882233" y="4284726"/>
                    </a:moveTo>
                    <a:cubicBezTo>
                      <a:pt x="18895568" y="4303014"/>
                      <a:pt x="18908903" y="4321302"/>
                      <a:pt x="18922112" y="4339717"/>
                    </a:cubicBezTo>
                    <a:cubicBezTo>
                      <a:pt x="18933033" y="4354830"/>
                      <a:pt x="18929604" y="4376039"/>
                      <a:pt x="18914492" y="4386961"/>
                    </a:cubicBezTo>
                    <a:cubicBezTo>
                      <a:pt x="18899378" y="4397883"/>
                      <a:pt x="18878169" y="4394454"/>
                      <a:pt x="18867247" y="4379341"/>
                    </a:cubicBezTo>
                    <a:cubicBezTo>
                      <a:pt x="18854040" y="4361053"/>
                      <a:pt x="18840831" y="4342892"/>
                      <a:pt x="18827623" y="4324731"/>
                    </a:cubicBezTo>
                    <a:cubicBezTo>
                      <a:pt x="18816574" y="4309618"/>
                      <a:pt x="18819876" y="4288409"/>
                      <a:pt x="18834990" y="4277360"/>
                    </a:cubicBezTo>
                    <a:cubicBezTo>
                      <a:pt x="18850102" y="4266311"/>
                      <a:pt x="18871312" y="4269613"/>
                      <a:pt x="18882361" y="4284726"/>
                    </a:cubicBezTo>
                    <a:close/>
                    <a:moveTo>
                      <a:pt x="18961863" y="4394962"/>
                    </a:moveTo>
                    <a:cubicBezTo>
                      <a:pt x="18974943" y="4413377"/>
                      <a:pt x="18988024" y="4431919"/>
                      <a:pt x="19001105" y="4450461"/>
                    </a:cubicBezTo>
                    <a:cubicBezTo>
                      <a:pt x="19011900" y="4465828"/>
                      <a:pt x="19008217" y="4486910"/>
                      <a:pt x="18992850" y="4497578"/>
                    </a:cubicBezTo>
                    <a:cubicBezTo>
                      <a:pt x="18977483" y="4508246"/>
                      <a:pt x="18956401" y="4504690"/>
                      <a:pt x="18945733" y="4489323"/>
                    </a:cubicBezTo>
                    <a:cubicBezTo>
                      <a:pt x="18932779" y="4470908"/>
                      <a:pt x="18919825" y="4452493"/>
                      <a:pt x="18906744" y="4434205"/>
                    </a:cubicBezTo>
                    <a:cubicBezTo>
                      <a:pt x="18895949" y="4418965"/>
                      <a:pt x="18899505" y="4397883"/>
                      <a:pt x="18914745" y="4386961"/>
                    </a:cubicBezTo>
                    <a:cubicBezTo>
                      <a:pt x="18929986" y="4376039"/>
                      <a:pt x="18951067" y="4379722"/>
                      <a:pt x="18961990" y="4394962"/>
                    </a:cubicBezTo>
                    <a:close/>
                    <a:moveTo>
                      <a:pt x="19040094" y="4506214"/>
                    </a:moveTo>
                    <a:cubicBezTo>
                      <a:pt x="19053048" y="4524883"/>
                      <a:pt x="19065875" y="4543552"/>
                      <a:pt x="19078575" y="4562221"/>
                    </a:cubicBezTo>
                    <a:cubicBezTo>
                      <a:pt x="19089117" y="4577715"/>
                      <a:pt x="19085179" y="4598797"/>
                      <a:pt x="19069686" y="4609338"/>
                    </a:cubicBezTo>
                    <a:cubicBezTo>
                      <a:pt x="19054192" y="4619879"/>
                      <a:pt x="19033110" y="4615942"/>
                      <a:pt x="19022568" y="4600448"/>
                    </a:cubicBezTo>
                    <a:cubicBezTo>
                      <a:pt x="19009868" y="4581906"/>
                      <a:pt x="18997168" y="4563237"/>
                      <a:pt x="18984342" y="4544822"/>
                    </a:cubicBezTo>
                    <a:cubicBezTo>
                      <a:pt x="18973673" y="4529455"/>
                      <a:pt x="18977483" y="4508373"/>
                      <a:pt x="18992850" y="4497705"/>
                    </a:cubicBezTo>
                    <a:cubicBezTo>
                      <a:pt x="19008217" y="4487037"/>
                      <a:pt x="19029299" y="4490847"/>
                      <a:pt x="19039967" y="4506214"/>
                    </a:cubicBezTo>
                    <a:close/>
                    <a:moveTo>
                      <a:pt x="19116675" y="4618482"/>
                    </a:moveTo>
                    <a:cubicBezTo>
                      <a:pt x="19129375" y="4637278"/>
                      <a:pt x="19141948" y="4656074"/>
                      <a:pt x="19154394" y="4674870"/>
                    </a:cubicBezTo>
                    <a:cubicBezTo>
                      <a:pt x="19164681" y="4690491"/>
                      <a:pt x="19160491" y="4711446"/>
                      <a:pt x="19144869" y="4721860"/>
                    </a:cubicBezTo>
                    <a:cubicBezTo>
                      <a:pt x="19129248" y="4732274"/>
                      <a:pt x="19108293" y="4727956"/>
                      <a:pt x="19097879" y="4712335"/>
                    </a:cubicBezTo>
                    <a:cubicBezTo>
                      <a:pt x="19085433" y="4693539"/>
                      <a:pt x="19072988" y="4674870"/>
                      <a:pt x="19060415" y="4656201"/>
                    </a:cubicBezTo>
                    <a:cubicBezTo>
                      <a:pt x="19050000" y="4640707"/>
                      <a:pt x="19054065" y="4619625"/>
                      <a:pt x="19069558" y="4609211"/>
                    </a:cubicBezTo>
                    <a:cubicBezTo>
                      <a:pt x="19085052" y="4598797"/>
                      <a:pt x="19106135" y="4602861"/>
                      <a:pt x="19116548" y="4618355"/>
                    </a:cubicBezTo>
                    <a:close/>
                    <a:moveTo>
                      <a:pt x="19191732" y="4731512"/>
                    </a:moveTo>
                    <a:cubicBezTo>
                      <a:pt x="19204178" y="4750435"/>
                      <a:pt x="19216497" y="4769485"/>
                      <a:pt x="19228817" y="4788408"/>
                    </a:cubicBezTo>
                    <a:cubicBezTo>
                      <a:pt x="19238976" y="4804156"/>
                      <a:pt x="19234404" y="4825111"/>
                      <a:pt x="19218783" y="4835271"/>
                    </a:cubicBezTo>
                    <a:cubicBezTo>
                      <a:pt x="19203163" y="4845431"/>
                      <a:pt x="19182080" y="4840859"/>
                      <a:pt x="19171920" y="4825238"/>
                    </a:cubicBezTo>
                    <a:cubicBezTo>
                      <a:pt x="19159728" y="4806315"/>
                      <a:pt x="19147410" y="4787519"/>
                      <a:pt x="19135091" y="4768596"/>
                    </a:cubicBezTo>
                    <a:cubicBezTo>
                      <a:pt x="19124803" y="4752975"/>
                      <a:pt x="19129248" y="4731893"/>
                      <a:pt x="19144869" y="4721733"/>
                    </a:cubicBezTo>
                    <a:cubicBezTo>
                      <a:pt x="19160491" y="4711573"/>
                      <a:pt x="19181572" y="4715891"/>
                      <a:pt x="19191732" y="4731512"/>
                    </a:cubicBezTo>
                    <a:close/>
                    <a:moveTo>
                      <a:pt x="19265392" y="4845685"/>
                    </a:moveTo>
                    <a:cubicBezTo>
                      <a:pt x="19277585" y="4864735"/>
                      <a:pt x="19289649" y="4883912"/>
                      <a:pt x="19301715" y="4903089"/>
                    </a:cubicBezTo>
                    <a:cubicBezTo>
                      <a:pt x="19311620" y="4918964"/>
                      <a:pt x="19306921" y="4939792"/>
                      <a:pt x="19291046" y="4949825"/>
                    </a:cubicBezTo>
                    <a:cubicBezTo>
                      <a:pt x="19275171" y="4959858"/>
                      <a:pt x="19254343" y="4955032"/>
                      <a:pt x="19244311" y="4939157"/>
                    </a:cubicBezTo>
                    <a:cubicBezTo>
                      <a:pt x="19232372" y="4920107"/>
                      <a:pt x="19220307" y="4901057"/>
                      <a:pt x="19208242" y="4882007"/>
                    </a:cubicBezTo>
                    <a:cubicBezTo>
                      <a:pt x="19198210" y="4866259"/>
                      <a:pt x="19202908" y="4845304"/>
                      <a:pt x="19218656" y="4835271"/>
                    </a:cubicBezTo>
                    <a:cubicBezTo>
                      <a:pt x="19234404" y="4825238"/>
                      <a:pt x="19255360" y="4829937"/>
                      <a:pt x="19265392" y="4845685"/>
                    </a:cubicBezTo>
                    <a:close/>
                    <a:moveTo>
                      <a:pt x="19337655" y="4960874"/>
                    </a:moveTo>
                    <a:cubicBezTo>
                      <a:pt x="19349593" y="4980178"/>
                      <a:pt x="19361404" y="4999482"/>
                      <a:pt x="19373216" y="5018786"/>
                    </a:cubicBezTo>
                    <a:cubicBezTo>
                      <a:pt x="19382994" y="5034788"/>
                      <a:pt x="19377915" y="5055616"/>
                      <a:pt x="19361913" y="5065268"/>
                    </a:cubicBezTo>
                    <a:cubicBezTo>
                      <a:pt x="19345911" y="5074920"/>
                      <a:pt x="19325082" y="5069967"/>
                      <a:pt x="19315430" y="5053965"/>
                    </a:cubicBezTo>
                    <a:cubicBezTo>
                      <a:pt x="19303746" y="5034788"/>
                      <a:pt x="19291936" y="5015484"/>
                      <a:pt x="19280124" y="4996434"/>
                    </a:cubicBezTo>
                    <a:cubicBezTo>
                      <a:pt x="19270345" y="4980559"/>
                      <a:pt x="19275171" y="4959604"/>
                      <a:pt x="19291173" y="4949825"/>
                    </a:cubicBezTo>
                    <a:cubicBezTo>
                      <a:pt x="19307175" y="4940046"/>
                      <a:pt x="19328003" y="4944872"/>
                      <a:pt x="19337782" y="4960874"/>
                    </a:cubicBezTo>
                    <a:close/>
                    <a:moveTo>
                      <a:pt x="19408521" y="5076952"/>
                    </a:moveTo>
                    <a:cubicBezTo>
                      <a:pt x="19420205" y="5096383"/>
                      <a:pt x="19431763" y="5115814"/>
                      <a:pt x="19443319" y="5135245"/>
                    </a:cubicBezTo>
                    <a:cubicBezTo>
                      <a:pt x="19452844" y="5151374"/>
                      <a:pt x="19447511" y="5172075"/>
                      <a:pt x="19431381" y="5181600"/>
                    </a:cubicBezTo>
                    <a:cubicBezTo>
                      <a:pt x="19415252" y="5191125"/>
                      <a:pt x="19394551" y="5185791"/>
                      <a:pt x="19385026" y="5169662"/>
                    </a:cubicBezTo>
                    <a:cubicBezTo>
                      <a:pt x="19373596" y="5150358"/>
                      <a:pt x="19362040" y="5130927"/>
                      <a:pt x="19350482" y="5111750"/>
                    </a:cubicBezTo>
                    <a:cubicBezTo>
                      <a:pt x="19340830" y="5095748"/>
                      <a:pt x="19346038" y="5074920"/>
                      <a:pt x="19362040" y="5065268"/>
                    </a:cubicBezTo>
                    <a:cubicBezTo>
                      <a:pt x="19378042" y="5055616"/>
                      <a:pt x="19398869" y="5060823"/>
                      <a:pt x="19408521" y="5076825"/>
                    </a:cubicBezTo>
                    <a:close/>
                    <a:moveTo>
                      <a:pt x="19477610" y="5193665"/>
                    </a:moveTo>
                    <a:cubicBezTo>
                      <a:pt x="19489040" y="5213223"/>
                      <a:pt x="19500342" y="5232781"/>
                      <a:pt x="19511645" y="5252466"/>
                    </a:cubicBezTo>
                    <a:cubicBezTo>
                      <a:pt x="19520917" y="5268722"/>
                      <a:pt x="19515328" y="5289423"/>
                      <a:pt x="19499072" y="5298694"/>
                    </a:cubicBezTo>
                    <a:cubicBezTo>
                      <a:pt x="19482817" y="5307965"/>
                      <a:pt x="19462116" y="5302377"/>
                      <a:pt x="19452844" y="5286121"/>
                    </a:cubicBezTo>
                    <a:cubicBezTo>
                      <a:pt x="19441668" y="5266563"/>
                      <a:pt x="19430366" y="5247132"/>
                      <a:pt x="19419063" y="5227701"/>
                    </a:cubicBezTo>
                    <a:cubicBezTo>
                      <a:pt x="19409665" y="5211572"/>
                      <a:pt x="19415125" y="5190744"/>
                      <a:pt x="19431254" y="5181346"/>
                    </a:cubicBezTo>
                    <a:cubicBezTo>
                      <a:pt x="19447383" y="5171948"/>
                      <a:pt x="19468212" y="5177409"/>
                      <a:pt x="19477610" y="5193538"/>
                    </a:cubicBezTo>
                    <a:close/>
                    <a:moveTo>
                      <a:pt x="19545300" y="5311394"/>
                    </a:moveTo>
                    <a:cubicBezTo>
                      <a:pt x="19556476" y="5331079"/>
                      <a:pt x="19567525" y="5350891"/>
                      <a:pt x="19578574" y="5370703"/>
                    </a:cubicBezTo>
                    <a:cubicBezTo>
                      <a:pt x="19587718" y="5387086"/>
                      <a:pt x="19581749" y="5407660"/>
                      <a:pt x="19565493" y="5416804"/>
                    </a:cubicBezTo>
                    <a:cubicBezTo>
                      <a:pt x="19549238" y="5425948"/>
                      <a:pt x="19528537" y="5419979"/>
                      <a:pt x="19519392" y="5403723"/>
                    </a:cubicBezTo>
                    <a:cubicBezTo>
                      <a:pt x="19508470" y="5384038"/>
                      <a:pt x="19497421" y="5364353"/>
                      <a:pt x="19486372" y="5344795"/>
                    </a:cubicBezTo>
                    <a:cubicBezTo>
                      <a:pt x="19477228" y="5328539"/>
                      <a:pt x="19482943" y="5307838"/>
                      <a:pt x="19499199" y="5298694"/>
                    </a:cubicBezTo>
                    <a:cubicBezTo>
                      <a:pt x="19515455" y="5289550"/>
                      <a:pt x="19536156" y="5295265"/>
                      <a:pt x="19545300" y="5311521"/>
                    </a:cubicBezTo>
                    <a:close/>
                    <a:moveTo>
                      <a:pt x="19611467" y="5430393"/>
                    </a:moveTo>
                    <a:cubicBezTo>
                      <a:pt x="19622390" y="5450205"/>
                      <a:pt x="19633185" y="5470144"/>
                      <a:pt x="19643979" y="5490083"/>
                    </a:cubicBezTo>
                    <a:cubicBezTo>
                      <a:pt x="19652869" y="5506593"/>
                      <a:pt x="19646773" y="5527040"/>
                      <a:pt x="19630264" y="5535930"/>
                    </a:cubicBezTo>
                    <a:cubicBezTo>
                      <a:pt x="19613753" y="5544820"/>
                      <a:pt x="19593306" y="5538724"/>
                      <a:pt x="19584417" y="5522214"/>
                    </a:cubicBezTo>
                    <a:cubicBezTo>
                      <a:pt x="19573748" y="5502402"/>
                      <a:pt x="19562953" y="5482590"/>
                      <a:pt x="19552158" y="5462905"/>
                    </a:cubicBezTo>
                    <a:cubicBezTo>
                      <a:pt x="19543142" y="5446522"/>
                      <a:pt x="19549111" y="5425948"/>
                      <a:pt x="19565620" y="5416931"/>
                    </a:cubicBezTo>
                    <a:cubicBezTo>
                      <a:pt x="19582130" y="5407914"/>
                      <a:pt x="19602577" y="5413883"/>
                      <a:pt x="19611594" y="5430393"/>
                    </a:cubicBezTo>
                    <a:close/>
                    <a:moveTo>
                      <a:pt x="19676111" y="5549900"/>
                    </a:moveTo>
                    <a:cubicBezTo>
                      <a:pt x="19686778" y="5569839"/>
                      <a:pt x="19697319" y="5589905"/>
                      <a:pt x="19707733" y="5609971"/>
                    </a:cubicBezTo>
                    <a:cubicBezTo>
                      <a:pt x="19716369" y="5626481"/>
                      <a:pt x="19710019" y="5647055"/>
                      <a:pt x="19693382" y="5655691"/>
                    </a:cubicBezTo>
                    <a:cubicBezTo>
                      <a:pt x="19676745" y="5664327"/>
                      <a:pt x="19656298" y="5657977"/>
                      <a:pt x="19647663" y="5641340"/>
                    </a:cubicBezTo>
                    <a:cubicBezTo>
                      <a:pt x="19637248" y="5621401"/>
                      <a:pt x="19626707" y="5601462"/>
                      <a:pt x="19616167" y="5581650"/>
                    </a:cubicBezTo>
                    <a:cubicBezTo>
                      <a:pt x="19607403" y="5565140"/>
                      <a:pt x="19613626" y="5544566"/>
                      <a:pt x="19630137" y="5535803"/>
                    </a:cubicBezTo>
                    <a:cubicBezTo>
                      <a:pt x="19646646" y="5527040"/>
                      <a:pt x="19667220" y="5533263"/>
                      <a:pt x="19675983" y="5549773"/>
                    </a:cubicBezTo>
                    <a:close/>
                    <a:moveTo>
                      <a:pt x="19738975" y="5670169"/>
                    </a:moveTo>
                    <a:cubicBezTo>
                      <a:pt x="19749390" y="5690362"/>
                      <a:pt x="19759676" y="5710428"/>
                      <a:pt x="19769837" y="5730748"/>
                    </a:cubicBezTo>
                    <a:cubicBezTo>
                      <a:pt x="19778345" y="5747385"/>
                      <a:pt x="19771615" y="5767832"/>
                      <a:pt x="19754977" y="5776214"/>
                    </a:cubicBezTo>
                    <a:cubicBezTo>
                      <a:pt x="19738341" y="5784596"/>
                      <a:pt x="19717893" y="5777992"/>
                      <a:pt x="19709512" y="5761355"/>
                    </a:cubicBezTo>
                    <a:cubicBezTo>
                      <a:pt x="19699351" y="5741289"/>
                      <a:pt x="19689065" y="5721223"/>
                      <a:pt x="19678777" y="5701284"/>
                    </a:cubicBezTo>
                    <a:cubicBezTo>
                      <a:pt x="19670268" y="5684647"/>
                      <a:pt x="19676745" y="5664200"/>
                      <a:pt x="19693382" y="5655691"/>
                    </a:cubicBezTo>
                    <a:cubicBezTo>
                      <a:pt x="19710019" y="5647182"/>
                      <a:pt x="19730467" y="5653659"/>
                      <a:pt x="19738975" y="5670296"/>
                    </a:cubicBezTo>
                    <a:close/>
                    <a:moveTo>
                      <a:pt x="19800443" y="5791581"/>
                    </a:moveTo>
                    <a:cubicBezTo>
                      <a:pt x="19810603" y="5811901"/>
                      <a:pt x="19820637" y="5832221"/>
                      <a:pt x="19830542" y="5852541"/>
                    </a:cubicBezTo>
                    <a:cubicBezTo>
                      <a:pt x="19838797" y="5869305"/>
                      <a:pt x="19831813" y="5889625"/>
                      <a:pt x="19815048" y="5897880"/>
                    </a:cubicBezTo>
                    <a:cubicBezTo>
                      <a:pt x="19798285" y="5906135"/>
                      <a:pt x="19777965" y="5899150"/>
                      <a:pt x="19769710" y="5882386"/>
                    </a:cubicBezTo>
                    <a:cubicBezTo>
                      <a:pt x="19759803" y="5862193"/>
                      <a:pt x="19749770" y="5842000"/>
                      <a:pt x="19739738" y="5821807"/>
                    </a:cubicBezTo>
                    <a:cubicBezTo>
                      <a:pt x="19731355" y="5805043"/>
                      <a:pt x="19738214" y="5784723"/>
                      <a:pt x="19754977" y="5776341"/>
                    </a:cubicBezTo>
                    <a:cubicBezTo>
                      <a:pt x="19771742" y="5767959"/>
                      <a:pt x="19792062" y="5774817"/>
                      <a:pt x="19800443" y="5791581"/>
                    </a:cubicBezTo>
                    <a:close/>
                    <a:moveTo>
                      <a:pt x="19860388" y="5913755"/>
                    </a:moveTo>
                    <a:cubicBezTo>
                      <a:pt x="19870167" y="5934075"/>
                      <a:pt x="19879945" y="5954522"/>
                      <a:pt x="19889597" y="5974969"/>
                    </a:cubicBezTo>
                    <a:cubicBezTo>
                      <a:pt x="19897598" y="5991860"/>
                      <a:pt x="19890360" y="6012053"/>
                      <a:pt x="19873468" y="6020054"/>
                    </a:cubicBezTo>
                    <a:cubicBezTo>
                      <a:pt x="19856577" y="6028055"/>
                      <a:pt x="19836385" y="6020816"/>
                      <a:pt x="19828383" y="6003925"/>
                    </a:cubicBezTo>
                    <a:cubicBezTo>
                      <a:pt x="19818731" y="5983605"/>
                      <a:pt x="19809079" y="5963285"/>
                      <a:pt x="19799300" y="5943092"/>
                    </a:cubicBezTo>
                    <a:cubicBezTo>
                      <a:pt x="19791172" y="5926201"/>
                      <a:pt x="19798285" y="5906008"/>
                      <a:pt x="19815048" y="5897880"/>
                    </a:cubicBezTo>
                    <a:cubicBezTo>
                      <a:pt x="19831813" y="5889752"/>
                      <a:pt x="19852132" y="5896864"/>
                      <a:pt x="19860261" y="5913628"/>
                    </a:cubicBezTo>
                    <a:close/>
                    <a:moveTo>
                      <a:pt x="19918426" y="6036310"/>
                    </a:moveTo>
                    <a:cubicBezTo>
                      <a:pt x="19927951" y="6056884"/>
                      <a:pt x="19937476" y="6077331"/>
                      <a:pt x="19946874" y="6097905"/>
                    </a:cubicBezTo>
                    <a:cubicBezTo>
                      <a:pt x="19954621" y="6114923"/>
                      <a:pt x="19947255" y="6134989"/>
                      <a:pt x="19930238" y="6142863"/>
                    </a:cubicBezTo>
                    <a:cubicBezTo>
                      <a:pt x="19913219" y="6150737"/>
                      <a:pt x="19893153" y="6143244"/>
                      <a:pt x="19885279" y="6126226"/>
                    </a:cubicBezTo>
                    <a:cubicBezTo>
                      <a:pt x="19875881" y="6105779"/>
                      <a:pt x="19866483" y="6085332"/>
                      <a:pt x="19856958" y="6065012"/>
                    </a:cubicBezTo>
                    <a:cubicBezTo>
                      <a:pt x="19849085" y="6048121"/>
                      <a:pt x="19856450" y="6027928"/>
                      <a:pt x="19873342" y="6020054"/>
                    </a:cubicBezTo>
                    <a:cubicBezTo>
                      <a:pt x="19890232" y="6012180"/>
                      <a:pt x="19910425" y="6019546"/>
                      <a:pt x="19918299" y="6036437"/>
                    </a:cubicBezTo>
                    <a:close/>
                    <a:moveTo>
                      <a:pt x="19974942" y="6159881"/>
                    </a:moveTo>
                    <a:cubicBezTo>
                      <a:pt x="19984213" y="6180582"/>
                      <a:pt x="19993483" y="6201283"/>
                      <a:pt x="20002627" y="6221984"/>
                    </a:cubicBezTo>
                    <a:cubicBezTo>
                      <a:pt x="20010247" y="6239129"/>
                      <a:pt x="20002500" y="6259068"/>
                      <a:pt x="19985355" y="6266688"/>
                    </a:cubicBezTo>
                    <a:cubicBezTo>
                      <a:pt x="19968211" y="6274308"/>
                      <a:pt x="19948271" y="6266561"/>
                      <a:pt x="19940651" y="6249416"/>
                    </a:cubicBezTo>
                    <a:cubicBezTo>
                      <a:pt x="19931507" y="6228842"/>
                      <a:pt x="19922364" y="6208268"/>
                      <a:pt x="19913092" y="6187694"/>
                    </a:cubicBezTo>
                    <a:cubicBezTo>
                      <a:pt x="19905472" y="6170676"/>
                      <a:pt x="19912966" y="6150610"/>
                      <a:pt x="19930111" y="6142863"/>
                    </a:cubicBezTo>
                    <a:cubicBezTo>
                      <a:pt x="19947255" y="6135116"/>
                      <a:pt x="19967194" y="6142736"/>
                      <a:pt x="19974942" y="6159881"/>
                    </a:cubicBezTo>
                    <a:close/>
                    <a:moveTo>
                      <a:pt x="20029932" y="6284214"/>
                    </a:moveTo>
                    <a:cubicBezTo>
                      <a:pt x="20038949" y="6305042"/>
                      <a:pt x="20047967" y="6325870"/>
                      <a:pt x="20056856" y="6346698"/>
                    </a:cubicBezTo>
                    <a:cubicBezTo>
                      <a:pt x="20064222" y="6363843"/>
                      <a:pt x="20056221" y="6383782"/>
                      <a:pt x="20038949" y="6391148"/>
                    </a:cubicBezTo>
                    <a:cubicBezTo>
                      <a:pt x="20021677" y="6398514"/>
                      <a:pt x="20001866" y="6390513"/>
                      <a:pt x="19994499" y="6373241"/>
                    </a:cubicBezTo>
                    <a:cubicBezTo>
                      <a:pt x="19985610" y="6352540"/>
                      <a:pt x="19976719" y="6331839"/>
                      <a:pt x="19967702" y="6311138"/>
                    </a:cubicBezTo>
                    <a:cubicBezTo>
                      <a:pt x="19960210" y="6293993"/>
                      <a:pt x="19968083" y="6274054"/>
                      <a:pt x="19985228" y="6266561"/>
                    </a:cubicBezTo>
                    <a:cubicBezTo>
                      <a:pt x="20002373" y="6259068"/>
                      <a:pt x="20022313" y="6266942"/>
                      <a:pt x="20029805" y="6284087"/>
                    </a:cubicBezTo>
                    <a:close/>
                    <a:moveTo>
                      <a:pt x="20083272" y="6409182"/>
                    </a:moveTo>
                    <a:cubicBezTo>
                      <a:pt x="20092036" y="6430010"/>
                      <a:pt x="20100671" y="6450965"/>
                      <a:pt x="20109307" y="6471793"/>
                    </a:cubicBezTo>
                    <a:cubicBezTo>
                      <a:pt x="20116419" y="6489065"/>
                      <a:pt x="20108165" y="6508877"/>
                      <a:pt x="20090892" y="6515989"/>
                    </a:cubicBezTo>
                    <a:cubicBezTo>
                      <a:pt x="20073620" y="6523101"/>
                      <a:pt x="20053808" y="6514846"/>
                      <a:pt x="20046696" y="6497574"/>
                    </a:cubicBezTo>
                    <a:cubicBezTo>
                      <a:pt x="20038188" y="6476746"/>
                      <a:pt x="20029551" y="6456045"/>
                      <a:pt x="20020789" y="6435344"/>
                    </a:cubicBezTo>
                    <a:cubicBezTo>
                      <a:pt x="20013549" y="6418072"/>
                      <a:pt x="20021677" y="6398260"/>
                      <a:pt x="20038949" y="6391021"/>
                    </a:cubicBezTo>
                    <a:cubicBezTo>
                      <a:pt x="20056221" y="6383782"/>
                      <a:pt x="20076033" y="6391910"/>
                      <a:pt x="20083272" y="6409182"/>
                    </a:cubicBezTo>
                    <a:close/>
                    <a:moveTo>
                      <a:pt x="20134962" y="6534658"/>
                    </a:moveTo>
                    <a:cubicBezTo>
                      <a:pt x="20143470" y="6555613"/>
                      <a:pt x="20151852" y="6576695"/>
                      <a:pt x="20160235" y="6597777"/>
                    </a:cubicBezTo>
                    <a:cubicBezTo>
                      <a:pt x="20167092" y="6615176"/>
                      <a:pt x="20158583" y="6634861"/>
                      <a:pt x="20141185" y="6641719"/>
                    </a:cubicBezTo>
                    <a:cubicBezTo>
                      <a:pt x="20123786" y="6648577"/>
                      <a:pt x="20104100" y="6640068"/>
                      <a:pt x="20097242" y="6622669"/>
                    </a:cubicBezTo>
                    <a:cubicBezTo>
                      <a:pt x="20088988" y="6601714"/>
                      <a:pt x="20080605" y="6580886"/>
                      <a:pt x="20072223" y="6560058"/>
                    </a:cubicBezTo>
                    <a:cubicBezTo>
                      <a:pt x="20065239" y="6542659"/>
                      <a:pt x="20073620" y="6522974"/>
                      <a:pt x="20090892" y="6515989"/>
                    </a:cubicBezTo>
                    <a:cubicBezTo>
                      <a:pt x="20108165" y="6509004"/>
                      <a:pt x="20127976" y="6517386"/>
                      <a:pt x="20134962" y="6534658"/>
                    </a:cubicBezTo>
                    <a:close/>
                    <a:moveTo>
                      <a:pt x="20184999" y="6661023"/>
                    </a:moveTo>
                    <a:cubicBezTo>
                      <a:pt x="20193254" y="6682105"/>
                      <a:pt x="20201382" y="6703314"/>
                      <a:pt x="20209383" y="6724523"/>
                    </a:cubicBezTo>
                    <a:cubicBezTo>
                      <a:pt x="20215988" y="6742049"/>
                      <a:pt x="20207224" y="6761607"/>
                      <a:pt x="20189825" y="6768211"/>
                    </a:cubicBezTo>
                    <a:cubicBezTo>
                      <a:pt x="20172426" y="6774815"/>
                      <a:pt x="20152742" y="6766052"/>
                      <a:pt x="20146138" y="6748653"/>
                    </a:cubicBezTo>
                    <a:cubicBezTo>
                      <a:pt x="20138137" y="6727571"/>
                      <a:pt x="20130008" y="6706616"/>
                      <a:pt x="20121880" y="6685661"/>
                    </a:cubicBezTo>
                    <a:cubicBezTo>
                      <a:pt x="20115149" y="6668262"/>
                      <a:pt x="20123786" y="6648577"/>
                      <a:pt x="20141185" y="6641846"/>
                    </a:cubicBezTo>
                    <a:cubicBezTo>
                      <a:pt x="20158583" y="6635115"/>
                      <a:pt x="20178268" y="6643751"/>
                      <a:pt x="20184999" y="6661150"/>
                    </a:cubicBezTo>
                    <a:close/>
                    <a:moveTo>
                      <a:pt x="20233514" y="6788277"/>
                    </a:moveTo>
                    <a:cubicBezTo>
                      <a:pt x="20241515" y="6809486"/>
                      <a:pt x="20249389" y="6830822"/>
                      <a:pt x="20257136" y="6852158"/>
                    </a:cubicBezTo>
                    <a:cubicBezTo>
                      <a:pt x="20263613" y="6869684"/>
                      <a:pt x="20254595" y="6889115"/>
                      <a:pt x="20236942" y="6895592"/>
                    </a:cubicBezTo>
                    <a:cubicBezTo>
                      <a:pt x="20219290" y="6902069"/>
                      <a:pt x="20199986" y="6893052"/>
                      <a:pt x="20193508" y="6875399"/>
                    </a:cubicBezTo>
                    <a:cubicBezTo>
                      <a:pt x="20185762" y="6854190"/>
                      <a:pt x="20177888" y="6833108"/>
                      <a:pt x="20170014" y="6811899"/>
                    </a:cubicBezTo>
                    <a:cubicBezTo>
                      <a:pt x="20163410" y="6794373"/>
                      <a:pt x="20172299" y="6774815"/>
                      <a:pt x="20189825" y="6768338"/>
                    </a:cubicBezTo>
                    <a:cubicBezTo>
                      <a:pt x="20207351" y="6761861"/>
                      <a:pt x="20226910" y="6770624"/>
                      <a:pt x="20233387" y="6788150"/>
                    </a:cubicBezTo>
                    <a:close/>
                    <a:moveTo>
                      <a:pt x="20280122" y="6915785"/>
                    </a:moveTo>
                    <a:cubicBezTo>
                      <a:pt x="20287742" y="6937121"/>
                      <a:pt x="20295363" y="6958330"/>
                      <a:pt x="20302855" y="6979666"/>
                    </a:cubicBezTo>
                    <a:cubicBezTo>
                      <a:pt x="20309078" y="6997319"/>
                      <a:pt x="20299807" y="7016623"/>
                      <a:pt x="20282154" y="7022846"/>
                    </a:cubicBezTo>
                    <a:cubicBezTo>
                      <a:pt x="20264501" y="7029069"/>
                      <a:pt x="20245197" y="7019798"/>
                      <a:pt x="20238974" y="7002145"/>
                    </a:cubicBezTo>
                    <a:cubicBezTo>
                      <a:pt x="20231481" y="6980936"/>
                      <a:pt x="20223989" y="6959727"/>
                      <a:pt x="20216368" y="6938645"/>
                    </a:cubicBezTo>
                    <a:cubicBezTo>
                      <a:pt x="20210018" y="6920992"/>
                      <a:pt x="20219163" y="6901688"/>
                      <a:pt x="20236816" y="6895338"/>
                    </a:cubicBezTo>
                    <a:cubicBezTo>
                      <a:pt x="20254468" y="6888988"/>
                      <a:pt x="20273772" y="6898132"/>
                      <a:pt x="20280122" y="6915785"/>
                    </a:cubicBezTo>
                    <a:close/>
                    <a:moveTo>
                      <a:pt x="20325080" y="7043801"/>
                    </a:moveTo>
                    <a:cubicBezTo>
                      <a:pt x="20332446" y="7065264"/>
                      <a:pt x="20339686" y="7086600"/>
                      <a:pt x="20346924" y="7108063"/>
                    </a:cubicBezTo>
                    <a:cubicBezTo>
                      <a:pt x="20352893" y="7125843"/>
                      <a:pt x="20343368" y="7145020"/>
                      <a:pt x="20325589" y="7150989"/>
                    </a:cubicBezTo>
                    <a:cubicBezTo>
                      <a:pt x="20307808" y="7156958"/>
                      <a:pt x="20288631" y="7147433"/>
                      <a:pt x="20282663" y="7129653"/>
                    </a:cubicBezTo>
                    <a:cubicBezTo>
                      <a:pt x="20275423" y="7108317"/>
                      <a:pt x="20268185" y="7086981"/>
                      <a:pt x="20260945" y="7065772"/>
                    </a:cubicBezTo>
                    <a:cubicBezTo>
                      <a:pt x="20254849" y="7048119"/>
                      <a:pt x="20264247" y="7028815"/>
                      <a:pt x="20281900" y="7022719"/>
                    </a:cubicBezTo>
                    <a:cubicBezTo>
                      <a:pt x="20299553" y="7016623"/>
                      <a:pt x="20318857" y="7026021"/>
                      <a:pt x="20324953" y="7043674"/>
                    </a:cubicBezTo>
                    <a:close/>
                    <a:moveTo>
                      <a:pt x="20368388" y="7172452"/>
                    </a:moveTo>
                    <a:cubicBezTo>
                      <a:pt x="20375499" y="7194042"/>
                      <a:pt x="20382485" y="7215505"/>
                      <a:pt x="20389469" y="7237095"/>
                    </a:cubicBezTo>
                    <a:cubicBezTo>
                      <a:pt x="20395185" y="7254875"/>
                      <a:pt x="20385405" y="7273925"/>
                      <a:pt x="20367625" y="7279767"/>
                    </a:cubicBezTo>
                    <a:cubicBezTo>
                      <a:pt x="20349845" y="7285609"/>
                      <a:pt x="20330795" y="7275703"/>
                      <a:pt x="20324953" y="7257923"/>
                    </a:cubicBezTo>
                    <a:cubicBezTo>
                      <a:pt x="20318095" y="7236460"/>
                      <a:pt x="20311111" y="7214997"/>
                      <a:pt x="20303998" y="7193661"/>
                    </a:cubicBezTo>
                    <a:cubicBezTo>
                      <a:pt x="20298156" y="7175881"/>
                      <a:pt x="20307808" y="7156704"/>
                      <a:pt x="20325589" y="7150862"/>
                    </a:cubicBezTo>
                    <a:cubicBezTo>
                      <a:pt x="20343368" y="7145020"/>
                      <a:pt x="20362545" y="7154672"/>
                      <a:pt x="20368388" y="7172452"/>
                    </a:cubicBezTo>
                    <a:close/>
                    <a:moveTo>
                      <a:pt x="20410170" y="7301992"/>
                    </a:moveTo>
                    <a:cubicBezTo>
                      <a:pt x="20417028" y="7323582"/>
                      <a:pt x="20423760" y="7345172"/>
                      <a:pt x="20430364" y="7366889"/>
                    </a:cubicBezTo>
                    <a:cubicBezTo>
                      <a:pt x="20435824" y="7384796"/>
                      <a:pt x="20425792" y="7403719"/>
                      <a:pt x="20408012" y="7409180"/>
                    </a:cubicBezTo>
                    <a:cubicBezTo>
                      <a:pt x="20390231" y="7414641"/>
                      <a:pt x="20371181" y="7404608"/>
                      <a:pt x="20365720" y="7386828"/>
                    </a:cubicBezTo>
                    <a:cubicBezTo>
                      <a:pt x="20359117" y="7365365"/>
                      <a:pt x="20352386" y="7343775"/>
                      <a:pt x="20345654" y="7322312"/>
                    </a:cubicBezTo>
                    <a:cubicBezTo>
                      <a:pt x="20340067" y="7304532"/>
                      <a:pt x="20349972" y="7285482"/>
                      <a:pt x="20367752" y="7279894"/>
                    </a:cubicBezTo>
                    <a:cubicBezTo>
                      <a:pt x="20385532" y="7274306"/>
                      <a:pt x="20404582" y="7284212"/>
                      <a:pt x="20410170" y="7301992"/>
                    </a:cubicBezTo>
                    <a:close/>
                    <a:moveTo>
                      <a:pt x="20450175" y="7431786"/>
                    </a:moveTo>
                    <a:cubicBezTo>
                      <a:pt x="20456652" y="7453376"/>
                      <a:pt x="20463129" y="7475093"/>
                      <a:pt x="20469479" y="7496810"/>
                    </a:cubicBezTo>
                    <a:cubicBezTo>
                      <a:pt x="20474687" y="7514717"/>
                      <a:pt x="20464526" y="7533640"/>
                      <a:pt x="20446492" y="7538847"/>
                    </a:cubicBezTo>
                    <a:cubicBezTo>
                      <a:pt x="20428458" y="7544054"/>
                      <a:pt x="20409663" y="7533894"/>
                      <a:pt x="20404455" y="7515860"/>
                    </a:cubicBezTo>
                    <a:cubicBezTo>
                      <a:pt x="20398105" y="7494270"/>
                      <a:pt x="20391755" y="7472807"/>
                      <a:pt x="20385278" y="7451217"/>
                    </a:cubicBezTo>
                    <a:cubicBezTo>
                      <a:pt x="20379944" y="7433310"/>
                      <a:pt x="20390104" y="7414387"/>
                      <a:pt x="20408012" y="7409053"/>
                    </a:cubicBezTo>
                    <a:cubicBezTo>
                      <a:pt x="20425918" y="7403719"/>
                      <a:pt x="20444842" y="7413879"/>
                      <a:pt x="20450175" y="7431786"/>
                    </a:cubicBezTo>
                    <a:close/>
                    <a:moveTo>
                      <a:pt x="20488402" y="7562088"/>
                    </a:moveTo>
                    <a:cubicBezTo>
                      <a:pt x="20494625" y="7583805"/>
                      <a:pt x="20500848" y="7605649"/>
                      <a:pt x="20506944" y="7627493"/>
                    </a:cubicBezTo>
                    <a:cubicBezTo>
                      <a:pt x="20512024" y="7645527"/>
                      <a:pt x="20501483" y="7664196"/>
                      <a:pt x="20483449" y="7669276"/>
                    </a:cubicBezTo>
                    <a:cubicBezTo>
                      <a:pt x="20465416" y="7674356"/>
                      <a:pt x="20446746" y="7663815"/>
                      <a:pt x="20441667" y="7645781"/>
                    </a:cubicBezTo>
                    <a:cubicBezTo>
                      <a:pt x="20435570" y="7624064"/>
                      <a:pt x="20429474" y="7602474"/>
                      <a:pt x="20423251" y="7580757"/>
                    </a:cubicBezTo>
                    <a:cubicBezTo>
                      <a:pt x="20418044" y="7562723"/>
                      <a:pt x="20428458" y="7544054"/>
                      <a:pt x="20446492" y="7538847"/>
                    </a:cubicBezTo>
                    <a:cubicBezTo>
                      <a:pt x="20464526" y="7533640"/>
                      <a:pt x="20483195" y="7544054"/>
                      <a:pt x="20488402" y="7562088"/>
                    </a:cubicBezTo>
                    <a:close/>
                    <a:moveTo>
                      <a:pt x="20524978" y="7693025"/>
                    </a:moveTo>
                    <a:cubicBezTo>
                      <a:pt x="20530947" y="7714869"/>
                      <a:pt x="20536790" y="7736840"/>
                      <a:pt x="20542631" y="7758811"/>
                    </a:cubicBezTo>
                    <a:cubicBezTo>
                      <a:pt x="20547457" y="7776845"/>
                      <a:pt x="20536663" y="7795387"/>
                      <a:pt x="20518628" y="7800213"/>
                    </a:cubicBezTo>
                    <a:cubicBezTo>
                      <a:pt x="20500594" y="7805039"/>
                      <a:pt x="20482052" y="7794244"/>
                      <a:pt x="20477226" y="7776210"/>
                    </a:cubicBezTo>
                    <a:cubicBezTo>
                      <a:pt x="20471385" y="7754366"/>
                      <a:pt x="20465542" y="7732649"/>
                      <a:pt x="20459700" y="7710932"/>
                    </a:cubicBezTo>
                    <a:cubicBezTo>
                      <a:pt x="20454747" y="7692898"/>
                      <a:pt x="20465416" y="7674229"/>
                      <a:pt x="20483449" y="7669403"/>
                    </a:cubicBezTo>
                    <a:cubicBezTo>
                      <a:pt x="20501483" y="7664577"/>
                      <a:pt x="20520152" y="7675118"/>
                      <a:pt x="20524978" y="7693152"/>
                    </a:cubicBezTo>
                    <a:close/>
                    <a:moveTo>
                      <a:pt x="20559903" y="7824851"/>
                    </a:moveTo>
                    <a:cubicBezTo>
                      <a:pt x="20565492" y="7846695"/>
                      <a:pt x="20571079" y="7868666"/>
                      <a:pt x="20576667" y="7890510"/>
                    </a:cubicBezTo>
                    <a:cubicBezTo>
                      <a:pt x="20581240" y="7908671"/>
                      <a:pt x="20570191" y="7927086"/>
                      <a:pt x="20552029" y="7931658"/>
                    </a:cubicBezTo>
                    <a:cubicBezTo>
                      <a:pt x="20533868" y="7936230"/>
                      <a:pt x="20515453" y="7925181"/>
                      <a:pt x="20510881" y="7907020"/>
                    </a:cubicBezTo>
                    <a:cubicBezTo>
                      <a:pt x="20505420" y="7885176"/>
                      <a:pt x="20499832" y="7863459"/>
                      <a:pt x="20494244" y="7841742"/>
                    </a:cubicBezTo>
                    <a:cubicBezTo>
                      <a:pt x="20489545" y="7823581"/>
                      <a:pt x="20500467" y="7805166"/>
                      <a:pt x="20518501" y="7800467"/>
                    </a:cubicBezTo>
                    <a:cubicBezTo>
                      <a:pt x="20536536" y="7795768"/>
                      <a:pt x="20555077" y="7806690"/>
                      <a:pt x="20559776" y="7824724"/>
                    </a:cubicBezTo>
                    <a:close/>
                    <a:moveTo>
                      <a:pt x="20592796" y="7956296"/>
                    </a:moveTo>
                    <a:cubicBezTo>
                      <a:pt x="20598130" y="7978267"/>
                      <a:pt x="20603465" y="8000238"/>
                      <a:pt x="20608671" y="8022209"/>
                    </a:cubicBezTo>
                    <a:cubicBezTo>
                      <a:pt x="20612990" y="8040370"/>
                      <a:pt x="20601687" y="8058658"/>
                      <a:pt x="20583525" y="8062976"/>
                    </a:cubicBezTo>
                    <a:cubicBezTo>
                      <a:pt x="20565365" y="8067294"/>
                      <a:pt x="20547076" y="8055991"/>
                      <a:pt x="20542758" y="8037830"/>
                    </a:cubicBezTo>
                    <a:cubicBezTo>
                      <a:pt x="20537551" y="8015986"/>
                      <a:pt x="20532344" y="7994142"/>
                      <a:pt x="20527011" y="7972298"/>
                    </a:cubicBezTo>
                    <a:cubicBezTo>
                      <a:pt x="20522566" y="7954137"/>
                      <a:pt x="20533742" y="7935849"/>
                      <a:pt x="20551902" y="7931404"/>
                    </a:cubicBezTo>
                    <a:cubicBezTo>
                      <a:pt x="20570064" y="7926959"/>
                      <a:pt x="20588351" y="7938135"/>
                      <a:pt x="20592796" y="7956296"/>
                    </a:cubicBezTo>
                    <a:close/>
                    <a:moveTo>
                      <a:pt x="20624166" y="8088376"/>
                    </a:moveTo>
                    <a:cubicBezTo>
                      <a:pt x="20629245" y="8110474"/>
                      <a:pt x="20634325" y="8132572"/>
                      <a:pt x="20639278" y="8154670"/>
                    </a:cubicBezTo>
                    <a:cubicBezTo>
                      <a:pt x="20643342" y="8172958"/>
                      <a:pt x="20631913" y="8190992"/>
                      <a:pt x="20613624" y="8195056"/>
                    </a:cubicBezTo>
                    <a:cubicBezTo>
                      <a:pt x="20595337" y="8199120"/>
                      <a:pt x="20577302" y="8187690"/>
                      <a:pt x="20573239" y="8169402"/>
                    </a:cubicBezTo>
                    <a:cubicBezTo>
                      <a:pt x="20568286" y="8147431"/>
                      <a:pt x="20563332" y="8125460"/>
                      <a:pt x="20558252" y="8103489"/>
                    </a:cubicBezTo>
                    <a:cubicBezTo>
                      <a:pt x="20554062" y="8085201"/>
                      <a:pt x="20565365" y="8067040"/>
                      <a:pt x="20583652" y="8062849"/>
                    </a:cubicBezTo>
                    <a:cubicBezTo>
                      <a:pt x="20601941" y="8058658"/>
                      <a:pt x="20620101" y="8069961"/>
                      <a:pt x="20624292" y="8088249"/>
                    </a:cubicBezTo>
                    <a:close/>
                    <a:moveTo>
                      <a:pt x="20654011" y="8220964"/>
                    </a:moveTo>
                    <a:cubicBezTo>
                      <a:pt x="20658837" y="8243189"/>
                      <a:pt x="20663536" y="8265287"/>
                      <a:pt x="20668235" y="8287639"/>
                    </a:cubicBezTo>
                    <a:cubicBezTo>
                      <a:pt x="20672044" y="8305927"/>
                      <a:pt x="20660361" y="8323961"/>
                      <a:pt x="20642072" y="8327771"/>
                    </a:cubicBezTo>
                    <a:cubicBezTo>
                      <a:pt x="20623785" y="8331581"/>
                      <a:pt x="20605750" y="8319897"/>
                      <a:pt x="20601941" y="8301609"/>
                    </a:cubicBezTo>
                    <a:cubicBezTo>
                      <a:pt x="20597242" y="8279511"/>
                      <a:pt x="20592542" y="8257413"/>
                      <a:pt x="20587843" y="8235442"/>
                    </a:cubicBezTo>
                    <a:cubicBezTo>
                      <a:pt x="20583906" y="8217154"/>
                      <a:pt x="20595464" y="8199120"/>
                      <a:pt x="20613751" y="8195183"/>
                    </a:cubicBezTo>
                    <a:cubicBezTo>
                      <a:pt x="20632040" y="8191246"/>
                      <a:pt x="20650073" y="8202803"/>
                      <a:pt x="20654011" y="8221091"/>
                    </a:cubicBezTo>
                    <a:close/>
                    <a:moveTo>
                      <a:pt x="20681950" y="8354314"/>
                    </a:moveTo>
                    <a:cubicBezTo>
                      <a:pt x="20686395" y="8376412"/>
                      <a:pt x="20690841" y="8398510"/>
                      <a:pt x="20695158" y="8420735"/>
                    </a:cubicBezTo>
                    <a:cubicBezTo>
                      <a:pt x="20698715" y="8439150"/>
                      <a:pt x="20686776" y="8456930"/>
                      <a:pt x="20668489" y="8460486"/>
                    </a:cubicBezTo>
                    <a:cubicBezTo>
                      <a:pt x="20650200" y="8464042"/>
                      <a:pt x="20632293" y="8452104"/>
                      <a:pt x="20628738" y="8433816"/>
                    </a:cubicBezTo>
                    <a:cubicBezTo>
                      <a:pt x="20624419" y="8411845"/>
                      <a:pt x="20619974" y="8389747"/>
                      <a:pt x="20615529" y="8367776"/>
                    </a:cubicBezTo>
                    <a:cubicBezTo>
                      <a:pt x="20611846" y="8349488"/>
                      <a:pt x="20623657" y="8331581"/>
                      <a:pt x="20641945" y="8327898"/>
                    </a:cubicBezTo>
                    <a:cubicBezTo>
                      <a:pt x="20660233" y="8324215"/>
                      <a:pt x="20678141" y="8336026"/>
                      <a:pt x="20681823" y="8354314"/>
                    </a:cubicBezTo>
                    <a:close/>
                    <a:moveTo>
                      <a:pt x="20707986" y="8487283"/>
                    </a:moveTo>
                    <a:cubicBezTo>
                      <a:pt x="20712176" y="8509508"/>
                      <a:pt x="20716367" y="8531733"/>
                      <a:pt x="20720431" y="8553958"/>
                    </a:cubicBezTo>
                    <a:cubicBezTo>
                      <a:pt x="20723733" y="8572373"/>
                      <a:pt x="20711668" y="8590026"/>
                      <a:pt x="20693253" y="8593328"/>
                    </a:cubicBezTo>
                    <a:cubicBezTo>
                      <a:pt x="20674839" y="8596630"/>
                      <a:pt x="20657186" y="8584565"/>
                      <a:pt x="20653883" y="8566150"/>
                    </a:cubicBezTo>
                    <a:cubicBezTo>
                      <a:pt x="20649819" y="8544052"/>
                      <a:pt x="20645755" y="8521954"/>
                      <a:pt x="20641565" y="8499856"/>
                    </a:cubicBezTo>
                    <a:cubicBezTo>
                      <a:pt x="20638136" y="8481441"/>
                      <a:pt x="20650200" y="8463788"/>
                      <a:pt x="20668489" y="8460232"/>
                    </a:cubicBezTo>
                    <a:cubicBezTo>
                      <a:pt x="20686776" y="8456676"/>
                      <a:pt x="20704556" y="8468868"/>
                      <a:pt x="20708113" y="8487156"/>
                    </a:cubicBezTo>
                    <a:close/>
                    <a:moveTo>
                      <a:pt x="20732496" y="8620760"/>
                    </a:moveTo>
                    <a:cubicBezTo>
                      <a:pt x="20736433" y="8643112"/>
                      <a:pt x="20740243" y="8665464"/>
                      <a:pt x="20744053" y="8687816"/>
                    </a:cubicBezTo>
                    <a:cubicBezTo>
                      <a:pt x="20747228" y="8706231"/>
                      <a:pt x="20734782" y="8723757"/>
                      <a:pt x="20716367" y="8726805"/>
                    </a:cubicBezTo>
                    <a:cubicBezTo>
                      <a:pt x="20697952" y="8729853"/>
                      <a:pt x="20680426" y="8717534"/>
                      <a:pt x="20677378" y="8699119"/>
                    </a:cubicBezTo>
                    <a:cubicBezTo>
                      <a:pt x="20673568" y="8676894"/>
                      <a:pt x="20669758" y="8654669"/>
                      <a:pt x="20665821" y="8632571"/>
                    </a:cubicBezTo>
                    <a:cubicBezTo>
                      <a:pt x="20662519" y="8614156"/>
                      <a:pt x="20674839" y="8596630"/>
                      <a:pt x="20693253" y="8593328"/>
                    </a:cubicBezTo>
                    <a:cubicBezTo>
                      <a:pt x="20711668" y="8590026"/>
                      <a:pt x="20729194" y="8602345"/>
                      <a:pt x="20732496" y="8620760"/>
                    </a:cubicBezTo>
                    <a:close/>
                    <a:moveTo>
                      <a:pt x="20755229" y="8754999"/>
                    </a:moveTo>
                    <a:cubicBezTo>
                      <a:pt x="20758913" y="8777351"/>
                      <a:pt x="20762468" y="8799830"/>
                      <a:pt x="20765897" y="8822309"/>
                    </a:cubicBezTo>
                    <a:cubicBezTo>
                      <a:pt x="20768818" y="8840851"/>
                      <a:pt x="20756118" y="8858123"/>
                      <a:pt x="20737703" y="8861044"/>
                    </a:cubicBezTo>
                    <a:cubicBezTo>
                      <a:pt x="20719289" y="8863965"/>
                      <a:pt x="20701890" y="8851265"/>
                      <a:pt x="20698968" y="8832850"/>
                    </a:cubicBezTo>
                    <a:cubicBezTo>
                      <a:pt x="20695540" y="8810498"/>
                      <a:pt x="20691983" y="8788273"/>
                      <a:pt x="20688300" y="8765921"/>
                    </a:cubicBezTo>
                    <a:cubicBezTo>
                      <a:pt x="20685252" y="8747506"/>
                      <a:pt x="20697825" y="8730107"/>
                      <a:pt x="20716241" y="8727059"/>
                    </a:cubicBezTo>
                    <a:cubicBezTo>
                      <a:pt x="20734655" y="8724011"/>
                      <a:pt x="20752054" y="8736584"/>
                      <a:pt x="20755102" y="8754999"/>
                    </a:cubicBezTo>
                    <a:close/>
                    <a:moveTo>
                      <a:pt x="20776057" y="8889492"/>
                    </a:moveTo>
                    <a:cubicBezTo>
                      <a:pt x="20779360" y="8911844"/>
                      <a:pt x="20782662" y="8934196"/>
                      <a:pt x="20785837" y="8956548"/>
                    </a:cubicBezTo>
                    <a:cubicBezTo>
                      <a:pt x="20788503" y="8975090"/>
                      <a:pt x="20775549" y="8992235"/>
                      <a:pt x="20757135" y="8994902"/>
                    </a:cubicBezTo>
                    <a:cubicBezTo>
                      <a:pt x="20738719" y="8997569"/>
                      <a:pt x="20721447" y="8984615"/>
                      <a:pt x="20718780" y="8966200"/>
                    </a:cubicBezTo>
                    <a:cubicBezTo>
                      <a:pt x="20715605" y="8943975"/>
                      <a:pt x="20712430" y="8921750"/>
                      <a:pt x="20709001" y="8899652"/>
                    </a:cubicBezTo>
                    <a:cubicBezTo>
                      <a:pt x="20706207" y="8881110"/>
                      <a:pt x="20719035" y="8863965"/>
                      <a:pt x="20737449" y="8861171"/>
                    </a:cubicBezTo>
                    <a:cubicBezTo>
                      <a:pt x="20755865" y="8858377"/>
                      <a:pt x="20773137" y="8871204"/>
                      <a:pt x="20775930" y="8889619"/>
                    </a:cubicBezTo>
                    <a:close/>
                    <a:moveTo>
                      <a:pt x="20795107" y="9023858"/>
                    </a:moveTo>
                    <a:cubicBezTo>
                      <a:pt x="20798155" y="9046210"/>
                      <a:pt x="20801076" y="9068689"/>
                      <a:pt x="20803997" y="9091168"/>
                    </a:cubicBezTo>
                    <a:cubicBezTo>
                      <a:pt x="20806411" y="9109710"/>
                      <a:pt x="20793329" y="9126728"/>
                      <a:pt x="20774788" y="9129141"/>
                    </a:cubicBezTo>
                    <a:cubicBezTo>
                      <a:pt x="20756245" y="9131554"/>
                      <a:pt x="20739227" y="9118473"/>
                      <a:pt x="20736815" y="9099931"/>
                    </a:cubicBezTo>
                    <a:cubicBezTo>
                      <a:pt x="20733893" y="9077579"/>
                      <a:pt x="20730972" y="9055354"/>
                      <a:pt x="20727924" y="9033129"/>
                    </a:cubicBezTo>
                    <a:cubicBezTo>
                      <a:pt x="20725385" y="9014587"/>
                      <a:pt x="20738339" y="8997569"/>
                      <a:pt x="20756880" y="8995029"/>
                    </a:cubicBezTo>
                    <a:cubicBezTo>
                      <a:pt x="20775422" y="8992489"/>
                      <a:pt x="20792441" y="9005443"/>
                      <a:pt x="20794980" y="9023985"/>
                    </a:cubicBezTo>
                    <a:close/>
                    <a:moveTo>
                      <a:pt x="20812379" y="9158732"/>
                    </a:moveTo>
                    <a:cubicBezTo>
                      <a:pt x="20815173" y="9181211"/>
                      <a:pt x="20817841" y="9203690"/>
                      <a:pt x="20820507" y="9226296"/>
                    </a:cubicBezTo>
                    <a:cubicBezTo>
                      <a:pt x="20822667" y="9244838"/>
                      <a:pt x="20809331" y="9261729"/>
                      <a:pt x="20790790" y="9263888"/>
                    </a:cubicBezTo>
                    <a:cubicBezTo>
                      <a:pt x="20772247" y="9266047"/>
                      <a:pt x="20755356" y="9252712"/>
                      <a:pt x="20753197" y="9234170"/>
                    </a:cubicBezTo>
                    <a:cubicBezTo>
                      <a:pt x="20750657" y="9211818"/>
                      <a:pt x="20747864" y="9189339"/>
                      <a:pt x="20745196" y="9166987"/>
                    </a:cubicBezTo>
                    <a:cubicBezTo>
                      <a:pt x="20742911" y="9148445"/>
                      <a:pt x="20756118" y="9131554"/>
                      <a:pt x="20774661" y="9129268"/>
                    </a:cubicBezTo>
                    <a:cubicBezTo>
                      <a:pt x="20793202" y="9126982"/>
                      <a:pt x="20810093" y="9140190"/>
                      <a:pt x="20812379" y="9158732"/>
                    </a:cubicBezTo>
                    <a:close/>
                    <a:moveTo>
                      <a:pt x="20828127" y="9293987"/>
                    </a:moveTo>
                    <a:cubicBezTo>
                      <a:pt x="20830541" y="9316593"/>
                      <a:pt x="20832953" y="9339199"/>
                      <a:pt x="20835367" y="9361805"/>
                    </a:cubicBezTo>
                    <a:cubicBezTo>
                      <a:pt x="20837271" y="9380474"/>
                      <a:pt x="20823810" y="9396984"/>
                      <a:pt x="20805141" y="9399016"/>
                    </a:cubicBezTo>
                    <a:cubicBezTo>
                      <a:pt x="20786471" y="9401048"/>
                      <a:pt x="20769962" y="9387459"/>
                      <a:pt x="20767929" y="9368790"/>
                    </a:cubicBezTo>
                    <a:cubicBezTo>
                      <a:pt x="20765643" y="9346311"/>
                      <a:pt x="20763230" y="9323832"/>
                      <a:pt x="20760817" y="9301353"/>
                    </a:cubicBezTo>
                    <a:cubicBezTo>
                      <a:pt x="20758786" y="9282811"/>
                      <a:pt x="20772247" y="9266047"/>
                      <a:pt x="20790790" y="9264015"/>
                    </a:cubicBezTo>
                    <a:cubicBezTo>
                      <a:pt x="20809331" y="9261983"/>
                      <a:pt x="20826095" y="9275445"/>
                      <a:pt x="20828127" y="9293987"/>
                    </a:cubicBezTo>
                    <a:close/>
                    <a:moveTo>
                      <a:pt x="20842097" y="9429242"/>
                    </a:moveTo>
                    <a:cubicBezTo>
                      <a:pt x="20844256" y="9451721"/>
                      <a:pt x="20846416" y="9474200"/>
                      <a:pt x="20848447" y="9496679"/>
                    </a:cubicBezTo>
                    <a:cubicBezTo>
                      <a:pt x="20850098" y="9515348"/>
                      <a:pt x="20836382" y="9531731"/>
                      <a:pt x="20817714" y="9533382"/>
                    </a:cubicBezTo>
                    <a:cubicBezTo>
                      <a:pt x="20799044" y="9535033"/>
                      <a:pt x="20782662" y="9521317"/>
                      <a:pt x="20781011" y="9502648"/>
                    </a:cubicBezTo>
                    <a:cubicBezTo>
                      <a:pt x="20778978" y="9480296"/>
                      <a:pt x="20776946" y="9457944"/>
                      <a:pt x="20774788" y="9435592"/>
                    </a:cubicBezTo>
                    <a:cubicBezTo>
                      <a:pt x="20773010" y="9416923"/>
                      <a:pt x="20786598" y="9400413"/>
                      <a:pt x="20805267" y="9398635"/>
                    </a:cubicBezTo>
                    <a:cubicBezTo>
                      <a:pt x="20823937" y="9396857"/>
                      <a:pt x="20840446" y="9410446"/>
                      <a:pt x="20842224" y="9429115"/>
                    </a:cubicBezTo>
                    <a:close/>
                    <a:moveTo>
                      <a:pt x="20854417" y="9564116"/>
                    </a:moveTo>
                    <a:cubicBezTo>
                      <a:pt x="20856321" y="9586595"/>
                      <a:pt x="20858099" y="9609201"/>
                      <a:pt x="20859877" y="9631807"/>
                    </a:cubicBezTo>
                    <a:cubicBezTo>
                      <a:pt x="20861274" y="9650476"/>
                      <a:pt x="20847304" y="9666732"/>
                      <a:pt x="20828763" y="9668129"/>
                    </a:cubicBezTo>
                    <a:cubicBezTo>
                      <a:pt x="20810220" y="9669526"/>
                      <a:pt x="20793838" y="9655556"/>
                      <a:pt x="20792441" y="9637014"/>
                    </a:cubicBezTo>
                    <a:cubicBezTo>
                      <a:pt x="20790663" y="9614535"/>
                      <a:pt x="20788885" y="9592183"/>
                      <a:pt x="20787106" y="9569831"/>
                    </a:cubicBezTo>
                    <a:cubicBezTo>
                      <a:pt x="20785582" y="9551162"/>
                      <a:pt x="20799425" y="9534779"/>
                      <a:pt x="20818094" y="9533255"/>
                    </a:cubicBezTo>
                    <a:cubicBezTo>
                      <a:pt x="20836764" y="9531731"/>
                      <a:pt x="20853146" y="9545574"/>
                      <a:pt x="20854670" y="9564243"/>
                    </a:cubicBezTo>
                    <a:close/>
                    <a:moveTo>
                      <a:pt x="20865085" y="9699752"/>
                    </a:moveTo>
                    <a:cubicBezTo>
                      <a:pt x="20866736" y="9722358"/>
                      <a:pt x="20868260" y="9744964"/>
                      <a:pt x="20869656" y="9767697"/>
                    </a:cubicBezTo>
                    <a:cubicBezTo>
                      <a:pt x="20870799" y="9786366"/>
                      <a:pt x="20856702" y="9802495"/>
                      <a:pt x="20838033" y="9803638"/>
                    </a:cubicBezTo>
                    <a:cubicBezTo>
                      <a:pt x="20819365" y="9804781"/>
                      <a:pt x="20803236" y="9790684"/>
                      <a:pt x="20802092" y="9772015"/>
                    </a:cubicBezTo>
                    <a:cubicBezTo>
                      <a:pt x="20800695" y="9749536"/>
                      <a:pt x="20799171" y="9727057"/>
                      <a:pt x="20797520" y="9704578"/>
                    </a:cubicBezTo>
                    <a:cubicBezTo>
                      <a:pt x="20796250" y="9685909"/>
                      <a:pt x="20810220" y="9669780"/>
                      <a:pt x="20828890" y="9668383"/>
                    </a:cubicBezTo>
                    <a:cubicBezTo>
                      <a:pt x="20847558" y="9666986"/>
                      <a:pt x="20863688" y="9681083"/>
                      <a:pt x="20865085" y="9699752"/>
                    </a:cubicBezTo>
                    <a:close/>
                    <a:moveTo>
                      <a:pt x="20873847" y="9835642"/>
                    </a:moveTo>
                    <a:cubicBezTo>
                      <a:pt x="20875117" y="9858375"/>
                      <a:pt x="20876388" y="9881108"/>
                      <a:pt x="20877530" y="9903841"/>
                    </a:cubicBezTo>
                    <a:cubicBezTo>
                      <a:pt x="20878546" y="9922510"/>
                      <a:pt x="20864068" y="9938385"/>
                      <a:pt x="20845399" y="9939401"/>
                    </a:cubicBezTo>
                    <a:cubicBezTo>
                      <a:pt x="20826730" y="9940417"/>
                      <a:pt x="20810855" y="9925939"/>
                      <a:pt x="20809840" y="9907270"/>
                    </a:cubicBezTo>
                    <a:cubicBezTo>
                      <a:pt x="20808696" y="9884664"/>
                      <a:pt x="20807426" y="9862058"/>
                      <a:pt x="20806156" y="9839579"/>
                    </a:cubicBezTo>
                    <a:cubicBezTo>
                      <a:pt x="20805141" y="9820910"/>
                      <a:pt x="20819365" y="9804908"/>
                      <a:pt x="20838033" y="9803765"/>
                    </a:cubicBezTo>
                    <a:cubicBezTo>
                      <a:pt x="20856702" y="9802622"/>
                      <a:pt x="20872704" y="9816973"/>
                      <a:pt x="20873847" y="9835642"/>
                    </a:cubicBezTo>
                    <a:close/>
                    <a:moveTo>
                      <a:pt x="20880832" y="9971405"/>
                    </a:moveTo>
                    <a:cubicBezTo>
                      <a:pt x="20881848" y="9993884"/>
                      <a:pt x="20882738" y="10016490"/>
                      <a:pt x="20883626" y="10039096"/>
                    </a:cubicBezTo>
                    <a:cubicBezTo>
                      <a:pt x="20884389" y="10057765"/>
                      <a:pt x="20869783" y="10073513"/>
                      <a:pt x="20851115" y="10074275"/>
                    </a:cubicBezTo>
                    <a:cubicBezTo>
                      <a:pt x="20832445" y="10075037"/>
                      <a:pt x="20816697" y="10060432"/>
                      <a:pt x="20815936" y="10041763"/>
                    </a:cubicBezTo>
                    <a:cubicBezTo>
                      <a:pt x="20815046" y="10019284"/>
                      <a:pt x="20814157" y="9996932"/>
                      <a:pt x="20813142" y="9974580"/>
                    </a:cubicBezTo>
                    <a:cubicBezTo>
                      <a:pt x="20812252" y="9955911"/>
                      <a:pt x="20826730" y="9940036"/>
                      <a:pt x="20845526" y="9939274"/>
                    </a:cubicBezTo>
                    <a:cubicBezTo>
                      <a:pt x="20864322" y="9938512"/>
                      <a:pt x="20880070" y="9952863"/>
                      <a:pt x="20880832" y="9971659"/>
                    </a:cubicBezTo>
                    <a:close/>
                    <a:moveTo>
                      <a:pt x="20886040" y="10107041"/>
                    </a:moveTo>
                    <a:cubicBezTo>
                      <a:pt x="20886801" y="10129647"/>
                      <a:pt x="20887437" y="10152253"/>
                      <a:pt x="20887944" y="10174859"/>
                    </a:cubicBezTo>
                    <a:cubicBezTo>
                      <a:pt x="20888452" y="10193528"/>
                      <a:pt x="20873593" y="10209149"/>
                      <a:pt x="20854924" y="10209530"/>
                    </a:cubicBezTo>
                    <a:cubicBezTo>
                      <a:pt x="20836255" y="10209911"/>
                      <a:pt x="20820635" y="10195179"/>
                      <a:pt x="20820253" y="10176510"/>
                    </a:cubicBezTo>
                    <a:cubicBezTo>
                      <a:pt x="20819745" y="10154031"/>
                      <a:pt x="20818983" y="10131552"/>
                      <a:pt x="20818348" y="10109073"/>
                    </a:cubicBezTo>
                    <a:cubicBezTo>
                      <a:pt x="20817714" y="10090404"/>
                      <a:pt x="20832445" y="10074783"/>
                      <a:pt x="20851115" y="10074148"/>
                    </a:cubicBezTo>
                    <a:cubicBezTo>
                      <a:pt x="20869783" y="10073513"/>
                      <a:pt x="20885404" y="10088245"/>
                      <a:pt x="20886040" y="10106914"/>
                    </a:cubicBezTo>
                    <a:close/>
                    <a:moveTo>
                      <a:pt x="20889468" y="10242804"/>
                    </a:moveTo>
                    <a:cubicBezTo>
                      <a:pt x="20889849" y="10265537"/>
                      <a:pt x="20890230" y="10288143"/>
                      <a:pt x="20890485" y="10310876"/>
                    </a:cubicBezTo>
                    <a:cubicBezTo>
                      <a:pt x="20890739" y="10329545"/>
                      <a:pt x="20875752" y="10344912"/>
                      <a:pt x="20857083" y="10345166"/>
                    </a:cubicBezTo>
                    <a:cubicBezTo>
                      <a:pt x="20838415" y="10345420"/>
                      <a:pt x="20823047" y="10330434"/>
                      <a:pt x="20822793" y="10311765"/>
                    </a:cubicBezTo>
                    <a:cubicBezTo>
                      <a:pt x="20822540" y="10289159"/>
                      <a:pt x="20822158" y="10266680"/>
                      <a:pt x="20821777" y="10244074"/>
                    </a:cubicBezTo>
                    <a:cubicBezTo>
                      <a:pt x="20821396" y="10225405"/>
                      <a:pt x="20836255" y="10209911"/>
                      <a:pt x="20855051" y="10209530"/>
                    </a:cubicBezTo>
                    <a:cubicBezTo>
                      <a:pt x="20873847" y="10209149"/>
                      <a:pt x="20889215" y="10224008"/>
                      <a:pt x="20889595" y="10242804"/>
                    </a:cubicBezTo>
                    <a:close/>
                    <a:moveTo>
                      <a:pt x="20891373" y="10379075"/>
                    </a:moveTo>
                    <a:cubicBezTo>
                      <a:pt x="20891500" y="10401046"/>
                      <a:pt x="20891627" y="10423017"/>
                      <a:pt x="20891627" y="10445115"/>
                    </a:cubicBezTo>
                    <a:lnTo>
                      <a:pt x="20857718" y="10445115"/>
                    </a:lnTo>
                    <a:lnTo>
                      <a:pt x="20891627" y="10445115"/>
                    </a:lnTo>
                    <a:cubicBezTo>
                      <a:pt x="20891627" y="10445877"/>
                      <a:pt x="20891627" y="10446639"/>
                      <a:pt x="20891627" y="10447401"/>
                    </a:cubicBezTo>
                    <a:cubicBezTo>
                      <a:pt x="20891627" y="10466070"/>
                      <a:pt x="20876515" y="10481310"/>
                      <a:pt x="20857718" y="10481310"/>
                    </a:cubicBezTo>
                    <a:cubicBezTo>
                      <a:pt x="20838922" y="10481310"/>
                      <a:pt x="20823810" y="10466197"/>
                      <a:pt x="20823810" y="10447401"/>
                    </a:cubicBezTo>
                    <a:cubicBezTo>
                      <a:pt x="20823810" y="10446639"/>
                      <a:pt x="20823810" y="10445877"/>
                      <a:pt x="20823810" y="10445115"/>
                    </a:cubicBezTo>
                    <a:cubicBezTo>
                      <a:pt x="20823810" y="10423271"/>
                      <a:pt x="20823682" y="10401427"/>
                      <a:pt x="20823555" y="10379456"/>
                    </a:cubicBezTo>
                    <a:cubicBezTo>
                      <a:pt x="20823428" y="10360787"/>
                      <a:pt x="20838542" y="10345547"/>
                      <a:pt x="20857211" y="10345420"/>
                    </a:cubicBezTo>
                    <a:cubicBezTo>
                      <a:pt x="20875879" y="10345293"/>
                      <a:pt x="20891119" y="10360406"/>
                      <a:pt x="20891246" y="10379075"/>
                    </a:cubicBezTo>
                    <a:close/>
                    <a:moveTo>
                      <a:pt x="20891246" y="10515600"/>
                    </a:moveTo>
                    <a:cubicBezTo>
                      <a:pt x="20891119" y="10538333"/>
                      <a:pt x="20890866" y="10561066"/>
                      <a:pt x="20890612" y="10583799"/>
                    </a:cubicBezTo>
                    <a:cubicBezTo>
                      <a:pt x="20890357" y="10602468"/>
                      <a:pt x="20874991" y="10617454"/>
                      <a:pt x="20856321" y="10617200"/>
                    </a:cubicBezTo>
                    <a:cubicBezTo>
                      <a:pt x="20837652" y="10616946"/>
                      <a:pt x="20822667" y="10601579"/>
                      <a:pt x="20822920" y="10582910"/>
                    </a:cubicBezTo>
                    <a:cubicBezTo>
                      <a:pt x="20823174" y="10560304"/>
                      <a:pt x="20823428" y="10537825"/>
                      <a:pt x="20823555" y="10515219"/>
                    </a:cubicBezTo>
                    <a:cubicBezTo>
                      <a:pt x="20823682" y="10496550"/>
                      <a:pt x="20838922" y="10481437"/>
                      <a:pt x="20857592" y="10481564"/>
                    </a:cubicBezTo>
                    <a:cubicBezTo>
                      <a:pt x="20876261" y="10481691"/>
                      <a:pt x="20891373" y="10496931"/>
                      <a:pt x="20891246" y="10515600"/>
                    </a:cubicBezTo>
                    <a:close/>
                    <a:moveTo>
                      <a:pt x="20889468" y="10651871"/>
                    </a:moveTo>
                    <a:cubicBezTo>
                      <a:pt x="20889088" y="10674604"/>
                      <a:pt x="20888452" y="10697210"/>
                      <a:pt x="20887944" y="10719816"/>
                    </a:cubicBezTo>
                    <a:cubicBezTo>
                      <a:pt x="20887437" y="10738485"/>
                      <a:pt x="20871942" y="10753217"/>
                      <a:pt x="20853273" y="10752836"/>
                    </a:cubicBezTo>
                    <a:cubicBezTo>
                      <a:pt x="20834604" y="10752455"/>
                      <a:pt x="20819872" y="10736834"/>
                      <a:pt x="20820253" y="10718165"/>
                    </a:cubicBezTo>
                    <a:cubicBezTo>
                      <a:pt x="20820889" y="10695686"/>
                      <a:pt x="20821396" y="10673207"/>
                      <a:pt x="20821777" y="10650601"/>
                    </a:cubicBezTo>
                    <a:cubicBezTo>
                      <a:pt x="20822158" y="10631932"/>
                      <a:pt x="20837652" y="10617073"/>
                      <a:pt x="20856321" y="10617454"/>
                    </a:cubicBezTo>
                    <a:cubicBezTo>
                      <a:pt x="20874991" y="10617835"/>
                      <a:pt x="20889849" y="10633329"/>
                      <a:pt x="20889468" y="10651998"/>
                    </a:cubicBezTo>
                    <a:close/>
                    <a:moveTo>
                      <a:pt x="20885913" y="10787888"/>
                    </a:moveTo>
                    <a:cubicBezTo>
                      <a:pt x="20885150" y="10810494"/>
                      <a:pt x="20884389" y="10833100"/>
                      <a:pt x="20883499" y="10855579"/>
                    </a:cubicBezTo>
                    <a:cubicBezTo>
                      <a:pt x="20882738" y="10874248"/>
                      <a:pt x="20866990" y="10888853"/>
                      <a:pt x="20848320" y="10888091"/>
                    </a:cubicBezTo>
                    <a:cubicBezTo>
                      <a:pt x="20829651" y="10887329"/>
                      <a:pt x="20815046" y="10871581"/>
                      <a:pt x="20815808" y="10852912"/>
                    </a:cubicBezTo>
                    <a:cubicBezTo>
                      <a:pt x="20816697" y="10830433"/>
                      <a:pt x="20817460" y="10808081"/>
                      <a:pt x="20818221" y="10785602"/>
                    </a:cubicBezTo>
                    <a:cubicBezTo>
                      <a:pt x="20818856" y="10766933"/>
                      <a:pt x="20834477" y="10752201"/>
                      <a:pt x="20853146" y="10752836"/>
                    </a:cubicBezTo>
                    <a:cubicBezTo>
                      <a:pt x="20871816" y="10753471"/>
                      <a:pt x="20886547" y="10769092"/>
                      <a:pt x="20885913" y="10787761"/>
                    </a:cubicBezTo>
                    <a:close/>
                    <a:moveTo>
                      <a:pt x="20880705" y="10923143"/>
                    </a:moveTo>
                    <a:cubicBezTo>
                      <a:pt x="20879690" y="10945749"/>
                      <a:pt x="20878546" y="10968228"/>
                      <a:pt x="20877403" y="10990707"/>
                    </a:cubicBezTo>
                    <a:cubicBezTo>
                      <a:pt x="20876388" y="11009376"/>
                      <a:pt x="20860513" y="11023727"/>
                      <a:pt x="20841843" y="11022838"/>
                    </a:cubicBezTo>
                    <a:cubicBezTo>
                      <a:pt x="20823174" y="11021949"/>
                      <a:pt x="20808823" y="11005947"/>
                      <a:pt x="20809713" y="10987278"/>
                    </a:cubicBezTo>
                    <a:cubicBezTo>
                      <a:pt x="20810855" y="10964926"/>
                      <a:pt x="20811998" y="10942447"/>
                      <a:pt x="20813015" y="10920095"/>
                    </a:cubicBezTo>
                    <a:cubicBezTo>
                      <a:pt x="20813903" y="10901426"/>
                      <a:pt x="20829651" y="10886948"/>
                      <a:pt x="20848320" y="10887837"/>
                    </a:cubicBezTo>
                    <a:cubicBezTo>
                      <a:pt x="20866990" y="10888726"/>
                      <a:pt x="20881467" y="10904474"/>
                      <a:pt x="20880578" y="10923143"/>
                    </a:cubicBezTo>
                    <a:close/>
                    <a:moveTo>
                      <a:pt x="20873593" y="11058906"/>
                    </a:moveTo>
                    <a:cubicBezTo>
                      <a:pt x="20872323" y="11081639"/>
                      <a:pt x="20870926" y="11104245"/>
                      <a:pt x="20869402" y="11126978"/>
                    </a:cubicBezTo>
                    <a:cubicBezTo>
                      <a:pt x="20868260" y="11145647"/>
                      <a:pt x="20852130" y="11159744"/>
                      <a:pt x="20833462" y="11158601"/>
                    </a:cubicBezTo>
                    <a:cubicBezTo>
                      <a:pt x="20814792" y="11157458"/>
                      <a:pt x="20800695" y="11141329"/>
                      <a:pt x="20801839" y="11122660"/>
                    </a:cubicBezTo>
                    <a:cubicBezTo>
                      <a:pt x="20803236" y="11100181"/>
                      <a:pt x="20804632" y="11077575"/>
                      <a:pt x="20806029" y="11055096"/>
                    </a:cubicBezTo>
                    <a:cubicBezTo>
                      <a:pt x="20807172" y="11036427"/>
                      <a:pt x="20823174" y="11022203"/>
                      <a:pt x="20841843" y="11023219"/>
                    </a:cubicBezTo>
                    <a:cubicBezTo>
                      <a:pt x="20860513" y="11024235"/>
                      <a:pt x="20874737" y="11040364"/>
                      <a:pt x="20873720" y="11059033"/>
                    </a:cubicBezTo>
                    <a:close/>
                    <a:moveTo>
                      <a:pt x="20864957" y="11194923"/>
                    </a:moveTo>
                    <a:cubicBezTo>
                      <a:pt x="20863306" y="11217529"/>
                      <a:pt x="20861655" y="11240135"/>
                      <a:pt x="20859877" y="11262741"/>
                    </a:cubicBezTo>
                    <a:cubicBezTo>
                      <a:pt x="20858480" y="11281410"/>
                      <a:pt x="20842097" y="11295380"/>
                      <a:pt x="20823555" y="11293856"/>
                    </a:cubicBezTo>
                    <a:cubicBezTo>
                      <a:pt x="20805014" y="11292332"/>
                      <a:pt x="20790917" y="11276076"/>
                      <a:pt x="20792441" y="11257534"/>
                    </a:cubicBezTo>
                    <a:cubicBezTo>
                      <a:pt x="20794218" y="11235055"/>
                      <a:pt x="20795869" y="11212703"/>
                      <a:pt x="20797393" y="11190224"/>
                    </a:cubicBezTo>
                    <a:cubicBezTo>
                      <a:pt x="20798664" y="11171555"/>
                      <a:pt x="20814919" y="11157458"/>
                      <a:pt x="20833589" y="11158855"/>
                    </a:cubicBezTo>
                    <a:cubicBezTo>
                      <a:pt x="20852257" y="11160252"/>
                      <a:pt x="20866354" y="11176381"/>
                      <a:pt x="20864957" y="11195050"/>
                    </a:cubicBezTo>
                    <a:close/>
                    <a:moveTo>
                      <a:pt x="20854417" y="11330559"/>
                    </a:moveTo>
                    <a:cubicBezTo>
                      <a:pt x="20852512" y="11353038"/>
                      <a:pt x="20850606" y="11375644"/>
                      <a:pt x="20848574" y="11398123"/>
                    </a:cubicBezTo>
                    <a:cubicBezTo>
                      <a:pt x="20846923" y="11416792"/>
                      <a:pt x="20830414" y="11430508"/>
                      <a:pt x="20811744" y="11428857"/>
                    </a:cubicBezTo>
                    <a:cubicBezTo>
                      <a:pt x="20793075" y="11427206"/>
                      <a:pt x="20779360" y="11410696"/>
                      <a:pt x="20781011" y="11392027"/>
                    </a:cubicBezTo>
                    <a:cubicBezTo>
                      <a:pt x="20783042" y="11369675"/>
                      <a:pt x="20784947" y="11347323"/>
                      <a:pt x="20786852" y="11324971"/>
                    </a:cubicBezTo>
                    <a:cubicBezTo>
                      <a:pt x="20788376" y="11306302"/>
                      <a:pt x="20804760" y="11292459"/>
                      <a:pt x="20823428" y="11294110"/>
                    </a:cubicBezTo>
                    <a:cubicBezTo>
                      <a:pt x="20842097" y="11295761"/>
                      <a:pt x="20855941" y="11312017"/>
                      <a:pt x="20854290" y="11330686"/>
                    </a:cubicBezTo>
                    <a:close/>
                    <a:moveTo>
                      <a:pt x="20842097" y="11465687"/>
                    </a:moveTo>
                    <a:cubicBezTo>
                      <a:pt x="20839939" y="11488166"/>
                      <a:pt x="20837652" y="11510645"/>
                      <a:pt x="20835367" y="11533124"/>
                    </a:cubicBezTo>
                    <a:cubicBezTo>
                      <a:pt x="20833462" y="11551666"/>
                      <a:pt x="20816824" y="11565255"/>
                      <a:pt x="20798155" y="11563350"/>
                    </a:cubicBezTo>
                    <a:cubicBezTo>
                      <a:pt x="20779487" y="11561445"/>
                      <a:pt x="20766024" y="11544808"/>
                      <a:pt x="20767929" y="11526139"/>
                    </a:cubicBezTo>
                    <a:cubicBezTo>
                      <a:pt x="20770216" y="11503787"/>
                      <a:pt x="20772501" y="11481435"/>
                      <a:pt x="20774661" y="11459083"/>
                    </a:cubicBezTo>
                    <a:cubicBezTo>
                      <a:pt x="20776439" y="11440414"/>
                      <a:pt x="20793075" y="11426825"/>
                      <a:pt x="20811617" y="11428603"/>
                    </a:cubicBezTo>
                    <a:cubicBezTo>
                      <a:pt x="20830160" y="11430381"/>
                      <a:pt x="20843875" y="11447018"/>
                      <a:pt x="20842097" y="11465560"/>
                    </a:cubicBezTo>
                    <a:close/>
                    <a:moveTo>
                      <a:pt x="20828127" y="11600815"/>
                    </a:moveTo>
                    <a:cubicBezTo>
                      <a:pt x="20825588" y="11623421"/>
                      <a:pt x="20823047" y="11645900"/>
                      <a:pt x="20820507" y="11668506"/>
                    </a:cubicBezTo>
                    <a:cubicBezTo>
                      <a:pt x="20818348" y="11687048"/>
                      <a:pt x="20801585" y="11700383"/>
                      <a:pt x="20782916" y="11698224"/>
                    </a:cubicBezTo>
                    <a:cubicBezTo>
                      <a:pt x="20764246" y="11696065"/>
                      <a:pt x="20751039" y="11679301"/>
                      <a:pt x="20753197" y="11660632"/>
                    </a:cubicBezTo>
                    <a:cubicBezTo>
                      <a:pt x="20755865" y="11638280"/>
                      <a:pt x="20758404" y="11615801"/>
                      <a:pt x="20760817" y="11593449"/>
                    </a:cubicBezTo>
                    <a:cubicBezTo>
                      <a:pt x="20762849" y="11574907"/>
                      <a:pt x="20779614" y="11561445"/>
                      <a:pt x="20798155" y="11563477"/>
                    </a:cubicBezTo>
                    <a:cubicBezTo>
                      <a:pt x="20816697" y="11565509"/>
                      <a:pt x="20830160" y="11582273"/>
                      <a:pt x="20828127" y="11600815"/>
                    </a:cubicBezTo>
                    <a:close/>
                    <a:moveTo>
                      <a:pt x="20812379" y="11736070"/>
                    </a:moveTo>
                    <a:cubicBezTo>
                      <a:pt x="20809586" y="11758549"/>
                      <a:pt x="20806792" y="11781028"/>
                      <a:pt x="20803870" y="11803507"/>
                    </a:cubicBezTo>
                    <a:cubicBezTo>
                      <a:pt x="20801457" y="11822049"/>
                      <a:pt x="20784440" y="11835130"/>
                      <a:pt x="20765897" y="11832717"/>
                    </a:cubicBezTo>
                    <a:cubicBezTo>
                      <a:pt x="20747355" y="11830304"/>
                      <a:pt x="20734274" y="11813286"/>
                      <a:pt x="20736688" y="11794744"/>
                    </a:cubicBezTo>
                    <a:cubicBezTo>
                      <a:pt x="20739608" y="11772392"/>
                      <a:pt x="20742402" y="11750167"/>
                      <a:pt x="20745196" y="11727815"/>
                    </a:cubicBezTo>
                    <a:cubicBezTo>
                      <a:pt x="20747482" y="11709273"/>
                      <a:pt x="20764373" y="11696065"/>
                      <a:pt x="20782916" y="11698351"/>
                    </a:cubicBezTo>
                    <a:cubicBezTo>
                      <a:pt x="20801457" y="11700637"/>
                      <a:pt x="20814666" y="11717528"/>
                      <a:pt x="20812379" y="11736070"/>
                    </a:cubicBezTo>
                    <a:close/>
                    <a:moveTo>
                      <a:pt x="20794853" y="11870817"/>
                    </a:moveTo>
                    <a:cubicBezTo>
                      <a:pt x="20791805" y="11893169"/>
                      <a:pt x="20788630" y="11915648"/>
                      <a:pt x="20785455" y="11938000"/>
                    </a:cubicBezTo>
                    <a:cubicBezTo>
                      <a:pt x="20782789" y="11956542"/>
                      <a:pt x="20765643" y="11969369"/>
                      <a:pt x="20747101" y="11966702"/>
                    </a:cubicBezTo>
                    <a:cubicBezTo>
                      <a:pt x="20728560" y="11964035"/>
                      <a:pt x="20715732" y="11946890"/>
                      <a:pt x="20718399" y="11928348"/>
                    </a:cubicBezTo>
                    <a:cubicBezTo>
                      <a:pt x="20721574" y="11906123"/>
                      <a:pt x="20724749" y="11883898"/>
                      <a:pt x="20727670" y="11861673"/>
                    </a:cubicBezTo>
                    <a:cubicBezTo>
                      <a:pt x="20730211" y="11843131"/>
                      <a:pt x="20747228" y="11830177"/>
                      <a:pt x="20765770" y="11832717"/>
                    </a:cubicBezTo>
                    <a:cubicBezTo>
                      <a:pt x="20784313" y="11835257"/>
                      <a:pt x="20797267" y="11852275"/>
                      <a:pt x="20794726" y="11870817"/>
                    </a:cubicBezTo>
                    <a:close/>
                    <a:moveTo>
                      <a:pt x="20775549" y="12004929"/>
                    </a:moveTo>
                    <a:cubicBezTo>
                      <a:pt x="20772247" y="12027408"/>
                      <a:pt x="20768818" y="12049760"/>
                      <a:pt x="20765263" y="12072112"/>
                    </a:cubicBezTo>
                    <a:cubicBezTo>
                      <a:pt x="20762342" y="12090654"/>
                      <a:pt x="20745069" y="12103227"/>
                      <a:pt x="20726527" y="12100306"/>
                    </a:cubicBezTo>
                    <a:cubicBezTo>
                      <a:pt x="20707986" y="12097385"/>
                      <a:pt x="20695413" y="12080113"/>
                      <a:pt x="20698333" y="12061571"/>
                    </a:cubicBezTo>
                    <a:cubicBezTo>
                      <a:pt x="20701763" y="12039346"/>
                      <a:pt x="20705192" y="12017121"/>
                      <a:pt x="20708493" y="11994769"/>
                    </a:cubicBezTo>
                    <a:cubicBezTo>
                      <a:pt x="20711288" y="11976227"/>
                      <a:pt x="20728560" y="11963527"/>
                      <a:pt x="20746974" y="11966321"/>
                    </a:cubicBezTo>
                    <a:cubicBezTo>
                      <a:pt x="20765390" y="11969115"/>
                      <a:pt x="20778217" y="11986387"/>
                      <a:pt x="20775422" y="12004802"/>
                    </a:cubicBezTo>
                    <a:close/>
                    <a:moveTo>
                      <a:pt x="20754341" y="12139295"/>
                    </a:moveTo>
                    <a:cubicBezTo>
                      <a:pt x="20750657" y="12161647"/>
                      <a:pt x="20746974" y="12184126"/>
                      <a:pt x="20743165" y="12206478"/>
                    </a:cubicBezTo>
                    <a:cubicBezTo>
                      <a:pt x="20739990" y="12224893"/>
                      <a:pt x="20722591" y="12237339"/>
                      <a:pt x="20704048" y="12234164"/>
                    </a:cubicBezTo>
                    <a:cubicBezTo>
                      <a:pt x="20685506" y="12230989"/>
                      <a:pt x="20673188" y="12213590"/>
                      <a:pt x="20676363" y="12195048"/>
                    </a:cubicBezTo>
                    <a:cubicBezTo>
                      <a:pt x="20680172" y="12172823"/>
                      <a:pt x="20683855" y="12150598"/>
                      <a:pt x="20687412" y="12128373"/>
                    </a:cubicBezTo>
                    <a:cubicBezTo>
                      <a:pt x="20690460" y="12109958"/>
                      <a:pt x="20707858" y="12097385"/>
                      <a:pt x="20726273" y="12100433"/>
                    </a:cubicBezTo>
                    <a:cubicBezTo>
                      <a:pt x="20744689" y="12103481"/>
                      <a:pt x="20757262" y="12120880"/>
                      <a:pt x="20754214" y="12139295"/>
                    </a:cubicBezTo>
                    <a:close/>
                    <a:moveTo>
                      <a:pt x="20731480" y="12273407"/>
                    </a:moveTo>
                    <a:cubicBezTo>
                      <a:pt x="20727543" y="12295759"/>
                      <a:pt x="20723479" y="12317984"/>
                      <a:pt x="20719416" y="12340209"/>
                    </a:cubicBezTo>
                    <a:cubicBezTo>
                      <a:pt x="20715987" y="12358624"/>
                      <a:pt x="20698333" y="12370816"/>
                      <a:pt x="20680045" y="12367387"/>
                    </a:cubicBezTo>
                    <a:cubicBezTo>
                      <a:pt x="20661757" y="12363958"/>
                      <a:pt x="20649439" y="12346305"/>
                      <a:pt x="20652867" y="12328017"/>
                    </a:cubicBezTo>
                    <a:cubicBezTo>
                      <a:pt x="20656931" y="12305919"/>
                      <a:pt x="20660868" y="12283694"/>
                      <a:pt x="20664805" y="12261596"/>
                    </a:cubicBezTo>
                    <a:cubicBezTo>
                      <a:pt x="20668107" y="12243181"/>
                      <a:pt x="20685633" y="12230862"/>
                      <a:pt x="20704048" y="12234164"/>
                    </a:cubicBezTo>
                    <a:cubicBezTo>
                      <a:pt x="20722464" y="12237466"/>
                      <a:pt x="20734782" y="12254992"/>
                      <a:pt x="20731480" y="12273407"/>
                    </a:cubicBezTo>
                    <a:close/>
                    <a:moveTo>
                      <a:pt x="20706969" y="12407011"/>
                    </a:moveTo>
                    <a:cubicBezTo>
                      <a:pt x="20702778" y="12429236"/>
                      <a:pt x="20698461" y="12451461"/>
                      <a:pt x="20694142" y="12473559"/>
                    </a:cubicBezTo>
                    <a:cubicBezTo>
                      <a:pt x="20690587" y="12491974"/>
                      <a:pt x="20672679" y="12503912"/>
                      <a:pt x="20654392" y="12500229"/>
                    </a:cubicBezTo>
                    <a:cubicBezTo>
                      <a:pt x="20636103" y="12496546"/>
                      <a:pt x="20624039" y="12478766"/>
                      <a:pt x="20627721" y="12460478"/>
                    </a:cubicBezTo>
                    <a:cubicBezTo>
                      <a:pt x="20632040" y="12438507"/>
                      <a:pt x="20636357" y="12416409"/>
                      <a:pt x="20640548" y="12394311"/>
                    </a:cubicBezTo>
                    <a:cubicBezTo>
                      <a:pt x="20643977" y="12375896"/>
                      <a:pt x="20661757" y="12363831"/>
                      <a:pt x="20680172" y="12367387"/>
                    </a:cubicBezTo>
                    <a:cubicBezTo>
                      <a:pt x="20698588" y="12370943"/>
                      <a:pt x="20710652" y="12388596"/>
                      <a:pt x="20707096" y="12407011"/>
                    </a:cubicBezTo>
                    <a:close/>
                    <a:moveTo>
                      <a:pt x="20680935" y="12539980"/>
                    </a:moveTo>
                    <a:cubicBezTo>
                      <a:pt x="20676363" y="12562205"/>
                      <a:pt x="20671791" y="12584430"/>
                      <a:pt x="20667092" y="12606655"/>
                    </a:cubicBezTo>
                    <a:cubicBezTo>
                      <a:pt x="20663281" y="12624943"/>
                      <a:pt x="20645247" y="12636627"/>
                      <a:pt x="20626960" y="12632817"/>
                    </a:cubicBezTo>
                    <a:cubicBezTo>
                      <a:pt x="20608671" y="12629007"/>
                      <a:pt x="20596988" y="12610973"/>
                      <a:pt x="20600797" y="12592685"/>
                    </a:cubicBezTo>
                    <a:cubicBezTo>
                      <a:pt x="20605496" y="12570587"/>
                      <a:pt x="20610068" y="12548489"/>
                      <a:pt x="20614514" y="12526391"/>
                    </a:cubicBezTo>
                    <a:cubicBezTo>
                      <a:pt x="20618196" y="12508103"/>
                      <a:pt x="20636103" y="12496292"/>
                      <a:pt x="20654518" y="12499975"/>
                    </a:cubicBezTo>
                    <a:cubicBezTo>
                      <a:pt x="20672933" y="12503658"/>
                      <a:pt x="20684617" y="12521565"/>
                      <a:pt x="20680935" y="12539980"/>
                    </a:cubicBezTo>
                    <a:close/>
                    <a:moveTo>
                      <a:pt x="20652867" y="12673203"/>
                    </a:moveTo>
                    <a:cubicBezTo>
                      <a:pt x="20648042" y="12695428"/>
                      <a:pt x="20643216" y="12717526"/>
                      <a:pt x="20638263" y="12739624"/>
                    </a:cubicBezTo>
                    <a:cubicBezTo>
                      <a:pt x="20634198" y="12757912"/>
                      <a:pt x="20616038" y="12769342"/>
                      <a:pt x="20597749" y="12765278"/>
                    </a:cubicBezTo>
                    <a:cubicBezTo>
                      <a:pt x="20579462" y="12761214"/>
                      <a:pt x="20568031" y="12743053"/>
                      <a:pt x="20572095" y="12724765"/>
                    </a:cubicBezTo>
                    <a:cubicBezTo>
                      <a:pt x="20577048" y="12702794"/>
                      <a:pt x="20581874" y="12680823"/>
                      <a:pt x="20586700" y="12658725"/>
                    </a:cubicBezTo>
                    <a:cubicBezTo>
                      <a:pt x="20590638" y="12640437"/>
                      <a:pt x="20608671" y="12628880"/>
                      <a:pt x="20626960" y="12632817"/>
                    </a:cubicBezTo>
                    <a:cubicBezTo>
                      <a:pt x="20645247" y="12636754"/>
                      <a:pt x="20656804" y="12654788"/>
                      <a:pt x="20652867" y="12673076"/>
                    </a:cubicBezTo>
                    <a:close/>
                    <a:moveTo>
                      <a:pt x="20623149" y="12805791"/>
                    </a:moveTo>
                    <a:cubicBezTo>
                      <a:pt x="20618069" y="12827889"/>
                      <a:pt x="20612863" y="12849860"/>
                      <a:pt x="20607655" y="12871958"/>
                    </a:cubicBezTo>
                    <a:cubicBezTo>
                      <a:pt x="20603338" y="12890119"/>
                      <a:pt x="20585049" y="12901422"/>
                      <a:pt x="20566889" y="12897104"/>
                    </a:cubicBezTo>
                    <a:cubicBezTo>
                      <a:pt x="20548727" y="12892786"/>
                      <a:pt x="20537424" y="12874498"/>
                      <a:pt x="20541742" y="12856337"/>
                    </a:cubicBezTo>
                    <a:cubicBezTo>
                      <a:pt x="20546949" y="12834493"/>
                      <a:pt x="20552029" y="12812522"/>
                      <a:pt x="20557110" y="12790678"/>
                    </a:cubicBezTo>
                    <a:cubicBezTo>
                      <a:pt x="20561300" y="12772517"/>
                      <a:pt x="20579462" y="12761087"/>
                      <a:pt x="20597749" y="12765278"/>
                    </a:cubicBezTo>
                    <a:cubicBezTo>
                      <a:pt x="20616038" y="12769469"/>
                      <a:pt x="20627341" y="12787630"/>
                      <a:pt x="20623149" y="12805918"/>
                    </a:cubicBezTo>
                    <a:close/>
                    <a:moveTo>
                      <a:pt x="20591780" y="12937998"/>
                    </a:moveTo>
                    <a:cubicBezTo>
                      <a:pt x="20586446" y="12959969"/>
                      <a:pt x="20580986" y="12981940"/>
                      <a:pt x="20575397" y="13003784"/>
                    </a:cubicBezTo>
                    <a:cubicBezTo>
                      <a:pt x="20570825" y="13021945"/>
                      <a:pt x="20552411" y="13032867"/>
                      <a:pt x="20534249" y="13028295"/>
                    </a:cubicBezTo>
                    <a:cubicBezTo>
                      <a:pt x="20516089" y="13023723"/>
                      <a:pt x="20505167" y="13005308"/>
                      <a:pt x="20509739" y="12987147"/>
                    </a:cubicBezTo>
                    <a:cubicBezTo>
                      <a:pt x="20515199" y="12965430"/>
                      <a:pt x="20520661" y="12943586"/>
                      <a:pt x="20525994" y="12921742"/>
                    </a:cubicBezTo>
                    <a:cubicBezTo>
                      <a:pt x="20530440" y="12903581"/>
                      <a:pt x="20548727" y="12892405"/>
                      <a:pt x="20566889" y="12896850"/>
                    </a:cubicBezTo>
                    <a:cubicBezTo>
                      <a:pt x="20585049" y="12901295"/>
                      <a:pt x="20596225" y="12919583"/>
                      <a:pt x="20591780" y="12937744"/>
                    </a:cubicBezTo>
                    <a:close/>
                    <a:moveTo>
                      <a:pt x="20558633" y="13069315"/>
                    </a:moveTo>
                    <a:cubicBezTo>
                      <a:pt x="20552918" y="13091288"/>
                      <a:pt x="20547203" y="13113258"/>
                      <a:pt x="20541362" y="13135229"/>
                    </a:cubicBezTo>
                    <a:cubicBezTo>
                      <a:pt x="20536536" y="13153262"/>
                      <a:pt x="20517993" y="13164058"/>
                      <a:pt x="20499960" y="13159232"/>
                    </a:cubicBezTo>
                    <a:cubicBezTo>
                      <a:pt x="20481925" y="13154406"/>
                      <a:pt x="20471130" y="13135863"/>
                      <a:pt x="20475956" y="13117830"/>
                    </a:cubicBezTo>
                    <a:cubicBezTo>
                      <a:pt x="20481798" y="13095987"/>
                      <a:pt x="20487514" y="13074269"/>
                      <a:pt x="20493101" y="13052425"/>
                    </a:cubicBezTo>
                    <a:cubicBezTo>
                      <a:pt x="20497800" y="13034263"/>
                      <a:pt x="20516216" y="13023469"/>
                      <a:pt x="20534376" y="13028168"/>
                    </a:cubicBezTo>
                    <a:cubicBezTo>
                      <a:pt x="20552538" y="13032867"/>
                      <a:pt x="20563332" y="13051282"/>
                      <a:pt x="20558633" y="13069443"/>
                    </a:cubicBezTo>
                    <a:close/>
                    <a:moveTo>
                      <a:pt x="20523708" y="13201014"/>
                    </a:moveTo>
                    <a:cubicBezTo>
                      <a:pt x="20517740" y="13222860"/>
                      <a:pt x="20511643" y="13244703"/>
                      <a:pt x="20505547" y="13266547"/>
                    </a:cubicBezTo>
                    <a:cubicBezTo>
                      <a:pt x="20500467" y="13284581"/>
                      <a:pt x="20481798" y="13295122"/>
                      <a:pt x="20463765" y="13290042"/>
                    </a:cubicBezTo>
                    <a:cubicBezTo>
                      <a:pt x="20445730" y="13284963"/>
                      <a:pt x="20435190" y="13266293"/>
                      <a:pt x="20440269" y="13248260"/>
                    </a:cubicBezTo>
                    <a:cubicBezTo>
                      <a:pt x="20446366" y="13226542"/>
                      <a:pt x="20452335" y="13204825"/>
                      <a:pt x="20458303" y="13183108"/>
                    </a:cubicBezTo>
                    <a:cubicBezTo>
                      <a:pt x="20463256" y="13165074"/>
                      <a:pt x="20481798" y="13154406"/>
                      <a:pt x="20499832" y="13159360"/>
                    </a:cubicBezTo>
                    <a:cubicBezTo>
                      <a:pt x="20517867" y="13164313"/>
                      <a:pt x="20528535" y="13182854"/>
                      <a:pt x="20523581" y="13200887"/>
                    </a:cubicBezTo>
                    <a:close/>
                    <a:moveTo>
                      <a:pt x="20486878" y="13331825"/>
                    </a:moveTo>
                    <a:cubicBezTo>
                      <a:pt x="20480655" y="13353542"/>
                      <a:pt x="20474305" y="13375387"/>
                      <a:pt x="20467955" y="13396976"/>
                    </a:cubicBezTo>
                    <a:cubicBezTo>
                      <a:pt x="20462621" y="13414883"/>
                      <a:pt x="20443825" y="13425170"/>
                      <a:pt x="20425918" y="13419962"/>
                    </a:cubicBezTo>
                    <a:cubicBezTo>
                      <a:pt x="20408012" y="13414756"/>
                      <a:pt x="20397724" y="13395833"/>
                      <a:pt x="20402931" y="13377926"/>
                    </a:cubicBezTo>
                    <a:cubicBezTo>
                      <a:pt x="20409281" y="13356337"/>
                      <a:pt x="20415504" y="13334746"/>
                      <a:pt x="20421727" y="13313156"/>
                    </a:cubicBezTo>
                    <a:cubicBezTo>
                      <a:pt x="20426935" y="13295122"/>
                      <a:pt x="20445603" y="13284836"/>
                      <a:pt x="20463638" y="13289914"/>
                    </a:cubicBezTo>
                    <a:cubicBezTo>
                      <a:pt x="20481671" y="13294995"/>
                      <a:pt x="20491958" y="13313790"/>
                      <a:pt x="20486878" y="13331825"/>
                    </a:cubicBezTo>
                    <a:close/>
                    <a:moveTo>
                      <a:pt x="20448524" y="13462000"/>
                    </a:moveTo>
                    <a:cubicBezTo>
                      <a:pt x="20442047" y="13483589"/>
                      <a:pt x="20435443" y="13505307"/>
                      <a:pt x="20428713" y="13526897"/>
                    </a:cubicBezTo>
                    <a:cubicBezTo>
                      <a:pt x="20423251" y="13544804"/>
                      <a:pt x="20404201" y="13554838"/>
                      <a:pt x="20386421" y="13549249"/>
                    </a:cubicBezTo>
                    <a:cubicBezTo>
                      <a:pt x="20368642" y="13543662"/>
                      <a:pt x="20358481" y="13524737"/>
                      <a:pt x="20364069" y="13506958"/>
                    </a:cubicBezTo>
                    <a:cubicBezTo>
                      <a:pt x="20370673" y="13485495"/>
                      <a:pt x="20377277" y="13464032"/>
                      <a:pt x="20383754" y="13442569"/>
                    </a:cubicBezTo>
                    <a:cubicBezTo>
                      <a:pt x="20389089" y="13424663"/>
                      <a:pt x="20408012" y="13414502"/>
                      <a:pt x="20425918" y="13419962"/>
                    </a:cubicBezTo>
                    <a:cubicBezTo>
                      <a:pt x="20443825" y="13425424"/>
                      <a:pt x="20453986" y="13444220"/>
                      <a:pt x="20448524" y="13462127"/>
                    </a:cubicBezTo>
                    <a:close/>
                    <a:moveTo>
                      <a:pt x="20408519" y="13591921"/>
                    </a:moveTo>
                    <a:cubicBezTo>
                      <a:pt x="20401662" y="13613512"/>
                      <a:pt x="20394803" y="13635228"/>
                      <a:pt x="20387818" y="13656818"/>
                    </a:cubicBezTo>
                    <a:cubicBezTo>
                      <a:pt x="20382103" y="13674598"/>
                      <a:pt x="20362926" y="13684377"/>
                      <a:pt x="20345146" y="13678663"/>
                    </a:cubicBezTo>
                    <a:cubicBezTo>
                      <a:pt x="20327367" y="13672947"/>
                      <a:pt x="20317588" y="13653770"/>
                      <a:pt x="20323302" y="13635989"/>
                    </a:cubicBezTo>
                    <a:cubicBezTo>
                      <a:pt x="20330288" y="13614527"/>
                      <a:pt x="20337018" y="13593063"/>
                      <a:pt x="20343876" y="13571601"/>
                    </a:cubicBezTo>
                    <a:cubicBezTo>
                      <a:pt x="20349465" y="13553821"/>
                      <a:pt x="20368515" y="13543914"/>
                      <a:pt x="20386421" y="13549503"/>
                    </a:cubicBezTo>
                    <a:cubicBezTo>
                      <a:pt x="20404328" y="13555090"/>
                      <a:pt x="20414107" y="13574140"/>
                      <a:pt x="20408519" y="13592048"/>
                    </a:cubicBezTo>
                    <a:close/>
                    <a:moveTo>
                      <a:pt x="20366737" y="13721587"/>
                    </a:moveTo>
                    <a:cubicBezTo>
                      <a:pt x="20359624" y="13743178"/>
                      <a:pt x="20352513" y="13764640"/>
                      <a:pt x="20345273" y="13786104"/>
                    </a:cubicBezTo>
                    <a:cubicBezTo>
                      <a:pt x="20339304" y="13803885"/>
                      <a:pt x="20320127" y="13813410"/>
                      <a:pt x="20302347" y="13807312"/>
                    </a:cubicBezTo>
                    <a:cubicBezTo>
                      <a:pt x="20284567" y="13801217"/>
                      <a:pt x="20275042" y="13782167"/>
                      <a:pt x="20281139" y="13764388"/>
                    </a:cubicBezTo>
                    <a:cubicBezTo>
                      <a:pt x="20288377" y="13743051"/>
                      <a:pt x="20295490" y="13721714"/>
                      <a:pt x="20302474" y="13700379"/>
                    </a:cubicBezTo>
                    <a:cubicBezTo>
                      <a:pt x="20308317" y="13682599"/>
                      <a:pt x="20327493" y="13672947"/>
                      <a:pt x="20345273" y="13678788"/>
                    </a:cubicBezTo>
                    <a:cubicBezTo>
                      <a:pt x="20363053" y="13684631"/>
                      <a:pt x="20372705" y="13703808"/>
                      <a:pt x="20366864" y="13721587"/>
                    </a:cubicBezTo>
                    <a:close/>
                    <a:moveTo>
                      <a:pt x="20323429" y="13850365"/>
                    </a:moveTo>
                    <a:cubicBezTo>
                      <a:pt x="20316064" y="13871829"/>
                      <a:pt x="20308570" y="13893164"/>
                      <a:pt x="20301077" y="13914501"/>
                    </a:cubicBezTo>
                    <a:cubicBezTo>
                      <a:pt x="20294854" y="13932154"/>
                      <a:pt x="20275550" y="13941425"/>
                      <a:pt x="20257897" y="13935202"/>
                    </a:cubicBezTo>
                    <a:cubicBezTo>
                      <a:pt x="20240244" y="13928979"/>
                      <a:pt x="20230973" y="13909675"/>
                      <a:pt x="20237196" y="13892022"/>
                    </a:cubicBezTo>
                    <a:cubicBezTo>
                      <a:pt x="20244690" y="13870812"/>
                      <a:pt x="20252055" y="13849604"/>
                      <a:pt x="20259421" y="13828268"/>
                    </a:cubicBezTo>
                    <a:cubicBezTo>
                      <a:pt x="20265517" y="13810614"/>
                      <a:pt x="20284821" y="13801217"/>
                      <a:pt x="20302474" y="13807312"/>
                    </a:cubicBezTo>
                    <a:cubicBezTo>
                      <a:pt x="20320127" y="13813410"/>
                      <a:pt x="20329525" y="13832712"/>
                      <a:pt x="20323429" y="13850365"/>
                    </a:cubicBezTo>
                    <a:close/>
                    <a:moveTo>
                      <a:pt x="20278344" y="13978382"/>
                    </a:moveTo>
                    <a:cubicBezTo>
                      <a:pt x="20270724" y="13999718"/>
                      <a:pt x="20262977" y="14020927"/>
                      <a:pt x="20255230" y="14042137"/>
                    </a:cubicBezTo>
                    <a:cubicBezTo>
                      <a:pt x="20248753" y="14059663"/>
                      <a:pt x="20229322" y="14068679"/>
                      <a:pt x="20211796" y="14062329"/>
                    </a:cubicBezTo>
                    <a:cubicBezTo>
                      <a:pt x="20194270" y="14055979"/>
                      <a:pt x="20185253" y="14036421"/>
                      <a:pt x="20191603" y="14018895"/>
                    </a:cubicBezTo>
                    <a:cubicBezTo>
                      <a:pt x="20199350" y="13997812"/>
                      <a:pt x="20206970" y="13976731"/>
                      <a:pt x="20214591" y="13955522"/>
                    </a:cubicBezTo>
                    <a:cubicBezTo>
                      <a:pt x="20220941" y="13937869"/>
                      <a:pt x="20240371" y="13928725"/>
                      <a:pt x="20257897" y="13935075"/>
                    </a:cubicBezTo>
                    <a:cubicBezTo>
                      <a:pt x="20275423" y="13941425"/>
                      <a:pt x="20284694" y="13960856"/>
                      <a:pt x="20278344" y="13978382"/>
                    </a:cubicBezTo>
                    <a:close/>
                    <a:moveTo>
                      <a:pt x="20231481" y="14106017"/>
                    </a:moveTo>
                    <a:cubicBezTo>
                      <a:pt x="20223480" y="14127226"/>
                      <a:pt x="20215479" y="14148436"/>
                      <a:pt x="20207478" y="14169644"/>
                    </a:cubicBezTo>
                    <a:cubicBezTo>
                      <a:pt x="20200747" y="14187170"/>
                      <a:pt x="20181190" y="14195933"/>
                      <a:pt x="20163791" y="14189202"/>
                    </a:cubicBezTo>
                    <a:cubicBezTo>
                      <a:pt x="20146392" y="14182471"/>
                      <a:pt x="20137501" y="14162912"/>
                      <a:pt x="20144232" y="14145513"/>
                    </a:cubicBezTo>
                    <a:cubicBezTo>
                      <a:pt x="20152233" y="14124432"/>
                      <a:pt x="20160235" y="14103350"/>
                      <a:pt x="20168108" y="14082268"/>
                    </a:cubicBezTo>
                    <a:cubicBezTo>
                      <a:pt x="20174713" y="14064742"/>
                      <a:pt x="20194143" y="14055852"/>
                      <a:pt x="20211669" y="14062456"/>
                    </a:cubicBezTo>
                    <a:cubicBezTo>
                      <a:pt x="20229195" y="14069061"/>
                      <a:pt x="20238086" y="14088490"/>
                      <a:pt x="20231481" y="14106017"/>
                    </a:cubicBezTo>
                    <a:close/>
                    <a:moveTo>
                      <a:pt x="20182967" y="14233144"/>
                    </a:moveTo>
                    <a:cubicBezTo>
                      <a:pt x="20174713" y="14254226"/>
                      <a:pt x="20166457" y="14275308"/>
                      <a:pt x="20158075" y="14296389"/>
                    </a:cubicBezTo>
                    <a:cubicBezTo>
                      <a:pt x="20151217" y="14313788"/>
                      <a:pt x="20131532" y="14322298"/>
                      <a:pt x="20114133" y="14315312"/>
                    </a:cubicBezTo>
                    <a:cubicBezTo>
                      <a:pt x="20096735" y="14308328"/>
                      <a:pt x="20088225" y="14288770"/>
                      <a:pt x="20095211" y="14271371"/>
                    </a:cubicBezTo>
                    <a:cubicBezTo>
                      <a:pt x="20103466" y="14250415"/>
                      <a:pt x="20111720" y="14229462"/>
                      <a:pt x="20119848" y="14208506"/>
                    </a:cubicBezTo>
                    <a:cubicBezTo>
                      <a:pt x="20126579" y="14191107"/>
                      <a:pt x="20146265" y="14182471"/>
                      <a:pt x="20163664" y="14189202"/>
                    </a:cubicBezTo>
                    <a:cubicBezTo>
                      <a:pt x="20181063" y="14195933"/>
                      <a:pt x="20189698" y="14215618"/>
                      <a:pt x="20182967" y="14233017"/>
                    </a:cubicBezTo>
                    <a:close/>
                    <a:moveTo>
                      <a:pt x="20132802" y="14359255"/>
                    </a:moveTo>
                    <a:cubicBezTo>
                      <a:pt x="20124293" y="14380211"/>
                      <a:pt x="20115785" y="14401164"/>
                      <a:pt x="20107148" y="14422120"/>
                    </a:cubicBezTo>
                    <a:cubicBezTo>
                      <a:pt x="20100037" y="14439392"/>
                      <a:pt x="20080224" y="14447647"/>
                      <a:pt x="20062952" y="14440536"/>
                    </a:cubicBezTo>
                    <a:cubicBezTo>
                      <a:pt x="20045680" y="14433423"/>
                      <a:pt x="20037425" y="14413612"/>
                      <a:pt x="20044538" y="14396338"/>
                    </a:cubicBezTo>
                    <a:cubicBezTo>
                      <a:pt x="20053046" y="14375512"/>
                      <a:pt x="20061555" y="14354811"/>
                      <a:pt x="20070065" y="14333855"/>
                    </a:cubicBezTo>
                    <a:cubicBezTo>
                      <a:pt x="20077049" y="14316456"/>
                      <a:pt x="20096862" y="14308201"/>
                      <a:pt x="20114133" y="14315187"/>
                    </a:cubicBezTo>
                    <a:cubicBezTo>
                      <a:pt x="20131405" y="14322171"/>
                      <a:pt x="20139788" y="14341983"/>
                      <a:pt x="20132802" y="14359255"/>
                    </a:cubicBezTo>
                    <a:close/>
                    <a:moveTo>
                      <a:pt x="20081114" y="14484731"/>
                    </a:moveTo>
                    <a:cubicBezTo>
                      <a:pt x="20072350" y="14505687"/>
                      <a:pt x="20063461" y="14526513"/>
                      <a:pt x="20054570" y="14547342"/>
                    </a:cubicBezTo>
                    <a:cubicBezTo>
                      <a:pt x="20047204" y="14564488"/>
                      <a:pt x="20027266" y="14572487"/>
                      <a:pt x="20010120" y="14565122"/>
                    </a:cubicBezTo>
                    <a:cubicBezTo>
                      <a:pt x="19992975" y="14557756"/>
                      <a:pt x="19984974" y="14537817"/>
                      <a:pt x="19992341" y="14520672"/>
                    </a:cubicBezTo>
                    <a:cubicBezTo>
                      <a:pt x="20001230" y="14499971"/>
                      <a:pt x="20009993" y="14479270"/>
                      <a:pt x="20018629" y="14458442"/>
                    </a:cubicBezTo>
                    <a:cubicBezTo>
                      <a:pt x="20025868" y="14441170"/>
                      <a:pt x="20045680" y="14433042"/>
                      <a:pt x="20062952" y="14440281"/>
                    </a:cubicBezTo>
                    <a:cubicBezTo>
                      <a:pt x="20080224" y="14447520"/>
                      <a:pt x="20088352" y="14467332"/>
                      <a:pt x="20081114" y="14484604"/>
                    </a:cubicBezTo>
                    <a:close/>
                    <a:moveTo>
                      <a:pt x="20027646" y="14609699"/>
                    </a:moveTo>
                    <a:cubicBezTo>
                      <a:pt x="20018629" y="14630527"/>
                      <a:pt x="20009486" y="14651228"/>
                      <a:pt x="20000342" y="14671929"/>
                    </a:cubicBezTo>
                    <a:cubicBezTo>
                      <a:pt x="19992721" y="14689074"/>
                      <a:pt x="19972782" y="14696694"/>
                      <a:pt x="19955638" y="14689201"/>
                    </a:cubicBezTo>
                    <a:cubicBezTo>
                      <a:pt x="19938492" y="14681708"/>
                      <a:pt x="19930872" y="14661642"/>
                      <a:pt x="19938366" y="14644497"/>
                    </a:cubicBezTo>
                    <a:cubicBezTo>
                      <a:pt x="19947510" y="14623923"/>
                      <a:pt x="19956526" y="14603349"/>
                      <a:pt x="19965543" y="14582648"/>
                    </a:cubicBezTo>
                    <a:cubicBezTo>
                      <a:pt x="19973037" y="14565503"/>
                      <a:pt x="19992975" y="14557629"/>
                      <a:pt x="20010120" y="14565122"/>
                    </a:cubicBezTo>
                    <a:cubicBezTo>
                      <a:pt x="20027266" y="14572614"/>
                      <a:pt x="20035140" y="14592554"/>
                      <a:pt x="20027646" y="14609699"/>
                    </a:cubicBezTo>
                    <a:close/>
                    <a:moveTo>
                      <a:pt x="19972528" y="14734032"/>
                    </a:moveTo>
                    <a:cubicBezTo>
                      <a:pt x="19963257" y="14754733"/>
                      <a:pt x="19953860" y="14775307"/>
                      <a:pt x="19944462" y="14795881"/>
                    </a:cubicBezTo>
                    <a:cubicBezTo>
                      <a:pt x="19936715" y="14812899"/>
                      <a:pt x="19916521" y="14820392"/>
                      <a:pt x="19899503" y="14812518"/>
                    </a:cubicBezTo>
                    <a:cubicBezTo>
                      <a:pt x="19882486" y="14804644"/>
                      <a:pt x="19874992" y="14784578"/>
                      <a:pt x="19882867" y="14767561"/>
                    </a:cubicBezTo>
                    <a:cubicBezTo>
                      <a:pt x="19892265" y="14747112"/>
                      <a:pt x="19901536" y="14726665"/>
                      <a:pt x="19910806" y="14706092"/>
                    </a:cubicBezTo>
                    <a:cubicBezTo>
                      <a:pt x="19918553" y="14689074"/>
                      <a:pt x="19938492" y="14681454"/>
                      <a:pt x="19955638" y="14689201"/>
                    </a:cubicBezTo>
                    <a:cubicBezTo>
                      <a:pt x="19972782" y="14696948"/>
                      <a:pt x="19980275" y="14716888"/>
                      <a:pt x="19972528" y="14734032"/>
                    </a:cubicBezTo>
                    <a:close/>
                    <a:moveTo>
                      <a:pt x="19915887" y="14857476"/>
                    </a:moveTo>
                    <a:cubicBezTo>
                      <a:pt x="19906362" y="14877923"/>
                      <a:pt x="19896710" y="14898497"/>
                      <a:pt x="19886930" y="14918944"/>
                    </a:cubicBezTo>
                    <a:cubicBezTo>
                      <a:pt x="19878929" y="14935836"/>
                      <a:pt x="19858737" y="14943074"/>
                      <a:pt x="19841845" y="14935073"/>
                    </a:cubicBezTo>
                    <a:cubicBezTo>
                      <a:pt x="19824954" y="14927072"/>
                      <a:pt x="19817716" y="14906879"/>
                      <a:pt x="19825717" y="14889987"/>
                    </a:cubicBezTo>
                    <a:cubicBezTo>
                      <a:pt x="19835368" y="14869668"/>
                      <a:pt x="19844893" y="14849348"/>
                      <a:pt x="19854418" y="14829028"/>
                    </a:cubicBezTo>
                    <a:cubicBezTo>
                      <a:pt x="19862292" y="14812138"/>
                      <a:pt x="19882486" y="14804771"/>
                      <a:pt x="19899376" y="14812645"/>
                    </a:cubicBezTo>
                    <a:cubicBezTo>
                      <a:pt x="19916267" y="14820519"/>
                      <a:pt x="19923633" y="14840713"/>
                      <a:pt x="19915760" y="14857603"/>
                    </a:cubicBezTo>
                    <a:close/>
                    <a:moveTo>
                      <a:pt x="19857593" y="14980286"/>
                    </a:moveTo>
                    <a:cubicBezTo>
                      <a:pt x="19847688" y="15000732"/>
                      <a:pt x="19837781" y="15021052"/>
                      <a:pt x="19827748" y="15041499"/>
                    </a:cubicBezTo>
                    <a:cubicBezTo>
                      <a:pt x="19819493" y="15058262"/>
                      <a:pt x="19799173" y="15065248"/>
                      <a:pt x="19782410" y="15056993"/>
                    </a:cubicBezTo>
                    <a:cubicBezTo>
                      <a:pt x="19765645" y="15048737"/>
                      <a:pt x="19758661" y="15028418"/>
                      <a:pt x="19766916" y="15011654"/>
                    </a:cubicBezTo>
                    <a:cubicBezTo>
                      <a:pt x="19776821" y="14991462"/>
                      <a:pt x="19786727" y="14971140"/>
                      <a:pt x="19796506" y="14950821"/>
                    </a:cubicBezTo>
                    <a:cubicBezTo>
                      <a:pt x="19804635" y="14933930"/>
                      <a:pt x="19824827" y="14926945"/>
                      <a:pt x="19841718" y="14935073"/>
                    </a:cubicBezTo>
                    <a:cubicBezTo>
                      <a:pt x="19858610" y="14943201"/>
                      <a:pt x="19865594" y="14963394"/>
                      <a:pt x="19857467" y="14980286"/>
                    </a:cubicBezTo>
                    <a:close/>
                    <a:moveTo>
                      <a:pt x="19797522" y="15102460"/>
                    </a:moveTo>
                    <a:cubicBezTo>
                      <a:pt x="19787363" y="15122779"/>
                      <a:pt x="19777202" y="15142972"/>
                      <a:pt x="19766916" y="15163164"/>
                    </a:cubicBezTo>
                    <a:cubicBezTo>
                      <a:pt x="19758406" y="15179802"/>
                      <a:pt x="19738087" y="15186533"/>
                      <a:pt x="19721449" y="15178024"/>
                    </a:cubicBezTo>
                    <a:cubicBezTo>
                      <a:pt x="19704813" y="15169514"/>
                      <a:pt x="19698081" y="15149195"/>
                      <a:pt x="19706591" y="15132558"/>
                    </a:cubicBezTo>
                    <a:cubicBezTo>
                      <a:pt x="19716750" y="15112492"/>
                      <a:pt x="19726911" y="15092426"/>
                      <a:pt x="19736943" y="15072233"/>
                    </a:cubicBezTo>
                    <a:cubicBezTo>
                      <a:pt x="19745325" y="15055469"/>
                      <a:pt x="19765645" y="15048737"/>
                      <a:pt x="19782410" y="15056993"/>
                    </a:cubicBezTo>
                    <a:cubicBezTo>
                      <a:pt x="19799173" y="15065248"/>
                      <a:pt x="19805904" y="15085695"/>
                      <a:pt x="19797649" y="15102460"/>
                    </a:cubicBezTo>
                    <a:close/>
                    <a:moveTo>
                      <a:pt x="19736181" y="15223744"/>
                    </a:moveTo>
                    <a:cubicBezTo>
                      <a:pt x="19725767" y="15243938"/>
                      <a:pt x="19715353" y="15264003"/>
                      <a:pt x="19704813" y="15284069"/>
                    </a:cubicBezTo>
                    <a:cubicBezTo>
                      <a:pt x="19696176" y="15300579"/>
                      <a:pt x="19675729" y="15307056"/>
                      <a:pt x="19659092" y="15298420"/>
                    </a:cubicBezTo>
                    <a:cubicBezTo>
                      <a:pt x="19642455" y="15289785"/>
                      <a:pt x="19636105" y="15269338"/>
                      <a:pt x="19644742" y="15252700"/>
                    </a:cubicBezTo>
                    <a:cubicBezTo>
                      <a:pt x="19655155" y="15232762"/>
                      <a:pt x="19665569" y="15212822"/>
                      <a:pt x="19675856" y="15192756"/>
                    </a:cubicBezTo>
                    <a:cubicBezTo>
                      <a:pt x="19684366" y="15176119"/>
                      <a:pt x="19704813" y="15169642"/>
                      <a:pt x="19721449" y="15178151"/>
                    </a:cubicBezTo>
                    <a:cubicBezTo>
                      <a:pt x="19738087" y="15186661"/>
                      <a:pt x="19744564" y="15207107"/>
                      <a:pt x="19736054" y="15223744"/>
                    </a:cubicBezTo>
                    <a:close/>
                    <a:moveTo>
                      <a:pt x="19673063" y="15344012"/>
                    </a:moveTo>
                    <a:cubicBezTo>
                      <a:pt x="19662394" y="15363952"/>
                      <a:pt x="19651726" y="15383890"/>
                      <a:pt x="19640931" y="15403830"/>
                    </a:cubicBezTo>
                    <a:cubicBezTo>
                      <a:pt x="19632042" y="15420339"/>
                      <a:pt x="19611467" y="15426437"/>
                      <a:pt x="19595085" y="15417546"/>
                    </a:cubicBezTo>
                    <a:cubicBezTo>
                      <a:pt x="19578701" y="15408656"/>
                      <a:pt x="19572478" y="15388082"/>
                      <a:pt x="19581368" y="15371699"/>
                    </a:cubicBezTo>
                    <a:cubicBezTo>
                      <a:pt x="19592037" y="15351888"/>
                      <a:pt x="19602704" y="15332075"/>
                      <a:pt x="19613245" y="15312262"/>
                    </a:cubicBezTo>
                    <a:cubicBezTo>
                      <a:pt x="19622008" y="15295753"/>
                      <a:pt x="19642582" y="15289530"/>
                      <a:pt x="19659092" y="15298293"/>
                    </a:cubicBezTo>
                    <a:cubicBezTo>
                      <a:pt x="19675602" y="15307056"/>
                      <a:pt x="19681825" y="15327630"/>
                      <a:pt x="19673063" y="15344139"/>
                    </a:cubicBezTo>
                    <a:close/>
                    <a:moveTo>
                      <a:pt x="19608419" y="15463647"/>
                    </a:moveTo>
                    <a:cubicBezTo>
                      <a:pt x="19597497" y="15483587"/>
                      <a:pt x="19586575" y="15503398"/>
                      <a:pt x="19575526" y="15523211"/>
                    </a:cubicBezTo>
                    <a:cubicBezTo>
                      <a:pt x="19566382" y="15539593"/>
                      <a:pt x="19545808" y="15545436"/>
                      <a:pt x="19529425" y="15536290"/>
                    </a:cubicBezTo>
                    <a:cubicBezTo>
                      <a:pt x="19513042" y="15527147"/>
                      <a:pt x="19507200" y="15506573"/>
                      <a:pt x="19516344" y="15490189"/>
                    </a:cubicBezTo>
                    <a:cubicBezTo>
                      <a:pt x="19527267" y="15470505"/>
                      <a:pt x="19538189" y="15450820"/>
                      <a:pt x="19549111" y="15431008"/>
                    </a:cubicBezTo>
                    <a:cubicBezTo>
                      <a:pt x="19558127" y="15414625"/>
                      <a:pt x="19578701" y="15408656"/>
                      <a:pt x="19595085" y="15417673"/>
                    </a:cubicBezTo>
                    <a:cubicBezTo>
                      <a:pt x="19611467" y="15426689"/>
                      <a:pt x="19617437" y="15447263"/>
                      <a:pt x="19608419" y="15463647"/>
                    </a:cubicBezTo>
                    <a:close/>
                    <a:moveTo>
                      <a:pt x="19542252" y="15582392"/>
                    </a:moveTo>
                    <a:cubicBezTo>
                      <a:pt x="19531076" y="15602077"/>
                      <a:pt x="19519900" y="15621763"/>
                      <a:pt x="19508597" y="15641447"/>
                    </a:cubicBezTo>
                    <a:cubicBezTo>
                      <a:pt x="19499326" y="15657703"/>
                      <a:pt x="19478625" y="15663290"/>
                      <a:pt x="19462369" y="15653893"/>
                    </a:cubicBezTo>
                    <a:cubicBezTo>
                      <a:pt x="19446114" y="15644495"/>
                      <a:pt x="19440525" y="15623921"/>
                      <a:pt x="19449923" y="15607664"/>
                    </a:cubicBezTo>
                    <a:cubicBezTo>
                      <a:pt x="19461099" y="15588107"/>
                      <a:pt x="19472275" y="15568549"/>
                      <a:pt x="19483324" y="15548990"/>
                    </a:cubicBezTo>
                    <a:cubicBezTo>
                      <a:pt x="19492595" y="15532736"/>
                      <a:pt x="19513169" y="15527020"/>
                      <a:pt x="19529425" y="15536163"/>
                    </a:cubicBezTo>
                    <a:cubicBezTo>
                      <a:pt x="19545681" y="15545308"/>
                      <a:pt x="19551396" y="15566010"/>
                      <a:pt x="19542252" y="15582264"/>
                    </a:cubicBezTo>
                    <a:close/>
                    <a:moveTo>
                      <a:pt x="19474562" y="15700121"/>
                    </a:moveTo>
                    <a:cubicBezTo>
                      <a:pt x="19463131" y="15719679"/>
                      <a:pt x="19451701" y="15739238"/>
                      <a:pt x="19440144" y="15758668"/>
                    </a:cubicBezTo>
                    <a:cubicBezTo>
                      <a:pt x="19430619" y="15774797"/>
                      <a:pt x="19409792" y="15780131"/>
                      <a:pt x="19393790" y="15770606"/>
                    </a:cubicBezTo>
                    <a:cubicBezTo>
                      <a:pt x="19377788" y="15761081"/>
                      <a:pt x="19372326" y="15740253"/>
                      <a:pt x="19381851" y="15724251"/>
                    </a:cubicBezTo>
                    <a:cubicBezTo>
                      <a:pt x="19393281" y="15704947"/>
                      <a:pt x="19404712" y="15685515"/>
                      <a:pt x="19416015" y="15666086"/>
                    </a:cubicBezTo>
                    <a:cubicBezTo>
                      <a:pt x="19425413" y="15649956"/>
                      <a:pt x="19446114" y="15644495"/>
                      <a:pt x="19462369" y="15653893"/>
                    </a:cubicBezTo>
                    <a:cubicBezTo>
                      <a:pt x="19478625" y="15663290"/>
                      <a:pt x="19483960" y="15683992"/>
                      <a:pt x="19474562" y="15700248"/>
                    </a:cubicBezTo>
                    <a:close/>
                    <a:moveTo>
                      <a:pt x="19405346" y="15817087"/>
                    </a:moveTo>
                    <a:cubicBezTo>
                      <a:pt x="19393663" y="15836519"/>
                      <a:pt x="19381978" y="15855823"/>
                      <a:pt x="19370167" y="15875127"/>
                    </a:cubicBezTo>
                    <a:cubicBezTo>
                      <a:pt x="19360389" y="15891129"/>
                      <a:pt x="19339561" y="15896210"/>
                      <a:pt x="19323558" y="15886430"/>
                    </a:cubicBezTo>
                    <a:cubicBezTo>
                      <a:pt x="19307556" y="15876651"/>
                      <a:pt x="19302476" y="15855823"/>
                      <a:pt x="19312255" y="15839821"/>
                    </a:cubicBezTo>
                    <a:cubicBezTo>
                      <a:pt x="19323940" y="15820644"/>
                      <a:pt x="19335623" y="15801339"/>
                      <a:pt x="19347180" y="15782162"/>
                    </a:cubicBezTo>
                    <a:cubicBezTo>
                      <a:pt x="19356832" y="15766162"/>
                      <a:pt x="19377661" y="15760954"/>
                      <a:pt x="19393663" y="15770606"/>
                    </a:cubicBezTo>
                    <a:cubicBezTo>
                      <a:pt x="19409665" y="15780258"/>
                      <a:pt x="19414871" y="15801087"/>
                      <a:pt x="19405219" y="15817087"/>
                    </a:cubicBezTo>
                    <a:close/>
                    <a:moveTo>
                      <a:pt x="19334480" y="15933165"/>
                    </a:moveTo>
                    <a:cubicBezTo>
                      <a:pt x="19322542" y="15952470"/>
                      <a:pt x="19310604" y="15971647"/>
                      <a:pt x="19298540" y="15990824"/>
                    </a:cubicBezTo>
                    <a:cubicBezTo>
                      <a:pt x="19288633" y="16006699"/>
                      <a:pt x="19267678" y="16011398"/>
                      <a:pt x="19251803" y="16001492"/>
                    </a:cubicBezTo>
                    <a:cubicBezTo>
                      <a:pt x="19235928" y="15991587"/>
                      <a:pt x="19231229" y="15970631"/>
                      <a:pt x="19241136" y="15954756"/>
                    </a:cubicBezTo>
                    <a:cubicBezTo>
                      <a:pt x="19253073" y="15935706"/>
                      <a:pt x="19265012" y="15916529"/>
                      <a:pt x="19276822" y="15897479"/>
                    </a:cubicBezTo>
                    <a:cubicBezTo>
                      <a:pt x="19286601" y="15881604"/>
                      <a:pt x="19307556" y="15876651"/>
                      <a:pt x="19323431" y="15886557"/>
                    </a:cubicBezTo>
                    <a:cubicBezTo>
                      <a:pt x="19339306" y="15896462"/>
                      <a:pt x="19344260" y="15917290"/>
                      <a:pt x="19334353" y="15933165"/>
                    </a:cubicBezTo>
                    <a:close/>
                    <a:moveTo>
                      <a:pt x="19262091" y="16048355"/>
                    </a:moveTo>
                    <a:cubicBezTo>
                      <a:pt x="19249898" y="16067405"/>
                      <a:pt x="19237706" y="16086582"/>
                      <a:pt x="19225388" y="16105505"/>
                    </a:cubicBezTo>
                    <a:cubicBezTo>
                      <a:pt x="19215227" y="16121253"/>
                      <a:pt x="19194272" y="16125698"/>
                      <a:pt x="19178524" y="16115537"/>
                    </a:cubicBezTo>
                    <a:cubicBezTo>
                      <a:pt x="19162776" y="16105378"/>
                      <a:pt x="19158331" y="16084423"/>
                      <a:pt x="19168492" y="16068675"/>
                    </a:cubicBezTo>
                    <a:cubicBezTo>
                      <a:pt x="19180683" y="16049752"/>
                      <a:pt x="19192875" y="16030829"/>
                      <a:pt x="19204941" y="16011906"/>
                    </a:cubicBezTo>
                    <a:cubicBezTo>
                      <a:pt x="19214973" y="15996158"/>
                      <a:pt x="19235928" y="15991460"/>
                      <a:pt x="19251676" y="16001492"/>
                    </a:cubicBezTo>
                    <a:cubicBezTo>
                      <a:pt x="19267424" y="16011525"/>
                      <a:pt x="19272123" y="16032480"/>
                      <a:pt x="19262091" y="16048228"/>
                    </a:cubicBezTo>
                    <a:close/>
                    <a:moveTo>
                      <a:pt x="19188303" y="16162401"/>
                    </a:moveTo>
                    <a:cubicBezTo>
                      <a:pt x="19175857" y="16181324"/>
                      <a:pt x="19163412" y="16200247"/>
                      <a:pt x="19150839" y="16219043"/>
                    </a:cubicBezTo>
                    <a:cubicBezTo>
                      <a:pt x="19140424" y="16234663"/>
                      <a:pt x="19119469" y="16238855"/>
                      <a:pt x="19103848" y="16228440"/>
                    </a:cubicBezTo>
                    <a:cubicBezTo>
                      <a:pt x="19088227" y="16218027"/>
                      <a:pt x="19084037" y="16197072"/>
                      <a:pt x="19094450" y="16181451"/>
                    </a:cubicBezTo>
                    <a:cubicBezTo>
                      <a:pt x="19106896" y="16162782"/>
                      <a:pt x="19119342" y="16143987"/>
                      <a:pt x="19131662" y="16125189"/>
                    </a:cubicBezTo>
                    <a:cubicBezTo>
                      <a:pt x="19141948" y="16109569"/>
                      <a:pt x="19162903" y="16105124"/>
                      <a:pt x="19178524" y="16115412"/>
                    </a:cubicBezTo>
                    <a:cubicBezTo>
                      <a:pt x="19194145" y="16125698"/>
                      <a:pt x="19198591" y="16146653"/>
                      <a:pt x="19188303" y="16162274"/>
                    </a:cubicBezTo>
                    <a:close/>
                    <a:moveTo>
                      <a:pt x="19113119" y="16275431"/>
                    </a:moveTo>
                    <a:cubicBezTo>
                      <a:pt x="19100419" y="16294227"/>
                      <a:pt x="19087719" y="16313023"/>
                      <a:pt x="19074892" y="16331692"/>
                    </a:cubicBezTo>
                    <a:cubicBezTo>
                      <a:pt x="19064351" y="16347187"/>
                      <a:pt x="19043269" y="16351123"/>
                      <a:pt x="19027775" y="16340582"/>
                    </a:cubicBezTo>
                    <a:cubicBezTo>
                      <a:pt x="19012281" y="16330040"/>
                      <a:pt x="19008344" y="16308960"/>
                      <a:pt x="19018886" y="16293464"/>
                    </a:cubicBezTo>
                    <a:cubicBezTo>
                      <a:pt x="19031586" y="16274923"/>
                      <a:pt x="19044286" y="16256254"/>
                      <a:pt x="19056858" y="16237586"/>
                    </a:cubicBezTo>
                    <a:cubicBezTo>
                      <a:pt x="19067272" y="16222090"/>
                      <a:pt x="19088354" y="16218027"/>
                      <a:pt x="19103848" y="16228440"/>
                    </a:cubicBezTo>
                    <a:cubicBezTo>
                      <a:pt x="19119342" y="16238855"/>
                      <a:pt x="19123406" y="16259938"/>
                      <a:pt x="19112992" y="16275431"/>
                    </a:cubicBezTo>
                    <a:close/>
                    <a:moveTo>
                      <a:pt x="19036285" y="16387699"/>
                    </a:moveTo>
                    <a:cubicBezTo>
                      <a:pt x="19023330" y="16406368"/>
                      <a:pt x="19010376" y="16424911"/>
                      <a:pt x="18997422" y="16443452"/>
                    </a:cubicBezTo>
                    <a:cubicBezTo>
                      <a:pt x="18986627" y="16458819"/>
                      <a:pt x="18965545" y="16462502"/>
                      <a:pt x="18950178" y="16451707"/>
                    </a:cubicBezTo>
                    <a:cubicBezTo>
                      <a:pt x="18934812" y="16440913"/>
                      <a:pt x="18931128" y="16419830"/>
                      <a:pt x="18941923" y="16404462"/>
                    </a:cubicBezTo>
                    <a:cubicBezTo>
                      <a:pt x="18954877" y="16386048"/>
                      <a:pt x="18967704" y="16367633"/>
                      <a:pt x="18980531" y="16349090"/>
                    </a:cubicBezTo>
                    <a:cubicBezTo>
                      <a:pt x="18991199" y="16333724"/>
                      <a:pt x="19012281" y="16329913"/>
                      <a:pt x="19027648" y="16340582"/>
                    </a:cubicBezTo>
                    <a:cubicBezTo>
                      <a:pt x="19043016" y="16351250"/>
                      <a:pt x="19046825" y="16372332"/>
                      <a:pt x="19036157" y="16387699"/>
                    </a:cubicBezTo>
                    <a:close/>
                    <a:moveTo>
                      <a:pt x="18958052" y="16498951"/>
                    </a:moveTo>
                    <a:cubicBezTo>
                      <a:pt x="18944971" y="16517365"/>
                      <a:pt x="18931764" y="16535781"/>
                      <a:pt x="18918428" y="16554196"/>
                    </a:cubicBezTo>
                    <a:cubicBezTo>
                      <a:pt x="18907506" y="16569310"/>
                      <a:pt x="18886297" y="16572737"/>
                      <a:pt x="18871185" y="16561815"/>
                    </a:cubicBezTo>
                    <a:cubicBezTo>
                      <a:pt x="18856071" y="16550894"/>
                      <a:pt x="18852642" y="16529686"/>
                      <a:pt x="18863565" y="16514572"/>
                    </a:cubicBezTo>
                    <a:cubicBezTo>
                      <a:pt x="18876772" y="16496285"/>
                      <a:pt x="18889853" y="16477996"/>
                      <a:pt x="18902935" y="16459708"/>
                    </a:cubicBezTo>
                    <a:cubicBezTo>
                      <a:pt x="18913729" y="16444468"/>
                      <a:pt x="18934939" y="16440913"/>
                      <a:pt x="18950178" y="16451835"/>
                    </a:cubicBezTo>
                    <a:cubicBezTo>
                      <a:pt x="18965418" y="16462756"/>
                      <a:pt x="18968974" y="16483837"/>
                      <a:pt x="18958052" y="16499078"/>
                    </a:cubicBezTo>
                    <a:close/>
                    <a:moveTo>
                      <a:pt x="18878550" y="16609188"/>
                    </a:moveTo>
                    <a:cubicBezTo>
                      <a:pt x="18865216" y="16627475"/>
                      <a:pt x="18851753" y="16645637"/>
                      <a:pt x="18838292" y="16663797"/>
                    </a:cubicBezTo>
                    <a:cubicBezTo>
                      <a:pt x="18827116" y="16678783"/>
                      <a:pt x="18805906" y="16681958"/>
                      <a:pt x="18790920" y="16670782"/>
                    </a:cubicBezTo>
                    <a:cubicBezTo>
                      <a:pt x="18775935" y="16659606"/>
                      <a:pt x="18772760" y="16638397"/>
                      <a:pt x="18783936" y="16623412"/>
                    </a:cubicBezTo>
                    <a:cubicBezTo>
                      <a:pt x="18797397" y="16605377"/>
                      <a:pt x="18810732" y="16587215"/>
                      <a:pt x="18823941" y="16569055"/>
                    </a:cubicBezTo>
                    <a:cubicBezTo>
                      <a:pt x="18834990" y="16553942"/>
                      <a:pt x="18856198" y="16550639"/>
                      <a:pt x="18871312" y="16561688"/>
                    </a:cubicBezTo>
                    <a:cubicBezTo>
                      <a:pt x="18886424" y="16572737"/>
                      <a:pt x="18889726" y="16593947"/>
                      <a:pt x="18878677" y="16609061"/>
                    </a:cubicBezTo>
                    <a:close/>
                    <a:moveTo>
                      <a:pt x="18797651" y="16718153"/>
                    </a:moveTo>
                    <a:cubicBezTo>
                      <a:pt x="18784063" y="16736313"/>
                      <a:pt x="18770346" y="16754348"/>
                      <a:pt x="18756630" y="16772382"/>
                    </a:cubicBezTo>
                    <a:cubicBezTo>
                      <a:pt x="18745327" y="16787240"/>
                      <a:pt x="18723992" y="16790163"/>
                      <a:pt x="18709132" y="16778732"/>
                    </a:cubicBezTo>
                    <a:cubicBezTo>
                      <a:pt x="18694273" y="16767302"/>
                      <a:pt x="18691352" y="16746093"/>
                      <a:pt x="18702782" y="16731235"/>
                    </a:cubicBezTo>
                    <a:cubicBezTo>
                      <a:pt x="18716371" y="16713327"/>
                      <a:pt x="18730088" y="16695420"/>
                      <a:pt x="18743549" y="16677387"/>
                    </a:cubicBezTo>
                    <a:cubicBezTo>
                      <a:pt x="18754852" y="16662400"/>
                      <a:pt x="18776062" y="16659479"/>
                      <a:pt x="18790920" y="16670655"/>
                    </a:cubicBezTo>
                    <a:cubicBezTo>
                      <a:pt x="18805779" y="16681831"/>
                      <a:pt x="18808827" y="16703167"/>
                      <a:pt x="18797651" y="16718026"/>
                    </a:cubicBezTo>
                    <a:close/>
                    <a:moveTo>
                      <a:pt x="18715228" y="16826103"/>
                    </a:moveTo>
                    <a:cubicBezTo>
                      <a:pt x="18701386" y="16844011"/>
                      <a:pt x="18687416" y="16861917"/>
                      <a:pt x="18673445" y="16879697"/>
                    </a:cubicBezTo>
                    <a:cubicBezTo>
                      <a:pt x="18661889" y="16894429"/>
                      <a:pt x="18640679" y="16896969"/>
                      <a:pt x="18625947" y="16885538"/>
                    </a:cubicBezTo>
                    <a:cubicBezTo>
                      <a:pt x="18611216" y="16874110"/>
                      <a:pt x="18608675" y="16852773"/>
                      <a:pt x="18620105" y="16838040"/>
                    </a:cubicBezTo>
                    <a:cubicBezTo>
                      <a:pt x="18633948" y="16820262"/>
                      <a:pt x="18647792" y="16802608"/>
                      <a:pt x="18661507" y="16784701"/>
                    </a:cubicBezTo>
                    <a:cubicBezTo>
                      <a:pt x="18672938" y="16769842"/>
                      <a:pt x="18694273" y="16767175"/>
                      <a:pt x="18709005" y="16778605"/>
                    </a:cubicBezTo>
                    <a:cubicBezTo>
                      <a:pt x="18723738" y="16790036"/>
                      <a:pt x="18726531" y="16811371"/>
                      <a:pt x="18715101" y="16826103"/>
                    </a:cubicBezTo>
                    <a:close/>
                    <a:moveTo>
                      <a:pt x="18631281" y="16933163"/>
                    </a:moveTo>
                    <a:cubicBezTo>
                      <a:pt x="18617185" y="16950944"/>
                      <a:pt x="18603088" y="16968597"/>
                      <a:pt x="18588864" y="16986250"/>
                    </a:cubicBezTo>
                    <a:cubicBezTo>
                      <a:pt x="18577179" y="17000855"/>
                      <a:pt x="18555843" y="17003140"/>
                      <a:pt x="18541239" y="16991457"/>
                    </a:cubicBezTo>
                    <a:cubicBezTo>
                      <a:pt x="18526633" y="16979773"/>
                      <a:pt x="18524347" y="16958438"/>
                      <a:pt x="18536031" y="16943832"/>
                    </a:cubicBezTo>
                    <a:cubicBezTo>
                      <a:pt x="18550128" y="16926306"/>
                      <a:pt x="18564225" y="16908780"/>
                      <a:pt x="18578195" y="16891127"/>
                    </a:cubicBezTo>
                    <a:cubicBezTo>
                      <a:pt x="18589879" y="16876522"/>
                      <a:pt x="18611089" y="16873982"/>
                      <a:pt x="18625820" y="16885665"/>
                    </a:cubicBezTo>
                    <a:cubicBezTo>
                      <a:pt x="18640552" y="16897350"/>
                      <a:pt x="18642966" y="16918560"/>
                      <a:pt x="18631281" y="16933290"/>
                    </a:cubicBezTo>
                    <a:close/>
                    <a:moveTo>
                      <a:pt x="18546192" y="17039210"/>
                    </a:moveTo>
                    <a:cubicBezTo>
                      <a:pt x="18531841" y="17056736"/>
                      <a:pt x="18517490" y="17074262"/>
                      <a:pt x="18503139" y="17091788"/>
                    </a:cubicBezTo>
                    <a:cubicBezTo>
                      <a:pt x="18491200" y="17106264"/>
                      <a:pt x="18469865" y="17108297"/>
                      <a:pt x="18455514" y="17096360"/>
                    </a:cubicBezTo>
                    <a:cubicBezTo>
                      <a:pt x="18441163" y="17084421"/>
                      <a:pt x="18439003" y="17063086"/>
                      <a:pt x="18450942" y="17048735"/>
                    </a:cubicBezTo>
                    <a:cubicBezTo>
                      <a:pt x="18465292" y="17031336"/>
                      <a:pt x="18479517" y="17013937"/>
                      <a:pt x="18493741" y="16996538"/>
                    </a:cubicBezTo>
                    <a:cubicBezTo>
                      <a:pt x="18505551" y="16982060"/>
                      <a:pt x="18526888" y="16979900"/>
                      <a:pt x="18541366" y="16991712"/>
                    </a:cubicBezTo>
                    <a:cubicBezTo>
                      <a:pt x="18555843" y="17003522"/>
                      <a:pt x="18558002" y="17024858"/>
                      <a:pt x="18546192" y="17039337"/>
                    </a:cubicBezTo>
                    <a:close/>
                    <a:moveTo>
                      <a:pt x="18459704" y="17144112"/>
                    </a:moveTo>
                    <a:cubicBezTo>
                      <a:pt x="18445226" y="17161511"/>
                      <a:pt x="18430621" y="17178782"/>
                      <a:pt x="18415890" y="17196054"/>
                    </a:cubicBezTo>
                    <a:cubicBezTo>
                      <a:pt x="18403824" y="17210278"/>
                      <a:pt x="18382362" y="17212056"/>
                      <a:pt x="18368138" y="17199990"/>
                    </a:cubicBezTo>
                    <a:cubicBezTo>
                      <a:pt x="18353914" y="17187926"/>
                      <a:pt x="18352136" y="17166462"/>
                      <a:pt x="18364200" y="17152238"/>
                    </a:cubicBezTo>
                    <a:cubicBezTo>
                      <a:pt x="18378805" y="17135094"/>
                      <a:pt x="18393283" y="17117822"/>
                      <a:pt x="18407762" y="17100550"/>
                    </a:cubicBezTo>
                    <a:cubicBezTo>
                      <a:pt x="18419826" y="17086199"/>
                      <a:pt x="18441163" y="17084294"/>
                      <a:pt x="18455514" y="17096360"/>
                    </a:cubicBezTo>
                    <a:cubicBezTo>
                      <a:pt x="18469865" y="17108424"/>
                      <a:pt x="18471769" y="17129761"/>
                      <a:pt x="18459704" y="17144112"/>
                    </a:cubicBezTo>
                    <a:close/>
                    <a:moveTo>
                      <a:pt x="18371820" y="17247743"/>
                    </a:moveTo>
                    <a:cubicBezTo>
                      <a:pt x="18357089" y="17264887"/>
                      <a:pt x="18342229" y="17282033"/>
                      <a:pt x="18327370" y="17299178"/>
                    </a:cubicBezTo>
                    <a:cubicBezTo>
                      <a:pt x="18315051" y="17313275"/>
                      <a:pt x="18293716" y="17314799"/>
                      <a:pt x="18279618" y="17302480"/>
                    </a:cubicBezTo>
                    <a:cubicBezTo>
                      <a:pt x="18265521" y="17290162"/>
                      <a:pt x="18263997" y="17268825"/>
                      <a:pt x="18276317" y="17254728"/>
                    </a:cubicBezTo>
                    <a:cubicBezTo>
                      <a:pt x="18291048" y="17237711"/>
                      <a:pt x="18305780" y="17220692"/>
                      <a:pt x="18320513" y="17203674"/>
                    </a:cubicBezTo>
                    <a:cubicBezTo>
                      <a:pt x="18332704" y="17189450"/>
                      <a:pt x="18354041" y="17187926"/>
                      <a:pt x="18368265" y="17199990"/>
                    </a:cubicBezTo>
                    <a:cubicBezTo>
                      <a:pt x="18382489" y="17212056"/>
                      <a:pt x="18384013" y="17233519"/>
                      <a:pt x="18371947" y="17247743"/>
                    </a:cubicBezTo>
                    <a:close/>
                    <a:moveTo>
                      <a:pt x="18282793" y="17350232"/>
                    </a:moveTo>
                    <a:cubicBezTo>
                      <a:pt x="18267807" y="17367250"/>
                      <a:pt x="18252821" y="17384140"/>
                      <a:pt x="18237708" y="17401032"/>
                    </a:cubicBezTo>
                    <a:cubicBezTo>
                      <a:pt x="18225263" y="17415002"/>
                      <a:pt x="18203799" y="17416145"/>
                      <a:pt x="18189829" y="17403699"/>
                    </a:cubicBezTo>
                    <a:cubicBezTo>
                      <a:pt x="18175860" y="17391253"/>
                      <a:pt x="18174717" y="17369789"/>
                      <a:pt x="18187163" y="17355820"/>
                    </a:cubicBezTo>
                    <a:cubicBezTo>
                      <a:pt x="18202148" y="17339056"/>
                      <a:pt x="18217135" y="17322164"/>
                      <a:pt x="18231993" y="17305274"/>
                    </a:cubicBezTo>
                    <a:cubicBezTo>
                      <a:pt x="18244313" y="17291304"/>
                      <a:pt x="18265775" y="17289907"/>
                      <a:pt x="18279745" y="17302226"/>
                    </a:cubicBezTo>
                    <a:cubicBezTo>
                      <a:pt x="18293716" y="17314545"/>
                      <a:pt x="18295113" y="17336008"/>
                      <a:pt x="18282793" y="17349978"/>
                    </a:cubicBezTo>
                    <a:close/>
                    <a:moveTo>
                      <a:pt x="18192242" y="17451324"/>
                    </a:moveTo>
                    <a:cubicBezTo>
                      <a:pt x="18177002" y="17468087"/>
                      <a:pt x="18161763" y="17484852"/>
                      <a:pt x="18146522" y="17501615"/>
                    </a:cubicBezTo>
                    <a:cubicBezTo>
                      <a:pt x="18133822" y="17515460"/>
                      <a:pt x="18112487" y="17516348"/>
                      <a:pt x="18098643" y="17503648"/>
                    </a:cubicBezTo>
                    <a:cubicBezTo>
                      <a:pt x="18084800" y="17490948"/>
                      <a:pt x="18083912" y="17469613"/>
                      <a:pt x="18096612" y="17455769"/>
                    </a:cubicBezTo>
                    <a:cubicBezTo>
                      <a:pt x="18111851" y="17439132"/>
                      <a:pt x="18126965" y="17422495"/>
                      <a:pt x="18142077" y="17405858"/>
                    </a:cubicBezTo>
                    <a:cubicBezTo>
                      <a:pt x="18154650" y="17392014"/>
                      <a:pt x="18175987" y="17390872"/>
                      <a:pt x="18189956" y="17403445"/>
                    </a:cubicBezTo>
                    <a:cubicBezTo>
                      <a:pt x="18203926" y="17416018"/>
                      <a:pt x="18204942" y="17437354"/>
                      <a:pt x="18192369" y="17451324"/>
                    </a:cubicBezTo>
                    <a:close/>
                    <a:moveTo>
                      <a:pt x="18100548" y="17551527"/>
                    </a:moveTo>
                    <a:cubicBezTo>
                      <a:pt x="18085181" y="17568163"/>
                      <a:pt x="18069688" y="17584674"/>
                      <a:pt x="18054193" y="17601185"/>
                    </a:cubicBezTo>
                    <a:cubicBezTo>
                      <a:pt x="18041367" y="17614773"/>
                      <a:pt x="18019903" y="17615408"/>
                      <a:pt x="18006315" y="17602581"/>
                    </a:cubicBezTo>
                    <a:cubicBezTo>
                      <a:pt x="17992725" y="17589754"/>
                      <a:pt x="17992091" y="17568290"/>
                      <a:pt x="18004917" y="17554702"/>
                    </a:cubicBezTo>
                    <a:cubicBezTo>
                      <a:pt x="18020285" y="17538319"/>
                      <a:pt x="18035651" y="17521810"/>
                      <a:pt x="18051018" y="17505426"/>
                    </a:cubicBezTo>
                    <a:cubicBezTo>
                      <a:pt x="18063718" y="17491711"/>
                      <a:pt x="18085181" y="17490948"/>
                      <a:pt x="18098897" y="17503648"/>
                    </a:cubicBezTo>
                    <a:cubicBezTo>
                      <a:pt x="18112614" y="17516348"/>
                      <a:pt x="18113375" y="17537812"/>
                      <a:pt x="18100675" y="17551527"/>
                    </a:cubicBezTo>
                    <a:close/>
                    <a:moveTo>
                      <a:pt x="18007585" y="17650461"/>
                    </a:moveTo>
                    <a:cubicBezTo>
                      <a:pt x="17991964" y="17666843"/>
                      <a:pt x="17976216" y="17683226"/>
                      <a:pt x="17960594" y="17699482"/>
                    </a:cubicBezTo>
                    <a:cubicBezTo>
                      <a:pt x="17947641" y="17712944"/>
                      <a:pt x="17926177" y="17713325"/>
                      <a:pt x="17912716" y="17700371"/>
                    </a:cubicBezTo>
                    <a:cubicBezTo>
                      <a:pt x="17899253" y="17687417"/>
                      <a:pt x="17898872" y="17665954"/>
                      <a:pt x="17911826" y="17652492"/>
                    </a:cubicBezTo>
                    <a:cubicBezTo>
                      <a:pt x="17927447" y="17636362"/>
                      <a:pt x="17943068" y="17620107"/>
                      <a:pt x="17958563" y="17603724"/>
                    </a:cubicBezTo>
                    <a:cubicBezTo>
                      <a:pt x="17971517" y="17590136"/>
                      <a:pt x="17992852" y="17589627"/>
                      <a:pt x="18006442" y="17602581"/>
                    </a:cubicBezTo>
                    <a:cubicBezTo>
                      <a:pt x="18020030" y="17615536"/>
                      <a:pt x="18020539" y="17636871"/>
                      <a:pt x="18007585" y="17650461"/>
                    </a:cubicBezTo>
                    <a:close/>
                    <a:moveTo>
                      <a:pt x="17913223" y="17748250"/>
                    </a:moveTo>
                    <a:cubicBezTo>
                      <a:pt x="17897348" y="17764379"/>
                      <a:pt x="17881473" y="17780636"/>
                      <a:pt x="17865598" y="17796638"/>
                    </a:cubicBezTo>
                    <a:cubicBezTo>
                      <a:pt x="17852391" y="17809972"/>
                      <a:pt x="17830927" y="17809972"/>
                      <a:pt x="17817719" y="17796890"/>
                    </a:cubicBezTo>
                    <a:cubicBezTo>
                      <a:pt x="17804512" y="17783811"/>
                      <a:pt x="17804385" y="17762220"/>
                      <a:pt x="17817466" y="17749013"/>
                    </a:cubicBezTo>
                    <a:cubicBezTo>
                      <a:pt x="17833341" y="17733011"/>
                      <a:pt x="17849089" y="17717008"/>
                      <a:pt x="17864837" y="17700879"/>
                    </a:cubicBezTo>
                    <a:cubicBezTo>
                      <a:pt x="17877917" y="17687544"/>
                      <a:pt x="17899380" y="17687289"/>
                      <a:pt x="17912716" y="17700371"/>
                    </a:cubicBezTo>
                    <a:cubicBezTo>
                      <a:pt x="17926050" y="17713452"/>
                      <a:pt x="17926304" y="17734914"/>
                      <a:pt x="17913223" y="17748250"/>
                    </a:cubicBezTo>
                    <a:close/>
                    <a:moveTo>
                      <a:pt x="17817592" y="17844770"/>
                    </a:moveTo>
                    <a:cubicBezTo>
                      <a:pt x="17801591" y="17860772"/>
                      <a:pt x="17785462" y="17876647"/>
                      <a:pt x="17769332" y="17892522"/>
                    </a:cubicBezTo>
                    <a:cubicBezTo>
                      <a:pt x="17755997" y="17905603"/>
                      <a:pt x="17734535" y="17905476"/>
                      <a:pt x="17721453" y="17892140"/>
                    </a:cubicBezTo>
                    <a:cubicBezTo>
                      <a:pt x="17708372" y="17878806"/>
                      <a:pt x="17708499" y="17857343"/>
                      <a:pt x="17721835" y="17844263"/>
                    </a:cubicBezTo>
                    <a:cubicBezTo>
                      <a:pt x="17737837" y="17828513"/>
                      <a:pt x="17753839" y="17812638"/>
                      <a:pt x="17769841" y="17796763"/>
                    </a:cubicBezTo>
                    <a:cubicBezTo>
                      <a:pt x="17783048" y="17783556"/>
                      <a:pt x="17804512" y="17783556"/>
                      <a:pt x="17817719" y="17796890"/>
                    </a:cubicBezTo>
                    <a:cubicBezTo>
                      <a:pt x="17830927" y="17810226"/>
                      <a:pt x="17830927" y="17831563"/>
                      <a:pt x="17817592" y="17844770"/>
                    </a:cubicBezTo>
                    <a:close/>
                    <a:moveTo>
                      <a:pt x="17720692" y="17940020"/>
                    </a:moveTo>
                    <a:cubicBezTo>
                      <a:pt x="17704436" y="17955768"/>
                      <a:pt x="17688179" y="17971515"/>
                      <a:pt x="17671796" y="17987138"/>
                    </a:cubicBezTo>
                    <a:cubicBezTo>
                      <a:pt x="17658335" y="18000090"/>
                      <a:pt x="17636871" y="17999583"/>
                      <a:pt x="17623917" y="17986121"/>
                    </a:cubicBezTo>
                    <a:cubicBezTo>
                      <a:pt x="17610964" y="17972660"/>
                      <a:pt x="17611471" y="17951196"/>
                      <a:pt x="17624933" y="17938242"/>
                    </a:cubicBezTo>
                    <a:cubicBezTo>
                      <a:pt x="17641190" y="17922621"/>
                      <a:pt x="17657318" y="17907000"/>
                      <a:pt x="17673574" y="17891379"/>
                    </a:cubicBezTo>
                    <a:cubicBezTo>
                      <a:pt x="17687037" y="17878298"/>
                      <a:pt x="17708372" y="17878679"/>
                      <a:pt x="17721453" y="17892140"/>
                    </a:cubicBezTo>
                    <a:cubicBezTo>
                      <a:pt x="17734535" y="17905603"/>
                      <a:pt x="17734153" y="17926938"/>
                      <a:pt x="17720692" y="17940020"/>
                    </a:cubicBezTo>
                    <a:close/>
                    <a:moveTo>
                      <a:pt x="17622520" y="18034000"/>
                    </a:moveTo>
                    <a:cubicBezTo>
                      <a:pt x="17606011" y="18049621"/>
                      <a:pt x="17589500" y="18065114"/>
                      <a:pt x="17572991" y="18080482"/>
                    </a:cubicBezTo>
                    <a:cubicBezTo>
                      <a:pt x="17559274" y="18093310"/>
                      <a:pt x="17537939" y="18092547"/>
                      <a:pt x="17525112" y="18078831"/>
                    </a:cubicBezTo>
                    <a:cubicBezTo>
                      <a:pt x="17512285" y="18065114"/>
                      <a:pt x="17513046" y="18043779"/>
                      <a:pt x="17526763" y="18030952"/>
                    </a:cubicBezTo>
                    <a:cubicBezTo>
                      <a:pt x="17543272" y="18015586"/>
                      <a:pt x="17559655" y="18000218"/>
                      <a:pt x="17575912" y="17984724"/>
                    </a:cubicBezTo>
                    <a:cubicBezTo>
                      <a:pt x="17589500" y="17971897"/>
                      <a:pt x="17610964" y="17972405"/>
                      <a:pt x="17623791" y="17985994"/>
                    </a:cubicBezTo>
                    <a:cubicBezTo>
                      <a:pt x="17636617" y="17999583"/>
                      <a:pt x="17636110" y="18021046"/>
                      <a:pt x="17622520" y="18033873"/>
                    </a:cubicBezTo>
                    <a:close/>
                    <a:moveTo>
                      <a:pt x="17523206" y="18126583"/>
                    </a:moveTo>
                    <a:cubicBezTo>
                      <a:pt x="17506569" y="18141950"/>
                      <a:pt x="17489805" y="18157189"/>
                      <a:pt x="17473042" y="18172430"/>
                    </a:cubicBezTo>
                    <a:cubicBezTo>
                      <a:pt x="17459198" y="18185003"/>
                      <a:pt x="17437736" y="18183988"/>
                      <a:pt x="17425163" y="18170144"/>
                    </a:cubicBezTo>
                    <a:cubicBezTo>
                      <a:pt x="17412590" y="18156301"/>
                      <a:pt x="17413605" y="18134837"/>
                      <a:pt x="17427448" y="18122264"/>
                    </a:cubicBezTo>
                    <a:cubicBezTo>
                      <a:pt x="17444086" y="18107152"/>
                      <a:pt x="17460722" y="18091913"/>
                      <a:pt x="17477232" y="18076672"/>
                    </a:cubicBezTo>
                    <a:cubicBezTo>
                      <a:pt x="17490948" y="18063972"/>
                      <a:pt x="17512412" y="18064862"/>
                      <a:pt x="17525112" y="18078577"/>
                    </a:cubicBezTo>
                    <a:cubicBezTo>
                      <a:pt x="17537812" y="18092293"/>
                      <a:pt x="17536922" y="18113756"/>
                      <a:pt x="17523206" y="18126456"/>
                    </a:cubicBezTo>
                    <a:close/>
                    <a:moveTo>
                      <a:pt x="17422749" y="18217896"/>
                    </a:moveTo>
                    <a:cubicBezTo>
                      <a:pt x="17405858" y="18233010"/>
                      <a:pt x="17388967" y="18248122"/>
                      <a:pt x="17372076" y="18263108"/>
                    </a:cubicBezTo>
                    <a:cubicBezTo>
                      <a:pt x="17358106" y="18275554"/>
                      <a:pt x="17336643" y="18274285"/>
                      <a:pt x="17324324" y="18260188"/>
                    </a:cubicBezTo>
                    <a:cubicBezTo>
                      <a:pt x="17312005" y="18246089"/>
                      <a:pt x="17313148" y="18224754"/>
                      <a:pt x="17327245" y="18212436"/>
                    </a:cubicBezTo>
                    <a:cubicBezTo>
                      <a:pt x="17344137" y="18197449"/>
                      <a:pt x="17360900" y="18182589"/>
                      <a:pt x="17377665" y="18167477"/>
                    </a:cubicBezTo>
                    <a:cubicBezTo>
                      <a:pt x="17391635" y="18155031"/>
                      <a:pt x="17412970" y="18156174"/>
                      <a:pt x="17425543" y="18170017"/>
                    </a:cubicBezTo>
                    <a:cubicBezTo>
                      <a:pt x="17438117" y="18183861"/>
                      <a:pt x="17436846" y="18205323"/>
                      <a:pt x="17423003" y="18217896"/>
                    </a:cubicBezTo>
                    <a:close/>
                    <a:moveTo>
                      <a:pt x="17321276" y="18308065"/>
                    </a:moveTo>
                    <a:cubicBezTo>
                      <a:pt x="17304258" y="18322925"/>
                      <a:pt x="17287114" y="18337785"/>
                      <a:pt x="17269968" y="18352643"/>
                    </a:cubicBezTo>
                    <a:cubicBezTo>
                      <a:pt x="17255871" y="18364836"/>
                      <a:pt x="17234408" y="18363312"/>
                      <a:pt x="17222217" y="18349088"/>
                    </a:cubicBezTo>
                    <a:cubicBezTo>
                      <a:pt x="17210024" y="18334862"/>
                      <a:pt x="17211548" y="18313527"/>
                      <a:pt x="17225772" y="18301336"/>
                    </a:cubicBezTo>
                    <a:cubicBezTo>
                      <a:pt x="17242791" y="18286603"/>
                      <a:pt x="17259808" y="18271871"/>
                      <a:pt x="17276699" y="18257013"/>
                    </a:cubicBezTo>
                    <a:cubicBezTo>
                      <a:pt x="17290796" y="18244693"/>
                      <a:pt x="17312132" y="18246089"/>
                      <a:pt x="17324451" y="18260188"/>
                    </a:cubicBezTo>
                    <a:cubicBezTo>
                      <a:pt x="17336770" y="18274285"/>
                      <a:pt x="17335373" y="18295620"/>
                      <a:pt x="17321276" y="18307938"/>
                    </a:cubicBezTo>
                    <a:close/>
                    <a:moveTo>
                      <a:pt x="17218406" y="18396713"/>
                    </a:moveTo>
                    <a:cubicBezTo>
                      <a:pt x="17201135" y="18411444"/>
                      <a:pt x="17183863" y="18426049"/>
                      <a:pt x="17166591" y="18440654"/>
                    </a:cubicBezTo>
                    <a:cubicBezTo>
                      <a:pt x="17152240" y="18452719"/>
                      <a:pt x="17130903" y="18450813"/>
                      <a:pt x="17118839" y="18436589"/>
                    </a:cubicBezTo>
                    <a:cubicBezTo>
                      <a:pt x="17106773" y="18422365"/>
                      <a:pt x="17108678" y="18400903"/>
                      <a:pt x="17122902" y="18388837"/>
                    </a:cubicBezTo>
                    <a:cubicBezTo>
                      <a:pt x="17140174" y="18374361"/>
                      <a:pt x="17157319" y="18359755"/>
                      <a:pt x="17174465" y="18345150"/>
                    </a:cubicBezTo>
                    <a:cubicBezTo>
                      <a:pt x="17188689" y="18332958"/>
                      <a:pt x="17210024" y="18334737"/>
                      <a:pt x="17222217" y="18348961"/>
                    </a:cubicBezTo>
                    <a:cubicBezTo>
                      <a:pt x="17234408" y="18363185"/>
                      <a:pt x="17232630" y="18384520"/>
                      <a:pt x="17218406" y="18396713"/>
                    </a:cubicBezTo>
                    <a:close/>
                    <a:moveTo>
                      <a:pt x="17114393" y="18484214"/>
                    </a:moveTo>
                    <a:cubicBezTo>
                      <a:pt x="17096994" y="18498693"/>
                      <a:pt x="17079468" y="18513044"/>
                      <a:pt x="17061942" y="18527395"/>
                    </a:cubicBezTo>
                    <a:cubicBezTo>
                      <a:pt x="17047465" y="18539206"/>
                      <a:pt x="17026128" y="18537174"/>
                      <a:pt x="17014317" y="18522696"/>
                    </a:cubicBezTo>
                    <a:cubicBezTo>
                      <a:pt x="17002506" y="18508218"/>
                      <a:pt x="17004539" y="18486882"/>
                      <a:pt x="17019017" y="18475071"/>
                    </a:cubicBezTo>
                    <a:cubicBezTo>
                      <a:pt x="17036416" y="18460847"/>
                      <a:pt x="17053815" y="18446496"/>
                      <a:pt x="17071087" y="18432145"/>
                    </a:cubicBezTo>
                    <a:cubicBezTo>
                      <a:pt x="17085438" y="18420207"/>
                      <a:pt x="17106773" y="18422238"/>
                      <a:pt x="17118839" y="18436589"/>
                    </a:cubicBezTo>
                    <a:cubicBezTo>
                      <a:pt x="17130903" y="18450940"/>
                      <a:pt x="17128744" y="18472277"/>
                      <a:pt x="17114393" y="18484342"/>
                    </a:cubicBezTo>
                    <a:close/>
                    <a:moveTo>
                      <a:pt x="17009238" y="18570448"/>
                    </a:moveTo>
                    <a:cubicBezTo>
                      <a:pt x="16991585" y="18584672"/>
                      <a:pt x="16973931" y="18598896"/>
                      <a:pt x="16956278" y="18612993"/>
                    </a:cubicBezTo>
                    <a:cubicBezTo>
                      <a:pt x="16941673" y="18624677"/>
                      <a:pt x="16920338" y="18622263"/>
                      <a:pt x="16908653" y="18607660"/>
                    </a:cubicBezTo>
                    <a:cubicBezTo>
                      <a:pt x="16896969" y="18593054"/>
                      <a:pt x="16899382" y="18571718"/>
                      <a:pt x="16913988" y="18560035"/>
                    </a:cubicBezTo>
                    <a:cubicBezTo>
                      <a:pt x="16931514" y="18545938"/>
                      <a:pt x="16949167" y="18531967"/>
                      <a:pt x="16966566" y="18517743"/>
                    </a:cubicBezTo>
                    <a:cubicBezTo>
                      <a:pt x="16981170" y="18505932"/>
                      <a:pt x="17002379" y="18508218"/>
                      <a:pt x="17014191" y="18522823"/>
                    </a:cubicBezTo>
                    <a:cubicBezTo>
                      <a:pt x="17026001" y="18537428"/>
                      <a:pt x="17023716" y="18558638"/>
                      <a:pt x="17009111" y="18570448"/>
                    </a:cubicBezTo>
                    <a:close/>
                    <a:moveTo>
                      <a:pt x="16902939" y="18655157"/>
                    </a:moveTo>
                    <a:cubicBezTo>
                      <a:pt x="16885158" y="18669127"/>
                      <a:pt x="16867251" y="18683097"/>
                      <a:pt x="16849471" y="18697067"/>
                    </a:cubicBezTo>
                    <a:cubicBezTo>
                      <a:pt x="16834740" y="18708497"/>
                      <a:pt x="16813403" y="18705830"/>
                      <a:pt x="16801973" y="18691098"/>
                    </a:cubicBezTo>
                    <a:cubicBezTo>
                      <a:pt x="16790543" y="18676365"/>
                      <a:pt x="16793211" y="18655030"/>
                      <a:pt x="16807942" y="18643600"/>
                    </a:cubicBezTo>
                    <a:cubicBezTo>
                      <a:pt x="16825722" y="18629757"/>
                      <a:pt x="16843502" y="18615913"/>
                      <a:pt x="16861155" y="18601944"/>
                    </a:cubicBezTo>
                    <a:cubicBezTo>
                      <a:pt x="16875888" y="18590388"/>
                      <a:pt x="16897096" y="18592927"/>
                      <a:pt x="16908653" y="18607660"/>
                    </a:cubicBezTo>
                    <a:cubicBezTo>
                      <a:pt x="16920211" y="18622390"/>
                      <a:pt x="16917670" y="18643600"/>
                      <a:pt x="16902939" y="18655157"/>
                    </a:cubicBezTo>
                    <a:close/>
                    <a:moveTo>
                      <a:pt x="16795623" y="18738596"/>
                    </a:moveTo>
                    <a:cubicBezTo>
                      <a:pt x="16777590" y="18752438"/>
                      <a:pt x="16759555" y="18766155"/>
                      <a:pt x="16741521" y="18779744"/>
                    </a:cubicBezTo>
                    <a:cubicBezTo>
                      <a:pt x="16726663" y="18791047"/>
                      <a:pt x="16705326" y="18788126"/>
                      <a:pt x="16694023" y="18773139"/>
                    </a:cubicBezTo>
                    <a:cubicBezTo>
                      <a:pt x="16682720" y="18758154"/>
                      <a:pt x="16685642" y="18736945"/>
                      <a:pt x="16700627" y="18725642"/>
                    </a:cubicBezTo>
                    <a:cubicBezTo>
                      <a:pt x="16718535" y="18712053"/>
                      <a:pt x="16736442" y="18698463"/>
                      <a:pt x="16754348" y="18684748"/>
                    </a:cubicBezTo>
                    <a:cubicBezTo>
                      <a:pt x="16769207" y="18673318"/>
                      <a:pt x="16790417" y="18676113"/>
                      <a:pt x="16801846" y="18690971"/>
                    </a:cubicBezTo>
                    <a:cubicBezTo>
                      <a:pt x="16813276" y="18705830"/>
                      <a:pt x="16810482" y="18727038"/>
                      <a:pt x="16795623" y="18738469"/>
                    </a:cubicBezTo>
                    <a:close/>
                    <a:moveTo>
                      <a:pt x="16687166" y="18820512"/>
                    </a:moveTo>
                    <a:cubicBezTo>
                      <a:pt x="16669004" y="18834100"/>
                      <a:pt x="16650843" y="18847563"/>
                      <a:pt x="16632555" y="18860897"/>
                    </a:cubicBezTo>
                    <a:cubicBezTo>
                      <a:pt x="16617442" y="18871946"/>
                      <a:pt x="16596233" y="18868771"/>
                      <a:pt x="16585185" y="18853658"/>
                    </a:cubicBezTo>
                    <a:cubicBezTo>
                      <a:pt x="16574136" y="18838545"/>
                      <a:pt x="16577311" y="18817337"/>
                      <a:pt x="16592423" y="18806288"/>
                    </a:cubicBezTo>
                    <a:cubicBezTo>
                      <a:pt x="16610585" y="18792952"/>
                      <a:pt x="16628618" y="18779617"/>
                      <a:pt x="16646652" y="18766155"/>
                    </a:cubicBezTo>
                    <a:cubicBezTo>
                      <a:pt x="16661639" y="18754979"/>
                      <a:pt x="16682847" y="18758027"/>
                      <a:pt x="16694023" y="18773012"/>
                    </a:cubicBezTo>
                    <a:cubicBezTo>
                      <a:pt x="16705199" y="18787999"/>
                      <a:pt x="16702151" y="18809208"/>
                      <a:pt x="16687166" y="18820385"/>
                    </a:cubicBezTo>
                    <a:close/>
                    <a:moveTo>
                      <a:pt x="16577818" y="18900902"/>
                    </a:moveTo>
                    <a:cubicBezTo>
                      <a:pt x="16559530" y="18914238"/>
                      <a:pt x="16541116" y="18927445"/>
                      <a:pt x="16522700" y="18940653"/>
                    </a:cubicBezTo>
                    <a:cubicBezTo>
                      <a:pt x="16507461" y="18951575"/>
                      <a:pt x="16486378" y="18948019"/>
                      <a:pt x="16475456" y="18932906"/>
                    </a:cubicBezTo>
                    <a:cubicBezTo>
                      <a:pt x="16464535" y="18917793"/>
                      <a:pt x="16468091" y="18896585"/>
                      <a:pt x="16483203" y="18885663"/>
                    </a:cubicBezTo>
                    <a:cubicBezTo>
                      <a:pt x="16501492" y="18872581"/>
                      <a:pt x="16519779" y="18859373"/>
                      <a:pt x="16537941" y="18846164"/>
                    </a:cubicBezTo>
                    <a:cubicBezTo>
                      <a:pt x="16553053" y="18835115"/>
                      <a:pt x="16574263" y="18838545"/>
                      <a:pt x="16585185" y="18853658"/>
                    </a:cubicBezTo>
                    <a:cubicBezTo>
                      <a:pt x="16596106" y="18868771"/>
                      <a:pt x="16592804" y="18889980"/>
                      <a:pt x="16577692" y="18900902"/>
                    </a:cubicBezTo>
                    <a:close/>
                    <a:moveTo>
                      <a:pt x="16467201" y="18980023"/>
                    </a:moveTo>
                    <a:cubicBezTo>
                      <a:pt x="16448660" y="18993104"/>
                      <a:pt x="16430117" y="19006058"/>
                      <a:pt x="16411575" y="19019013"/>
                    </a:cubicBezTo>
                    <a:cubicBezTo>
                      <a:pt x="16396208" y="19029680"/>
                      <a:pt x="16375126" y="19025997"/>
                      <a:pt x="16364458" y="19010630"/>
                    </a:cubicBezTo>
                    <a:cubicBezTo>
                      <a:pt x="16353791" y="18995262"/>
                      <a:pt x="16357473" y="18974181"/>
                      <a:pt x="16372841" y="18963512"/>
                    </a:cubicBezTo>
                    <a:cubicBezTo>
                      <a:pt x="16391255" y="18950687"/>
                      <a:pt x="16409670" y="18937732"/>
                      <a:pt x="16428086" y="18924778"/>
                    </a:cubicBezTo>
                    <a:cubicBezTo>
                      <a:pt x="16443325" y="18913983"/>
                      <a:pt x="16464535" y="18917665"/>
                      <a:pt x="16475329" y="18932906"/>
                    </a:cubicBezTo>
                    <a:cubicBezTo>
                      <a:pt x="16486124" y="18948146"/>
                      <a:pt x="16482442" y="18969355"/>
                      <a:pt x="16467201" y="18980150"/>
                    </a:cubicBezTo>
                    <a:close/>
                    <a:moveTo>
                      <a:pt x="16355695" y="19057874"/>
                    </a:moveTo>
                    <a:cubicBezTo>
                      <a:pt x="16337026" y="19070701"/>
                      <a:pt x="16318357" y="19083528"/>
                      <a:pt x="16299562" y="19096228"/>
                    </a:cubicBezTo>
                    <a:cubicBezTo>
                      <a:pt x="16284067" y="19106769"/>
                      <a:pt x="16262986" y="19102705"/>
                      <a:pt x="16252571" y="19087212"/>
                    </a:cubicBezTo>
                    <a:cubicBezTo>
                      <a:pt x="16242157" y="19071717"/>
                      <a:pt x="16246094" y="19050636"/>
                      <a:pt x="16261589" y="19040221"/>
                    </a:cubicBezTo>
                    <a:cubicBezTo>
                      <a:pt x="16280257" y="19027521"/>
                      <a:pt x="16298799" y="19014948"/>
                      <a:pt x="16317342" y="19002121"/>
                    </a:cubicBezTo>
                    <a:cubicBezTo>
                      <a:pt x="16332708" y="18991580"/>
                      <a:pt x="16353791" y="18995389"/>
                      <a:pt x="16364458" y="19010885"/>
                    </a:cubicBezTo>
                    <a:cubicBezTo>
                      <a:pt x="16375126" y="19026378"/>
                      <a:pt x="16371190" y="19047333"/>
                      <a:pt x="16355695" y="19058001"/>
                    </a:cubicBezTo>
                    <a:close/>
                    <a:moveTo>
                      <a:pt x="16243173" y="19134328"/>
                    </a:moveTo>
                    <a:cubicBezTo>
                      <a:pt x="16224377" y="19146901"/>
                      <a:pt x="16205454" y="19159474"/>
                      <a:pt x="16186658" y="19171920"/>
                    </a:cubicBezTo>
                    <a:cubicBezTo>
                      <a:pt x="16171038" y="19182207"/>
                      <a:pt x="16150082" y="19177888"/>
                      <a:pt x="16139795" y="19162268"/>
                    </a:cubicBezTo>
                    <a:cubicBezTo>
                      <a:pt x="16129508" y="19146647"/>
                      <a:pt x="16133826" y="19125692"/>
                      <a:pt x="16149447" y="19115405"/>
                    </a:cubicBezTo>
                    <a:cubicBezTo>
                      <a:pt x="16168243" y="19103087"/>
                      <a:pt x="16186913" y="19090639"/>
                      <a:pt x="16205708" y="19078067"/>
                    </a:cubicBezTo>
                    <a:cubicBezTo>
                      <a:pt x="16221202" y="19067653"/>
                      <a:pt x="16242285" y="19071844"/>
                      <a:pt x="16252698" y="19087337"/>
                    </a:cubicBezTo>
                    <a:cubicBezTo>
                      <a:pt x="16263113" y="19102832"/>
                      <a:pt x="16258921" y="19123913"/>
                      <a:pt x="16243427" y="19134328"/>
                    </a:cubicBezTo>
                    <a:close/>
                    <a:moveTo>
                      <a:pt x="16130017" y="19209131"/>
                    </a:moveTo>
                    <a:cubicBezTo>
                      <a:pt x="16110967" y="19221450"/>
                      <a:pt x="16092043" y="19233769"/>
                      <a:pt x="16072867" y="19245962"/>
                    </a:cubicBezTo>
                    <a:cubicBezTo>
                      <a:pt x="16057118" y="19255994"/>
                      <a:pt x="16036164" y="19251422"/>
                      <a:pt x="16026130" y="19235674"/>
                    </a:cubicBezTo>
                    <a:cubicBezTo>
                      <a:pt x="16016097" y="19219926"/>
                      <a:pt x="16020669" y="19198971"/>
                      <a:pt x="16036417" y="19188937"/>
                    </a:cubicBezTo>
                    <a:cubicBezTo>
                      <a:pt x="16055341" y="19176746"/>
                      <a:pt x="16074264" y="19164554"/>
                      <a:pt x="16093187" y="19152363"/>
                    </a:cubicBezTo>
                    <a:cubicBezTo>
                      <a:pt x="16108807" y="19142202"/>
                      <a:pt x="16129890" y="19146647"/>
                      <a:pt x="16140049" y="19162268"/>
                    </a:cubicBezTo>
                    <a:cubicBezTo>
                      <a:pt x="16150210" y="19177888"/>
                      <a:pt x="16145765" y="19198971"/>
                      <a:pt x="16130143" y="19209131"/>
                    </a:cubicBezTo>
                    <a:close/>
                    <a:moveTo>
                      <a:pt x="16015717" y="19282411"/>
                    </a:moveTo>
                    <a:cubicBezTo>
                      <a:pt x="15996540" y="19294475"/>
                      <a:pt x="15977363" y="19306539"/>
                      <a:pt x="15958058" y="19318478"/>
                    </a:cubicBezTo>
                    <a:cubicBezTo>
                      <a:pt x="15942183" y="19328385"/>
                      <a:pt x="15921355" y="19323558"/>
                      <a:pt x="15911449" y="19307683"/>
                    </a:cubicBezTo>
                    <a:cubicBezTo>
                      <a:pt x="15901543" y="19291808"/>
                      <a:pt x="15906369" y="19270980"/>
                      <a:pt x="15922244" y="19261074"/>
                    </a:cubicBezTo>
                    <a:cubicBezTo>
                      <a:pt x="15941421" y="19249137"/>
                      <a:pt x="15960471" y="19237198"/>
                      <a:pt x="15979521" y="19225133"/>
                    </a:cubicBezTo>
                    <a:cubicBezTo>
                      <a:pt x="15995396" y="19215100"/>
                      <a:pt x="16016224" y="19219926"/>
                      <a:pt x="16026257" y="19235674"/>
                    </a:cubicBezTo>
                    <a:cubicBezTo>
                      <a:pt x="16036291" y="19251422"/>
                      <a:pt x="16031465" y="19272377"/>
                      <a:pt x="16015717" y="19282411"/>
                    </a:cubicBezTo>
                    <a:close/>
                    <a:moveTo>
                      <a:pt x="15900273" y="19354292"/>
                    </a:moveTo>
                    <a:cubicBezTo>
                      <a:pt x="15880969" y="19366103"/>
                      <a:pt x="15861666" y="19377913"/>
                      <a:pt x="15842235" y="19389598"/>
                    </a:cubicBezTo>
                    <a:cubicBezTo>
                      <a:pt x="15826232" y="19399250"/>
                      <a:pt x="15805404" y="19394170"/>
                      <a:pt x="15795752" y="19378168"/>
                    </a:cubicBezTo>
                    <a:cubicBezTo>
                      <a:pt x="15786100" y="19362165"/>
                      <a:pt x="15791180" y="19341337"/>
                      <a:pt x="15807182" y="19331687"/>
                    </a:cubicBezTo>
                    <a:cubicBezTo>
                      <a:pt x="15826487" y="19320002"/>
                      <a:pt x="15845664" y="19308318"/>
                      <a:pt x="15864841" y="19296507"/>
                    </a:cubicBezTo>
                    <a:cubicBezTo>
                      <a:pt x="15880842" y="19286728"/>
                      <a:pt x="15901670" y="19291681"/>
                      <a:pt x="15911449" y="19307683"/>
                    </a:cubicBezTo>
                    <a:cubicBezTo>
                      <a:pt x="15921228" y="19323686"/>
                      <a:pt x="15916275" y="19344512"/>
                      <a:pt x="15900273" y="19354292"/>
                    </a:cubicBezTo>
                    <a:close/>
                    <a:moveTo>
                      <a:pt x="15784068" y="19424523"/>
                    </a:moveTo>
                    <a:cubicBezTo>
                      <a:pt x="15764638" y="19436080"/>
                      <a:pt x="15745079" y="19447638"/>
                      <a:pt x="15725648" y="19459067"/>
                    </a:cubicBezTo>
                    <a:cubicBezTo>
                      <a:pt x="15709519" y="19468592"/>
                      <a:pt x="15688818" y="19463131"/>
                      <a:pt x="15679293" y="19447002"/>
                    </a:cubicBezTo>
                    <a:cubicBezTo>
                      <a:pt x="15669768" y="19430873"/>
                      <a:pt x="15675229" y="19410172"/>
                      <a:pt x="15691358" y="19400647"/>
                    </a:cubicBezTo>
                    <a:cubicBezTo>
                      <a:pt x="15710790" y="19389217"/>
                      <a:pt x="15730093" y="19377788"/>
                      <a:pt x="15749397" y="19366357"/>
                    </a:cubicBezTo>
                    <a:cubicBezTo>
                      <a:pt x="15765526" y="19356832"/>
                      <a:pt x="15786227" y="19362038"/>
                      <a:pt x="15795879" y="19378168"/>
                    </a:cubicBezTo>
                    <a:cubicBezTo>
                      <a:pt x="15805531" y="19394297"/>
                      <a:pt x="15800197" y="19414998"/>
                      <a:pt x="15784068" y="19424650"/>
                    </a:cubicBezTo>
                    <a:close/>
                    <a:moveTo>
                      <a:pt x="15666974" y="19493357"/>
                    </a:moveTo>
                    <a:cubicBezTo>
                      <a:pt x="15647417" y="19504661"/>
                      <a:pt x="15627731" y="19515962"/>
                      <a:pt x="15608046" y="19527138"/>
                    </a:cubicBezTo>
                    <a:cubicBezTo>
                      <a:pt x="15591791" y="19536411"/>
                      <a:pt x="15571090" y="19530695"/>
                      <a:pt x="15561818" y="19514438"/>
                    </a:cubicBezTo>
                    <a:cubicBezTo>
                      <a:pt x="15552547" y="19498183"/>
                      <a:pt x="15558263" y="19477482"/>
                      <a:pt x="15574518" y="19468212"/>
                    </a:cubicBezTo>
                    <a:cubicBezTo>
                      <a:pt x="15594076" y="19457036"/>
                      <a:pt x="15613635" y="19445860"/>
                      <a:pt x="15633066" y="19434556"/>
                    </a:cubicBezTo>
                    <a:cubicBezTo>
                      <a:pt x="15649194" y="19425158"/>
                      <a:pt x="15670022" y="19430746"/>
                      <a:pt x="15679293" y="19446875"/>
                    </a:cubicBezTo>
                    <a:cubicBezTo>
                      <a:pt x="15688565" y="19463004"/>
                      <a:pt x="15683103" y="19483832"/>
                      <a:pt x="15666974" y="19493103"/>
                    </a:cubicBezTo>
                    <a:close/>
                    <a:moveTo>
                      <a:pt x="15548865" y="19560412"/>
                    </a:moveTo>
                    <a:cubicBezTo>
                      <a:pt x="15529052" y="19571463"/>
                      <a:pt x="15509241" y="19582512"/>
                      <a:pt x="15489428" y="19593433"/>
                    </a:cubicBezTo>
                    <a:cubicBezTo>
                      <a:pt x="15473045" y="19602450"/>
                      <a:pt x="15452471" y="19596481"/>
                      <a:pt x="15443454" y="19580225"/>
                    </a:cubicBezTo>
                    <a:cubicBezTo>
                      <a:pt x="15434438" y="19563969"/>
                      <a:pt x="15440406" y="19543268"/>
                      <a:pt x="15456663" y="19534251"/>
                    </a:cubicBezTo>
                    <a:cubicBezTo>
                      <a:pt x="15476347" y="19523329"/>
                      <a:pt x="15496032" y="19512407"/>
                      <a:pt x="15515717" y="19501358"/>
                    </a:cubicBezTo>
                    <a:cubicBezTo>
                      <a:pt x="15531973" y="19492213"/>
                      <a:pt x="15552674" y="19498056"/>
                      <a:pt x="15561818" y="19514313"/>
                    </a:cubicBezTo>
                    <a:cubicBezTo>
                      <a:pt x="15570963" y="19530568"/>
                      <a:pt x="15565120" y="19551269"/>
                      <a:pt x="15548865" y="19560412"/>
                    </a:cubicBezTo>
                    <a:close/>
                    <a:moveTo>
                      <a:pt x="15429739" y="19626199"/>
                    </a:moveTo>
                    <a:cubicBezTo>
                      <a:pt x="15409926" y="19636994"/>
                      <a:pt x="15389988" y="19647788"/>
                      <a:pt x="15370048" y="19658457"/>
                    </a:cubicBezTo>
                    <a:cubicBezTo>
                      <a:pt x="15353539" y="19667347"/>
                      <a:pt x="15333092" y="19661124"/>
                      <a:pt x="15324201" y="19644613"/>
                    </a:cubicBezTo>
                    <a:cubicBezTo>
                      <a:pt x="15315312" y="19628104"/>
                      <a:pt x="15321535" y="19607657"/>
                      <a:pt x="15338044" y="19598767"/>
                    </a:cubicBezTo>
                    <a:cubicBezTo>
                      <a:pt x="15357856" y="19588099"/>
                      <a:pt x="15377668" y="19577431"/>
                      <a:pt x="15397353" y="19566762"/>
                    </a:cubicBezTo>
                    <a:cubicBezTo>
                      <a:pt x="15413737" y="19557873"/>
                      <a:pt x="15434311" y="19563842"/>
                      <a:pt x="15443327" y="19580352"/>
                    </a:cubicBezTo>
                    <a:cubicBezTo>
                      <a:pt x="15452344" y="19596863"/>
                      <a:pt x="15446248" y="19617310"/>
                      <a:pt x="15429739" y="19626326"/>
                    </a:cubicBezTo>
                    <a:close/>
                    <a:moveTo>
                      <a:pt x="15310104" y="19690462"/>
                    </a:moveTo>
                    <a:cubicBezTo>
                      <a:pt x="15290039" y="19701002"/>
                      <a:pt x="15269972" y="19711543"/>
                      <a:pt x="15249906" y="19721957"/>
                    </a:cubicBezTo>
                    <a:cubicBezTo>
                      <a:pt x="15233269" y="19730593"/>
                      <a:pt x="15212822" y="19724115"/>
                      <a:pt x="15204187" y="19707479"/>
                    </a:cubicBezTo>
                    <a:cubicBezTo>
                      <a:pt x="15195550" y="19690842"/>
                      <a:pt x="15202027" y="19670395"/>
                      <a:pt x="15218665" y="19661760"/>
                    </a:cubicBezTo>
                    <a:cubicBezTo>
                      <a:pt x="15238603" y="19651345"/>
                      <a:pt x="15258542" y="19640931"/>
                      <a:pt x="15278481" y="19630517"/>
                    </a:cubicBezTo>
                    <a:cubicBezTo>
                      <a:pt x="15294992" y="19621754"/>
                      <a:pt x="15315566" y="19628104"/>
                      <a:pt x="15324201" y="19644740"/>
                    </a:cubicBezTo>
                    <a:cubicBezTo>
                      <a:pt x="15332838" y="19661378"/>
                      <a:pt x="15326615" y="19681825"/>
                      <a:pt x="15309977" y="19690462"/>
                    </a:cubicBezTo>
                    <a:close/>
                    <a:moveTo>
                      <a:pt x="15189327" y="19753072"/>
                    </a:moveTo>
                    <a:cubicBezTo>
                      <a:pt x="15169135" y="19763360"/>
                      <a:pt x="15148942" y="19773646"/>
                      <a:pt x="15128748" y="19783806"/>
                    </a:cubicBezTo>
                    <a:cubicBezTo>
                      <a:pt x="15111985" y="19792187"/>
                      <a:pt x="15091665" y="19785457"/>
                      <a:pt x="15083282" y="19768693"/>
                    </a:cubicBezTo>
                    <a:cubicBezTo>
                      <a:pt x="15074900" y="19751929"/>
                      <a:pt x="15081631" y="19731610"/>
                      <a:pt x="15098395" y="19723227"/>
                    </a:cubicBezTo>
                    <a:cubicBezTo>
                      <a:pt x="15118462" y="19713067"/>
                      <a:pt x="15138654" y="19702907"/>
                      <a:pt x="15158593" y="19692747"/>
                    </a:cubicBezTo>
                    <a:cubicBezTo>
                      <a:pt x="15175230" y="19684237"/>
                      <a:pt x="15195677" y="19690842"/>
                      <a:pt x="15204187" y="19707479"/>
                    </a:cubicBezTo>
                    <a:cubicBezTo>
                      <a:pt x="15212695" y="19724115"/>
                      <a:pt x="15206092" y="19744562"/>
                      <a:pt x="15189454" y="19753072"/>
                    </a:cubicBezTo>
                    <a:close/>
                    <a:moveTo>
                      <a:pt x="15067916" y="19814160"/>
                    </a:moveTo>
                    <a:cubicBezTo>
                      <a:pt x="15047595" y="19824192"/>
                      <a:pt x="15027275" y="19834225"/>
                      <a:pt x="15006828" y="19844131"/>
                    </a:cubicBezTo>
                    <a:cubicBezTo>
                      <a:pt x="14990065" y="19852260"/>
                      <a:pt x="14969744" y="19845274"/>
                      <a:pt x="14961617" y="19828511"/>
                    </a:cubicBezTo>
                    <a:cubicBezTo>
                      <a:pt x="14953489" y="19811746"/>
                      <a:pt x="14960473" y="19791426"/>
                      <a:pt x="14977238" y="19783298"/>
                    </a:cubicBezTo>
                    <a:cubicBezTo>
                      <a:pt x="14997557" y="19773392"/>
                      <a:pt x="15017750" y="19763487"/>
                      <a:pt x="15037943" y="19753580"/>
                    </a:cubicBezTo>
                    <a:cubicBezTo>
                      <a:pt x="15054707" y="19745325"/>
                      <a:pt x="15075027" y="19752183"/>
                      <a:pt x="15083282" y="19768947"/>
                    </a:cubicBezTo>
                    <a:cubicBezTo>
                      <a:pt x="15091538" y="19785712"/>
                      <a:pt x="15084679" y="19806031"/>
                      <a:pt x="15067916" y="19814287"/>
                    </a:cubicBezTo>
                    <a:close/>
                    <a:moveTo>
                      <a:pt x="14945615" y="19873722"/>
                    </a:moveTo>
                    <a:cubicBezTo>
                      <a:pt x="14925167" y="19883501"/>
                      <a:pt x="14904720" y="19893153"/>
                      <a:pt x="14884273" y="19902805"/>
                    </a:cubicBezTo>
                    <a:cubicBezTo>
                      <a:pt x="14867382" y="19910806"/>
                      <a:pt x="14847190" y="19903439"/>
                      <a:pt x="14839189" y="19886549"/>
                    </a:cubicBezTo>
                    <a:cubicBezTo>
                      <a:pt x="14831188" y="19869658"/>
                      <a:pt x="14838553" y="19849464"/>
                      <a:pt x="14855444" y="19841463"/>
                    </a:cubicBezTo>
                    <a:cubicBezTo>
                      <a:pt x="14875765" y="19831938"/>
                      <a:pt x="14896085" y="19822288"/>
                      <a:pt x="14916404" y="19812636"/>
                    </a:cubicBezTo>
                    <a:cubicBezTo>
                      <a:pt x="14933295" y="19804507"/>
                      <a:pt x="14953489" y="19811746"/>
                      <a:pt x="14961617" y="19828638"/>
                    </a:cubicBezTo>
                    <a:cubicBezTo>
                      <a:pt x="14969744" y="19845528"/>
                      <a:pt x="14962505" y="19865721"/>
                      <a:pt x="14945615" y="19873849"/>
                    </a:cubicBezTo>
                    <a:close/>
                    <a:moveTo>
                      <a:pt x="14822805" y="19931635"/>
                    </a:moveTo>
                    <a:cubicBezTo>
                      <a:pt x="14802231" y="19941160"/>
                      <a:pt x="14781657" y="19950557"/>
                      <a:pt x="14761083" y="19959955"/>
                    </a:cubicBezTo>
                    <a:cubicBezTo>
                      <a:pt x="14744066" y="19967702"/>
                      <a:pt x="14723999" y="19960210"/>
                      <a:pt x="14716252" y="19943063"/>
                    </a:cubicBezTo>
                    <a:cubicBezTo>
                      <a:pt x="14708505" y="19925919"/>
                      <a:pt x="14715998" y="19905980"/>
                      <a:pt x="14733143" y="19898233"/>
                    </a:cubicBezTo>
                    <a:cubicBezTo>
                      <a:pt x="14753591" y="19888963"/>
                      <a:pt x="14774038" y="19879563"/>
                      <a:pt x="14794485" y="19870165"/>
                    </a:cubicBezTo>
                    <a:cubicBezTo>
                      <a:pt x="14811502" y="19862292"/>
                      <a:pt x="14831568" y="19869786"/>
                      <a:pt x="14839442" y="19886676"/>
                    </a:cubicBezTo>
                    <a:cubicBezTo>
                      <a:pt x="14847317" y="19903567"/>
                      <a:pt x="14839823" y="19923761"/>
                      <a:pt x="14822932" y="19931635"/>
                    </a:cubicBezTo>
                    <a:close/>
                    <a:moveTo>
                      <a:pt x="14699235" y="19987768"/>
                    </a:moveTo>
                    <a:cubicBezTo>
                      <a:pt x="14678533" y="19997038"/>
                      <a:pt x="14657832" y="20006183"/>
                      <a:pt x="14637004" y="20015327"/>
                    </a:cubicBezTo>
                    <a:cubicBezTo>
                      <a:pt x="14619860" y="20022820"/>
                      <a:pt x="14599920" y="20015073"/>
                      <a:pt x="14592427" y="19997928"/>
                    </a:cubicBezTo>
                    <a:cubicBezTo>
                      <a:pt x="14584935" y="19980783"/>
                      <a:pt x="14592681" y="19960844"/>
                      <a:pt x="14609826" y="19953351"/>
                    </a:cubicBezTo>
                    <a:cubicBezTo>
                      <a:pt x="14630400" y="19944335"/>
                      <a:pt x="14651101" y="19935189"/>
                      <a:pt x="14671548" y="19926046"/>
                    </a:cubicBezTo>
                    <a:cubicBezTo>
                      <a:pt x="14688567" y="19918426"/>
                      <a:pt x="14708632" y="19926046"/>
                      <a:pt x="14716252" y="19943190"/>
                    </a:cubicBezTo>
                    <a:cubicBezTo>
                      <a:pt x="14723872" y="19960337"/>
                      <a:pt x="14716252" y="19980275"/>
                      <a:pt x="14699107" y="19987895"/>
                    </a:cubicBezTo>
                    <a:close/>
                    <a:moveTo>
                      <a:pt x="14574520" y="20042505"/>
                    </a:moveTo>
                    <a:cubicBezTo>
                      <a:pt x="14553692" y="20051522"/>
                      <a:pt x="14532865" y="20060413"/>
                      <a:pt x="14511910" y="20069175"/>
                    </a:cubicBezTo>
                    <a:cubicBezTo>
                      <a:pt x="14494638" y="20076413"/>
                      <a:pt x="14474825" y="20068412"/>
                      <a:pt x="14467587" y="20051140"/>
                    </a:cubicBezTo>
                    <a:cubicBezTo>
                      <a:pt x="14460347" y="20033869"/>
                      <a:pt x="14468348" y="20014057"/>
                      <a:pt x="14485620" y="20006818"/>
                    </a:cubicBezTo>
                    <a:cubicBezTo>
                      <a:pt x="14506448" y="19998055"/>
                      <a:pt x="14527149" y="19989164"/>
                      <a:pt x="14547850" y="19980275"/>
                    </a:cubicBezTo>
                    <a:cubicBezTo>
                      <a:pt x="14564995" y="19972910"/>
                      <a:pt x="14584935" y="19980783"/>
                      <a:pt x="14592300" y="19997928"/>
                    </a:cubicBezTo>
                    <a:cubicBezTo>
                      <a:pt x="14599667" y="20015073"/>
                      <a:pt x="14591792" y="20035013"/>
                      <a:pt x="14574647" y="20042378"/>
                    </a:cubicBezTo>
                    <a:close/>
                    <a:moveTo>
                      <a:pt x="14449552" y="20095338"/>
                    </a:moveTo>
                    <a:cubicBezTo>
                      <a:pt x="14428724" y="20103973"/>
                      <a:pt x="14407769" y="20112610"/>
                      <a:pt x="14386815" y="20121118"/>
                    </a:cubicBezTo>
                    <a:cubicBezTo>
                      <a:pt x="14369542" y="20128230"/>
                      <a:pt x="14349730" y="20119848"/>
                      <a:pt x="14342618" y="20102576"/>
                    </a:cubicBezTo>
                    <a:cubicBezTo>
                      <a:pt x="14335506" y="20085304"/>
                      <a:pt x="14343889" y="20065492"/>
                      <a:pt x="14361161" y="20058380"/>
                    </a:cubicBezTo>
                    <a:cubicBezTo>
                      <a:pt x="14381989" y="20049871"/>
                      <a:pt x="14402817" y="20041363"/>
                      <a:pt x="14423517" y="20032726"/>
                    </a:cubicBezTo>
                    <a:cubicBezTo>
                      <a:pt x="14440790" y="20025613"/>
                      <a:pt x="14460601" y="20033742"/>
                      <a:pt x="14467841" y="20051013"/>
                    </a:cubicBezTo>
                    <a:cubicBezTo>
                      <a:pt x="14475079" y="20068287"/>
                      <a:pt x="14466824" y="20088098"/>
                      <a:pt x="14449552" y="20095338"/>
                    </a:cubicBezTo>
                    <a:close/>
                    <a:moveTo>
                      <a:pt x="14323822" y="20146645"/>
                    </a:moveTo>
                    <a:cubicBezTo>
                      <a:pt x="14302741" y="20155027"/>
                      <a:pt x="14281786" y="20163410"/>
                      <a:pt x="14260703" y="20171663"/>
                    </a:cubicBezTo>
                    <a:cubicBezTo>
                      <a:pt x="14243304" y="20178522"/>
                      <a:pt x="14223619" y="20169887"/>
                      <a:pt x="14216762" y="20152488"/>
                    </a:cubicBezTo>
                    <a:cubicBezTo>
                      <a:pt x="14209903" y="20135087"/>
                      <a:pt x="14218540" y="20115403"/>
                      <a:pt x="14235939" y="20108545"/>
                    </a:cubicBezTo>
                    <a:cubicBezTo>
                      <a:pt x="14256893" y="20100289"/>
                      <a:pt x="14277848" y="20092036"/>
                      <a:pt x="14298676" y="20083653"/>
                    </a:cubicBezTo>
                    <a:cubicBezTo>
                      <a:pt x="14316075" y="20076668"/>
                      <a:pt x="14335761" y="20085177"/>
                      <a:pt x="14342745" y="20102576"/>
                    </a:cubicBezTo>
                    <a:cubicBezTo>
                      <a:pt x="14349730" y="20119975"/>
                      <a:pt x="14341221" y="20139661"/>
                      <a:pt x="14323822" y="20146645"/>
                    </a:cubicBezTo>
                    <a:close/>
                    <a:moveTo>
                      <a:pt x="14197330" y="20196302"/>
                    </a:moveTo>
                    <a:cubicBezTo>
                      <a:pt x="14176121" y="20204430"/>
                      <a:pt x="14155040" y="20212558"/>
                      <a:pt x="14133703" y="20220560"/>
                    </a:cubicBezTo>
                    <a:cubicBezTo>
                      <a:pt x="14116177" y="20227162"/>
                      <a:pt x="14096619" y="20218273"/>
                      <a:pt x="14090016" y="20200874"/>
                    </a:cubicBezTo>
                    <a:cubicBezTo>
                      <a:pt x="14083412" y="20183475"/>
                      <a:pt x="14092301" y="20163789"/>
                      <a:pt x="14109700" y="20157187"/>
                    </a:cubicBezTo>
                    <a:cubicBezTo>
                      <a:pt x="14130782" y="20149186"/>
                      <a:pt x="14151865" y="20141185"/>
                      <a:pt x="14172819" y="20133056"/>
                    </a:cubicBezTo>
                    <a:cubicBezTo>
                      <a:pt x="14190218" y="20126325"/>
                      <a:pt x="14209903" y="20135087"/>
                      <a:pt x="14216635" y="20152488"/>
                    </a:cubicBezTo>
                    <a:cubicBezTo>
                      <a:pt x="14223366" y="20169887"/>
                      <a:pt x="14214602" y="20189571"/>
                      <a:pt x="14197203" y="20196302"/>
                    </a:cubicBezTo>
                    <a:close/>
                    <a:moveTo>
                      <a:pt x="14069822" y="20244308"/>
                    </a:moveTo>
                    <a:cubicBezTo>
                      <a:pt x="14048614" y="20252182"/>
                      <a:pt x="14027277" y="20259929"/>
                      <a:pt x="14006068" y="20267676"/>
                    </a:cubicBezTo>
                    <a:cubicBezTo>
                      <a:pt x="13988542" y="20274026"/>
                      <a:pt x="13969112" y="20265010"/>
                      <a:pt x="13962635" y="20247356"/>
                    </a:cubicBezTo>
                    <a:cubicBezTo>
                      <a:pt x="13956157" y="20229703"/>
                      <a:pt x="13965301" y="20210399"/>
                      <a:pt x="13982954" y="20203922"/>
                    </a:cubicBezTo>
                    <a:cubicBezTo>
                      <a:pt x="14004164" y="20196302"/>
                      <a:pt x="14025245" y="20188555"/>
                      <a:pt x="14046327" y="20180681"/>
                    </a:cubicBezTo>
                    <a:cubicBezTo>
                      <a:pt x="14063853" y="20174204"/>
                      <a:pt x="14083412" y="20183094"/>
                      <a:pt x="14089889" y="20200747"/>
                    </a:cubicBezTo>
                    <a:cubicBezTo>
                      <a:pt x="14096366" y="20218400"/>
                      <a:pt x="14087475" y="20237831"/>
                      <a:pt x="14069822" y="20244308"/>
                    </a:cubicBezTo>
                    <a:close/>
                    <a:moveTo>
                      <a:pt x="13942188" y="20290537"/>
                    </a:moveTo>
                    <a:cubicBezTo>
                      <a:pt x="13920851" y="20298156"/>
                      <a:pt x="13899516" y="20305649"/>
                      <a:pt x="13878179" y="20313014"/>
                    </a:cubicBezTo>
                    <a:cubicBezTo>
                      <a:pt x="13860526" y="20319112"/>
                      <a:pt x="13841222" y="20309839"/>
                      <a:pt x="13835126" y="20292188"/>
                    </a:cubicBezTo>
                    <a:cubicBezTo>
                      <a:pt x="13829030" y="20274535"/>
                      <a:pt x="13838301" y="20255230"/>
                      <a:pt x="13855954" y="20249135"/>
                    </a:cubicBezTo>
                    <a:cubicBezTo>
                      <a:pt x="13877164" y="20241768"/>
                      <a:pt x="13898372" y="20234275"/>
                      <a:pt x="13919581" y="20226782"/>
                    </a:cubicBezTo>
                    <a:cubicBezTo>
                      <a:pt x="13937235" y="20220560"/>
                      <a:pt x="13956539" y="20229703"/>
                      <a:pt x="13962889" y="20247356"/>
                    </a:cubicBezTo>
                    <a:cubicBezTo>
                      <a:pt x="13969239" y="20265010"/>
                      <a:pt x="13959967" y="20284312"/>
                      <a:pt x="13942315" y="20290662"/>
                    </a:cubicBezTo>
                    <a:close/>
                    <a:moveTo>
                      <a:pt x="13814044" y="20335239"/>
                    </a:moveTo>
                    <a:cubicBezTo>
                      <a:pt x="13792581" y="20342479"/>
                      <a:pt x="13771118" y="20349718"/>
                      <a:pt x="13749655" y="20356957"/>
                    </a:cubicBezTo>
                    <a:cubicBezTo>
                      <a:pt x="13731875" y="20362926"/>
                      <a:pt x="13712698" y="20353274"/>
                      <a:pt x="13706856" y="20335494"/>
                    </a:cubicBezTo>
                    <a:cubicBezTo>
                      <a:pt x="13701015" y="20317713"/>
                      <a:pt x="13710540" y="20298538"/>
                      <a:pt x="13728319" y="20292695"/>
                    </a:cubicBezTo>
                    <a:cubicBezTo>
                      <a:pt x="13749655" y="20285583"/>
                      <a:pt x="13770992" y="20278344"/>
                      <a:pt x="13792327" y="20271105"/>
                    </a:cubicBezTo>
                    <a:cubicBezTo>
                      <a:pt x="13809980" y="20265137"/>
                      <a:pt x="13829285" y="20274535"/>
                      <a:pt x="13835253" y="20292313"/>
                    </a:cubicBezTo>
                    <a:cubicBezTo>
                      <a:pt x="13841222" y="20310094"/>
                      <a:pt x="13831824" y="20329271"/>
                      <a:pt x="13814044" y="20335239"/>
                    </a:cubicBezTo>
                    <a:close/>
                    <a:moveTo>
                      <a:pt x="13685013" y="20378165"/>
                    </a:moveTo>
                    <a:cubicBezTo>
                      <a:pt x="13663422" y="20385151"/>
                      <a:pt x="13641832" y="20392137"/>
                      <a:pt x="13620242" y="20398994"/>
                    </a:cubicBezTo>
                    <a:cubicBezTo>
                      <a:pt x="13602463" y="20404710"/>
                      <a:pt x="13583413" y="20394803"/>
                      <a:pt x="13577697" y="20377023"/>
                    </a:cubicBezTo>
                    <a:cubicBezTo>
                      <a:pt x="13571982" y="20359243"/>
                      <a:pt x="13581889" y="20340193"/>
                      <a:pt x="13599668" y="20334478"/>
                    </a:cubicBezTo>
                    <a:cubicBezTo>
                      <a:pt x="13621131" y="20327620"/>
                      <a:pt x="13642594" y="20320763"/>
                      <a:pt x="13664057" y="20313777"/>
                    </a:cubicBezTo>
                    <a:cubicBezTo>
                      <a:pt x="13681838" y="20307936"/>
                      <a:pt x="13701015" y="20317713"/>
                      <a:pt x="13706729" y="20335494"/>
                    </a:cubicBezTo>
                    <a:cubicBezTo>
                      <a:pt x="13712444" y="20353274"/>
                      <a:pt x="13702792" y="20372451"/>
                      <a:pt x="13685013" y="20378165"/>
                    </a:cubicBezTo>
                    <a:close/>
                    <a:moveTo>
                      <a:pt x="13555218" y="20419440"/>
                    </a:moveTo>
                    <a:cubicBezTo>
                      <a:pt x="13533628" y="20426172"/>
                      <a:pt x="13512039" y="20432776"/>
                      <a:pt x="13490448" y="20439380"/>
                    </a:cubicBezTo>
                    <a:cubicBezTo>
                      <a:pt x="13472542" y="20444840"/>
                      <a:pt x="13453618" y="20434681"/>
                      <a:pt x="13448157" y="20416774"/>
                    </a:cubicBezTo>
                    <a:cubicBezTo>
                      <a:pt x="13442696" y="20398867"/>
                      <a:pt x="13452856" y="20379944"/>
                      <a:pt x="13470764" y="20374483"/>
                    </a:cubicBezTo>
                    <a:cubicBezTo>
                      <a:pt x="13492226" y="20368006"/>
                      <a:pt x="13513690" y="20361402"/>
                      <a:pt x="13535152" y="20354671"/>
                    </a:cubicBezTo>
                    <a:cubicBezTo>
                      <a:pt x="13553060" y="20349083"/>
                      <a:pt x="13571982" y="20359115"/>
                      <a:pt x="13577570" y="20376896"/>
                    </a:cubicBezTo>
                    <a:cubicBezTo>
                      <a:pt x="13583158" y="20394676"/>
                      <a:pt x="13573125" y="20413726"/>
                      <a:pt x="13555345" y="20419313"/>
                    </a:cubicBezTo>
                    <a:close/>
                    <a:moveTo>
                      <a:pt x="13425551" y="20458812"/>
                    </a:moveTo>
                    <a:cubicBezTo>
                      <a:pt x="13403835" y="20465287"/>
                      <a:pt x="13382117" y="20471637"/>
                      <a:pt x="13360400" y="20477987"/>
                    </a:cubicBezTo>
                    <a:cubicBezTo>
                      <a:pt x="13342493" y="20483195"/>
                      <a:pt x="13323697" y="20472908"/>
                      <a:pt x="13318491" y="20454874"/>
                    </a:cubicBezTo>
                    <a:cubicBezTo>
                      <a:pt x="13313283" y="20436839"/>
                      <a:pt x="13323570" y="20418171"/>
                      <a:pt x="13341604" y="20412963"/>
                    </a:cubicBezTo>
                    <a:cubicBezTo>
                      <a:pt x="13363194" y="20406740"/>
                      <a:pt x="13384785" y="20400390"/>
                      <a:pt x="13406374" y="20393913"/>
                    </a:cubicBezTo>
                    <a:cubicBezTo>
                      <a:pt x="13424281" y="20388580"/>
                      <a:pt x="13443204" y="20398867"/>
                      <a:pt x="13448539" y="20416774"/>
                    </a:cubicBezTo>
                    <a:cubicBezTo>
                      <a:pt x="13453872" y="20434681"/>
                      <a:pt x="13443586" y="20453604"/>
                      <a:pt x="13425678" y="20458937"/>
                    </a:cubicBezTo>
                    <a:close/>
                    <a:moveTo>
                      <a:pt x="13295249" y="20496785"/>
                    </a:moveTo>
                    <a:cubicBezTo>
                      <a:pt x="13273405" y="20503007"/>
                      <a:pt x="13251562" y="20509103"/>
                      <a:pt x="13229717" y="20515072"/>
                    </a:cubicBezTo>
                    <a:cubicBezTo>
                      <a:pt x="13211683" y="20520025"/>
                      <a:pt x="13193015" y="20509485"/>
                      <a:pt x="13188062" y="20491450"/>
                    </a:cubicBezTo>
                    <a:cubicBezTo>
                      <a:pt x="13183108" y="20473415"/>
                      <a:pt x="13193649" y="20454747"/>
                      <a:pt x="13211683" y="20449794"/>
                    </a:cubicBezTo>
                    <a:cubicBezTo>
                      <a:pt x="13233400" y="20443825"/>
                      <a:pt x="13255117" y="20437729"/>
                      <a:pt x="13276707" y="20431633"/>
                    </a:cubicBezTo>
                    <a:cubicBezTo>
                      <a:pt x="13294742" y="20426553"/>
                      <a:pt x="13313411" y="20436967"/>
                      <a:pt x="13318491" y="20455001"/>
                    </a:cubicBezTo>
                    <a:cubicBezTo>
                      <a:pt x="13323570" y="20473036"/>
                      <a:pt x="13313156" y="20491704"/>
                      <a:pt x="13295122" y="20496785"/>
                    </a:cubicBezTo>
                    <a:close/>
                    <a:moveTo>
                      <a:pt x="13163931" y="20532979"/>
                    </a:moveTo>
                    <a:cubicBezTo>
                      <a:pt x="13141961" y="20538821"/>
                      <a:pt x="13120117" y="20544662"/>
                      <a:pt x="13098145" y="20550378"/>
                    </a:cubicBezTo>
                    <a:cubicBezTo>
                      <a:pt x="13080112" y="20555077"/>
                      <a:pt x="13061569" y="20544282"/>
                      <a:pt x="13056870" y="20526248"/>
                    </a:cubicBezTo>
                    <a:cubicBezTo>
                      <a:pt x="13052171" y="20508213"/>
                      <a:pt x="13062967" y="20489672"/>
                      <a:pt x="13081000" y="20484973"/>
                    </a:cubicBezTo>
                    <a:cubicBezTo>
                      <a:pt x="13102844" y="20479258"/>
                      <a:pt x="13124689" y="20473543"/>
                      <a:pt x="13146405" y="20467574"/>
                    </a:cubicBezTo>
                    <a:cubicBezTo>
                      <a:pt x="13164440" y="20462748"/>
                      <a:pt x="13183108" y="20473415"/>
                      <a:pt x="13187935" y="20491450"/>
                    </a:cubicBezTo>
                    <a:cubicBezTo>
                      <a:pt x="13192761" y="20509485"/>
                      <a:pt x="13182092" y="20528153"/>
                      <a:pt x="13164058" y="20532979"/>
                    </a:cubicBezTo>
                    <a:close/>
                    <a:moveTo>
                      <a:pt x="13032360" y="20567396"/>
                    </a:moveTo>
                    <a:cubicBezTo>
                      <a:pt x="13010516" y="20572985"/>
                      <a:pt x="12988544" y="20578445"/>
                      <a:pt x="12966573" y="20583906"/>
                    </a:cubicBezTo>
                    <a:cubicBezTo>
                      <a:pt x="12948412" y="20588351"/>
                      <a:pt x="12929998" y="20577302"/>
                      <a:pt x="12925552" y="20559140"/>
                    </a:cubicBezTo>
                    <a:cubicBezTo>
                      <a:pt x="12921107" y="20540980"/>
                      <a:pt x="12932156" y="20522564"/>
                      <a:pt x="12950317" y="20518120"/>
                    </a:cubicBezTo>
                    <a:cubicBezTo>
                      <a:pt x="12972161" y="20512660"/>
                      <a:pt x="12993878" y="20507198"/>
                      <a:pt x="13015595" y="20501738"/>
                    </a:cubicBezTo>
                    <a:cubicBezTo>
                      <a:pt x="13033756" y="20497164"/>
                      <a:pt x="13052171" y="20508088"/>
                      <a:pt x="13056743" y="20526248"/>
                    </a:cubicBezTo>
                    <a:cubicBezTo>
                      <a:pt x="13061316" y="20544410"/>
                      <a:pt x="13050393" y="20562824"/>
                      <a:pt x="13032232" y="20567396"/>
                    </a:cubicBezTo>
                    <a:close/>
                    <a:moveTo>
                      <a:pt x="12900661" y="20600036"/>
                    </a:moveTo>
                    <a:cubicBezTo>
                      <a:pt x="12878689" y="20605369"/>
                      <a:pt x="12856591" y="20610576"/>
                      <a:pt x="12834620" y="20615656"/>
                    </a:cubicBezTo>
                    <a:cubicBezTo>
                      <a:pt x="12816460" y="20619974"/>
                      <a:pt x="12798172" y="20608544"/>
                      <a:pt x="12793980" y="20590383"/>
                    </a:cubicBezTo>
                    <a:cubicBezTo>
                      <a:pt x="12789789" y="20572222"/>
                      <a:pt x="12801092" y="20553935"/>
                      <a:pt x="12819253" y="20549743"/>
                    </a:cubicBezTo>
                    <a:cubicBezTo>
                      <a:pt x="12841098" y="20544662"/>
                      <a:pt x="12863068" y="20539456"/>
                      <a:pt x="12884912" y="20534122"/>
                    </a:cubicBezTo>
                    <a:cubicBezTo>
                      <a:pt x="12903073" y="20529804"/>
                      <a:pt x="12921361" y="20540980"/>
                      <a:pt x="12925806" y="20559140"/>
                    </a:cubicBezTo>
                    <a:cubicBezTo>
                      <a:pt x="12930251" y="20577302"/>
                      <a:pt x="12918948" y="20595589"/>
                      <a:pt x="12900787" y="20600036"/>
                    </a:cubicBezTo>
                    <a:close/>
                    <a:moveTo>
                      <a:pt x="12768453" y="20631023"/>
                    </a:moveTo>
                    <a:cubicBezTo>
                      <a:pt x="12746355" y="20636103"/>
                      <a:pt x="12724257" y="20640929"/>
                      <a:pt x="12702032" y="20645882"/>
                    </a:cubicBezTo>
                    <a:cubicBezTo>
                      <a:pt x="12683744" y="20649946"/>
                      <a:pt x="12665710" y="20638388"/>
                      <a:pt x="12661647" y="20620101"/>
                    </a:cubicBezTo>
                    <a:cubicBezTo>
                      <a:pt x="12657582" y="20601812"/>
                      <a:pt x="12669139" y="20583779"/>
                      <a:pt x="12687427" y="20579714"/>
                    </a:cubicBezTo>
                    <a:cubicBezTo>
                      <a:pt x="12709398" y="20574888"/>
                      <a:pt x="12731369" y="20569937"/>
                      <a:pt x="12753340" y="20564983"/>
                    </a:cubicBezTo>
                    <a:cubicBezTo>
                      <a:pt x="12771628" y="20560792"/>
                      <a:pt x="12789662" y="20572222"/>
                      <a:pt x="12793853" y="20590511"/>
                    </a:cubicBezTo>
                    <a:cubicBezTo>
                      <a:pt x="12798044" y="20608798"/>
                      <a:pt x="12786614" y="20626832"/>
                      <a:pt x="12768326" y="20631023"/>
                    </a:cubicBezTo>
                    <a:close/>
                    <a:moveTo>
                      <a:pt x="12635357" y="20660233"/>
                    </a:moveTo>
                    <a:cubicBezTo>
                      <a:pt x="12613132" y="20664932"/>
                      <a:pt x="12590907" y="20669631"/>
                      <a:pt x="12568682" y="20674203"/>
                    </a:cubicBezTo>
                    <a:cubicBezTo>
                      <a:pt x="12550394" y="20678012"/>
                      <a:pt x="12532487" y="20666202"/>
                      <a:pt x="12528677" y="20647913"/>
                    </a:cubicBezTo>
                    <a:cubicBezTo>
                      <a:pt x="12524867" y="20629626"/>
                      <a:pt x="12536678" y="20611719"/>
                      <a:pt x="12554966" y="20607910"/>
                    </a:cubicBezTo>
                    <a:cubicBezTo>
                      <a:pt x="12577064" y="20603338"/>
                      <a:pt x="12599162" y="20598764"/>
                      <a:pt x="12621260" y="20594065"/>
                    </a:cubicBezTo>
                    <a:cubicBezTo>
                      <a:pt x="12639548" y="20590129"/>
                      <a:pt x="12657582" y="20601812"/>
                      <a:pt x="12661392" y="20620101"/>
                    </a:cubicBezTo>
                    <a:cubicBezTo>
                      <a:pt x="12665202" y="20638388"/>
                      <a:pt x="12653645" y="20656423"/>
                      <a:pt x="12635357" y="20660233"/>
                    </a:cubicBezTo>
                    <a:close/>
                    <a:moveTo>
                      <a:pt x="12502135" y="20687664"/>
                    </a:moveTo>
                    <a:cubicBezTo>
                      <a:pt x="12480036" y="20692111"/>
                      <a:pt x="12457811" y="20696428"/>
                      <a:pt x="12435586" y="20700746"/>
                    </a:cubicBezTo>
                    <a:cubicBezTo>
                      <a:pt x="12417172" y="20704302"/>
                      <a:pt x="12399518" y="20692238"/>
                      <a:pt x="12395962" y="20673949"/>
                    </a:cubicBezTo>
                    <a:cubicBezTo>
                      <a:pt x="12392406" y="20655662"/>
                      <a:pt x="12404472" y="20637881"/>
                      <a:pt x="12422760" y="20634325"/>
                    </a:cubicBezTo>
                    <a:cubicBezTo>
                      <a:pt x="12444857" y="20630135"/>
                      <a:pt x="12466828" y="20625688"/>
                      <a:pt x="12488799" y="20621371"/>
                    </a:cubicBezTo>
                    <a:cubicBezTo>
                      <a:pt x="12507087" y="20617687"/>
                      <a:pt x="12524994" y="20629626"/>
                      <a:pt x="12528677" y="20647913"/>
                    </a:cubicBezTo>
                    <a:cubicBezTo>
                      <a:pt x="12532360" y="20666202"/>
                      <a:pt x="12520422" y="20684110"/>
                      <a:pt x="12502135" y="20687792"/>
                    </a:cubicBezTo>
                    <a:close/>
                    <a:moveTo>
                      <a:pt x="12369038" y="20713446"/>
                    </a:moveTo>
                    <a:cubicBezTo>
                      <a:pt x="12346813" y="20717638"/>
                      <a:pt x="12324588" y="20721701"/>
                      <a:pt x="12302236" y="20725637"/>
                    </a:cubicBezTo>
                    <a:cubicBezTo>
                      <a:pt x="12283822" y="20728939"/>
                      <a:pt x="12266168" y="20716748"/>
                      <a:pt x="12262866" y="20698333"/>
                    </a:cubicBezTo>
                    <a:cubicBezTo>
                      <a:pt x="12259564" y="20679918"/>
                      <a:pt x="12271756" y="20662264"/>
                      <a:pt x="12290172" y="20658962"/>
                    </a:cubicBezTo>
                    <a:cubicBezTo>
                      <a:pt x="12312269" y="20655026"/>
                      <a:pt x="12334494" y="20650963"/>
                      <a:pt x="12356592" y="20646898"/>
                    </a:cubicBezTo>
                    <a:cubicBezTo>
                      <a:pt x="12375007" y="20643469"/>
                      <a:pt x="12392660" y="20655662"/>
                      <a:pt x="12396089" y="20673949"/>
                    </a:cubicBezTo>
                    <a:cubicBezTo>
                      <a:pt x="12399518" y="20692238"/>
                      <a:pt x="12387326" y="20710017"/>
                      <a:pt x="12369038" y="20713446"/>
                    </a:cubicBezTo>
                    <a:close/>
                    <a:moveTo>
                      <a:pt x="12235307" y="20737449"/>
                    </a:moveTo>
                    <a:cubicBezTo>
                      <a:pt x="12212955" y="20741260"/>
                      <a:pt x="12190603" y="20745069"/>
                      <a:pt x="12168251" y="20748752"/>
                    </a:cubicBezTo>
                    <a:cubicBezTo>
                      <a:pt x="12149836" y="20751800"/>
                      <a:pt x="12132310" y="20739354"/>
                      <a:pt x="12129262" y="20720938"/>
                    </a:cubicBezTo>
                    <a:cubicBezTo>
                      <a:pt x="12126214" y="20702524"/>
                      <a:pt x="12138660" y="20684998"/>
                      <a:pt x="12157075" y="20681950"/>
                    </a:cubicBezTo>
                    <a:cubicBezTo>
                      <a:pt x="12179300" y="20678267"/>
                      <a:pt x="12201525" y="20674457"/>
                      <a:pt x="12223750" y="20670647"/>
                    </a:cubicBezTo>
                    <a:cubicBezTo>
                      <a:pt x="12242165" y="20667472"/>
                      <a:pt x="12259691" y="20679790"/>
                      <a:pt x="12262866" y="20698206"/>
                    </a:cubicBezTo>
                    <a:cubicBezTo>
                      <a:pt x="12266041" y="20716621"/>
                      <a:pt x="12253722" y="20734147"/>
                      <a:pt x="12235307" y="20737322"/>
                    </a:cubicBezTo>
                    <a:close/>
                    <a:moveTo>
                      <a:pt x="12100941" y="20759547"/>
                    </a:moveTo>
                    <a:cubicBezTo>
                      <a:pt x="12078462" y="20763103"/>
                      <a:pt x="12056110" y="20766660"/>
                      <a:pt x="12033631" y="20770087"/>
                    </a:cubicBezTo>
                    <a:cubicBezTo>
                      <a:pt x="12015089" y="20772882"/>
                      <a:pt x="11997817" y="20760182"/>
                      <a:pt x="11995023" y="20741767"/>
                    </a:cubicBezTo>
                    <a:cubicBezTo>
                      <a:pt x="11992229" y="20723352"/>
                      <a:pt x="12004929" y="20705953"/>
                      <a:pt x="12023344" y="20703160"/>
                    </a:cubicBezTo>
                    <a:cubicBezTo>
                      <a:pt x="12045697" y="20699730"/>
                      <a:pt x="12067922" y="20696301"/>
                      <a:pt x="12090273" y="20692745"/>
                    </a:cubicBezTo>
                    <a:cubicBezTo>
                      <a:pt x="12108688" y="20689824"/>
                      <a:pt x="12126087" y="20702397"/>
                      <a:pt x="12129008" y="20720813"/>
                    </a:cubicBezTo>
                    <a:cubicBezTo>
                      <a:pt x="12131929" y="20739227"/>
                      <a:pt x="12119356" y="20756626"/>
                      <a:pt x="12100941" y="20759547"/>
                    </a:cubicBezTo>
                    <a:close/>
                    <a:moveTo>
                      <a:pt x="11966575" y="20779994"/>
                    </a:moveTo>
                    <a:cubicBezTo>
                      <a:pt x="11944223" y="20783296"/>
                      <a:pt x="11921872" y="20786471"/>
                      <a:pt x="11899519" y="20789519"/>
                    </a:cubicBezTo>
                    <a:cubicBezTo>
                      <a:pt x="11880977" y="20792060"/>
                      <a:pt x="11863832" y="20779232"/>
                      <a:pt x="11861292" y="20760689"/>
                    </a:cubicBezTo>
                    <a:cubicBezTo>
                      <a:pt x="11858752" y="20742148"/>
                      <a:pt x="11871579" y="20725003"/>
                      <a:pt x="11890122" y="20722462"/>
                    </a:cubicBezTo>
                    <a:cubicBezTo>
                      <a:pt x="11912347" y="20719414"/>
                      <a:pt x="11934572" y="20716239"/>
                      <a:pt x="11956797" y="20712937"/>
                    </a:cubicBezTo>
                    <a:cubicBezTo>
                      <a:pt x="11975338" y="20710271"/>
                      <a:pt x="11992483" y="20723098"/>
                      <a:pt x="11995150" y="20741512"/>
                    </a:cubicBezTo>
                    <a:cubicBezTo>
                      <a:pt x="11997817" y="20759928"/>
                      <a:pt x="11984990" y="20777200"/>
                      <a:pt x="11966575" y="20779867"/>
                    </a:cubicBezTo>
                    <a:close/>
                    <a:moveTo>
                      <a:pt x="11832210" y="20798537"/>
                    </a:moveTo>
                    <a:cubicBezTo>
                      <a:pt x="11809730" y="20801457"/>
                      <a:pt x="11787378" y="20804378"/>
                      <a:pt x="11764899" y="20807299"/>
                    </a:cubicBezTo>
                    <a:cubicBezTo>
                      <a:pt x="11746357" y="20809586"/>
                      <a:pt x="11729466" y="20796504"/>
                      <a:pt x="11727053" y="20777963"/>
                    </a:cubicBezTo>
                    <a:cubicBezTo>
                      <a:pt x="11724640" y="20759420"/>
                      <a:pt x="11737848" y="20742529"/>
                      <a:pt x="11756390" y="20740115"/>
                    </a:cubicBezTo>
                    <a:cubicBezTo>
                      <a:pt x="11778742" y="20737322"/>
                      <a:pt x="11800967" y="20734401"/>
                      <a:pt x="11823319" y="20731480"/>
                    </a:cubicBezTo>
                    <a:cubicBezTo>
                      <a:pt x="11841861" y="20729067"/>
                      <a:pt x="11858879" y="20742021"/>
                      <a:pt x="11861292" y="20760562"/>
                    </a:cubicBezTo>
                    <a:cubicBezTo>
                      <a:pt x="11863705" y="20779105"/>
                      <a:pt x="11850751" y="20796123"/>
                      <a:pt x="11832210" y="20798537"/>
                    </a:cubicBezTo>
                    <a:close/>
                    <a:moveTo>
                      <a:pt x="11697335" y="20815554"/>
                    </a:moveTo>
                    <a:cubicBezTo>
                      <a:pt x="11674856" y="20818221"/>
                      <a:pt x="11652250" y="20820887"/>
                      <a:pt x="11629644" y="20823428"/>
                    </a:cubicBezTo>
                    <a:cubicBezTo>
                      <a:pt x="11611102" y="20825588"/>
                      <a:pt x="11594338" y="20812125"/>
                      <a:pt x="11592179" y="20793583"/>
                    </a:cubicBezTo>
                    <a:cubicBezTo>
                      <a:pt x="11590020" y="20775040"/>
                      <a:pt x="11603482" y="20758277"/>
                      <a:pt x="11622024" y="20756118"/>
                    </a:cubicBezTo>
                    <a:cubicBezTo>
                      <a:pt x="11644503" y="20753578"/>
                      <a:pt x="11666855" y="20751037"/>
                      <a:pt x="11689207" y="20748371"/>
                    </a:cubicBezTo>
                    <a:cubicBezTo>
                      <a:pt x="11707749" y="20746213"/>
                      <a:pt x="11724640" y="20759420"/>
                      <a:pt x="11726799" y="20777963"/>
                    </a:cubicBezTo>
                    <a:cubicBezTo>
                      <a:pt x="11728958" y="20796504"/>
                      <a:pt x="11715750" y="20813395"/>
                      <a:pt x="11697208" y="20815554"/>
                    </a:cubicBezTo>
                    <a:close/>
                    <a:moveTo>
                      <a:pt x="11561826" y="20830794"/>
                    </a:moveTo>
                    <a:cubicBezTo>
                      <a:pt x="11539220" y="20833207"/>
                      <a:pt x="11516741" y="20835493"/>
                      <a:pt x="11494135" y="20837779"/>
                    </a:cubicBezTo>
                    <a:cubicBezTo>
                      <a:pt x="11475466" y="20839685"/>
                      <a:pt x="11458956" y="20826095"/>
                      <a:pt x="11457051" y="20807426"/>
                    </a:cubicBezTo>
                    <a:cubicBezTo>
                      <a:pt x="11455147" y="20788757"/>
                      <a:pt x="11468735" y="20772247"/>
                      <a:pt x="11487404" y="20770342"/>
                    </a:cubicBezTo>
                    <a:cubicBezTo>
                      <a:pt x="11509883" y="20768056"/>
                      <a:pt x="11532235" y="20765770"/>
                      <a:pt x="11554714" y="20763357"/>
                    </a:cubicBezTo>
                    <a:cubicBezTo>
                      <a:pt x="11573256" y="20761325"/>
                      <a:pt x="11590020" y="20774913"/>
                      <a:pt x="11591925" y="20793456"/>
                    </a:cubicBezTo>
                    <a:cubicBezTo>
                      <a:pt x="11593830" y="20811998"/>
                      <a:pt x="11580368" y="20828763"/>
                      <a:pt x="11561826" y="20830667"/>
                    </a:cubicBezTo>
                    <a:close/>
                    <a:moveTo>
                      <a:pt x="11426698" y="20844129"/>
                    </a:moveTo>
                    <a:cubicBezTo>
                      <a:pt x="11404219" y="20846162"/>
                      <a:pt x="11381740" y="20848193"/>
                      <a:pt x="11359261" y="20850225"/>
                    </a:cubicBezTo>
                    <a:cubicBezTo>
                      <a:pt x="11340592" y="20851876"/>
                      <a:pt x="11324210" y="20838033"/>
                      <a:pt x="11322558" y="20819363"/>
                    </a:cubicBezTo>
                    <a:cubicBezTo>
                      <a:pt x="11320907" y="20800695"/>
                      <a:pt x="11334750" y="20784313"/>
                      <a:pt x="11353419" y="20782662"/>
                    </a:cubicBezTo>
                    <a:cubicBezTo>
                      <a:pt x="11375772" y="20780756"/>
                      <a:pt x="11398123" y="20778724"/>
                      <a:pt x="11420475" y="20776692"/>
                    </a:cubicBezTo>
                    <a:cubicBezTo>
                      <a:pt x="11439144" y="20774913"/>
                      <a:pt x="11455654" y="20788630"/>
                      <a:pt x="11457305" y="20807299"/>
                    </a:cubicBezTo>
                    <a:cubicBezTo>
                      <a:pt x="11458956" y="20825968"/>
                      <a:pt x="11445367" y="20842478"/>
                      <a:pt x="11426698" y="20844129"/>
                    </a:cubicBezTo>
                    <a:close/>
                    <a:moveTo>
                      <a:pt x="11291570" y="20855812"/>
                    </a:moveTo>
                    <a:cubicBezTo>
                      <a:pt x="11268964" y="20857590"/>
                      <a:pt x="11246485" y="20859369"/>
                      <a:pt x="11223879" y="20861020"/>
                    </a:cubicBezTo>
                    <a:cubicBezTo>
                      <a:pt x="11205210" y="20862417"/>
                      <a:pt x="11188954" y="20848447"/>
                      <a:pt x="11187557" y="20829778"/>
                    </a:cubicBezTo>
                    <a:cubicBezTo>
                      <a:pt x="11186160" y="20811110"/>
                      <a:pt x="11200130" y="20794853"/>
                      <a:pt x="11218799" y="20793456"/>
                    </a:cubicBezTo>
                    <a:cubicBezTo>
                      <a:pt x="11241278" y="20791805"/>
                      <a:pt x="11263630" y="20790027"/>
                      <a:pt x="11286110" y="20788249"/>
                    </a:cubicBezTo>
                    <a:cubicBezTo>
                      <a:pt x="11304778" y="20786725"/>
                      <a:pt x="11321035" y="20800695"/>
                      <a:pt x="11322558" y="20819363"/>
                    </a:cubicBezTo>
                    <a:cubicBezTo>
                      <a:pt x="11324082" y="20838033"/>
                      <a:pt x="11310112" y="20854288"/>
                      <a:pt x="11291443" y="20855812"/>
                    </a:cubicBezTo>
                    <a:close/>
                    <a:moveTo>
                      <a:pt x="11155807" y="20865846"/>
                    </a:moveTo>
                    <a:cubicBezTo>
                      <a:pt x="11133201" y="20867370"/>
                      <a:pt x="11110468" y="20868767"/>
                      <a:pt x="11087862" y="20870163"/>
                    </a:cubicBezTo>
                    <a:cubicBezTo>
                      <a:pt x="11069193" y="20871307"/>
                      <a:pt x="11053191" y="20857083"/>
                      <a:pt x="11052048" y="20838413"/>
                    </a:cubicBezTo>
                    <a:cubicBezTo>
                      <a:pt x="11050905" y="20819745"/>
                      <a:pt x="11065129" y="20803743"/>
                      <a:pt x="11083798" y="20802600"/>
                    </a:cubicBezTo>
                    <a:cubicBezTo>
                      <a:pt x="11106277" y="20801203"/>
                      <a:pt x="11128883" y="20799806"/>
                      <a:pt x="11151362" y="20798282"/>
                    </a:cubicBezTo>
                    <a:cubicBezTo>
                      <a:pt x="11170031" y="20797013"/>
                      <a:pt x="11186160" y="20811110"/>
                      <a:pt x="11187430" y="20829778"/>
                    </a:cubicBezTo>
                    <a:cubicBezTo>
                      <a:pt x="11188700" y="20848447"/>
                      <a:pt x="11174603" y="20864576"/>
                      <a:pt x="11155935" y="20865846"/>
                    </a:cubicBezTo>
                    <a:close/>
                    <a:moveTo>
                      <a:pt x="11019917" y="20874101"/>
                    </a:moveTo>
                    <a:cubicBezTo>
                      <a:pt x="10997311" y="20875371"/>
                      <a:pt x="10974705" y="20876513"/>
                      <a:pt x="10952099" y="20877530"/>
                    </a:cubicBezTo>
                    <a:cubicBezTo>
                      <a:pt x="10933430" y="20878419"/>
                      <a:pt x="10917555" y="20863940"/>
                      <a:pt x="10916666" y="20845272"/>
                    </a:cubicBezTo>
                    <a:cubicBezTo>
                      <a:pt x="10915777" y="20826603"/>
                      <a:pt x="10930255" y="20810728"/>
                      <a:pt x="10948924" y="20809838"/>
                    </a:cubicBezTo>
                    <a:cubicBezTo>
                      <a:pt x="10971403" y="20808823"/>
                      <a:pt x="10993882" y="20807680"/>
                      <a:pt x="11016361" y="20806411"/>
                    </a:cubicBezTo>
                    <a:cubicBezTo>
                      <a:pt x="11035030" y="20805394"/>
                      <a:pt x="11051032" y="20819745"/>
                      <a:pt x="11052048" y="20838413"/>
                    </a:cubicBezTo>
                    <a:cubicBezTo>
                      <a:pt x="11053064" y="20857083"/>
                      <a:pt x="11038713" y="20873086"/>
                      <a:pt x="11020044" y="20874101"/>
                    </a:cubicBezTo>
                    <a:close/>
                    <a:moveTo>
                      <a:pt x="10884535" y="20880578"/>
                    </a:moveTo>
                    <a:cubicBezTo>
                      <a:pt x="10861929" y="20881467"/>
                      <a:pt x="10839450" y="20882356"/>
                      <a:pt x="10816844" y="20883118"/>
                    </a:cubicBezTo>
                    <a:cubicBezTo>
                      <a:pt x="10798175" y="20883753"/>
                      <a:pt x="10782427" y="20869148"/>
                      <a:pt x="10781792" y="20850479"/>
                    </a:cubicBezTo>
                    <a:cubicBezTo>
                      <a:pt x="10781157" y="20831811"/>
                      <a:pt x="10795762" y="20816063"/>
                      <a:pt x="10814431" y="20815427"/>
                    </a:cubicBezTo>
                    <a:cubicBezTo>
                      <a:pt x="10836910" y="20814664"/>
                      <a:pt x="10859262" y="20813776"/>
                      <a:pt x="10881741" y="20812888"/>
                    </a:cubicBezTo>
                    <a:cubicBezTo>
                      <a:pt x="10900410" y="20812125"/>
                      <a:pt x="10916158" y="20826603"/>
                      <a:pt x="10916920" y="20845272"/>
                    </a:cubicBezTo>
                    <a:cubicBezTo>
                      <a:pt x="10917682" y="20863940"/>
                      <a:pt x="10903204" y="20879688"/>
                      <a:pt x="10884535" y="20880451"/>
                    </a:cubicBezTo>
                    <a:close/>
                    <a:moveTo>
                      <a:pt x="10749026" y="20885150"/>
                    </a:moveTo>
                    <a:cubicBezTo>
                      <a:pt x="10726420" y="20885786"/>
                      <a:pt x="10703814" y="20886420"/>
                      <a:pt x="10681081" y="20886928"/>
                    </a:cubicBezTo>
                    <a:cubicBezTo>
                      <a:pt x="10662412" y="20887310"/>
                      <a:pt x="10646918" y="20872577"/>
                      <a:pt x="10646537" y="20853781"/>
                    </a:cubicBezTo>
                    <a:cubicBezTo>
                      <a:pt x="10646156" y="20834986"/>
                      <a:pt x="10660888" y="20819618"/>
                      <a:pt x="10679685" y="20819238"/>
                    </a:cubicBezTo>
                    <a:cubicBezTo>
                      <a:pt x="10702163" y="20818729"/>
                      <a:pt x="10724642" y="20818221"/>
                      <a:pt x="10747122" y="20817587"/>
                    </a:cubicBezTo>
                    <a:cubicBezTo>
                      <a:pt x="10765790" y="20817078"/>
                      <a:pt x="10781411" y="20831811"/>
                      <a:pt x="10781919" y="20850479"/>
                    </a:cubicBezTo>
                    <a:cubicBezTo>
                      <a:pt x="10782427" y="20869148"/>
                      <a:pt x="10767695" y="20884769"/>
                      <a:pt x="10749026" y="20885277"/>
                    </a:cubicBezTo>
                    <a:close/>
                    <a:moveTo>
                      <a:pt x="10613010" y="20888325"/>
                    </a:moveTo>
                    <a:cubicBezTo>
                      <a:pt x="10590276" y="20888706"/>
                      <a:pt x="10567543" y="20888961"/>
                      <a:pt x="10544810" y="20889213"/>
                    </a:cubicBezTo>
                    <a:cubicBezTo>
                      <a:pt x="10526141" y="20889340"/>
                      <a:pt x="10510774" y="20874355"/>
                      <a:pt x="10510647" y="20855687"/>
                    </a:cubicBezTo>
                    <a:cubicBezTo>
                      <a:pt x="10510520" y="20837017"/>
                      <a:pt x="10525506" y="20821650"/>
                      <a:pt x="10544175" y="20821523"/>
                    </a:cubicBezTo>
                    <a:cubicBezTo>
                      <a:pt x="10566781" y="20821269"/>
                      <a:pt x="10589387" y="20821014"/>
                      <a:pt x="10611866" y="20820635"/>
                    </a:cubicBezTo>
                    <a:cubicBezTo>
                      <a:pt x="10630535" y="20820380"/>
                      <a:pt x="10646029" y="20835238"/>
                      <a:pt x="10646283" y="20853908"/>
                    </a:cubicBezTo>
                    <a:cubicBezTo>
                      <a:pt x="10646537" y="20872577"/>
                      <a:pt x="10631678" y="20888071"/>
                      <a:pt x="10613010" y="20888325"/>
                    </a:cubicBezTo>
                    <a:close/>
                    <a:moveTo>
                      <a:pt x="10476611" y="20889595"/>
                    </a:moveTo>
                    <a:cubicBezTo>
                      <a:pt x="10466324" y="20889595"/>
                      <a:pt x="10456164" y="20889595"/>
                      <a:pt x="10445877" y="20889595"/>
                    </a:cubicBezTo>
                    <a:lnTo>
                      <a:pt x="10445877" y="20855687"/>
                    </a:lnTo>
                    <a:lnTo>
                      <a:pt x="10445877" y="20889595"/>
                    </a:lnTo>
                    <a:cubicBezTo>
                      <a:pt x="10433304" y="20889595"/>
                      <a:pt x="10420858" y="20889595"/>
                      <a:pt x="10408285" y="20889468"/>
                    </a:cubicBezTo>
                    <a:cubicBezTo>
                      <a:pt x="10389616" y="20889340"/>
                      <a:pt x="10374503" y="20874228"/>
                      <a:pt x="10374503" y="20855432"/>
                    </a:cubicBezTo>
                    <a:cubicBezTo>
                      <a:pt x="10374503" y="20836637"/>
                      <a:pt x="10389743" y="20821650"/>
                      <a:pt x="10408539" y="20821650"/>
                    </a:cubicBezTo>
                    <a:cubicBezTo>
                      <a:pt x="10420985" y="20821650"/>
                      <a:pt x="10433431" y="20821777"/>
                      <a:pt x="10445877" y="20821777"/>
                    </a:cubicBezTo>
                    <a:cubicBezTo>
                      <a:pt x="10456037" y="20821777"/>
                      <a:pt x="10466197" y="20821777"/>
                      <a:pt x="10476485" y="20821777"/>
                    </a:cubicBezTo>
                    <a:cubicBezTo>
                      <a:pt x="10495153" y="20821777"/>
                      <a:pt x="10510393" y="20836889"/>
                      <a:pt x="10510393" y="20855560"/>
                    </a:cubicBezTo>
                    <a:cubicBezTo>
                      <a:pt x="10510393" y="20874228"/>
                      <a:pt x="10495280" y="20889468"/>
                      <a:pt x="10476611" y="20889468"/>
                    </a:cubicBezTo>
                    <a:close/>
                    <a:moveTo>
                      <a:pt x="10340086" y="20888961"/>
                    </a:moveTo>
                    <a:cubicBezTo>
                      <a:pt x="10317353" y="20888706"/>
                      <a:pt x="10294620" y="20888452"/>
                      <a:pt x="10272014" y="20888071"/>
                    </a:cubicBezTo>
                    <a:cubicBezTo>
                      <a:pt x="10253345" y="20887817"/>
                      <a:pt x="10238360" y="20872323"/>
                      <a:pt x="10238740" y="20853654"/>
                    </a:cubicBezTo>
                    <a:cubicBezTo>
                      <a:pt x="10239122" y="20834986"/>
                      <a:pt x="10254488" y="20819999"/>
                      <a:pt x="10273157" y="20820380"/>
                    </a:cubicBezTo>
                    <a:cubicBezTo>
                      <a:pt x="10295763" y="20820762"/>
                      <a:pt x="10318242" y="20821014"/>
                      <a:pt x="10340848" y="20821269"/>
                    </a:cubicBezTo>
                    <a:cubicBezTo>
                      <a:pt x="10359517" y="20821396"/>
                      <a:pt x="10374503" y="20836762"/>
                      <a:pt x="10374376" y="20855432"/>
                    </a:cubicBezTo>
                    <a:cubicBezTo>
                      <a:pt x="10374249" y="20874101"/>
                      <a:pt x="10358882" y="20889088"/>
                      <a:pt x="10340213" y="20888961"/>
                    </a:cubicBezTo>
                    <a:close/>
                    <a:moveTo>
                      <a:pt x="10204069" y="20886801"/>
                    </a:moveTo>
                    <a:cubicBezTo>
                      <a:pt x="10181463" y="20886293"/>
                      <a:pt x="10158730" y="20885658"/>
                      <a:pt x="10136124" y="20885023"/>
                    </a:cubicBezTo>
                    <a:cubicBezTo>
                      <a:pt x="10117455" y="20884514"/>
                      <a:pt x="10102723" y="20868894"/>
                      <a:pt x="10103231" y="20850225"/>
                    </a:cubicBezTo>
                    <a:cubicBezTo>
                      <a:pt x="10103739" y="20831556"/>
                      <a:pt x="10119360" y="20816824"/>
                      <a:pt x="10138029" y="20817332"/>
                    </a:cubicBezTo>
                    <a:cubicBezTo>
                      <a:pt x="10160508" y="20817967"/>
                      <a:pt x="10182987" y="20818602"/>
                      <a:pt x="10205466" y="20819111"/>
                    </a:cubicBezTo>
                    <a:cubicBezTo>
                      <a:pt x="10224135" y="20819490"/>
                      <a:pt x="10238994" y="20834986"/>
                      <a:pt x="10238613" y="20853781"/>
                    </a:cubicBezTo>
                    <a:cubicBezTo>
                      <a:pt x="10238232" y="20872577"/>
                      <a:pt x="10222738" y="20887310"/>
                      <a:pt x="10203942" y="20886928"/>
                    </a:cubicBezTo>
                    <a:close/>
                    <a:moveTo>
                      <a:pt x="10068179" y="20882990"/>
                    </a:moveTo>
                    <a:cubicBezTo>
                      <a:pt x="10045573" y="20882229"/>
                      <a:pt x="10022967" y="20881339"/>
                      <a:pt x="10000488" y="20880324"/>
                    </a:cubicBezTo>
                    <a:cubicBezTo>
                      <a:pt x="9981819" y="20879563"/>
                      <a:pt x="9967341" y="20863813"/>
                      <a:pt x="9968103" y="20845018"/>
                    </a:cubicBezTo>
                    <a:cubicBezTo>
                      <a:pt x="9968865" y="20826222"/>
                      <a:pt x="9984613" y="20811871"/>
                      <a:pt x="10003410" y="20812633"/>
                    </a:cubicBezTo>
                    <a:cubicBezTo>
                      <a:pt x="10025761" y="20813522"/>
                      <a:pt x="10048240" y="20814412"/>
                      <a:pt x="10070719" y="20815300"/>
                    </a:cubicBezTo>
                    <a:cubicBezTo>
                      <a:pt x="10089388" y="20815936"/>
                      <a:pt x="10103993" y="20831683"/>
                      <a:pt x="10103358" y="20850352"/>
                    </a:cubicBezTo>
                    <a:cubicBezTo>
                      <a:pt x="10102723" y="20869021"/>
                      <a:pt x="10086975" y="20883626"/>
                      <a:pt x="10068306" y="20882990"/>
                    </a:cubicBezTo>
                    <a:close/>
                    <a:moveTo>
                      <a:pt x="9933051" y="20877276"/>
                    </a:moveTo>
                    <a:cubicBezTo>
                      <a:pt x="9910445" y="20876133"/>
                      <a:pt x="9887712" y="20874989"/>
                      <a:pt x="9865106" y="20873720"/>
                    </a:cubicBezTo>
                    <a:cubicBezTo>
                      <a:pt x="9846437" y="20872704"/>
                      <a:pt x="9832086" y="20856702"/>
                      <a:pt x="9833102" y="20838033"/>
                    </a:cubicBezTo>
                    <a:cubicBezTo>
                      <a:pt x="9834118" y="20819363"/>
                      <a:pt x="9850120" y="20805012"/>
                      <a:pt x="9868789" y="20806029"/>
                    </a:cubicBezTo>
                    <a:cubicBezTo>
                      <a:pt x="9891268" y="20807299"/>
                      <a:pt x="9913747" y="20808442"/>
                      <a:pt x="9936226" y="20809458"/>
                    </a:cubicBezTo>
                    <a:cubicBezTo>
                      <a:pt x="9954895" y="20810347"/>
                      <a:pt x="9969373" y="20826222"/>
                      <a:pt x="9968357" y="20844890"/>
                    </a:cubicBezTo>
                    <a:cubicBezTo>
                      <a:pt x="9967341" y="20863561"/>
                      <a:pt x="9951593" y="20878037"/>
                      <a:pt x="9932924" y="20877022"/>
                    </a:cubicBezTo>
                    <a:close/>
                    <a:moveTo>
                      <a:pt x="9796907" y="20869529"/>
                    </a:moveTo>
                    <a:cubicBezTo>
                      <a:pt x="9774174" y="20868132"/>
                      <a:pt x="9751568" y="20866736"/>
                      <a:pt x="9728962" y="20865085"/>
                    </a:cubicBezTo>
                    <a:cubicBezTo>
                      <a:pt x="9710293" y="20863813"/>
                      <a:pt x="9696197" y="20847686"/>
                      <a:pt x="9697466" y="20829015"/>
                    </a:cubicBezTo>
                    <a:cubicBezTo>
                      <a:pt x="9698736" y="20810347"/>
                      <a:pt x="9714865" y="20796250"/>
                      <a:pt x="9733535" y="20797520"/>
                    </a:cubicBezTo>
                    <a:cubicBezTo>
                      <a:pt x="9756013" y="20799044"/>
                      <a:pt x="9778492" y="20800440"/>
                      <a:pt x="9801098" y="20801837"/>
                    </a:cubicBezTo>
                    <a:cubicBezTo>
                      <a:pt x="9819767" y="20802981"/>
                      <a:pt x="9833991" y="20818983"/>
                      <a:pt x="9832848" y="20837652"/>
                    </a:cubicBezTo>
                    <a:cubicBezTo>
                      <a:pt x="9831705" y="20856321"/>
                      <a:pt x="9815703" y="20870545"/>
                      <a:pt x="9797035" y="20869402"/>
                    </a:cubicBezTo>
                    <a:close/>
                    <a:moveTo>
                      <a:pt x="9661272" y="20860258"/>
                    </a:moveTo>
                    <a:cubicBezTo>
                      <a:pt x="9638665" y="20858607"/>
                      <a:pt x="9616060" y="20856829"/>
                      <a:pt x="9593580" y="20855051"/>
                    </a:cubicBezTo>
                    <a:cubicBezTo>
                      <a:pt x="9574911" y="20853527"/>
                      <a:pt x="9561068" y="20837271"/>
                      <a:pt x="9562592" y="20818602"/>
                    </a:cubicBezTo>
                    <a:cubicBezTo>
                      <a:pt x="9564116" y="20799933"/>
                      <a:pt x="9580373" y="20786089"/>
                      <a:pt x="9599041" y="20787613"/>
                    </a:cubicBezTo>
                    <a:cubicBezTo>
                      <a:pt x="9621393" y="20789392"/>
                      <a:pt x="9643873" y="20791170"/>
                      <a:pt x="9666351" y="20792821"/>
                    </a:cubicBezTo>
                    <a:cubicBezTo>
                      <a:pt x="9685020" y="20794218"/>
                      <a:pt x="9698990" y="20810474"/>
                      <a:pt x="9697593" y="20829143"/>
                    </a:cubicBezTo>
                    <a:cubicBezTo>
                      <a:pt x="9696197" y="20847813"/>
                      <a:pt x="9679940" y="20861782"/>
                      <a:pt x="9661272" y="20860386"/>
                    </a:cubicBezTo>
                    <a:close/>
                    <a:moveTo>
                      <a:pt x="9525889" y="20849462"/>
                    </a:moveTo>
                    <a:cubicBezTo>
                      <a:pt x="9503410" y="20847558"/>
                      <a:pt x="9480931" y="20845399"/>
                      <a:pt x="9458452" y="20843367"/>
                    </a:cubicBezTo>
                    <a:cubicBezTo>
                      <a:pt x="9439783" y="20841588"/>
                      <a:pt x="9426194" y="20825079"/>
                      <a:pt x="9427845" y="20806538"/>
                    </a:cubicBezTo>
                    <a:cubicBezTo>
                      <a:pt x="9429497" y="20787995"/>
                      <a:pt x="9446133" y="20774279"/>
                      <a:pt x="9464675" y="20775930"/>
                    </a:cubicBezTo>
                    <a:cubicBezTo>
                      <a:pt x="9487027" y="20777963"/>
                      <a:pt x="9509379" y="20779994"/>
                      <a:pt x="9531731" y="20782026"/>
                    </a:cubicBezTo>
                    <a:cubicBezTo>
                      <a:pt x="9550400" y="20783677"/>
                      <a:pt x="9564116" y="20800061"/>
                      <a:pt x="9562465" y="20818729"/>
                    </a:cubicBezTo>
                    <a:cubicBezTo>
                      <a:pt x="9560814" y="20837398"/>
                      <a:pt x="9544431" y="20851113"/>
                      <a:pt x="9525762" y="20849462"/>
                    </a:cubicBezTo>
                    <a:close/>
                    <a:moveTo>
                      <a:pt x="9390888" y="20836762"/>
                    </a:moveTo>
                    <a:cubicBezTo>
                      <a:pt x="9368282" y="20834477"/>
                      <a:pt x="9345676" y="20832190"/>
                      <a:pt x="9323198" y="20829778"/>
                    </a:cubicBezTo>
                    <a:cubicBezTo>
                      <a:pt x="9304655" y="20827746"/>
                      <a:pt x="9291193" y="20811110"/>
                      <a:pt x="9293098" y="20792567"/>
                    </a:cubicBezTo>
                    <a:cubicBezTo>
                      <a:pt x="9295003" y="20774025"/>
                      <a:pt x="9311767" y="20760562"/>
                      <a:pt x="9330310" y="20762468"/>
                    </a:cubicBezTo>
                    <a:cubicBezTo>
                      <a:pt x="9352788" y="20764881"/>
                      <a:pt x="9375140" y="20767167"/>
                      <a:pt x="9397619" y="20769453"/>
                    </a:cubicBezTo>
                    <a:cubicBezTo>
                      <a:pt x="9416288" y="20771358"/>
                      <a:pt x="9429750" y="20787868"/>
                      <a:pt x="9427973" y="20806538"/>
                    </a:cubicBezTo>
                    <a:cubicBezTo>
                      <a:pt x="9426194" y="20825206"/>
                      <a:pt x="9409557" y="20838668"/>
                      <a:pt x="9390888" y="20836889"/>
                    </a:cubicBezTo>
                    <a:close/>
                    <a:moveTo>
                      <a:pt x="9255379" y="20822413"/>
                    </a:moveTo>
                    <a:cubicBezTo>
                      <a:pt x="9232773" y="20819872"/>
                      <a:pt x="9210294" y="20817205"/>
                      <a:pt x="9187815" y="20814537"/>
                    </a:cubicBezTo>
                    <a:cubicBezTo>
                      <a:pt x="9169273" y="20812252"/>
                      <a:pt x="9155938" y="20795487"/>
                      <a:pt x="9158224" y="20776819"/>
                    </a:cubicBezTo>
                    <a:cubicBezTo>
                      <a:pt x="9160510" y="20758150"/>
                      <a:pt x="9177274" y="20744942"/>
                      <a:pt x="9195943" y="20747228"/>
                    </a:cubicBezTo>
                    <a:cubicBezTo>
                      <a:pt x="9218295" y="20749895"/>
                      <a:pt x="9240648" y="20752563"/>
                      <a:pt x="9263126" y="20755102"/>
                    </a:cubicBezTo>
                    <a:cubicBezTo>
                      <a:pt x="9281668" y="20757262"/>
                      <a:pt x="9295130" y="20774025"/>
                      <a:pt x="9292972" y="20792567"/>
                    </a:cubicBezTo>
                    <a:cubicBezTo>
                      <a:pt x="9290812" y="20811110"/>
                      <a:pt x="9274048" y="20824571"/>
                      <a:pt x="9255506" y="20822413"/>
                    </a:cubicBezTo>
                    <a:close/>
                    <a:moveTo>
                      <a:pt x="9120378" y="20806156"/>
                    </a:moveTo>
                    <a:cubicBezTo>
                      <a:pt x="9097899" y="20803363"/>
                      <a:pt x="9075420" y="20800440"/>
                      <a:pt x="9053068" y="20797393"/>
                    </a:cubicBezTo>
                    <a:cubicBezTo>
                      <a:pt x="9034526" y="20794980"/>
                      <a:pt x="9021445" y="20777836"/>
                      <a:pt x="9023985" y="20759293"/>
                    </a:cubicBezTo>
                    <a:cubicBezTo>
                      <a:pt x="9026525" y="20740751"/>
                      <a:pt x="9043543" y="20727670"/>
                      <a:pt x="9062085" y="20730211"/>
                    </a:cubicBezTo>
                    <a:cubicBezTo>
                      <a:pt x="9084310" y="20733131"/>
                      <a:pt x="9106662" y="20736052"/>
                      <a:pt x="9129014" y="20738846"/>
                    </a:cubicBezTo>
                    <a:cubicBezTo>
                      <a:pt x="9147556" y="20741260"/>
                      <a:pt x="9160764" y="20758150"/>
                      <a:pt x="9158351" y="20776692"/>
                    </a:cubicBezTo>
                    <a:cubicBezTo>
                      <a:pt x="9155938" y="20795235"/>
                      <a:pt x="9139048" y="20808442"/>
                      <a:pt x="9120505" y="20806029"/>
                    </a:cubicBezTo>
                    <a:close/>
                    <a:moveTo>
                      <a:pt x="8985885" y="20788122"/>
                    </a:moveTo>
                    <a:cubicBezTo>
                      <a:pt x="8963533" y="20784947"/>
                      <a:pt x="8941181" y="20781772"/>
                      <a:pt x="8918829" y="20778470"/>
                    </a:cubicBezTo>
                    <a:cubicBezTo>
                      <a:pt x="8900287" y="20775803"/>
                      <a:pt x="8887460" y="20758531"/>
                      <a:pt x="8890254" y="20739988"/>
                    </a:cubicBezTo>
                    <a:cubicBezTo>
                      <a:pt x="8893048" y="20721447"/>
                      <a:pt x="8910193" y="20708620"/>
                      <a:pt x="8928735" y="20711413"/>
                    </a:cubicBezTo>
                    <a:cubicBezTo>
                      <a:pt x="8950960" y="20714715"/>
                      <a:pt x="8973185" y="20717890"/>
                      <a:pt x="8995410" y="20720938"/>
                    </a:cubicBezTo>
                    <a:cubicBezTo>
                      <a:pt x="9013952" y="20723479"/>
                      <a:pt x="9026906" y="20740624"/>
                      <a:pt x="9024239" y="20759165"/>
                    </a:cubicBezTo>
                    <a:cubicBezTo>
                      <a:pt x="9021573" y="20777708"/>
                      <a:pt x="9004554" y="20790663"/>
                      <a:pt x="8986012" y="20787995"/>
                    </a:cubicBezTo>
                    <a:close/>
                    <a:moveTo>
                      <a:pt x="8851900" y="20768311"/>
                    </a:moveTo>
                    <a:cubicBezTo>
                      <a:pt x="8829422" y="20764881"/>
                      <a:pt x="8806942" y="20761325"/>
                      <a:pt x="8784590" y="20757769"/>
                    </a:cubicBezTo>
                    <a:cubicBezTo>
                      <a:pt x="8766175" y="20754848"/>
                      <a:pt x="8753602" y="20737449"/>
                      <a:pt x="8756523" y="20719035"/>
                    </a:cubicBezTo>
                    <a:cubicBezTo>
                      <a:pt x="8759444" y="20700619"/>
                      <a:pt x="8776843" y="20688046"/>
                      <a:pt x="8795258" y="20690967"/>
                    </a:cubicBezTo>
                    <a:cubicBezTo>
                      <a:pt x="8817483" y="20694523"/>
                      <a:pt x="8839835" y="20698079"/>
                      <a:pt x="8862187" y="20701381"/>
                    </a:cubicBezTo>
                    <a:cubicBezTo>
                      <a:pt x="8880729" y="20704175"/>
                      <a:pt x="8893429" y="20721447"/>
                      <a:pt x="8890508" y="20739988"/>
                    </a:cubicBezTo>
                    <a:cubicBezTo>
                      <a:pt x="8887587" y="20758531"/>
                      <a:pt x="8870442" y="20771231"/>
                      <a:pt x="8851900" y="20768311"/>
                    </a:cubicBezTo>
                    <a:close/>
                    <a:moveTo>
                      <a:pt x="8717280" y="20746847"/>
                    </a:moveTo>
                    <a:cubicBezTo>
                      <a:pt x="8694928" y="20743163"/>
                      <a:pt x="8672576" y="20739354"/>
                      <a:pt x="8650224" y="20735417"/>
                    </a:cubicBezTo>
                    <a:cubicBezTo>
                      <a:pt x="8631810" y="20732242"/>
                      <a:pt x="8619490" y="20714715"/>
                      <a:pt x="8622665" y="20696301"/>
                    </a:cubicBezTo>
                    <a:cubicBezTo>
                      <a:pt x="8625840" y="20677887"/>
                      <a:pt x="8643366" y="20665567"/>
                      <a:pt x="8661781" y="20668742"/>
                    </a:cubicBezTo>
                    <a:cubicBezTo>
                      <a:pt x="8684006" y="20672552"/>
                      <a:pt x="8706231" y="20676363"/>
                      <a:pt x="8728456" y="20680045"/>
                    </a:cubicBezTo>
                    <a:cubicBezTo>
                      <a:pt x="8746872" y="20683093"/>
                      <a:pt x="8759317" y="20700619"/>
                      <a:pt x="8756269" y="20719035"/>
                    </a:cubicBezTo>
                    <a:cubicBezTo>
                      <a:pt x="8753222" y="20737449"/>
                      <a:pt x="8735695" y="20749895"/>
                      <a:pt x="8717280" y="20746847"/>
                    </a:cubicBezTo>
                    <a:close/>
                    <a:moveTo>
                      <a:pt x="8583295" y="20723606"/>
                    </a:moveTo>
                    <a:cubicBezTo>
                      <a:pt x="8561070" y="20719542"/>
                      <a:pt x="8538718" y="20715478"/>
                      <a:pt x="8516493" y="20711413"/>
                    </a:cubicBezTo>
                    <a:cubicBezTo>
                      <a:pt x="8498078" y="20707986"/>
                      <a:pt x="8486013" y="20690332"/>
                      <a:pt x="8489442" y="20671917"/>
                    </a:cubicBezTo>
                    <a:cubicBezTo>
                      <a:pt x="8492872" y="20653502"/>
                      <a:pt x="8510524" y="20641438"/>
                      <a:pt x="8528939" y="20644865"/>
                    </a:cubicBezTo>
                    <a:cubicBezTo>
                      <a:pt x="8551037" y="20648930"/>
                      <a:pt x="8573135" y="20652994"/>
                      <a:pt x="8595233" y="20657058"/>
                    </a:cubicBezTo>
                    <a:cubicBezTo>
                      <a:pt x="8613648" y="20660361"/>
                      <a:pt x="8625840" y="20678012"/>
                      <a:pt x="8622538" y="20696428"/>
                    </a:cubicBezTo>
                    <a:cubicBezTo>
                      <a:pt x="8619236" y="20714843"/>
                      <a:pt x="8601583" y="20727036"/>
                      <a:pt x="8583168" y="20723733"/>
                    </a:cubicBezTo>
                    <a:close/>
                    <a:moveTo>
                      <a:pt x="8449691" y="20698840"/>
                    </a:moveTo>
                    <a:cubicBezTo>
                      <a:pt x="8427466" y="20694523"/>
                      <a:pt x="8405368" y="20690205"/>
                      <a:pt x="8383143" y="20685761"/>
                    </a:cubicBezTo>
                    <a:cubicBezTo>
                      <a:pt x="8364855" y="20682077"/>
                      <a:pt x="8352917" y="20664297"/>
                      <a:pt x="8356600" y="20645882"/>
                    </a:cubicBezTo>
                    <a:cubicBezTo>
                      <a:pt x="8360283" y="20627467"/>
                      <a:pt x="8378063" y="20615656"/>
                      <a:pt x="8396478" y="20619338"/>
                    </a:cubicBezTo>
                    <a:cubicBezTo>
                      <a:pt x="8418449" y="20623785"/>
                      <a:pt x="8440547" y="20628102"/>
                      <a:pt x="8462518" y="20632293"/>
                    </a:cubicBezTo>
                    <a:cubicBezTo>
                      <a:pt x="8480933" y="20635849"/>
                      <a:pt x="8492872" y="20653629"/>
                      <a:pt x="8489315" y="20671917"/>
                    </a:cubicBezTo>
                    <a:cubicBezTo>
                      <a:pt x="8485759" y="20690205"/>
                      <a:pt x="8467979" y="20702270"/>
                      <a:pt x="8449691" y="20698713"/>
                    </a:cubicBezTo>
                    <a:close/>
                    <a:moveTo>
                      <a:pt x="8316722" y="20672044"/>
                    </a:moveTo>
                    <a:cubicBezTo>
                      <a:pt x="8294497" y="20667472"/>
                      <a:pt x="8272272" y="20662773"/>
                      <a:pt x="8250047" y="20657947"/>
                    </a:cubicBezTo>
                    <a:cubicBezTo>
                      <a:pt x="8231759" y="20654011"/>
                      <a:pt x="8220075" y="20635976"/>
                      <a:pt x="8224012" y="20617687"/>
                    </a:cubicBezTo>
                    <a:cubicBezTo>
                      <a:pt x="8227949" y="20599400"/>
                      <a:pt x="8245983" y="20587715"/>
                      <a:pt x="8264272" y="20591653"/>
                    </a:cubicBezTo>
                    <a:cubicBezTo>
                      <a:pt x="8286369" y="20596352"/>
                      <a:pt x="8308467" y="20601051"/>
                      <a:pt x="8330565" y="20605623"/>
                    </a:cubicBezTo>
                    <a:cubicBezTo>
                      <a:pt x="8348853" y="20609433"/>
                      <a:pt x="8360664" y="20627339"/>
                      <a:pt x="8356854" y="20645628"/>
                    </a:cubicBezTo>
                    <a:cubicBezTo>
                      <a:pt x="8353044" y="20663915"/>
                      <a:pt x="8335137" y="20675727"/>
                      <a:pt x="8316849" y="20671917"/>
                    </a:cubicBezTo>
                    <a:close/>
                    <a:moveTo>
                      <a:pt x="8183626" y="20643469"/>
                    </a:moveTo>
                    <a:cubicBezTo>
                      <a:pt x="8161528" y="20638515"/>
                      <a:pt x="8139303" y="20633562"/>
                      <a:pt x="8117205" y="20628611"/>
                    </a:cubicBezTo>
                    <a:cubicBezTo>
                      <a:pt x="8098917" y="20624419"/>
                      <a:pt x="8087487" y="20606258"/>
                      <a:pt x="8091678" y="20588097"/>
                    </a:cubicBezTo>
                    <a:cubicBezTo>
                      <a:pt x="8095869" y="20569937"/>
                      <a:pt x="8114030" y="20558379"/>
                      <a:pt x="8132191" y="20562570"/>
                    </a:cubicBezTo>
                    <a:cubicBezTo>
                      <a:pt x="8154162" y="20567523"/>
                      <a:pt x="8176133" y="20572476"/>
                      <a:pt x="8198104" y="20577302"/>
                    </a:cubicBezTo>
                    <a:cubicBezTo>
                      <a:pt x="8216392" y="20581365"/>
                      <a:pt x="8227949" y="20599400"/>
                      <a:pt x="8223885" y="20617687"/>
                    </a:cubicBezTo>
                    <a:cubicBezTo>
                      <a:pt x="8219822" y="20635976"/>
                      <a:pt x="8201787" y="20647533"/>
                      <a:pt x="8183499" y="20643469"/>
                    </a:cubicBezTo>
                    <a:close/>
                    <a:moveTo>
                      <a:pt x="8050911" y="20613243"/>
                    </a:moveTo>
                    <a:cubicBezTo>
                      <a:pt x="8028813" y="20608037"/>
                      <a:pt x="8006842" y="20602829"/>
                      <a:pt x="7984872" y="20597495"/>
                    </a:cubicBezTo>
                    <a:cubicBezTo>
                      <a:pt x="7966710" y="20593050"/>
                      <a:pt x="7955535" y="20574763"/>
                      <a:pt x="7959852" y="20556601"/>
                    </a:cubicBezTo>
                    <a:cubicBezTo>
                      <a:pt x="7964170" y="20538439"/>
                      <a:pt x="7982585" y="20527263"/>
                      <a:pt x="8000747" y="20531582"/>
                    </a:cubicBezTo>
                    <a:cubicBezTo>
                      <a:pt x="8022590" y="20536915"/>
                      <a:pt x="8044435" y="20542123"/>
                      <a:pt x="8066405" y="20547203"/>
                    </a:cubicBezTo>
                    <a:cubicBezTo>
                      <a:pt x="8084566" y="20551521"/>
                      <a:pt x="8095869" y="20569682"/>
                      <a:pt x="8091678" y="20587970"/>
                    </a:cubicBezTo>
                    <a:cubicBezTo>
                      <a:pt x="8087487" y="20606258"/>
                      <a:pt x="8069199" y="20617435"/>
                      <a:pt x="8050911" y="20613243"/>
                    </a:cubicBezTo>
                    <a:close/>
                    <a:moveTo>
                      <a:pt x="7918958" y="20581365"/>
                    </a:moveTo>
                    <a:cubicBezTo>
                      <a:pt x="7896987" y="20575905"/>
                      <a:pt x="7875143" y="20570444"/>
                      <a:pt x="7853299" y="20564856"/>
                    </a:cubicBezTo>
                    <a:cubicBezTo>
                      <a:pt x="7835138" y="20560285"/>
                      <a:pt x="7824216" y="20541742"/>
                      <a:pt x="7828915" y="20523708"/>
                    </a:cubicBezTo>
                    <a:cubicBezTo>
                      <a:pt x="7833614" y="20505674"/>
                      <a:pt x="7852029" y="20494625"/>
                      <a:pt x="7870063" y="20499324"/>
                    </a:cubicBezTo>
                    <a:cubicBezTo>
                      <a:pt x="7891780" y="20504913"/>
                      <a:pt x="7913497" y="20510373"/>
                      <a:pt x="7935341" y="20515835"/>
                    </a:cubicBezTo>
                    <a:cubicBezTo>
                      <a:pt x="7953502" y="20520406"/>
                      <a:pt x="7964551" y="20538694"/>
                      <a:pt x="7960106" y="20556855"/>
                    </a:cubicBezTo>
                    <a:cubicBezTo>
                      <a:pt x="7955661" y="20575015"/>
                      <a:pt x="7937247" y="20586064"/>
                      <a:pt x="7919085" y="20581620"/>
                    </a:cubicBezTo>
                    <a:close/>
                    <a:moveTo>
                      <a:pt x="7787513" y="20547964"/>
                    </a:moveTo>
                    <a:cubicBezTo>
                      <a:pt x="7765542" y="20542250"/>
                      <a:pt x="7743572" y="20536408"/>
                      <a:pt x="7721727" y="20530438"/>
                    </a:cubicBezTo>
                    <a:cubicBezTo>
                      <a:pt x="7703693" y="20525612"/>
                      <a:pt x="7693025" y="20506944"/>
                      <a:pt x="7697851" y="20488911"/>
                    </a:cubicBezTo>
                    <a:cubicBezTo>
                      <a:pt x="7702677" y="20470876"/>
                      <a:pt x="7721347" y="20460208"/>
                      <a:pt x="7739380" y="20465035"/>
                    </a:cubicBezTo>
                    <a:cubicBezTo>
                      <a:pt x="7761097" y="20470876"/>
                      <a:pt x="7782941" y="20476718"/>
                      <a:pt x="7804785" y="20482433"/>
                    </a:cubicBezTo>
                    <a:cubicBezTo>
                      <a:pt x="7822819" y="20487132"/>
                      <a:pt x="7833741" y="20505674"/>
                      <a:pt x="7828915" y="20523836"/>
                    </a:cubicBezTo>
                    <a:cubicBezTo>
                      <a:pt x="7824089" y="20541996"/>
                      <a:pt x="7805674" y="20552790"/>
                      <a:pt x="7787513" y="20547964"/>
                    </a:cubicBezTo>
                    <a:close/>
                    <a:moveTo>
                      <a:pt x="7656068" y="20512532"/>
                    </a:moveTo>
                    <a:cubicBezTo>
                      <a:pt x="7634224" y="20506437"/>
                      <a:pt x="7612380" y="20500339"/>
                      <a:pt x="7590663" y="20494244"/>
                    </a:cubicBezTo>
                    <a:cubicBezTo>
                      <a:pt x="7572629" y="20489163"/>
                      <a:pt x="7562215" y="20470368"/>
                      <a:pt x="7567295" y="20452462"/>
                    </a:cubicBezTo>
                    <a:cubicBezTo>
                      <a:pt x="7572375" y="20434554"/>
                      <a:pt x="7591172" y="20424012"/>
                      <a:pt x="7609078" y="20429093"/>
                    </a:cubicBezTo>
                    <a:cubicBezTo>
                      <a:pt x="7630668" y="20435188"/>
                      <a:pt x="7652385" y="20441286"/>
                      <a:pt x="7674102" y="20447254"/>
                    </a:cubicBezTo>
                    <a:cubicBezTo>
                      <a:pt x="7692136" y="20452207"/>
                      <a:pt x="7702677" y="20470876"/>
                      <a:pt x="7697724" y="20488911"/>
                    </a:cubicBezTo>
                    <a:cubicBezTo>
                      <a:pt x="7692772" y="20506944"/>
                      <a:pt x="7674102" y="20517486"/>
                      <a:pt x="7656068" y="20512532"/>
                    </a:cubicBezTo>
                    <a:close/>
                    <a:moveTo>
                      <a:pt x="7525258" y="20475448"/>
                    </a:moveTo>
                    <a:cubicBezTo>
                      <a:pt x="7503541" y="20469098"/>
                      <a:pt x="7481824" y="20462748"/>
                      <a:pt x="7460107" y="20456271"/>
                    </a:cubicBezTo>
                    <a:cubicBezTo>
                      <a:pt x="7442200" y="20450938"/>
                      <a:pt x="7431913" y="20432013"/>
                      <a:pt x="7437374" y="20414107"/>
                    </a:cubicBezTo>
                    <a:cubicBezTo>
                      <a:pt x="7442835" y="20396200"/>
                      <a:pt x="7461631" y="20385912"/>
                      <a:pt x="7479538" y="20391374"/>
                    </a:cubicBezTo>
                    <a:cubicBezTo>
                      <a:pt x="7501128" y="20397724"/>
                      <a:pt x="7522591" y="20404074"/>
                      <a:pt x="7544181" y="20410424"/>
                    </a:cubicBezTo>
                    <a:cubicBezTo>
                      <a:pt x="7562088" y="20415631"/>
                      <a:pt x="7572502" y="20434427"/>
                      <a:pt x="7567295" y="20452335"/>
                    </a:cubicBezTo>
                    <a:cubicBezTo>
                      <a:pt x="7562088" y="20470240"/>
                      <a:pt x="7543292" y="20480655"/>
                      <a:pt x="7525385" y="20475448"/>
                    </a:cubicBezTo>
                    <a:close/>
                    <a:moveTo>
                      <a:pt x="7395337" y="20436712"/>
                    </a:moveTo>
                    <a:cubicBezTo>
                      <a:pt x="7373747" y="20430110"/>
                      <a:pt x="7352157" y="20423505"/>
                      <a:pt x="7330567" y="20416774"/>
                    </a:cubicBezTo>
                    <a:cubicBezTo>
                      <a:pt x="7312660" y="20411187"/>
                      <a:pt x="7302754" y="20392262"/>
                      <a:pt x="7308342" y="20374356"/>
                    </a:cubicBezTo>
                    <a:cubicBezTo>
                      <a:pt x="7313930" y="20356449"/>
                      <a:pt x="7332853" y="20346543"/>
                      <a:pt x="7350760" y="20352131"/>
                    </a:cubicBezTo>
                    <a:cubicBezTo>
                      <a:pt x="7372223" y="20358863"/>
                      <a:pt x="7393686" y="20365465"/>
                      <a:pt x="7415149" y="20371943"/>
                    </a:cubicBezTo>
                    <a:cubicBezTo>
                      <a:pt x="7433056" y="20377404"/>
                      <a:pt x="7443089" y="20396327"/>
                      <a:pt x="7437628" y="20414235"/>
                    </a:cubicBezTo>
                    <a:cubicBezTo>
                      <a:pt x="7432167" y="20432140"/>
                      <a:pt x="7413244" y="20442174"/>
                      <a:pt x="7395337" y="20436712"/>
                    </a:cubicBezTo>
                    <a:close/>
                    <a:moveTo>
                      <a:pt x="7265543" y="20396200"/>
                    </a:moveTo>
                    <a:cubicBezTo>
                      <a:pt x="7243953" y="20389342"/>
                      <a:pt x="7222363" y="20382357"/>
                      <a:pt x="7200773" y="20375245"/>
                    </a:cubicBezTo>
                    <a:cubicBezTo>
                      <a:pt x="7182993" y="20369403"/>
                      <a:pt x="7173341" y="20350353"/>
                      <a:pt x="7179056" y="20332573"/>
                    </a:cubicBezTo>
                    <a:cubicBezTo>
                      <a:pt x="7184772" y="20314793"/>
                      <a:pt x="7203948" y="20305140"/>
                      <a:pt x="7221728" y="20310856"/>
                    </a:cubicBezTo>
                    <a:cubicBezTo>
                      <a:pt x="7243191" y="20317840"/>
                      <a:pt x="7264527" y="20324826"/>
                      <a:pt x="7286117" y="20331685"/>
                    </a:cubicBezTo>
                    <a:cubicBezTo>
                      <a:pt x="7303897" y="20337399"/>
                      <a:pt x="7313803" y="20356449"/>
                      <a:pt x="7308088" y="20374229"/>
                    </a:cubicBezTo>
                    <a:cubicBezTo>
                      <a:pt x="7302373" y="20392010"/>
                      <a:pt x="7283323" y="20401914"/>
                      <a:pt x="7265543" y="20396200"/>
                    </a:cubicBezTo>
                    <a:close/>
                    <a:moveTo>
                      <a:pt x="7136257" y="20353910"/>
                    </a:moveTo>
                    <a:cubicBezTo>
                      <a:pt x="7114794" y="20346670"/>
                      <a:pt x="7093331" y="20339431"/>
                      <a:pt x="7071868" y="20332192"/>
                    </a:cubicBezTo>
                    <a:cubicBezTo>
                      <a:pt x="7054215" y="20326096"/>
                      <a:pt x="7044690" y="20306919"/>
                      <a:pt x="7050786" y="20289265"/>
                    </a:cubicBezTo>
                    <a:cubicBezTo>
                      <a:pt x="7056882" y="20271612"/>
                      <a:pt x="7076059" y="20262087"/>
                      <a:pt x="7093712" y="20268185"/>
                    </a:cubicBezTo>
                    <a:cubicBezTo>
                      <a:pt x="7115048" y="20275423"/>
                      <a:pt x="7136384" y="20282663"/>
                      <a:pt x="7157720" y="20289774"/>
                    </a:cubicBezTo>
                    <a:cubicBezTo>
                      <a:pt x="7175500" y="20295743"/>
                      <a:pt x="7185025" y="20314920"/>
                      <a:pt x="7179183" y="20332573"/>
                    </a:cubicBezTo>
                    <a:cubicBezTo>
                      <a:pt x="7173341" y="20350226"/>
                      <a:pt x="7154037" y="20359878"/>
                      <a:pt x="7136385" y="20354037"/>
                    </a:cubicBezTo>
                    <a:close/>
                    <a:moveTo>
                      <a:pt x="7007733" y="20310221"/>
                    </a:moveTo>
                    <a:cubicBezTo>
                      <a:pt x="6986397" y="20302728"/>
                      <a:pt x="6965061" y="20295236"/>
                      <a:pt x="6943725" y="20287742"/>
                    </a:cubicBezTo>
                    <a:cubicBezTo>
                      <a:pt x="6926072" y="20281519"/>
                      <a:pt x="6916928" y="20262087"/>
                      <a:pt x="6923151" y="20244436"/>
                    </a:cubicBezTo>
                    <a:cubicBezTo>
                      <a:pt x="6929374" y="20226782"/>
                      <a:pt x="6948805" y="20217637"/>
                      <a:pt x="6966458" y="20223862"/>
                    </a:cubicBezTo>
                    <a:cubicBezTo>
                      <a:pt x="6987667" y="20231354"/>
                      <a:pt x="7008876" y="20238847"/>
                      <a:pt x="7030085" y="20246212"/>
                    </a:cubicBezTo>
                    <a:cubicBezTo>
                      <a:pt x="7047738" y="20252310"/>
                      <a:pt x="7057136" y="20271612"/>
                      <a:pt x="7050913" y="20289393"/>
                    </a:cubicBezTo>
                    <a:cubicBezTo>
                      <a:pt x="7044690" y="20307173"/>
                      <a:pt x="7025513" y="20316444"/>
                      <a:pt x="7007733" y="20310221"/>
                    </a:cubicBezTo>
                    <a:close/>
                    <a:moveTo>
                      <a:pt x="6879844" y="20264755"/>
                    </a:moveTo>
                    <a:cubicBezTo>
                      <a:pt x="6858508" y="20257008"/>
                      <a:pt x="6837299" y="20249262"/>
                      <a:pt x="6816090" y="20241388"/>
                    </a:cubicBezTo>
                    <a:cubicBezTo>
                      <a:pt x="6798564" y="20234911"/>
                      <a:pt x="6789547" y="20215352"/>
                      <a:pt x="6796151" y="20197826"/>
                    </a:cubicBezTo>
                    <a:cubicBezTo>
                      <a:pt x="6802755" y="20180300"/>
                      <a:pt x="6822186" y="20171283"/>
                      <a:pt x="6839712" y="20177888"/>
                    </a:cubicBezTo>
                    <a:cubicBezTo>
                      <a:pt x="6860794" y="20185762"/>
                      <a:pt x="6882003" y="20193508"/>
                      <a:pt x="6903085" y="20201128"/>
                    </a:cubicBezTo>
                    <a:cubicBezTo>
                      <a:pt x="6920611" y="20207478"/>
                      <a:pt x="6929755" y="20226910"/>
                      <a:pt x="6923405" y="20244563"/>
                    </a:cubicBezTo>
                    <a:cubicBezTo>
                      <a:pt x="6917055" y="20262214"/>
                      <a:pt x="6897624" y="20271232"/>
                      <a:pt x="6879972" y="20264882"/>
                    </a:cubicBezTo>
                    <a:close/>
                    <a:moveTo>
                      <a:pt x="6752463" y="20217637"/>
                    </a:moveTo>
                    <a:cubicBezTo>
                      <a:pt x="6731254" y="20209638"/>
                      <a:pt x="6710045" y="20201510"/>
                      <a:pt x="6688963" y="20193381"/>
                    </a:cubicBezTo>
                    <a:cubicBezTo>
                      <a:pt x="6671564" y="20186650"/>
                      <a:pt x="6662801" y="20167092"/>
                      <a:pt x="6669532" y="20149565"/>
                    </a:cubicBezTo>
                    <a:cubicBezTo>
                      <a:pt x="6676263" y="20132039"/>
                      <a:pt x="6695822" y="20123404"/>
                      <a:pt x="6713347" y="20130136"/>
                    </a:cubicBezTo>
                    <a:cubicBezTo>
                      <a:pt x="6734302" y="20138262"/>
                      <a:pt x="6755385" y="20146263"/>
                      <a:pt x="6776466" y="20154264"/>
                    </a:cubicBezTo>
                    <a:cubicBezTo>
                      <a:pt x="6793992" y="20160869"/>
                      <a:pt x="6802755" y="20180427"/>
                      <a:pt x="6796151" y="20197953"/>
                    </a:cubicBezTo>
                    <a:cubicBezTo>
                      <a:pt x="6789547" y="20215479"/>
                      <a:pt x="6769989" y="20224242"/>
                      <a:pt x="6752463" y="20217637"/>
                    </a:cubicBezTo>
                    <a:close/>
                    <a:moveTo>
                      <a:pt x="6625590" y="20168743"/>
                    </a:moveTo>
                    <a:cubicBezTo>
                      <a:pt x="6604508" y="20160487"/>
                      <a:pt x="6583426" y="20152106"/>
                      <a:pt x="6562472" y="20143724"/>
                    </a:cubicBezTo>
                    <a:cubicBezTo>
                      <a:pt x="6545072" y="20136738"/>
                      <a:pt x="6536690" y="20117054"/>
                      <a:pt x="6543675" y="20099655"/>
                    </a:cubicBezTo>
                    <a:cubicBezTo>
                      <a:pt x="6550660" y="20082256"/>
                      <a:pt x="6570345" y="20073874"/>
                      <a:pt x="6587744" y="20080860"/>
                    </a:cubicBezTo>
                    <a:cubicBezTo>
                      <a:pt x="6608572" y="20089240"/>
                      <a:pt x="6629527" y="20097496"/>
                      <a:pt x="6650482" y="20105751"/>
                    </a:cubicBezTo>
                    <a:cubicBezTo>
                      <a:pt x="6667881" y="20112610"/>
                      <a:pt x="6676390" y="20132294"/>
                      <a:pt x="6669660" y="20149693"/>
                    </a:cubicBezTo>
                    <a:cubicBezTo>
                      <a:pt x="6662928" y="20167092"/>
                      <a:pt x="6643116" y="20175601"/>
                      <a:pt x="6625717" y="20168870"/>
                    </a:cubicBezTo>
                    <a:close/>
                    <a:moveTo>
                      <a:pt x="6499606" y="20118324"/>
                    </a:moveTo>
                    <a:cubicBezTo>
                      <a:pt x="6478651" y="20109814"/>
                      <a:pt x="6457696" y="20101179"/>
                      <a:pt x="6436868" y="20092415"/>
                    </a:cubicBezTo>
                    <a:cubicBezTo>
                      <a:pt x="6419596" y="20085177"/>
                      <a:pt x="6411468" y="20065364"/>
                      <a:pt x="6418580" y="20048093"/>
                    </a:cubicBezTo>
                    <a:cubicBezTo>
                      <a:pt x="6425692" y="20030821"/>
                      <a:pt x="6445631" y="20022693"/>
                      <a:pt x="6462903" y="20029805"/>
                    </a:cubicBezTo>
                    <a:cubicBezTo>
                      <a:pt x="6483604" y="20038440"/>
                      <a:pt x="6504432" y="20046950"/>
                      <a:pt x="6525260" y="20055460"/>
                    </a:cubicBezTo>
                    <a:cubicBezTo>
                      <a:pt x="6542532" y="20062571"/>
                      <a:pt x="6550914" y="20082256"/>
                      <a:pt x="6543802" y="20099655"/>
                    </a:cubicBezTo>
                    <a:cubicBezTo>
                      <a:pt x="6536690" y="20117054"/>
                      <a:pt x="6517005" y="20125310"/>
                      <a:pt x="6499606" y="20118197"/>
                    </a:cubicBezTo>
                    <a:close/>
                    <a:moveTo>
                      <a:pt x="6374257" y="20066127"/>
                    </a:moveTo>
                    <a:cubicBezTo>
                      <a:pt x="6353302" y="20057238"/>
                      <a:pt x="6332474" y="20048347"/>
                      <a:pt x="6311646" y="20039330"/>
                    </a:cubicBezTo>
                    <a:cubicBezTo>
                      <a:pt x="6294501" y="20031963"/>
                      <a:pt x="6286500" y="20012025"/>
                      <a:pt x="6293993" y="19994880"/>
                    </a:cubicBezTo>
                    <a:cubicBezTo>
                      <a:pt x="6301486" y="19977736"/>
                      <a:pt x="6321298" y="19969735"/>
                      <a:pt x="6338443" y="19977227"/>
                    </a:cubicBezTo>
                    <a:cubicBezTo>
                      <a:pt x="6359144" y="19986117"/>
                      <a:pt x="6379845" y="19995007"/>
                      <a:pt x="6400673" y="20003770"/>
                    </a:cubicBezTo>
                    <a:cubicBezTo>
                      <a:pt x="6417945" y="20011010"/>
                      <a:pt x="6425946" y="20030948"/>
                      <a:pt x="6418580" y="20048220"/>
                    </a:cubicBezTo>
                    <a:cubicBezTo>
                      <a:pt x="6411214" y="20065492"/>
                      <a:pt x="6391402" y="20073493"/>
                      <a:pt x="6374130" y="20066127"/>
                    </a:cubicBezTo>
                    <a:close/>
                    <a:moveTo>
                      <a:pt x="6249162" y="20012152"/>
                    </a:moveTo>
                    <a:cubicBezTo>
                      <a:pt x="6228461" y="20003008"/>
                      <a:pt x="6207633" y="19993863"/>
                      <a:pt x="6187059" y="19984593"/>
                    </a:cubicBezTo>
                    <a:cubicBezTo>
                      <a:pt x="6170041" y="19976973"/>
                      <a:pt x="6162294" y="19956907"/>
                      <a:pt x="6169914" y="19939888"/>
                    </a:cubicBezTo>
                    <a:cubicBezTo>
                      <a:pt x="6177534" y="19922871"/>
                      <a:pt x="6197600" y="19915124"/>
                      <a:pt x="6214618" y="19922744"/>
                    </a:cubicBezTo>
                    <a:cubicBezTo>
                      <a:pt x="6235192" y="19931887"/>
                      <a:pt x="6255766" y="19941032"/>
                      <a:pt x="6276340" y="19950176"/>
                    </a:cubicBezTo>
                    <a:cubicBezTo>
                      <a:pt x="6293485" y="19957669"/>
                      <a:pt x="6301232" y="19977736"/>
                      <a:pt x="6293739" y="19994753"/>
                    </a:cubicBezTo>
                    <a:cubicBezTo>
                      <a:pt x="6286246" y="20011771"/>
                      <a:pt x="6266180" y="20019645"/>
                      <a:pt x="6249162" y="20012152"/>
                    </a:cubicBezTo>
                    <a:close/>
                    <a:moveTo>
                      <a:pt x="6125083" y="19956653"/>
                    </a:moveTo>
                    <a:cubicBezTo>
                      <a:pt x="6104509" y="19947255"/>
                      <a:pt x="6083935" y="19937857"/>
                      <a:pt x="6063361" y="19928332"/>
                    </a:cubicBezTo>
                    <a:cubicBezTo>
                      <a:pt x="6046343" y="19920458"/>
                      <a:pt x="6038977" y="19900392"/>
                      <a:pt x="6046851" y="19883374"/>
                    </a:cubicBezTo>
                    <a:cubicBezTo>
                      <a:pt x="6054725" y="19866356"/>
                      <a:pt x="6074791" y="19858989"/>
                      <a:pt x="6091809" y="19866863"/>
                    </a:cubicBezTo>
                    <a:cubicBezTo>
                      <a:pt x="6112256" y="19876263"/>
                      <a:pt x="6132703" y="19885661"/>
                      <a:pt x="6153150" y="19895058"/>
                    </a:cubicBezTo>
                    <a:cubicBezTo>
                      <a:pt x="6170168" y="19902805"/>
                      <a:pt x="6177661" y="19922871"/>
                      <a:pt x="6169914" y="19939888"/>
                    </a:cubicBezTo>
                    <a:cubicBezTo>
                      <a:pt x="6162167" y="19956907"/>
                      <a:pt x="6142101" y="19964400"/>
                      <a:pt x="6125083" y="19956653"/>
                    </a:cubicBezTo>
                    <a:close/>
                    <a:moveTo>
                      <a:pt x="6001893" y="19899630"/>
                    </a:moveTo>
                    <a:cubicBezTo>
                      <a:pt x="5981446" y="19889978"/>
                      <a:pt x="5960999" y="19880326"/>
                      <a:pt x="5940552" y="19870547"/>
                    </a:cubicBezTo>
                    <a:cubicBezTo>
                      <a:pt x="5923661" y="19862419"/>
                      <a:pt x="5916549" y="19842226"/>
                      <a:pt x="5924677" y="19825336"/>
                    </a:cubicBezTo>
                    <a:cubicBezTo>
                      <a:pt x="5932805" y="19808444"/>
                      <a:pt x="5952998" y="19801332"/>
                      <a:pt x="5969889" y="19809461"/>
                    </a:cubicBezTo>
                    <a:cubicBezTo>
                      <a:pt x="5990209" y="19819113"/>
                      <a:pt x="6010402" y="19828763"/>
                      <a:pt x="6030849" y="19838415"/>
                    </a:cubicBezTo>
                    <a:cubicBezTo>
                      <a:pt x="6047740" y="19846417"/>
                      <a:pt x="6054979" y="19866611"/>
                      <a:pt x="6047105" y="19883501"/>
                    </a:cubicBezTo>
                    <a:cubicBezTo>
                      <a:pt x="6039231" y="19900392"/>
                      <a:pt x="6018911" y="19907631"/>
                      <a:pt x="6002020" y="19899757"/>
                    </a:cubicBezTo>
                    <a:close/>
                    <a:moveTo>
                      <a:pt x="5879465" y="19841083"/>
                    </a:moveTo>
                    <a:cubicBezTo>
                      <a:pt x="5859018" y="19831177"/>
                      <a:pt x="5838698" y="19821144"/>
                      <a:pt x="5818378" y="19811112"/>
                    </a:cubicBezTo>
                    <a:cubicBezTo>
                      <a:pt x="5801614" y="19802856"/>
                      <a:pt x="5794756" y="19782537"/>
                      <a:pt x="5803011" y="19765772"/>
                    </a:cubicBezTo>
                    <a:cubicBezTo>
                      <a:pt x="5811266" y="19749008"/>
                      <a:pt x="5831586" y="19742150"/>
                      <a:pt x="5848350" y="19750405"/>
                    </a:cubicBezTo>
                    <a:cubicBezTo>
                      <a:pt x="5868543" y="19760437"/>
                      <a:pt x="5888736" y="19770344"/>
                      <a:pt x="5909056" y="19780250"/>
                    </a:cubicBezTo>
                    <a:cubicBezTo>
                      <a:pt x="5925820" y="19788378"/>
                      <a:pt x="5932805" y="19808698"/>
                      <a:pt x="5924677" y="19825463"/>
                    </a:cubicBezTo>
                    <a:cubicBezTo>
                      <a:pt x="5916549" y="19842226"/>
                      <a:pt x="5896229" y="19849212"/>
                      <a:pt x="5879465" y="19841083"/>
                    </a:cubicBezTo>
                    <a:close/>
                    <a:moveTo>
                      <a:pt x="5757545" y="19780758"/>
                    </a:moveTo>
                    <a:cubicBezTo>
                      <a:pt x="5737352" y="19770598"/>
                      <a:pt x="5717159" y="19760312"/>
                      <a:pt x="5696966" y="19750024"/>
                    </a:cubicBezTo>
                    <a:cubicBezTo>
                      <a:pt x="5680329" y="19741514"/>
                      <a:pt x="5673725" y="19721068"/>
                      <a:pt x="5682234" y="19704431"/>
                    </a:cubicBezTo>
                    <a:cubicBezTo>
                      <a:pt x="5690743" y="19687794"/>
                      <a:pt x="5711190" y="19681189"/>
                      <a:pt x="5727827" y="19689699"/>
                    </a:cubicBezTo>
                    <a:cubicBezTo>
                      <a:pt x="5747893" y="19699987"/>
                      <a:pt x="5767959" y="19710146"/>
                      <a:pt x="5788025" y="19720306"/>
                    </a:cubicBezTo>
                    <a:cubicBezTo>
                      <a:pt x="5804789" y="19728687"/>
                      <a:pt x="5811520" y="19749136"/>
                      <a:pt x="5803011" y="19765772"/>
                    </a:cubicBezTo>
                    <a:cubicBezTo>
                      <a:pt x="5794502" y="19782410"/>
                      <a:pt x="5774182" y="19789267"/>
                      <a:pt x="5757545" y="19780758"/>
                    </a:cubicBezTo>
                    <a:close/>
                    <a:moveTo>
                      <a:pt x="5636514" y="19718910"/>
                    </a:moveTo>
                    <a:cubicBezTo>
                      <a:pt x="5616448" y="19708495"/>
                      <a:pt x="5596382" y="19697954"/>
                      <a:pt x="5576316" y="19687412"/>
                    </a:cubicBezTo>
                    <a:cubicBezTo>
                      <a:pt x="5559806" y="19678650"/>
                      <a:pt x="5553456" y="19658203"/>
                      <a:pt x="5562219" y="19641693"/>
                    </a:cubicBezTo>
                    <a:cubicBezTo>
                      <a:pt x="5570982" y="19625183"/>
                      <a:pt x="5591429" y="19618833"/>
                      <a:pt x="5607939" y="19627596"/>
                    </a:cubicBezTo>
                    <a:cubicBezTo>
                      <a:pt x="5627878" y="19638138"/>
                      <a:pt x="5647690" y="19648551"/>
                      <a:pt x="5667756" y="19658964"/>
                    </a:cubicBezTo>
                    <a:cubicBezTo>
                      <a:pt x="5684393" y="19667601"/>
                      <a:pt x="5690870" y="19688048"/>
                      <a:pt x="5682234" y="19704686"/>
                    </a:cubicBezTo>
                    <a:cubicBezTo>
                      <a:pt x="5673598" y="19721322"/>
                      <a:pt x="5653151" y="19727799"/>
                      <a:pt x="5636514" y="19719162"/>
                    </a:cubicBezTo>
                    <a:close/>
                    <a:moveTo>
                      <a:pt x="5516372" y="19655789"/>
                    </a:moveTo>
                    <a:cubicBezTo>
                      <a:pt x="5496433" y="19645122"/>
                      <a:pt x="5476494" y="19634327"/>
                      <a:pt x="5456682" y="19623532"/>
                    </a:cubicBezTo>
                    <a:cubicBezTo>
                      <a:pt x="5440299" y="19614642"/>
                      <a:pt x="5434203" y="19594068"/>
                      <a:pt x="5443093" y="19577558"/>
                    </a:cubicBezTo>
                    <a:cubicBezTo>
                      <a:pt x="5451983" y="19561048"/>
                      <a:pt x="5472557" y="19555079"/>
                      <a:pt x="5489067" y="19563969"/>
                    </a:cubicBezTo>
                    <a:cubicBezTo>
                      <a:pt x="5508752" y="19574763"/>
                      <a:pt x="5528564" y="19585432"/>
                      <a:pt x="5548376" y="19596100"/>
                    </a:cubicBezTo>
                    <a:cubicBezTo>
                      <a:pt x="5564886" y="19604989"/>
                      <a:pt x="5571109" y="19625438"/>
                      <a:pt x="5562219" y="19641947"/>
                    </a:cubicBezTo>
                    <a:cubicBezTo>
                      <a:pt x="5553329" y="19658457"/>
                      <a:pt x="5532882" y="19664680"/>
                      <a:pt x="5516372" y="19655789"/>
                    </a:cubicBezTo>
                    <a:close/>
                    <a:moveTo>
                      <a:pt x="5396992" y="19590765"/>
                    </a:moveTo>
                    <a:cubicBezTo>
                      <a:pt x="5377180" y="19579844"/>
                      <a:pt x="5357368" y="19568795"/>
                      <a:pt x="5337556" y="19557619"/>
                    </a:cubicBezTo>
                    <a:cubicBezTo>
                      <a:pt x="5321300" y="19548475"/>
                      <a:pt x="5315458" y="19527774"/>
                      <a:pt x="5324602" y="19511518"/>
                    </a:cubicBezTo>
                    <a:cubicBezTo>
                      <a:pt x="5333746" y="19495263"/>
                      <a:pt x="5354447" y="19489420"/>
                      <a:pt x="5370703" y="19498563"/>
                    </a:cubicBezTo>
                    <a:cubicBezTo>
                      <a:pt x="5390388" y="19509612"/>
                      <a:pt x="5409946" y="19520536"/>
                      <a:pt x="5429758" y="19531457"/>
                    </a:cubicBezTo>
                    <a:cubicBezTo>
                      <a:pt x="5446141" y="19540474"/>
                      <a:pt x="5452110" y="19561175"/>
                      <a:pt x="5442966" y="19577431"/>
                    </a:cubicBezTo>
                    <a:cubicBezTo>
                      <a:pt x="5433822" y="19593688"/>
                      <a:pt x="5413248" y="19599783"/>
                      <a:pt x="5396992" y="19590638"/>
                    </a:cubicBezTo>
                    <a:close/>
                    <a:moveTo>
                      <a:pt x="5278501" y="19524090"/>
                    </a:moveTo>
                    <a:cubicBezTo>
                      <a:pt x="5258816" y="19512914"/>
                      <a:pt x="5239131" y="19501613"/>
                      <a:pt x="5219573" y="19490182"/>
                    </a:cubicBezTo>
                    <a:cubicBezTo>
                      <a:pt x="5203444" y="19480785"/>
                      <a:pt x="5197856" y="19460083"/>
                      <a:pt x="5207254" y="19443954"/>
                    </a:cubicBezTo>
                    <a:cubicBezTo>
                      <a:pt x="5216652" y="19427825"/>
                      <a:pt x="5237353" y="19422238"/>
                      <a:pt x="5253482" y="19431636"/>
                    </a:cubicBezTo>
                    <a:cubicBezTo>
                      <a:pt x="5272913" y="19442937"/>
                      <a:pt x="5292471" y="19454113"/>
                      <a:pt x="5312029" y="19465289"/>
                    </a:cubicBezTo>
                    <a:cubicBezTo>
                      <a:pt x="5328285" y="19474562"/>
                      <a:pt x="5333873" y="19495263"/>
                      <a:pt x="5324729" y="19511518"/>
                    </a:cubicBezTo>
                    <a:cubicBezTo>
                      <a:pt x="5315585" y="19527774"/>
                      <a:pt x="5294757" y="19533363"/>
                      <a:pt x="5278501" y="19524218"/>
                    </a:cubicBezTo>
                    <a:close/>
                    <a:moveTo>
                      <a:pt x="5160899" y="19456146"/>
                    </a:moveTo>
                    <a:cubicBezTo>
                      <a:pt x="5141341" y="19444715"/>
                      <a:pt x="5121910" y="19433160"/>
                      <a:pt x="5102479" y="19421602"/>
                    </a:cubicBezTo>
                    <a:cubicBezTo>
                      <a:pt x="5086477" y="19412077"/>
                      <a:pt x="5081143" y="19391249"/>
                      <a:pt x="5090795" y="19375120"/>
                    </a:cubicBezTo>
                    <a:cubicBezTo>
                      <a:pt x="5100447" y="19358990"/>
                      <a:pt x="5121148" y="19353785"/>
                      <a:pt x="5137277" y="19363437"/>
                    </a:cubicBezTo>
                    <a:cubicBezTo>
                      <a:pt x="5156581" y="19374993"/>
                      <a:pt x="5175885" y="19386423"/>
                      <a:pt x="5195316" y="19397853"/>
                    </a:cubicBezTo>
                    <a:cubicBezTo>
                      <a:pt x="5211445" y="19407378"/>
                      <a:pt x="5216779" y="19428079"/>
                      <a:pt x="5207381" y="19444208"/>
                    </a:cubicBezTo>
                    <a:cubicBezTo>
                      <a:pt x="5197983" y="19460338"/>
                      <a:pt x="5177155" y="19465671"/>
                      <a:pt x="5161026" y="19456273"/>
                    </a:cubicBezTo>
                    <a:close/>
                    <a:moveTo>
                      <a:pt x="5044440" y="19386677"/>
                    </a:moveTo>
                    <a:cubicBezTo>
                      <a:pt x="5025009" y="19374993"/>
                      <a:pt x="5005705" y="19363182"/>
                      <a:pt x="4986401" y="19351244"/>
                    </a:cubicBezTo>
                    <a:cubicBezTo>
                      <a:pt x="4970526" y="19341464"/>
                      <a:pt x="4965446" y="19320638"/>
                      <a:pt x="4975225" y="19304636"/>
                    </a:cubicBezTo>
                    <a:cubicBezTo>
                      <a:pt x="4985004" y="19288633"/>
                      <a:pt x="5005832" y="19283680"/>
                      <a:pt x="5021834" y="19293460"/>
                    </a:cubicBezTo>
                    <a:cubicBezTo>
                      <a:pt x="5041011" y="19305270"/>
                      <a:pt x="5060188" y="19316954"/>
                      <a:pt x="5079492" y="19328637"/>
                    </a:cubicBezTo>
                    <a:cubicBezTo>
                      <a:pt x="5095494" y="19338289"/>
                      <a:pt x="5100574" y="19359118"/>
                      <a:pt x="5090922" y="19375120"/>
                    </a:cubicBezTo>
                    <a:cubicBezTo>
                      <a:pt x="5081270" y="19391122"/>
                      <a:pt x="5060442" y="19396202"/>
                      <a:pt x="5044440" y="19386550"/>
                    </a:cubicBezTo>
                    <a:close/>
                    <a:moveTo>
                      <a:pt x="4928616" y="19315430"/>
                    </a:moveTo>
                    <a:cubicBezTo>
                      <a:pt x="4909439" y="19303492"/>
                      <a:pt x="4890135" y="19291427"/>
                      <a:pt x="4871085" y="19279236"/>
                    </a:cubicBezTo>
                    <a:cubicBezTo>
                      <a:pt x="4855337" y="19269202"/>
                      <a:pt x="4850511" y="19248374"/>
                      <a:pt x="4860544" y="19232499"/>
                    </a:cubicBezTo>
                    <a:cubicBezTo>
                      <a:pt x="4870577" y="19216624"/>
                      <a:pt x="4891405" y="19211925"/>
                      <a:pt x="4907280" y="19221958"/>
                    </a:cubicBezTo>
                    <a:cubicBezTo>
                      <a:pt x="4926330" y="19234023"/>
                      <a:pt x="4945380" y="19245962"/>
                      <a:pt x="4964430" y="19257899"/>
                    </a:cubicBezTo>
                    <a:cubicBezTo>
                      <a:pt x="4980305" y="19267805"/>
                      <a:pt x="4985131" y="19288633"/>
                      <a:pt x="4975225" y="19304508"/>
                    </a:cubicBezTo>
                    <a:cubicBezTo>
                      <a:pt x="4965319" y="19320383"/>
                      <a:pt x="4944491" y="19325210"/>
                      <a:pt x="4928616" y="19315303"/>
                    </a:cubicBezTo>
                    <a:close/>
                    <a:moveTo>
                      <a:pt x="4813681" y="19242660"/>
                    </a:moveTo>
                    <a:cubicBezTo>
                      <a:pt x="4794631" y="19230467"/>
                      <a:pt x="4775581" y="19218148"/>
                      <a:pt x="4756658" y="19205829"/>
                    </a:cubicBezTo>
                    <a:cubicBezTo>
                      <a:pt x="4741037" y="19195669"/>
                      <a:pt x="4736592" y="19174588"/>
                      <a:pt x="4746752" y="19158965"/>
                    </a:cubicBezTo>
                    <a:cubicBezTo>
                      <a:pt x="4756912" y="19143345"/>
                      <a:pt x="4777994" y="19138900"/>
                      <a:pt x="4793615" y="19149061"/>
                    </a:cubicBezTo>
                    <a:cubicBezTo>
                      <a:pt x="4812411" y="19161379"/>
                      <a:pt x="4831334" y="19173571"/>
                      <a:pt x="4850257" y="19185637"/>
                    </a:cubicBezTo>
                    <a:cubicBezTo>
                      <a:pt x="4866005" y="19195796"/>
                      <a:pt x="4870577" y="19216624"/>
                      <a:pt x="4860417" y="19232372"/>
                    </a:cubicBezTo>
                    <a:cubicBezTo>
                      <a:pt x="4850257" y="19248120"/>
                      <a:pt x="4829429" y="19252692"/>
                      <a:pt x="4813681" y="19242532"/>
                    </a:cubicBezTo>
                    <a:close/>
                    <a:moveTo>
                      <a:pt x="4699762" y="19168363"/>
                    </a:moveTo>
                    <a:cubicBezTo>
                      <a:pt x="4680839" y="19155918"/>
                      <a:pt x="4662043" y="19143345"/>
                      <a:pt x="4643247" y="19130772"/>
                    </a:cubicBezTo>
                    <a:cubicBezTo>
                      <a:pt x="4627753" y="19120358"/>
                      <a:pt x="4623562" y="19099276"/>
                      <a:pt x="4633976" y="19083782"/>
                    </a:cubicBezTo>
                    <a:cubicBezTo>
                      <a:pt x="4644390" y="19068287"/>
                      <a:pt x="4665472" y="19064097"/>
                      <a:pt x="4680966" y="19074512"/>
                    </a:cubicBezTo>
                    <a:cubicBezTo>
                      <a:pt x="4699635" y="19086957"/>
                      <a:pt x="4718431" y="19099530"/>
                      <a:pt x="4737100" y="19111849"/>
                    </a:cubicBezTo>
                    <a:cubicBezTo>
                      <a:pt x="4752721" y="19122137"/>
                      <a:pt x="4757039" y="19143218"/>
                      <a:pt x="4746752" y="19158713"/>
                    </a:cubicBezTo>
                    <a:cubicBezTo>
                      <a:pt x="4736465" y="19174206"/>
                      <a:pt x="4715383" y="19178651"/>
                      <a:pt x="4699889" y="19168363"/>
                    </a:cubicBezTo>
                    <a:close/>
                    <a:moveTo>
                      <a:pt x="4586986" y="19092799"/>
                    </a:moveTo>
                    <a:cubicBezTo>
                      <a:pt x="4568190" y="19080099"/>
                      <a:pt x="4549521" y="19067272"/>
                      <a:pt x="4530852" y="19054445"/>
                    </a:cubicBezTo>
                    <a:cubicBezTo>
                      <a:pt x="4515485" y="19043777"/>
                      <a:pt x="4511548" y="19022695"/>
                      <a:pt x="4522216" y="19007328"/>
                    </a:cubicBezTo>
                    <a:cubicBezTo>
                      <a:pt x="4532884" y="18991962"/>
                      <a:pt x="4553966" y="18988024"/>
                      <a:pt x="4569333" y="18998692"/>
                    </a:cubicBezTo>
                    <a:cubicBezTo>
                      <a:pt x="4587875" y="19011519"/>
                      <a:pt x="4606417" y="19024219"/>
                      <a:pt x="4625086" y="19036792"/>
                    </a:cubicBezTo>
                    <a:cubicBezTo>
                      <a:pt x="4640580" y="19047333"/>
                      <a:pt x="4644644" y="19068414"/>
                      <a:pt x="4634103" y="19083782"/>
                    </a:cubicBezTo>
                    <a:cubicBezTo>
                      <a:pt x="4623562" y="19099149"/>
                      <a:pt x="4602480" y="19103339"/>
                      <a:pt x="4587113" y="19092799"/>
                    </a:cubicBezTo>
                    <a:close/>
                    <a:moveTo>
                      <a:pt x="4475099" y="19015711"/>
                    </a:moveTo>
                    <a:cubicBezTo>
                      <a:pt x="4456557" y="19002756"/>
                      <a:pt x="4438015" y="18989675"/>
                      <a:pt x="4419473" y="18976594"/>
                    </a:cubicBezTo>
                    <a:cubicBezTo>
                      <a:pt x="4404233" y="18965799"/>
                      <a:pt x="4400550" y="18944589"/>
                      <a:pt x="4411345" y="18929350"/>
                    </a:cubicBezTo>
                    <a:cubicBezTo>
                      <a:pt x="4422140" y="18914111"/>
                      <a:pt x="4443349" y="18910427"/>
                      <a:pt x="4458589" y="18921222"/>
                    </a:cubicBezTo>
                    <a:cubicBezTo>
                      <a:pt x="4477004" y="18934176"/>
                      <a:pt x="4495419" y="18947130"/>
                      <a:pt x="4513834" y="18960085"/>
                    </a:cubicBezTo>
                    <a:cubicBezTo>
                      <a:pt x="4529201" y="18970752"/>
                      <a:pt x="4532884" y="18991962"/>
                      <a:pt x="4522216" y="19007201"/>
                    </a:cubicBezTo>
                    <a:cubicBezTo>
                      <a:pt x="4511548" y="19022440"/>
                      <a:pt x="4490339" y="19026251"/>
                      <a:pt x="4475099" y="19015583"/>
                    </a:cubicBezTo>
                    <a:close/>
                    <a:moveTo>
                      <a:pt x="4364101" y="18937097"/>
                    </a:moveTo>
                    <a:cubicBezTo>
                      <a:pt x="4345686" y="18923890"/>
                      <a:pt x="4327398" y="18910681"/>
                      <a:pt x="4308983" y="18897346"/>
                    </a:cubicBezTo>
                    <a:cubicBezTo>
                      <a:pt x="4293870" y="18886297"/>
                      <a:pt x="4290568" y="18865214"/>
                      <a:pt x="4301490" y="18849975"/>
                    </a:cubicBezTo>
                    <a:cubicBezTo>
                      <a:pt x="4312412" y="18834736"/>
                      <a:pt x="4333621" y="18831561"/>
                      <a:pt x="4348861" y="18842482"/>
                    </a:cubicBezTo>
                    <a:cubicBezTo>
                      <a:pt x="4367022" y="18855689"/>
                      <a:pt x="4385310" y="18868898"/>
                      <a:pt x="4403598" y="18881979"/>
                    </a:cubicBezTo>
                    <a:cubicBezTo>
                      <a:pt x="4418838" y="18892901"/>
                      <a:pt x="4422267" y="18913983"/>
                      <a:pt x="4411345" y="18929223"/>
                    </a:cubicBezTo>
                    <a:cubicBezTo>
                      <a:pt x="4400423" y="18944464"/>
                      <a:pt x="4379341" y="18947892"/>
                      <a:pt x="4364101" y="18936970"/>
                    </a:cubicBezTo>
                    <a:close/>
                    <a:moveTo>
                      <a:pt x="4254246" y="18857088"/>
                    </a:moveTo>
                    <a:cubicBezTo>
                      <a:pt x="4236085" y="18843625"/>
                      <a:pt x="4217797" y="18830164"/>
                      <a:pt x="4199763" y="18816574"/>
                    </a:cubicBezTo>
                    <a:cubicBezTo>
                      <a:pt x="4184777" y="18805398"/>
                      <a:pt x="4181729" y="18784190"/>
                      <a:pt x="4192905" y="18769203"/>
                    </a:cubicBezTo>
                    <a:cubicBezTo>
                      <a:pt x="4204081" y="18754217"/>
                      <a:pt x="4225290" y="18751169"/>
                      <a:pt x="4240276" y="18762345"/>
                    </a:cubicBezTo>
                    <a:cubicBezTo>
                      <a:pt x="4258310" y="18775807"/>
                      <a:pt x="4276344" y="18789269"/>
                      <a:pt x="4294505" y="18802604"/>
                    </a:cubicBezTo>
                    <a:cubicBezTo>
                      <a:pt x="4309618" y="18813653"/>
                      <a:pt x="4312793" y="18834863"/>
                      <a:pt x="4301617" y="18849975"/>
                    </a:cubicBezTo>
                    <a:cubicBezTo>
                      <a:pt x="4290441" y="18865089"/>
                      <a:pt x="4269359" y="18868264"/>
                      <a:pt x="4254246" y="18857088"/>
                    </a:cubicBezTo>
                    <a:close/>
                    <a:moveTo>
                      <a:pt x="4145407" y="18775680"/>
                    </a:moveTo>
                    <a:cubicBezTo>
                      <a:pt x="4127373" y="18761965"/>
                      <a:pt x="4109339" y="18748248"/>
                      <a:pt x="4091305" y="18734405"/>
                    </a:cubicBezTo>
                    <a:cubicBezTo>
                      <a:pt x="4076446" y="18722975"/>
                      <a:pt x="4073652" y="18701765"/>
                      <a:pt x="4085082" y="18686907"/>
                    </a:cubicBezTo>
                    <a:cubicBezTo>
                      <a:pt x="4096512" y="18672048"/>
                      <a:pt x="4117721" y="18669254"/>
                      <a:pt x="4132580" y="18680685"/>
                    </a:cubicBezTo>
                    <a:cubicBezTo>
                      <a:pt x="4150487" y="18694400"/>
                      <a:pt x="4168394" y="18707990"/>
                      <a:pt x="4186301" y="18721578"/>
                    </a:cubicBezTo>
                    <a:cubicBezTo>
                      <a:pt x="4201160" y="18732881"/>
                      <a:pt x="4204081" y="18754089"/>
                      <a:pt x="4192905" y="18769076"/>
                    </a:cubicBezTo>
                    <a:cubicBezTo>
                      <a:pt x="4181729" y="18784063"/>
                      <a:pt x="4160393" y="18786856"/>
                      <a:pt x="4145407" y="18775680"/>
                    </a:cubicBezTo>
                    <a:close/>
                    <a:moveTo>
                      <a:pt x="4037584" y="18692876"/>
                    </a:moveTo>
                    <a:cubicBezTo>
                      <a:pt x="4019677" y="18678906"/>
                      <a:pt x="4001897" y="18664937"/>
                      <a:pt x="3984117" y="18650965"/>
                    </a:cubicBezTo>
                    <a:cubicBezTo>
                      <a:pt x="3969385" y="18639410"/>
                      <a:pt x="3966972" y="18618073"/>
                      <a:pt x="3978529" y="18603340"/>
                    </a:cubicBezTo>
                    <a:cubicBezTo>
                      <a:pt x="3990086" y="18588610"/>
                      <a:pt x="4011422" y="18586196"/>
                      <a:pt x="4026154" y="18597753"/>
                    </a:cubicBezTo>
                    <a:cubicBezTo>
                      <a:pt x="4043807" y="18611723"/>
                      <a:pt x="4061587" y="18625565"/>
                      <a:pt x="4079367" y="18639410"/>
                    </a:cubicBezTo>
                    <a:cubicBezTo>
                      <a:pt x="4094099" y="18650840"/>
                      <a:pt x="4096766" y="18672175"/>
                      <a:pt x="4085336" y="18686907"/>
                    </a:cubicBezTo>
                    <a:cubicBezTo>
                      <a:pt x="4073906" y="18701640"/>
                      <a:pt x="4052570" y="18704306"/>
                      <a:pt x="4037838" y="18692876"/>
                    </a:cubicBezTo>
                    <a:close/>
                    <a:moveTo>
                      <a:pt x="3931158" y="18608675"/>
                    </a:moveTo>
                    <a:cubicBezTo>
                      <a:pt x="3913505" y="18594578"/>
                      <a:pt x="3895852" y="18580354"/>
                      <a:pt x="3878199" y="18566130"/>
                    </a:cubicBezTo>
                    <a:cubicBezTo>
                      <a:pt x="3863721" y="18554319"/>
                      <a:pt x="3861435" y="18532983"/>
                      <a:pt x="3873246" y="18518505"/>
                    </a:cubicBezTo>
                    <a:cubicBezTo>
                      <a:pt x="3885057" y="18504027"/>
                      <a:pt x="3906393" y="18501740"/>
                      <a:pt x="3920871" y="18513552"/>
                    </a:cubicBezTo>
                    <a:cubicBezTo>
                      <a:pt x="3938397" y="18527649"/>
                      <a:pt x="3955923" y="18541873"/>
                      <a:pt x="3973449" y="18555843"/>
                    </a:cubicBezTo>
                    <a:cubicBezTo>
                      <a:pt x="3988054" y="18567527"/>
                      <a:pt x="3990467" y="18588864"/>
                      <a:pt x="3978783" y="18603468"/>
                    </a:cubicBezTo>
                    <a:cubicBezTo>
                      <a:pt x="3967099" y="18618073"/>
                      <a:pt x="3945763" y="18620487"/>
                      <a:pt x="3931158" y="18608802"/>
                    </a:cubicBezTo>
                    <a:close/>
                    <a:moveTo>
                      <a:pt x="3825621" y="18523331"/>
                    </a:moveTo>
                    <a:cubicBezTo>
                      <a:pt x="3808095" y="18508980"/>
                      <a:pt x="3790696" y="18494502"/>
                      <a:pt x="3773170" y="18480024"/>
                    </a:cubicBezTo>
                    <a:cubicBezTo>
                      <a:pt x="3758819" y="18468087"/>
                      <a:pt x="3756787" y="18446750"/>
                      <a:pt x="3768725" y="18432272"/>
                    </a:cubicBezTo>
                    <a:cubicBezTo>
                      <a:pt x="3780663" y="18417794"/>
                      <a:pt x="3801999" y="18415890"/>
                      <a:pt x="3816477" y="18427827"/>
                    </a:cubicBezTo>
                    <a:cubicBezTo>
                      <a:pt x="3833749" y="18442178"/>
                      <a:pt x="3851148" y="18456529"/>
                      <a:pt x="3868547" y="18470880"/>
                    </a:cubicBezTo>
                    <a:cubicBezTo>
                      <a:pt x="3883025" y="18482690"/>
                      <a:pt x="3885057" y="18504027"/>
                      <a:pt x="3873246" y="18518505"/>
                    </a:cubicBezTo>
                    <a:cubicBezTo>
                      <a:pt x="3861435" y="18532983"/>
                      <a:pt x="3840099" y="18535014"/>
                      <a:pt x="3825621" y="18523204"/>
                    </a:cubicBezTo>
                    <a:close/>
                    <a:moveTo>
                      <a:pt x="3721100" y="18436337"/>
                    </a:moveTo>
                    <a:cubicBezTo>
                      <a:pt x="3703828" y="18421731"/>
                      <a:pt x="3686556" y="18407126"/>
                      <a:pt x="3669284" y="18392394"/>
                    </a:cubicBezTo>
                    <a:cubicBezTo>
                      <a:pt x="3655060" y="18380202"/>
                      <a:pt x="3653409" y="18358865"/>
                      <a:pt x="3665474" y="18344642"/>
                    </a:cubicBezTo>
                    <a:cubicBezTo>
                      <a:pt x="3677539" y="18330418"/>
                      <a:pt x="3699002" y="18328767"/>
                      <a:pt x="3713226" y="18340832"/>
                    </a:cubicBezTo>
                    <a:cubicBezTo>
                      <a:pt x="3730371" y="18355438"/>
                      <a:pt x="3747516" y="18370042"/>
                      <a:pt x="3764788" y="18384520"/>
                    </a:cubicBezTo>
                    <a:cubicBezTo>
                      <a:pt x="3779139" y="18396586"/>
                      <a:pt x="3780917" y="18417921"/>
                      <a:pt x="3768852" y="18432272"/>
                    </a:cubicBezTo>
                    <a:cubicBezTo>
                      <a:pt x="3756787" y="18446623"/>
                      <a:pt x="3735451" y="18448401"/>
                      <a:pt x="3721100" y="18436337"/>
                    </a:cubicBezTo>
                    <a:close/>
                    <a:moveTo>
                      <a:pt x="3617722" y="18348071"/>
                    </a:moveTo>
                    <a:cubicBezTo>
                      <a:pt x="3600577" y="18333213"/>
                      <a:pt x="3583559" y="18318353"/>
                      <a:pt x="3566414" y="18303494"/>
                    </a:cubicBezTo>
                    <a:cubicBezTo>
                      <a:pt x="3552317" y="18291175"/>
                      <a:pt x="3550920" y="18269713"/>
                      <a:pt x="3563239" y="18255742"/>
                    </a:cubicBezTo>
                    <a:cubicBezTo>
                      <a:pt x="3575558" y="18241772"/>
                      <a:pt x="3597021" y="18240248"/>
                      <a:pt x="3610991" y="18252567"/>
                    </a:cubicBezTo>
                    <a:cubicBezTo>
                      <a:pt x="3627882" y="18267426"/>
                      <a:pt x="3644900" y="18282158"/>
                      <a:pt x="3661918" y="18296889"/>
                    </a:cubicBezTo>
                    <a:cubicBezTo>
                      <a:pt x="3676015" y="18309082"/>
                      <a:pt x="3677666" y="18330545"/>
                      <a:pt x="3665347" y="18344642"/>
                    </a:cubicBezTo>
                    <a:cubicBezTo>
                      <a:pt x="3653028" y="18358740"/>
                      <a:pt x="3631692" y="18360389"/>
                      <a:pt x="3617595" y="18348071"/>
                    </a:cubicBezTo>
                    <a:close/>
                    <a:moveTo>
                      <a:pt x="3515360" y="18258537"/>
                    </a:moveTo>
                    <a:cubicBezTo>
                      <a:pt x="3498469" y="18243550"/>
                      <a:pt x="3481578" y="18228438"/>
                      <a:pt x="3464687" y="18213324"/>
                    </a:cubicBezTo>
                    <a:cubicBezTo>
                      <a:pt x="3450717" y="18200878"/>
                      <a:pt x="3449701" y="18179414"/>
                      <a:pt x="3462147" y="18165445"/>
                    </a:cubicBezTo>
                    <a:cubicBezTo>
                      <a:pt x="3474593" y="18151475"/>
                      <a:pt x="3496056" y="18150460"/>
                      <a:pt x="3510026" y="18162905"/>
                    </a:cubicBezTo>
                    <a:cubicBezTo>
                      <a:pt x="3526790" y="18177890"/>
                      <a:pt x="3543554" y="18193004"/>
                      <a:pt x="3560318" y="18207864"/>
                    </a:cubicBezTo>
                    <a:cubicBezTo>
                      <a:pt x="3574288" y="18220310"/>
                      <a:pt x="3575558" y="18241645"/>
                      <a:pt x="3563112" y="18255614"/>
                    </a:cubicBezTo>
                    <a:cubicBezTo>
                      <a:pt x="3550666" y="18269586"/>
                      <a:pt x="3529330" y="18270855"/>
                      <a:pt x="3515360" y="18258410"/>
                    </a:cubicBezTo>
                    <a:close/>
                    <a:moveTo>
                      <a:pt x="3414268" y="18167604"/>
                    </a:moveTo>
                    <a:cubicBezTo>
                      <a:pt x="3397504" y="18152363"/>
                      <a:pt x="3380867" y="18136997"/>
                      <a:pt x="3364230" y="18121630"/>
                    </a:cubicBezTo>
                    <a:cubicBezTo>
                      <a:pt x="3350514" y="18108930"/>
                      <a:pt x="3349625" y="18087467"/>
                      <a:pt x="3362325" y="18073751"/>
                    </a:cubicBezTo>
                    <a:cubicBezTo>
                      <a:pt x="3375025" y="18060036"/>
                      <a:pt x="3396488" y="18059146"/>
                      <a:pt x="3410204" y="18071846"/>
                    </a:cubicBezTo>
                    <a:cubicBezTo>
                      <a:pt x="3426714" y="18087087"/>
                      <a:pt x="3443351" y="18102326"/>
                      <a:pt x="3459988" y="18117440"/>
                    </a:cubicBezTo>
                    <a:cubicBezTo>
                      <a:pt x="3473831" y="18130013"/>
                      <a:pt x="3474847" y="18151475"/>
                      <a:pt x="3462274" y="18165318"/>
                    </a:cubicBezTo>
                    <a:cubicBezTo>
                      <a:pt x="3449701" y="18179162"/>
                      <a:pt x="3428238" y="18180177"/>
                      <a:pt x="3414395" y="18167604"/>
                    </a:cubicBezTo>
                    <a:close/>
                    <a:moveTo>
                      <a:pt x="3314573" y="18075402"/>
                    </a:moveTo>
                    <a:cubicBezTo>
                      <a:pt x="3298063" y="18059908"/>
                      <a:pt x="3281553" y="18044413"/>
                      <a:pt x="3265043" y="18028793"/>
                    </a:cubicBezTo>
                    <a:cubicBezTo>
                      <a:pt x="3251454" y="18015965"/>
                      <a:pt x="3250946" y="17994503"/>
                      <a:pt x="3263773" y="17980913"/>
                    </a:cubicBezTo>
                    <a:cubicBezTo>
                      <a:pt x="3276600" y="17967325"/>
                      <a:pt x="3298063" y="17966817"/>
                      <a:pt x="3311652" y="17979644"/>
                    </a:cubicBezTo>
                    <a:cubicBezTo>
                      <a:pt x="3328035" y="17995137"/>
                      <a:pt x="3344418" y="18010505"/>
                      <a:pt x="3360801" y="18025872"/>
                    </a:cubicBezTo>
                    <a:cubicBezTo>
                      <a:pt x="3374517" y="18038699"/>
                      <a:pt x="3375152" y="18060036"/>
                      <a:pt x="3362452" y="18073751"/>
                    </a:cubicBezTo>
                    <a:cubicBezTo>
                      <a:pt x="3349752" y="18087467"/>
                      <a:pt x="3328289" y="18088102"/>
                      <a:pt x="3314573" y="18075402"/>
                    </a:cubicBezTo>
                    <a:close/>
                    <a:moveTo>
                      <a:pt x="3215894" y="17981930"/>
                    </a:moveTo>
                    <a:cubicBezTo>
                      <a:pt x="3199511" y="17966310"/>
                      <a:pt x="3183255" y="17950562"/>
                      <a:pt x="3166999" y="17934687"/>
                    </a:cubicBezTo>
                    <a:cubicBezTo>
                      <a:pt x="3153537" y="17921605"/>
                      <a:pt x="3153283" y="17900269"/>
                      <a:pt x="3166364" y="17886807"/>
                    </a:cubicBezTo>
                    <a:cubicBezTo>
                      <a:pt x="3179445" y="17873345"/>
                      <a:pt x="3200781" y="17873090"/>
                      <a:pt x="3214243" y="17886172"/>
                    </a:cubicBezTo>
                    <a:cubicBezTo>
                      <a:pt x="3230372" y="17901920"/>
                      <a:pt x="3246628" y="17917540"/>
                      <a:pt x="3262757" y="17933036"/>
                    </a:cubicBezTo>
                    <a:cubicBezTo>
                      <a:pt x="3276219" y="17945988"/>
                      <a:pt x="3276727" y="17967452"/>
                      <a:pt x="3263773" y="17980913"/>
                    </a:cubicBezTo>
                    <a:cubicBezTo>
                      <a:pt x="3250819" y="17994376"/>
                      <a:pt x="3229356" y="17994885"/>
                      <a:pt x="3215894" y="17981930"/>
                    </a:cubicBezTo>
                    <a:close/>
                    <a:moveTo>
                      <a:pt x="3118485" y="17887187"/>
                    </a:moveTo>
                    <a:cubicBezTo>
                      <a:pt x="3102356" y="17871312"/>
                      <a:pt x="3086227" y="17855312"/>
                      <a:pt x="3070225" y="17839310"/>
                    </a:cubicBezTo>
                    <a:cubicBezTo>
                      <a:pt x="3057017" y="17826101"/>
                      <a:pt x="3057017" y="17804637"/>
                      <a:pt x="3070225" y="17791430"/>
                    </a:cubicBezTo>
                    <a:cubicBezTo>
                      <a:pt x="3083433" y="17778222"/>
                      <a:pt x="3104896" y="17778222"/>
                      <a:pt x="3118104" y="17791430"/>
                    </a:cubicBezTo>
                    <a:cubicBezTo>
                      <a:pt x="3133979" y="17807305"/>
                      <a:pt x="3149981" y="17823180"/>
                      <a:pt x="3166110" y="17838928"/>
                    </a:cubicBezTo>
                    <a:cubicBezTo>
                      <a:pt x="3179445" y="17852010"/>
                      <a:pt x="3179572" y="17873472"/>
                      <a:pt x="3166491" y="17886807"/>
                    </a:cubicBezTo>
                    <a:cubicBezTo>
                      <a:pt x="3153410" y="17900142"/>
                      <a:pt x="3131947" y="17900269"/>
                      <a:pt x="3118612" y="17887187"/>
                    </a:cubicBezTo>
                    <a:close/>
                    <a:moveTo>
                      <a:pt x="3022346" y="17791176"/>
                    </a:moveTo>
                    <a:cubicBezTo>
                      <a:pt x="3006471" y="17775047"/>
                      <a:pt x="2990596" y="17758918"/>
                      <a:pt x="2974721" y="17742663"/>
                    </a:cubicBezTo>
                    <a:cubicBezTo>
                      <a:pt x="2961640" y="17729327"/>
                      <a:pt x="2961894" y="17707863"/>
                      <a:pt x="2975229" y="17694783"/>
                    </a:cubicBezTo>
                    <a:cubicBezTo>
                      <a:pt x="2988564" y="17681702"/>
                      <a:pt x="3010027" y="17681956"/>
                      <a:pt x="3023108" y="17695290"/>
                    </a:cubicBezTo>
                    <a:cubicBezTo>
                      <a:pt x="3038856" y="17711420"/>
                      <a:pt x="3054604" y="17727422"/>
                      <a:pt x="3070479" y="17743424"/>
                    </a:cubicBezTo>
                    <a:cubicBezTo>
                      <a:pt x="3083687" y="17756760"/>
                      <a:pt x="3083560" y="17778222"/>
                      <a:pt x="3070225" y="17791303"/>
                    </a:cubicBezTo>
                    <a:cubicBezTo>
                      <a:pt x="3056890" y="17804385"/>
                      <a:pt x="3035427" y="17804385"/>
                      <a:pt x="3022346" y="17791049"/>
                    </a:cubicBezTo>
                    <a:close/>
                    <a:moveTo>
                      <a:pt x="2927350" y="17693894"/>
                    </a:moveTo>
                    <a:cubicBezTo>
                      <a:pt x="2911602" y="17677637"/>
                      <a:pt x="2895981" y="17661255"/>
                      <a:pt x="2880360" y="17644872"/>
                    </a:cubicBezTo>
                    <a:cubicBezTo>
                      <a:pt x="2867406" y="17631283"/>
                      <a:pt x="2868041" y="17609947"/>
                      <a:pt x="2881503" y="17596993"/>
                    </a:cubicBezTo>
                    <a:cubicBezTo>
                      <a:pt x="2894965" y="17584038"/>
                      <a:pt x="2916428" y="17584674"/>
                      <a:pt x="2929382" y="17598137"/>
                    </a:cubicBezTo>
                    <a:cubicBezTo>
                      <a:pt x="2944876" y="17614392"/>
                      <a:pt x="2960497" y="17630648"/>
                      <a:pt x="2976118" y="17646904"/>
                    </a:cubicBezTo>
                    <a:cubicBezTo>
                      <a:pt x="2989072" y="17660365"/>
                      <a:pt x="2988691" y="17681829"/>
                      <a:pt x="2975229" y="17694783"/>
                    </a:cubicBezTo>
                    <a:cubicBezTo>
                      <a:pt x="2961767" y="17707738"/>
                      <a:pt x="2940304" y="17707356"/>
                      <a:pt x="2927350" y="17693894"/>
                    </a:cubicBezTo>
                    <a:close/>
                    <a:moveTo>
                      <a:pt x="2833624" y="17595469"/>
                    </a:moveTo>
                    <a:cubicBezTo>
                      <a:pt x="2818130" y="17578960"/>
                      <a:pt x="2802636" y="17562449"/>
                      <a:pt x="2787269" y="17545813"/>
                    </a:cubicBezTo>
                    <a:cubicBezTo>
                      <a:pt x="2774569" y="17532096"/>
                      <a:pt x="2775331" y="17510633"/>
                      <a:pt x="2789047" y="17497933"/>
                    </a:cubicBezTo>
                    <a:cubicBezTo>
                      <a:pt x="2802763" y="17485233"/>
                      <a:pt x="2824226" y="17485995"/>
                      <a:pt x="2836926" y="17499712"/>
                    </a:cubicBezTo>
                    <a:cubicBezTo>
                      <a:pt x="2852293" y="17516221"/>
                      <a:pt x="2867533" y="17532604"/>
                      <a:pt x="2883027" y="17549113"/>
                    </a:cubicBezTo>
                    <a:cubicBezTo>
                      <a:pt x="2895854" y="17562703"/>
                      <a:pt x="2895219" y="17584165"/>
                      <a:pt x="2881503" y="17596993"/>
                    </a:cubicBezTo>
                    <a:cubicBezTo>
                      <a:pt x="2867787" y="17609820"/>
                      <a:pt x="2846451" y="17609186"/>
                      <a:pt x="2833624" y="17595469"/>
                    </a:cubicBezTo>
                    <a:close/>
                    <a:moveTo>
                      <a:pt x="2741168" y="17495774"/>
                    </a:moveTo>
                    <a:cubicBezTo>
                      <a:pt x="2725928" y="17479011"/>
                      <a:pt x="2710688" y="17462373"/>
                      <a:pt x="2695448" y="17445482"/>
                    </a:cubicBezTo>
                    <a:cubicBezTo>
                      <a:pt x="2682875" y="17431638"/>
                      <a:pt x="2684018" y="17410176"/>
                      <a:pt x="2697861" y="17397603"/>
                    </a:cubicBezTo>
                    <a:cubicBezTo>
                      <a:pt x="2711704" y="17385030"/>
                      <a:pt x="2733167" y="17386173"/>
                      <a:pt x="2745740" y="17400015"/>
                    </a:cubicBezTo>
                    <a:cubicBezTo>
                      <a:pt x="2760853" y="17416653"/>
                      <a:pt x="2775966" y="17433417"/>
                      <a:pt x="2791206" y="17449927"/>
                    </a:cubicBezTo>
                    <a:cubicBezTo>
                      <a:pt x="2803779" y="17463770"/>
                      <a:pt x="2802890" y="17485106"/>
                      <a:pt x="2789047" y="17497806"/>
                    </a:cubicBezTo>
                    <a:cubicBezTo>
                      <a:pt x="2775204" y="17510506"/>
                      <a:pt x="2753868" y="17509489"/>
                      <a:pt x="2741168" y="17495647"/>
                    </a:cubicBezTo>
                    <a:close/>
                    <a:moveTo>
                      <a:pt x="2650109" y="17394810"/>
                    </a:moveTo>
                    <a:cubicBezTo>
                      <a:pt x="2634996" y="17377918"/>
                      <a:pt x="2620010" y="17360900"/>
                      <a:pt x="2605024" y="17344010"/>
                    </a:cubicBezTo>
                    <a:cubicBezTo>
                      <a:pt x="2592705" y="17329913"/>
                      <a:pt x="2593975" y="17308576"/>
                      <a:pt x="2608072" y="17296257"/>
                    </a:cubicBezTo>
                    <a:cubicBezTo>
                      <a:pt x="2622169" y="17283937"/>
                      <a:pt x="2643505" y="17285208"/>
                      <a:pt x="2655824" y="17299305"/>
                    </a:cubicBezTo>
                    <a:cubicBezTo>
                      <a:pt x="2670683" y="17316196"/>
                      <a:pt x="2685669" y="17333088"/>
                      <a:pt x="2700655" y="17349851"/>
                    </a:cubicBezTo>
                    <a:cubicBezTo>
                      <a:pt x="2713101" y="17363821"/>
                      <a:pt x="2711831" y="17385157"/>
                      <a:pt x="2697988" y="17397730"/>
                    </a:cubicBezTo>
                    <a:cubicBezTo>
                      <a:pt x="2684145" y="17410303"/>
                      <a:pt x="2662682" y="17408906"/>
                      <a:pt x="2650109" y="17395062"/>
                    </a:cubicBezTo>
                    <a:close/>
                    <a:moveTo>
                      <a:pt x="2560320" y="17293082"/>
                    </a:moveTo>
                    <a:cubicBezTo>
                      <a:pt x="2545461" y="17275938"/>
                      <a:pt x="2530602" y="17258792"/>
                      <a:pt x="2515870" y="17241647"/>
                    </a:cubicBezTo>
                    <a:cubicBezTo>
                      <a:pt x="2503678" y="17227423"/>
                      <a:pt x="2505329" y="17206088"/>
                      <a:pt x="2519553" y="17193895"/>
                    </a:cubicBezTo>
                    <a:cubicBezTo>
                      <a:pt x="2533777" y="17181703"/>
                      <a:pt x="2555113" y="17183354"/>
                      <a:pt x="2567305" y="17197578"/>
                    </a:cubicBezTo>
                    <a:cubicBezTo>
                      <a:pt x="2581910" y="17214723"/>
                      <a:pt x="2596642" y="17231740"/>
                      <a:pt x="2611374" y="17248632"/>
                    </a:cubicBezTo>
                    <a:cubicBezTo>
                      <a:pt x="2623693" y="17262729"/>
                      <a:pt x="2622169" y="17284192"/>
                      <a:pt x="2608072" y="17296385"/>
                    </a:cubicBezTo>
                    <a:cubicBezTo>
                      <a:pt x="2593975" y="17308576"/>
                      <a:pt x="2572512" y="17307179"/>
                      <a:pt x="2560320" y="17293082"/>
                    </a:cubicBezTo>
                    <a:close/>
                    <a:moveTo>
                      <a:pt x="2471801" y="17189958"/>
                    </a:moveTo>
                    <a:cubicBezTo>
                      <a:pt x="2457196" y="17172687"/>
                      <a:pt x="2442591" y="17155288"/>
                      <a:pt x="2428113" y="17137889"/>
                    </a:cubicBezTo>
                    <a:cubicBezTo>
                      <a:pt x="2416175" y="17123538"/>
                      <a:pt x="2418080" y="17102201"/>
                      <a:pt x="2432431" y="17090137"/>
                    </a:cubicBezTo>
                    <a:cubicBezTo>
                      <a:pt x="2446782" y="17078071"/>
                      <a:pt x="2468118" y="17080103"/>
                      <a:pt x="2480183" y="17094454"/>
                    </a:cubicBezTo>
                    <a:cubicBezTo>
                      <a:pt x="2494661" y="17111726"/>
                      <a:pt x="2509139" y="17128998"/>
                      <a:pt x="2523617" y="17146143"/>
                    </a:cubicBezTo>
                    <a:cubicBezTo>
                      <a:pt x="2535682" y="17160367"/>
                      <a:pt x="2533904" y="17181830"/>
                      <a:pt x="2519680" y="17193895"/>
                    </a:cubicBezTo>
                    <a:cubicBezTo>
                      <a:pt x="2505456" y="17205961"/>
                      <a:pt x="2483993" y="17204182"/>
                      <a:pt x="2471928" y="17189958"/>
                    </a:cubicBezTo>
                    <a:close/>
                    <a:moveTo>
                      <a:pt x="2384806" y="17085690"/>
                    </a:moveTo>
                    <a:cubicBezTo>
                      <a:pt x="2370455" y="17068164"/>
                      <a:pt x="2356104" y="17050765"/>
                      <a:pt x="2341753" y="17033114"/>
                    </a:cubicBezTo>
                    <a:cubicBezTo>
                      <a:pt x="2329942" y="17018636"/>
                      <a:pt x="2332101" y="16997299"/>
                      <a:pt x="2346579" y="16985489"/>
                    </a:cubicBezTo>
                    <a:cubicBezTo>
                      <a:pt x="2361057" y="16973677"/>
                      <a:pt x="2382393" y="16975837"/>
                      <a:pt x="2394204" y="16990315"/>
                    </a:cubicBezTo>
                    <a:cubicBezTo>
                      <a:pt x="2408428" y="17007714"/>
                      <a:pt x="2422652" y="17025113"/>
                      <a:pt x="2437003" y="17042512"/>
                    </a:cubicBezTo>
                    <a:cubicBezTo>
                      <a:pt x="2448941" y="17056990"/>
                      <a:pt x="2446909" y="17078325"/>
                      <a:pt x="2432431" y="17090137"/>
                    </a:cubicBezTo>
                    <a:cubicBezTo>
                      <a:pt x="2417953" y="17101947"/>
                      <a:pt x="2396617" y="17100042"/>
                      <a:pt x="2384806" y="17085565"/>
                    </a:cubicBezTo>
                    <a:close/>
                    <a:moveTo>
                      <a:pt x="2299081" y="16980154"/>
                    </a:moveTo>
                    <a:cubicBezTo>
                      <a:pt x="2284857" y="16962501"/>
                      <a:pt x="2270760" y="16944848"/>
                      <a:pt x="2256663" y="16927068"/>
                    </a:cubicBezTo>
                    <a:cubicBezTo>
                      <a:pt x="2245106" y="16912464"/>
                      <a:pt x="2247519" y="16891127"/>
                      <a:pt x="2262124" y="16879443"/>
                    </a:cubicBezTo>
                    <a:cubicBezTo>
                      <a:pt x="2276729" y="16867760"/>
                      <a:pt x="2298065" y="16870299"/>
                      <a:pt x="2309749" y="16884904"/>
                    </a:cubicBezTo>
                    <a:cubicBezTo>
                      <a:pt x="2323719" y="16902557"/>
                      <a:pt x="2337816" y="16920083"/>
                      <a:pt x="2351786" y="16937610"/>
                    </a:cubicBezTo>
                    <a:cubicBezTo>
                      <a:pt x="2363470" y="16952215"/>
                      <a:pt x="2361184" y="16973550"/>
                      <a:pt x="2346579" y="16985235"/>
                    </a:cubicBezTo>
                    <a:cubicBezTo>
                      <a:pt x="2331974" y="16996918"/>
                      <a:pt x="2310638" y="16994632"/>
                      <a:pt x="2298954" y="16980027"/>
                    </a:cubicBezTo>
                    <a:close/>
                    <a:moveTo>
                      <a:pt x="2214499" y="16873474"/>
                    </a:moveTo>
                    <a:cubicBezTo>
                      <a:pt x="2200529" y="16855694"/>
                      <a:pt x="2186686" y="16837788"/>
                      <a:pt x="2172843" y="16819753"/>
                    </a:cubicBezTo>
                    <a:cubicBezTo>
                      <a:pt x="2161413" y="16804894"/>
                      <a:pt x="2164207" y="16783686"/>
                      <a:pt x="2178939" y="16772255"/>
                    </a:cubicBezTo>
                    <a:cubicBezTo>
                      <a:pt x="2193671" y="16760825"/>
                      <a:pt x="2215007" y="16763619"/>
                      <a:pt x="2226437" y="16778351"/>
                    </a:cubicBezTo>
                    <a:cubicBezTo>
                      <a:pt x="2240153" y="16796131"/>
                      <a:pt x="2253996" y="16813912"/>
                      <a:pt x="2267839" y="16831690"/>
                    </a:cubicBezTo>
                    <a:cubicBezTo>
                      <a:pt x="2279396" y="16846423"/>
                      <a:pt x="2276729" y="16867760"/>
                      <a:pt x="2261997" y="16879190"/>
                    </a:cubicBezTo>
                    <a:cubicBezTo>
                      <a:pt x="2247265" y="16890619"/>
                      <a:pt x="2225929" y="16888079"/>
                      <a:pt x="2214499" y="16873347"/>
                    </a:cubicBezTo>
                    <a:close/>
                    <a:moveTo>
                      <a:pt x="2131441" y="16765778"/>
                    </a:moveTo>
                    <a:cubicBezTo>
                      <a:pt x="2117725" y="16747744"/>
                      <a:pt x="2104009" y="16729711"/>
                      <a:pt x="2090420" y="16711549"/>
                    </a:cubicBezTo>
                    <a:cubicBezTo>
                      <a:pt x="2079244" y="16696562"/>
                      <a:pt x="2082165" y="16675354"/>
                      <a:pt x="2097151" y="16664178"/>
                    </a:cubicBezTo>
                    <a:cubicBezTo>
                      <a:pt x="2112137" y="16653002"/>
                      <a:pt x="2133346" y="16655923"/>
                      <a:pt x="2144522" y="16670910"/>
                    </a:cubicBezTo>
                    <a:cubicBezTo>
                      <a:pt x="2157984" y="16688943"/>
                      <a:pt x="2171573" y="16706850"/>
                      <a:pt x="2185289" y="16724757"/>
                    </a:cubicBezTo>
                    <a:cubicBezTo>
                      <a:pt x="2196592" y="16739615"/>
                      <a:pt x="2193798" y="16760825"/>
                      <a:pt x="2178812" y="16772255"/>
                    </a:cubicBezTo>
                    <a:cubicBezTo>
                      <a:pt x="2163826" y="16783686"/>
                      <a:pt x="2142744" y="16780763"/>
                      <a:pt x="2131314" y="16765778"/>
                    </a:cubicBezTo>
                    <a:close/>
                    <a:moveTo>
                      <a:pt x="2049653" y="16657065"/>
                    </a:moveTo>
                    <a:cubicBezTo>
                      <a:pt x="2036191" y="16638905"/>
                      <a:pt x="2022729" y="16620617"/>
                      <a:pt x="2009394" y="16602329"/>
                    </a:cubicBezTo>
                    <a:cubicBezTo>
                      <a:pt x="1998345" y="16587215"/>
                      <a:pt x="2001647" y="16566007"/>
                      <a:pt x="2016760" y="16554958"/>
                    </a:cubicBezTo>
                    <a:cubicBezTo>
                      <a:pt x="2031873" y="16543910"/>
                      <a:pt x="2053082" y="16547212"/>
                      <a:pt x="2064131" y="16562324"/>
                    </a:cubicBezTo>
                    <a:cubicBezTo>
                      <a:pt x="2077466" y="16580486"/>
                      <a:pt x="2090801" y="16598646"/>
                      <a:pt x="2104136" y="16616680"/>
                    </a:cubicBezTo>
                    <a:cubicBezTo>
                      <a:pt x="2115312" y="16631665"/>
                      <a:pt x="2112137" y="16652875"/>
                      <a:pt x="2097151" y="16664051"/>
                    </a:cubicBezTo>
                    <a:cubicBezTo>
                      <a:pt x="2082165" y="16675227"/>
                      <a:pt x="2060956" y="16672052"/>
                      <a:pt x="2049780" y="16657065"/>
                    </a:cubicBezTo>
                    <a:close/>
                    <a:moveTo>
                      <a:pt x="1969643" y="16547464"/>
                    </a:moveTo>
                    <a:cubicBezTo>
                      <a:pt x="1956435" y="16529050"/>
                      <a:pt x="1943227" y="16510636"/>
                      <a:pt x="1930019" y="16492220"/>
                    </a:cubicBezTo>
                    <a:cubicBezTo>
                      <a:pt x="1919224" y="16476980"/>
                      <a:pt x="1922780" y="16455898"/>
                      <a:pt x="1938020" y="16444976"/>
                    </a:cubicBezTo>
                    <a:cubicBezTo>
                      <a:pt x="1953260" y="16434054"/>
                      <a:pt x="1974342" y="16437738"/>
                      <a:pt x="1985264" y="16452977"/>
                    </a:cubicBezTo>
                    <a:cubicBezTo>
                      <a:pt x="1998345" y="16471264"/>
                      <a:pt x="2011426" y="16489553"/>
                      <a:pt x="2024634" y="16507840"/>
                    </a:cubicBezTo>
                    <a:cubicBezTo>
                      <a:pt x="2035556" y="16522954"/>
                      <a:pt x="2032127" y="16544162"/>
                      <a:pt x="2017014" y="16555086"/>
                    </a:cubicBezTo>
                    <a:cubicBezTo>
                      <a:pt x="2001901" y="16566007"/>
                      <a:pt x="1980692" y="16562578"/>
                      <a:pt x="1969770" y="16547464"/>
                    </a:cubicBezTo>
                    <a:close/>
                    <a:moveTo>
                      <a:pt x="1891030" y="16436721"/>
                    </a:moveTo>
                    <a:cubicBezTo>
                      <a:pt x="1878076" y="16418179"/>
                      <a:pt x="1865122" y="16399638"/>
                      <a:pt x="1852168" y="16380968"/>
                    </a:cubicBezTo>
                    <a:cubicBezTo>
                      <a:pt x="1841500" y="16365601"/>
                      <a:pt x="1845310" y="16344519"/>
                      <a:pt x="1860804" y="16333851"/>
                    </a:cubicBezTo>
                    <a:cubicBezTo>
                      <a:pt x="1876298" y="16323183"/>
                      <a:pt x="1897253" y="16326993"/>
                      <a:pt x="1907921" y="16342488"/>
                    </a:cubicBezTo>
                    <a:cubicBezTo>
                      <a:pt x="1920748" y="16361029"/>
                      <a:pt x="1933575" y="16379444"/>
                      <a:pt x="1946529" y="16397860"/>
                    </a:cubicBezTo>
                    <a:cubicBezTo>
                      <a:pt x="1957324" y="16413226"/>
                      <a:pt x="1953514" y="16434308"/>
                      <a:pt x="1938274" y="16444976"/>
                    </a:cubicBezTo>
                    <a:cubicBezTo>
                      <a:pt x="1923034" y="16455644"/>
                      <a:pt x="1901825" y="16451962"/>
                      <a:pt x="1891157" y="16436721"/>
                    </a:cubicBezTo>
                    <a:close/>
                    <a:moveTo>
                      <a:pt x="1813814" y="16324962"/>
                    </a:moveTo>
                    <a:cubicBezTo>
                      <a:pt x="1800987" y="16306292"/>
                      <a:pt x="1788287" y="16287496"/>
                      <a:pt x="1775714" y="16268700"/>
                    </a:cubicBezTo>
                    <a:cubicBezTo>
                      <a:pt x="1765300" y="16253206"/>
                      <a:pt x="1769364" y="16232124"/>
                      <a:pt x="1784858" y="16221711"/>
                    </a:cubicBezTo>
                    <a:cubicBezTo>
                      <a:pt x="1800352" y="16211296"/>
                      <a:pt x="1821434" y="16215361"/>
                      <a:pt x="1831848" y="16230854"/>
                    </a:cubicBezTo>
                    <a:cubicBezTo>
                      <a:pt x="1844421" y="16249523"/>
                      <a:pt x="1856994" y="16268192"/>
                      <a:pt x="1869694" y="16286735"/>
                    </a:cubicBezTo>
                    <a:cubicBezTo>
                      <a:pt x="1880235" y="16302228"/>
                      <a:pt x="1876298" y="16323311"/>
                      <a:pt x="1860804" y="16333851"/>
                    </a:cubicBezTo>
                    <a:cubicBezTo>
                      <a:pt x="1845310" y="16344392"/>
                      <a:pt x="1824228" y="16340455"/>
                      <a:pt x="1813687" y="16324962"/>
                    </a:cubicBezTo>
                    <a:close/>
                    <a:moveTo>
                      <a:pt x="1737868" y="16212186"/>
                    </a:moveTo>
                    <a:cubicBezTo>
                      <a:pt x="1725295" y="16193263"/>
                      <a:pt x="1712849" y="16174465"/>
                      <a:pt x="1700530" y="16155415"/>
                    </a:cubicBezTo>
                    <a:cubicBezTo>
                      <a:pt x="1690243" y="16139795"/>
                      <a:pt x="1694688" y="16118712"/>
                      <a:pt x="1710309" y="16108553"/>
                    </a:cubicBezTo>
                    <a:cubicBezTo>
                      <a:pt x="1725930" y="16098393"/>
                      <a:pt x="1747012" y="16102712"/>
                      <a:pt x="1757172" y="16118332"/>
                    </a:cubicBezTo>
                    <a:cubicBezTo>
                      <a:pt x="1769491" y="16137128"/>
                      <a:pt x="1781810" y="16155924"/>
                      <a:pt x="1794256" y="16174720"/>
                    </a:cubicBezTo>
                    <a:cubicBezTo>
                      <a:pt x="1804543" y="16190340"/>
                      <a:pt x="1800352" y="16211296"/>
                      <a:pt x="1784731" y="16221711"/>
                    </a:cubicBezTo>
                    <a:cubicBezTo>
                      <a:pt x="1769110" y="16232124"/>
                      <a:pt x="1748155" y="16227806"/>
                      <a:pt x="1737741" y="16212186"/>
                    </a:cubicBezTo>
                    <a:close/>
                    <a:moveTo>
                      <a:pt x="1663319" y="16098520"/>
                    </a:moveTo>
                    <a:cubicBezTo>
                      <a:pt x="1651000" y="16079470"/>
                      <a:pt x="1638808" y="16060420"/>
                      <a:pt x="1626616" y="16041243"/>
                    </a:cubicBezTo>
                    <a:cubicBezTo>
                      <a:pt x="1616583" y="16025495"/>
                      <a:pt x="1621282" y="16004539"/>
                      <a:pt x="1637030" y="15994507"/>
                    </a:cubicBezTo>
                    <a:cubicBezTo>
                      <a:pt x="1652778" y="15984474"/>
                      <a:pt x="1673733" y="15989173"/>
                      <a:pt x="1683766" y="16004921"/>
                    </a:cubicBezTo>
                    <a:cubicBezTo>
                      <a:pt x="1695831" y="16023971"/>
                      <a:pt x="1708023" y="16042894"/>
                      <a:pt x="1720215" y="16061817"/>
                    </a:cubicBezTo>
                    <a:cubicBezTo>
                      <a:pt x="1730375" y="16077564"/>
                      <a:pt x="1725803" y="16098520"/>
                      <a:pt x="1710055" y="16108680"/>
                    </a:cubicBezTo>
                    <a:cubicBezTo>
                      <a:pt x="1694307" y="16118839"/>
                      <a:pt x="1673352" y="16114268"/>
                      <a:pt x="1663192" y="16098520"/>
                    </a:cubicBezTo>
                    <a:close/>
                    <a:moveTo>
                      <a:pt x="1590294" y="15983838"/>
                    </a:moveTo>
                    <a:cubicBezTo>
                      <a:pt x="1578229" y="15964663"/>
                      <a:pt x="1566291" y="15945358"/>
                      <a:pt x="1554353" y="15926054"/>
                    </a:cubicBezTo>
                    <a:cubicBezTo>
                      <a:pt x="1544574" y="15910179"/>
                      <a:pt x="1549400" y="15889224"/>
                      <a:pt x="1565402" y="15879445"/>
                    </a:cubicBezTo>
                    <a:cubicBezTo>
                      <a:pt x="1581404" y="15869665"/>
                      <a:pt x="1602232" y="15874492"/>
                      <a:pt x="1612011" y="15890494"/>
                    </a:cubicBezTo>
                    <a:cubicBezTo>
                      <a:pt x="1623822" y="15909671"/>
                      <a:pt x="1635760" y="15928721"/>
                      <a:pt x="1647698" y="15947898"/>
                    </a:cubicBezTo>
                    <a:cubicBezTo>
                      <a:pt x="1657604" y="15963773"/>
                      <a:pt x="1652778" y="15984601"/>
                      <a:pt x="1637030" y="15994635"/>
                    </a:cubicBezTo>
                    <a:cubicBezTo>
                      <a:pt x="1621282" y="16004667"/>
                      <a:pt x="1600327" y="15999713"/>
                      <a:pt x="1590294" y="15983965"/>
                    </a:cubicBezTo>
                    <a:close/>
                    <a:moveTo>
                      <a:pt x="1518793" y="15868269"/>
                    </a:moveTo>
                    <a:cubicBezTo>
                      <a:pt x="1506982" y="15848964"/>
                      <a:pt x="1495298" y="15829535"/>
                      <a:pt x="1483614" y="15810103"/>
                    </a:cubicBezTo>
                    <a:cubicBezTo>
                      <a:pt x="1473962" y="15794101"/>
                      <a:pt x="1479169" y="15773273"/>
                      <a:pt x="1495171" y="15763621"/>
                    </a:cubicBezTo>
                    <a:cubicBezTo>
                      <a:pt x="1511173" y="15753969"/>
                      <a:pt x="1532001" y="15759176"/>
                      <a:pt x="1541653" y="15775178"/>
                    </a:cubicBezTo>
                    <a:cubicBezTo>
                      <a:pt x="1553210" y="15794482"/>
                      <a:pt x="1564894" y="15813660"/>
                      <a:pt x="1576578" y="15832964"/>
                    </a:cubicBezTo>
                    <a:cubicBezTo>
                      <a:pt x="1586357" y="15848964"/>
                      <a:pt x="1581277" y="15869793"/>
                      <a:pt x="1565275" y="15879445"/>
                    </a:cubicBezTo>
                    <a:cubicBezTo>
                      <a:pt x="1549273" y="15889097"/>
                      <a:pt x="1528445" y="15884144"/>
                      <a:pt x="1518793" y="15868142"/>
                    </a:cubicBezTo>
                    <a:close/>
                    <a:moveTo>
                      <a:pt x="1448943" y="15751683"/>
                    </a:moveTo>
                    <a:cubicBezTo>
                      <a:pt x="1437386" y="15732252"/>
                      <a:pt x="1425956" y="15712694"/>
                      <a:pt x="1414526" y="15693137"/>
                    </a:cubicBezTo>
                    <a:cubicBezTo>
                      <a:pt x="1405128" y="15677007"/>
                      <a:pt x="1410589" y="15656179"/>
                      <a:pt x="1426718" y="15646781"/>
                    </a:cubicBezTo>
                    <a:cubicBezTo>
                      <a:pt x="1442847" y="15637383"/>
                      <a:pt x="1463675" y="15642844"/>
                      <a:pt x="1473073" y="15658973"/>
                    </a:cubicBezTo>
                    <a:cubicBezTo>
                      <a:pt x="1484376" y="15678404"/>
                      <a:pt x="1495806" y="15697836"/>
                      <a:pt x="1507236" y="15717138"/>
                    </a:cubicBezTo>
                    <a:cubicBezTo>
                      <a:pt x="1516761" y="15733268"/>
                      <a:pt x="1511427" y="15753969"/>
                      <a:pt x="1495298" y="15763494"/>
                    </a:cubicBezTo>
                    <a:cubicBezTo>
                      <a:pt x="1479169" y="15773019"/>
                      <a:pt x="1458468" y="15767686"/>
                      <a:pt x="1448943" y="15751556"/>
                    </a:cubicBezTo>
                    <a:close/>
                    <a:moveTo>
                      <a:pt x="1380617" y="15634208"/>
                    </a:moveTo>
                    <a:cubicBezTo>
                      <a:pt x="1369314" y="15614523"/>
                      <a:pt x="1358138" y="15594839"/>
                      <a:pt x="1346962" y="15575153"/>
                    </a:cubicBezTo>
                    <a:cubicBezTo>
                      <a:pt x="1337818" y="15558897"/>
                      <a:pt x="1343533" y="15538196"/>
                      <a:pt x="1359789" y="15529052"/>
                    </a:cubicBezTo>
                    <a:cubicBezTo>
                      <a:pt x="1376045" y="15519908"/>
                      <a:pt x="1396746" y="15525623"/>
                      <a:pt x="1405890" y="15541879"/>
                    </a:cubicBezTo>
                    <a:cubicBezTo>
                      <a:pt x="1416939" y="15561438"/>
                      <a:pt x="1428115" y="15580995"/>
                      <a:pt x="1439291" y="15600553"/>
                    </a:cubicBezTo>
                    <a:cubicBezTo>
                      <a:pt x="1448562" y="15616810"/>
                      <a:pt x="1442974" y="15637511"/>
                      <a:pt x="1426718" y="15646781"/>
                    </a:cubicBezTo>
                    <a:cubicBezTo>
                      <a:pt x="1410462" y="15656052"/>
                      <a:pt x="1389761" y="15650465"/>
                      <a:pt x="1380490" y="15634208"/>
                    </a:cubicBezTo>
                    <a:close/>
                    <a:moveTo>
                      <a:pt x="1313561" y="15515844"/>
                    </a:moveTo>
                    <a:cubicBezTo>
                      <a:pt x="1302512" y="15496032"/>
                      <a:pt x="1291590" y="15476220"/>
                      <a:pt x="1280668" y="15456281"/>
                    </a:cubicBezTo>
                    <a:cubicBezTo>
                      <a:pt x="1271651" y="15439898"/>
                      <a:pt x="1277747" y="15419324"/>
                      <a:pt x="1294130" y="15410307"/>
                    </a:cubicBezTo>
                    <a:cubicBezTo>
                      <a:pt x="1310513" y="15401289"/>
                      <a:pt x="1331087" y="15407387"/>
                      <a:pt x="1340104" y="15423769"/>
                    </a:cubicBezTo>
                    <a:cubicBezTo>
                      <a:pt x="1350899" y="15443581"/>
                      <a:pt x="1361821" y="15463265"/>
                      <a:pt x="1372743" y="15482951"/>
                    </a:cubicBezTo>
                    <a:cubicBezTo>
                      <a:pt x="1381887" y="15499335"/>
                      <a:pt x="1375918" y="15519908"/>
                      <a:pt x="1359662" y="15529052"/>
                    </a:cubicBezTo>
                    <a:cubicBezTo>
                      <a:pt x="1343406" y="15538196"/>
                      <a:pt x="1322705" y="15532227"/>
                      <a:pt x="1313561" y="15515971"/>
                    </a:cubicBezTo>
                    <a:close/>
                    <a:moveTo>
                      <a:pt x="1248156" y="15396718"/>
                    </a:moveTo>
                    <a:cubicBezTo>
                      <a:pt x="1237361" y="15376779"/>
                      <a:pt x="1226693" y="15356839"/>
                      <a:pt x="1216152" y="15336901"/>
                    </a:cubicBezTo>
                    <a:cubicBezTo>
                      <a:pt x="1207389" y="15320390"/>
                      <a:pt x="1213612" y="15299817"/>
                      <a:pt x="1230122" y="15291054"/>
                    </a:cubicBezTo>
                    <a:cubicBezTo>
                      <a:pt x="1246632" y="15282290"/>
                      <a:pt x="1267206" y="15288515"/>
                      <a:pt x="1275969" y="15305024"/>
                    </a:cubicBezTo>
                    <a:cubicBezTo>
                      <a:pt x="1286510" y="15324837"/>
                      <a:pt x="1297178" y="15344648"/>
                      <a:pt x="1307846" y="15364461"/>
                    </a:cubicBezTo>
                    <a:cubicBezTo>
                      <a:pt x="1316736" y="15380970"/>
                      <a:pt x="1310640" y="15401417"/>
                      <a:pt x="1294130" y="15410307"/>
                    </a:cubicBezTo>
                    <a:cubicBezTo>
                      <a:pt x="1277620" y="15419197"/>
                      <a:pt x="1257173" y="15413101"/>
                      <a:pt x="1248283" y="15396590"/>
                    </a:cubicBezTo>
                    <a:close/>
                    <a:moveTo>
                      <a:pt x="1184529" y="15276703"/>
                    </a:moveTo>
                    <a:cubicBezTo>
                      <a:pt x="1173988" y="15256638"/>
                      <a:pt x="1163574" y="15236571"/>
                      <a:pt x="1153287" y="15216378"/>
                    </a:cubicBezTo>
                    <a:cubicBezTo>
                      <a:pt x="1144778" y="15199740"/>
                      <a:pt x="1151255" y="15179294"/>
                      <a:pt x="1167892" y="15170786"/>
                    </a:cubicBezTo>
                    <a:cubicBezTo>
                      <a:pt x="1184529" y="15162276"/>
                      <a:pt x="1204976" y="15168753"/>
                      <a:pt x="1213485" y="15185389"/>
                    </a:cubicBezTo>
                    <a:cubicBezTo>
                      <a:pt x="1223772" y="15205456"/>
                      <a:pt x="1234186" y="15225395"/>
                      <a:pt x="1244600" y="15245335"/>
                    </a:cubicBezTo>
                    <a:cubicBezTo>
                      <a:pt x="1253236" y="15261971"/>
                      <a:pt x="1246886" y="15282418"/>
                      <a:pt x="1230249" y="15291054"/>
                    </a:cubicBezTo>
                    <a:cubicBezTo>
                      <a:pt x="1213612" y="15299689"/>
                      <a:pt x="1193165" y="15293339"/>
                      <a:pt x="1184529" y="15276703"/>
                    </a:cubicBezTo>
                    <a:close/>
                    <a:moveTo>
                      <a:pt x="1122299" y="15155926"/>
                    </a:moveTo>
                    <a:cubicBezTo>
                      <a:pt x="1112012" y="15135733"/>
                      <a:pt x="1101852" y="15115412"/>
                      <a:pt x="1091819" y="15095220"/>
                    </a:cubicBezTo>
                    <a:cubicBezTo>
                      <a:pt x="1083437" y="15078456"/>
                      <a:pt x="1090295" y="15058137"/>
                      <a:pt x="1107059" y="15049754"/>
                    </a:cubicBezTo>
                    <a:cubicBezTo>
                      <a:pt x="1123823" y="15041372"/>
                      <a:pt x="1144143" y="15048230"/>
                      <a:pt x="1152525" y="15064994"/>
                    </a:cubicBezTo>
                    <a:cubicBezTo>
                      <a:pt x="1162558" y="15085188"/>
                      <a:pt x="1172718" y="15105253"/>
                      <a:pt x="1182878" y="15125319"/>
                    </a:cubicBezTo>
                    <a:cubicBezTo>
                      <a:pt x="1191387" y="15141956"/>
                      <a:pt x="1184656" y="15162403"/>
                      <a:pt x="1168019" y="15170786"/>
                    </a:cubicBezTo>
                    <a:cubicBezTo>
                      <a:pt x="1151382" y="15179167"/>
                      <a:pt x="1130935" y="15172562"/>
                      <a:pt x="1122553" y="15155926"/>
                    </a:cubicBezTo>
                    <a:close/>
                    <a:moveTo>
                      <a:pt x="1061847" y="15034133"/>
                    </a:moveTo>
                    <a:cubicBezTo>
                      <a:pt x="1051814" y="15013812"/>
                      <a:pt x="1041908" y="14993365"/>
                      <a:pt x="1032129" y="14972919"/>
                    </a:cubicBezTo>
                    <a:cubicBezTo>
                      <a:pt x="1024001" y="14956028"/>
                      <a:pt x="1031113" y="14935836"/>
                      <a:pt x="1047877" y="14927707"/>
                    </a:cubicBezTo>
                    <a:cubicBezTo>
                      <a:pt x="1064641" y="14919579"/>
                      <a:pt x="1084961" y="14926690"/>
                      <a:pt x="1093089" y="14943455"/>
                    </a:cubicBezTo>
                    <a:cubicBezTo>
                      <a:pt x="1102868" y="14963775"/>
                      <a:pt x="1112774" y="14983968"/>
                      <a:pt x="1122680" y="15004287"/>
                    </a:cubicBezTo>
                    <a:cubicBezTo>
                      <a:pt x="1130935" y="15021052"/>
                      <a:pt x="1123950" y="15041372"/>
                      <a:pt x="1107186" y="15049627"/>
                    </a:cubicBezTo>
                    <a:cubicBezTo>
                      <a:pt x="1090422" y="15057882"/>
                      <a:pt x="1070102" y="15050897"/>
                      <a:pt x="1061847" y="15034133"/>
                    </a:cubicBezTo>
                    <a:close/>
                    <a:moveTo>
                      <a:pt x="1002792" y="14911705"/>
                    </a:moveTo>
                    <a:cubicBezTo>
                      <a:pt x="993140" y="14891258"/>
                      <a:pt x="983488" y="14870812"/>
                      <a:pt x="973963" y="14850238"/>
                    </a:cubicBezTo>
                    <a:cubicBezTo>
                      <a:pt x="966089" y="14833346"/>
                      <a:pt x="973455" y="14813153"/>
                      <a:pt x="990346" y="14805279"/>
                    </a:cubicBezTo>
                    <a:cubicBezTo>
                      <a:pt x="1007237" y="14797405"/>
                      <a:pt x="1027430" y="14804771"/>
                      <a:pt x="1035304" y="14821663"/>
                    </a:cubicBezTo>
                    <a:cubicBezTo>
                      <a:pt x="1044829" y="14841982"/>
                      <a:pt x="1054354" y="14862429"/>
                      <a:pt x="1064006" y="14882749"/>
                    </a:cubicBezTo>
                    <a:cubicBezTo>
                      <a:pt x="1072007" y="14899639"/>
                      <a:pt x="1064768" y="14919833"/>
                      <a:pt x="1047877" y="14927835"/>
                    </a:cubicBezTo>
                    <a:cubicBezTo>
                      <a:pt x="1030986" y="14935836"/>
                      <a:pt x="1010793" y="14928596"/>
                      <a:pt x="1002792" y="14911705"/>
                    </a:cubicBezTo>
                    <a:close/>
                    <a:moveTo>
                      <a:pt x="945388" y="14788642"/>
                    </a:moveTo>
                    <a:cubicBezTo>
                      <a:pt x="935990" y="14768068"/>
                      <a:pt x="926592" y="14747494"/>
                      <a:pt x="917321" y="14726793"/>
                    </a:cubicBezTo>
                    <a:cubicBezTo>
                      <a:pt x="909701" y="14709775"/>
                      <a:pt x="917194" y="14689710"/>
                      <a:pt x="934339" y="14681963"/>
                    </a:cubicBezTo>
                    <a:cubicBezTo>
                      <a:pt x="951484" y="14674214"/>
                      <a:pt x="971423" y="14681836"/>
                      <a:pt x="979170" y="14698980"/>
                    </a:cubicBezTo>
                    <a:cubicBezTo>
                      <a:pt x="988441" y="14719554"/>
                      <a:pt x="997712" y="14740001"/>
                      <a:pt x="1007110" y="14760448"/>
                    </a:cubicBezTo>
                    <a:cubicBezTo>
                      <a:pt x="1014857" y="14777465"/>
                      <a:pt x="1007364" y="14797532"/>
                      <a:pt x="990473" y="14805279"/>
                    </a:cubicBezTo>
                    <a:cubicBezTo>
                      <a:pt x="973582" y="14813026"/>
                      <a:pt x="953389" y="14805533"/>
                      <a:pt x="945642" y="14788642"/>
                    </a:cubicBezTo>
                    <a:close/>
                    <a:moveTo>
                      <a:pt x="889889" y="14664689"/>
                    </a:moveTo>
                    <a:cubicBezTo>
                      <a:pt x="880745" y="14643988"/>
                      <a:pt x="871601" y="14623162"/>
                      <a:pt x="862584" y="14602461"/>
                    </a:cubicBezTo>
                    <a:cubicBezTo>
                      <a:pt x="855091" y="14585314"/>
                      <a:pt x="862965" y="14565376"/>
                      <a:pt x="880110" y="14557883"/>
                    </a:cubicBezTo>
                    <a:cubicBezTo>
                      <a:pt x="897255" y="14550389"/>
                      <a:pt x="917194" y="14558263"/>
                      <a:pt x="924687" y="14575410"/>
                    </a:cubicBezTo>
                    <a:cubicBezTo>
                      <a:pt x="933704" y="14596111"/>
                      <a:pt x="942721" y="14616685"/>
                      <a:pt x="951865" y="14637258"/>
                    </a:cubicBezTo>
                    <a:cubicBezTo>
                      <a:pt x="959485" y="14654403"/>
                      <a:pt x="951738" y="14674342"/>
                      <a:pt x="934593" y="14681963"/>
                    </a:cubicBezTo>
                    <a:cubicBezTo>
                      <a:pt x="917448" y="14689582"/>
                      <a:pt x="897509" y="14681836"/>
                      <a:pt x="889889" y="14664689"/>
                    </a:cubicBezTo>
                    <a:close/>
                    <a:moveTo>
                      <a:pt x="835660" y="14539849"/>
                    </a:moveTo>
                    <a:cubicBezTo>
                      <a:pt x="826770" y="14519021"/>
                      <a:pt x="818007" y="14498193"/>
                      <a:pt x="809244" y="14477237"/>
                    </a:cubicBezTo>
                    <a:cubicBezTo>
                      <a:pt x="802005" y="14459965"/>
                      <a:pt x="810133" y="14440154"/>
                      <a:pt x="827405" y="14432914"/>
                    </a:cubicBezTo>
                    <a:cubicBezTo>
                      <a:pt x="844677" y="14425676"/>
                      <a:pt x="864489" y="14433804"/>
                      <a:pt x="871728" y="14451076"/>
                    </a:cubicBezTo>
                    <a:cubicBezTo>
                      <a:pt x="880364" y="14471777"/>
                      <a:pt x="889127" y="14492605"/>
                      <a:pt x="898017" y="14513306"/>
                    </a:cubicBezTo>
                    <a:cubicBezTo>
                      <a:pt x="905383" y="14530451"/>
                      <a:pt x="897382" y="14550389"/>
                      <a:pt x="880110" y="14557756"/>
                    </a:cubicBezTo>
                    <a:cubicBezTo>
                      <a:pt x="862838" y="14565122"/>
                      <a:pt x="843026" y="14557121"/>
                      <a:pt x="835660" y="14539849"/>
                    </a:cubicBezTo>
                    <a:close/>
                    <a:moveTo>
                      <a:pt x="783209" y="14414627"/>
                    </a:moveTo>
                    <a:cubicBezTo>
                      <a:pt x="774573" y="14393672"/>
                      <a:pt x="766064" y="14372717"/>
                      <a:pt x="757555" y="14351763"/>
                    </a:cubicBezTo>
                    <a:cubicBezTo>
                      <a:pt x="750570" y="14334362"/>
                      <a:pt x="758952" y="14314678"/>
                      <a:pt x="776224" y="14307693"/>
                    </a:cubicBezTo>
                    <a:cubicBezTo>
                      <a:pt x="793496" y="14300708"/>
                      <a:pt x="813308" y="14309089"/>
                      <a:pt x="820293" y="14326363"/>
                    </a:cubicBezTo>
                    <a:cubicBezTo>
                      <a:pt x="828675" y="14347189"/>
                      <a:pt x="837184" y="14368018"/>
                      <a:pt x="845693" y="14388846"/>
                    </a:cubicBezTo>
                    <a:cubicBezTo>
                      <a:pt x="852805" y="14406118"/>
                      <a:pt x="844550" y="14425930"/>
                      <a:pt x="827278" y="14433042"/>
                    </a:cubicBezTo>
                    <a:cubicBezTo>
                      <a:pt x="810006" y="14440154"/>
                      <a:pt x="790194" y="14431899"/>
                      <a:pt x="783082" y="14414627"/>
                    </a:cubicBezTo>
                    <a:close/>
                    <a:moveTo>
                      <a:pt x="732282" y="14288643"/>
                    </a:moveTo>
                    <a:cubicBezTo>
                      <a:pt x="723900" y="14267562"/>
                      <a:pt x="715645" y="14246479"/>
                      <a:pt x="707517" y="14225397"/>
                    </a:cubicBezTo>
                    <a:cubicBezTo>
                      <a:pt x="700786" y="14207998"/>
                      <a:pt x="709422" y="14188312"/>
                      <a:pt x="726821" y="14181582"/>
                    </a:cubicBezTo>
                    <a:cubicBezTo>
                      <a:pt x="744220" y="14174851"/>
                      <a:pt x="763905" y="14183488"/>
                      <a:pt x="770636" y="14200887"/>
                    </a:cubicBezTo>
                    <a:cubicBezTo>
                      <a:pt x="778764" y="14221840"/>
                      <a:pt x="787019" y="14242796"/>
                      <a:pt x="795274" y="14263751"/>
                    </a:cubicBezTo>
                    <a:cubicBezTo>
                      <a:pt x="802132" y="14281150"/>
                      <a:pt x="793623" y="14300836"/>
                      <a:pt x="776224" y="14307693"/>
                    </a:cubicBezTo>
                    <a:cubicBezTo>
                      <a:pt x="758825" y="14314551"/>
                      <a:pt x="739140" y="14306042"/>
                      <a:pt x="732282" y="14288643"/>
                    </a:cubicBezTo>
                    <a:close/>
                    <a:moveTo>
                      <a:pt x="683006" y="14161897"/>
                    </a:moveTo>
                    <a:cubicBezTo>
                      <a:pt x="674878" y="14140689"/>
                      <a:pt x="666877" y="14119479"/>
                      <a:pt x="659003" y="14098270"/>
                    </a:cubicBezTo>
                    <a:cubicBezTo>
                      <a:pt x="652399" y="14080744"/>
                      <a:pt x="661416" y="14061187"/>
                      <a:pt x="678815" y="14054710"/>
                    </a:cubicBezTo>
                    <a:cubicBezTo>
                      <a:pt x="696214" y="14048232"/>
                      <a:pt x="715899" y="14057122"/>
                      <a:pt x="722376" y="14074521"/>
                    </a:cubicBezTo>
                    <a:cubicBezTo>
                      <a:pt x="730250" y="14095603"/>
                      <a:pt x="738251" y="14116686"/>
                      <a:pt x="746252" y="14137767"/>
                    </a:cubicBezTo>
                    <a:cubicBezTo>
                      <a:pt x="752856" y="14155293"/>
                      <a:pt x="744093" y="14174851"/>
                      <a:pt x="726694" y="14181455"/>
                    </a:cubicBezTo>
                    <a:cubicBezTo>
                      <a:pt x="709295" y="14188060"/>
                      <a:pt x="689610" y="14179296"/>
                      <a:pt x="683006" y="14161897"/>
                    </a:cubicBezTo>
                    <a:close/>
                    <a:moveTo>
                      <a:pt x="635381" y="14034388"/>
                    </a:moveTo>
                    <a:cubicBezTo>
                      <a:pt x="627634" y="14013180"/>
                      <a:pt x="619887" y="13991971"/>
                      <a:pt x="612267" y="13970636"/>
                    </a:cubicBezTo>
                    <a:cubicBezTo>
                      <a:pt x="605917" y="13952982"/>
                      <a:pt x="615061" y="13933678"/>
                      <a:pt x="632714" y="13927328"/>
                    </a:cubicBezTo>
                    <a:cubicBezTo>
                      <a:pt x="650367" y="13920978"/>
                      <a:pt x="669671" y="13930122"/>
                      <a:pt x="676021" y="13947775"/>
                    </a:cubicBezTo>
                    <a:cubicBezTo>
                      <a:pt x="683641" y="13968857"/>
                      <a:pt x="691261" y="13990065"/>
                      <a:pt x="699008" y="14011148"/>
                    </a:cubicBezTo>
                    <a:cubicBezTo>
                      <a:pt x="705485" y="14028674"/>
                      <a:pt x="696468" y="14048105"/>
                      <a:pt x="678815" y="14054582"/>
                    </a:cubicBezTo>
                    <a:cubicBezTo>
                      <a:pt x="661162" y="14061060"/>
                      <a:pt x="641858" y="14052042"/>
                      <a:pt x="635381" y="14034388"/>
                    </a:cubicBezTo>
                    <a:close/>
                    <a:moveTo>
                      <a:pt x="589534" y="13906754"/>
                    </a:moveTo>
                    <a:cubicBezTo>
                      <a:pt x="582041" y="13885418"/>
                      <a:pt x="574548" y="13864082"/>
                      <a:pt x="567182" y="13842619"/>
                    </a:cubicBezTo>
                    <a:cubicBezTo>
                      <a:pt x="561086" y="13824965"/>
                      <a:pt x="570484" y="13805663"/>
                      <a:pt x="588137" y="13799565"/>
                    </a:cubicBezTo>
                    <a:cubicBezTo>
                      <a:pt x="605790" y="13793470"/>
                      <a:pt x="625094" y="13802868"/>
                      <a:pt x="631190" y="13820521"/>
                    </a:cubicBezTo>
                    <a:cubicBezTo>
                      <a:pt x="638556" y="13841730"/>
                      <a:pt x="645922" y="13863065"/>
                      <a:pt x="653288" y="13884275"/>
                    </a:cubicBezTo>
                    <a:cubicBezTo>
                      <a:pt x="659511" y="13901928"/>
                      <a:pt x="650240" y="13921232"/>
                      <a:pt x="632587" y="13927455"/>
                    </a:cubicBezTo>
                    <a:cubicBezTo>
                      <a:pt x="614934" y="13933678"/>
                      <a:pt x="595630" y="13924407"/>
                      <a:pt x="589407" y="13906754"/>
                    </a:cubicBezTo>
                    <a:close/>
                    <a:moveTo>
                      <a:pt x="545211" y="13778357"/>
                    </a:moveTo>
                    <a:cubicBezTo>
                      <a:pt x="537972" y="13756894"/>
                      <a:pt x="530860" y="13735431"/>
                      <a:pt x="523748" y="13713840"/>
                    </a:cubicBezTo>
                    <a:cubicBezTo>
                      <a:pt x="517906" y="13696062"/>
                      <a:pt x="527558" y="13676885"/>
                      <a:pt x="545338" y="13671042"/>
                    </a:cubicBezTo>
                    <a:cubicBezTo>
                      <a:pt x="563118" y="13665200"/>
                      <a:pt x="582295" y="13674852"/>
                      <a:pt x="588137" y="13692632"/>
                    </a:cubicBezTo>
                    <a:cubicBezTo>
                      <a:pt x="595122" y="13713968"/>
                      <a:pt x="602234" y="13735431"/>
                      <a:pt x="609473" y="13756767"/>
                    </a:cubicBezTo>
                    <a:cubicBezTo>
                      <a:pt x="615442" y="13774547"/>
                      <a:pt x="605917" y="13793724"/>
                      <a:pt x="588137" y="13799693"/>
                    </a:cubicBezTo>
                    <a:cubicBezTo>
                      <a:pt x="570357" y="13805663"/>
                      <a:pt x="551180" y="13796138"/>
                      <a:pt x="545211" y="13778357"/>
                    </a:cubicBezTo>
                    <a:close/>
                    <a:moveTo>
                      <a:pt x="502666" y="13649198"/>
                    </a:moveTo>
                    <a:cubicBezTo>
                      <a:pt x="495681" y="13627608"/>
                      <a:pt x="488823" y="13606018"/>
                      <a:pt x="481965" y="13584301"/>
                    </a:cubicBezTo>
                    <a:cubicBezTo>
                      <a:pt x="476377" y="13566521"/>
                      <a:pt x="486283" y="13547471"/>
                      <a:pt x="504063" y="13541883"/>
                    </a:cubicBezTo>
                    <a:cubicBezTo>
                      <a:pt x="521843" y="13536295"/>
                      <a:pt x="540893" y="13546201"/>
                      <a:pt x="546481" y="13563981"/>
                    </a:cubicBezTo>
                    <a:cubicBezTo>
                      <a:pt x="553212" y="13585444"/>
                      <a:pt x="560070" y="13607035"/>
                      <a:pt x="567055" y="13628370"/>
                    </a:cubicBezTo>
                    <a:cubicBezTo>
                      <a:pt x="572770" y="13646150"/>
                      <a:pt x="562991" y="13665200"/>
                      <a:pt x="545211" y="13671042"/>
                    </a:cubicBezTo>
                    <a:cubicBezTo>
                      <a:pt x="527431" y="13676885"/>
                      <a:pt x="508381" y="13666978"/>
                      <a:pt x="502539" y="13649198"/>
                    </a:cubicBezTo>
                    <a:close/>
                    <a:moveTo>
                      <a:pt x="461645" y="13519404"/>
                    </a:moveTo>
                    <a:cubicBezTo>
                      <a:pt x="455041" y="13497813"/>
                      <a:pt x="448437" y="13476224"/>
                      <a:pt x="441960" y="13454507"/>
                    </a:cubicBezTo>
                    <a:cubicBezTo>
                      <a:pt x="436626" y="13436600"/>
                      <a:pt x="446786" y="13417677"/>
                      <a:pt x="464693" y="13412343"/>
                    </a:cubicBezTo>
                    <a:cubicBezTo>
                      <a:pt x="482600" y="13407010"/>
                      <a:pt x="501523" y="13417169"/>
                      <a:pt x="506857" y="13435076"/>
                    </a:cubicBezTo>
                    <a:cubicBezTo>
                      <a:pt x="513334" y="13456538"/>
                      <a:pt x="519811" y="13478129"/>
                      <a:pt x="526415" y="13499464"/>
                    </a:cubicBezTo>
                    <a:cubicBezTo>
                      <a:pt x="531876" y="13517372"/>
                      <a:pt x="521843" y="13536295"/>
                      <a:pt x="504063" y="13541756"/>
                    </a:cubicBezTo>
                    <a:cubicBezTo>
                      <a:pt x="486283" y="13547217"/>
                      <a:pt x="467233" y="13537185"/>
                      <a:pt x="461772" y="13519404"/>
                    </a:cubicBezTo>
                    <a:close/>
                    <a:moveTo>
                      <a:pt x="422783" y="13389483"/>
                    </a:moveTo>
                    <a:cubicBezTo>
                      <a:pt x="416433" y="13367765"/>
                      <a:pt x="410083" y="13346049"/>
                      <a:pt x="403860" y="13324205"/>
                    </a:cubicBezTo>
                    <a:cubicBezTo>
                      <a:pt x="398653" y="13306171"/>
                      <a:pt x="409067" y="13287502"/>
                      <a:pt x="427101" y="13282295"/>
                    </a:cubicBezTo>
                    <a:cubicBezTo>
                      <a:pt x="445135" y="13277089"/>
                      <a:pt x="463804" y="13287502"/>
                      <a:pt x="469011" y="13305537"/>
                    </a:cubicBezTo>
                    <a:cubicBezTo>
                      <a:pt x="475234" y="13327126"/>
                      <a:pt x="481457" y="13348715"/>
                      <a:pt x="487807" y="13370306"/>
                    </a:cubicBezTo>
                    <a:cubicBezTo>
                      <a:pt x="493014" y="13388214"/>
                      <a:pt x="482854" y="13407010"/>
                      <a:pt x="464820" y="13412343"/>
                    </a:cubicBezTo>
                    <a:cubicBezTo>
                      <a:pt x="446786" y="13417677"/>
                      <a:pt x="428117" y="13407389"/>
                      <a:pt x="422783" y="13389356"/>
                    </a:cubicBezTo>
                    <a:close/>
                    <a:moveTo>
                      <a:pt x="385445" y="13258673"/>
                    </a:moveTo>
                    <a:cubicBezTo>
                      <a:pt x="379349" y="13236829"/>
                      <a:pt x="373380" y="13214986"/>
                      <a:pt x="367411" y="13193140"/>
                    </a:cubicBezTo>
                    <a:cubicBezTo>
                      <a:pt x="362458" y="13175107"/>
                      <a:pt x="373126" y="13156439"/>
                      <a:pt x="391160" y="13151613"/>
                    </a:cubicBezTo>
                    <a:cubicBezTo>
                      <a:pt x="409194" y="13146787"/>
                      <a:pt x="427863" y="13157327"/>
                      <a:pt x="432689" y="13175362"/>
                    </a:cubicBezTo>
                    <a:cubicBezTo>
                      <a:pt x="438658" y="13197078"/>
                      <a:pt x="444627" y="13218795"/>
                      <a:pt x="450596" y="13240513"/>
                    </a:cubicBezTo>
                    <a:cubicBezTo>
                      <a:pt x="455676" y="13258546"/>
                      <a:pt x="445135" y="13277214"/>
                      <a:pt x="427101" y="13282295"/>
                    </a:cubicBezTo>
                    <a:cubicBezTo>
                      <a:pt x="409067" y="13287375"/>
                      <a:pt x="390398" y="13276835"/>
                      <a:pt x="385318" y="13258800"/>
                    </a:cubicBezTo>
                    <a:close/>
                    <a:moveTo>
                      <a:pt x="349631" y="13127482"/>
                    </a:moveTo>
                    <a:cubicBezTo>
                      <a:pt x="343789" y="13105512"/>
                      <a:pt x="338074" y="13083539"/>
                      <a:pt x="332359" y="13061569"/>
                    </a:cubicBezTo>
                    <a:cubicBezTo>
                      <a:pt x="327660" y="13043408"/>
                      <a:pt x="338582" y="13024993"/>
                      <a:pt x="356743" y="13020294"/>
                    </a:cubicBezTo>
                    <a:cubicBezTo>
                      <a:pt x="374904" y="13015595"/>
                      <a:pt x="393319" y="13026517"/>
                      <a:pt x="398018" y="13044678"/>
                    </a:cubicBezTo>
                    <a:cubicBezTo>
                      <a:pt x="403606" y="13066522"/>
                      <a:pt x="409321" y="13088365"/>
                      <a:pt x="415163" y="13110211"/>
                    </a:cubicBezTo>
                    <a:cubicBezTo>
                      <a:pt x="419989" y="13128244"/>
                      <a:pt x="409194" y="13146787"/>
                      <a:pt x="391160" y="13151613"/>
                    </a:cubicBezTo>
                    <a:cubicBezTo>
                      <a:pt x="373126" y="13156439"/>
                      <a:pt x="354584" y="13145643"/>
                      <a:pt x="349758" y="13127610"/>
                    </a:cubicBezTo>
                    <a:close/>
                    <a:moveTo>
                      <a:pt x="315849" y="12996037"/>
                    </a:moveTo>
                    <a:cubicBezTo>
                      <a:pt x="310388" y="12974066"/>
                      <a:pt x="304927" y="12952222"/>
                      <a:pt x="299593" y="12930251"/>
                    </a:cubicBezTo>
                    <a:cubicBezTo>
                      <a:pt x="295148" y="12912090"/>
                      <a:pt x="306324" y="12893802"/>
                      <a:pt x="324485" y="12889357"/>
                    </a:cubicBezTo>
                    <a:cubicBezTo>
                      <a:pt x="342646" y="12884912"/>
                      <a:pt x="360934" y="12896088"/>
                      <a:pt x="365379" y="12914249"/>
                    </a:cubicBezTo>
                    <a:cubicBezTo>
                      <a:pt x="370713" y="12936093"/>
                      <a:pt x="376047" y="12957810"/>
                      <a:pt x="381635" y="12979654"/>
                    </a:cubicBezTo>
                    <a:cubicBezTo>
                      <a:pt x="386207" y="12997815"/>
                      <a:pt x="375158" y="13016230"/>
                      <a:pt x="356997" y="13020802"/>
                    </a:cubicBezTo>
                    <a:cubicBezTo>
                      <a:pt x="338836" y="13025374"/>
                      <a:pt x="320421" y="13014325"/>
                      <a:pt x="315849" y="12996164"/>
                    </a:cubicBezTo>
                    <a:close/>
                    <a:moveTo>
                      <a:pt x="283718" y="12864338"/>
                    </a:moveTo>
                    <a:cubicBezTo>
                      <a:pt x="278511" y="12842367"/>
                      <a:pt x="273304" y="12820269"/>
                      <a:pt x="268224" y="12798171"/>
                    </a:cubicBezTo>
                    <a:cubicBezTo>
                      <a:pt x="264033" y="12779883"/>
                      <a:pt x="275336" y="12761722"/>
                      <a:pt x="293624" y="12757531"/>
                    </a:cubicBezTo>
                    <a:cubicBezTo>
                      <a:pt x="311912" y="12753340"/>
                      <a:pt x="330073" y="12764643"/>
                      <a:pt x="334264" y="12782931"/>
                    </a:cubicBezTo>
                    <a:cubicBezTo>
                      <a:pt x="339344" y="12804902"/>
                      <a:pt x="344424" y="12826746"/>
                      <a:pt x="349631" y="12848590"/>
                    </a:cubicBezTo>
                    <a:cubicBezTo>
                      <a:pt x="353949" y="12866751"/>
                      <a:pt x="342646" y="12885039"/>
                      <a:pt x="324485" y="12889357"/>
                    </a:cubicBezTo>
                    <a:cubicBezTo>
                      <a:pt x="306324" y="12893675"/>
                      <a:pt x="288036" y="12882372"/>
                      <a:pt x="283718" y="12864211"/>
                    </a:cubicBezTo>
                    <a:close/>
                    <a:moveTo>
                      <a:pt x="253238" y="12731750"/>
                    </a:moveTo>
                    <a:cubicBezTo>
                      <a:pt x="248285" y="12709652"/>
                      <a:pt x="243459" y="12687427"/>
                      <a:pt x="238633" y="12665329"/>
                    </a:cubicBezTo>
                    <a:cubicBezTo>
                      <a:pt x="234696" y="12647041"/>
                      <a:pt x="246253" y="12629007"/>
                      <a:pt x="264541" y="12625070"/>
                    </a:cubicBezTo>
                    <a:cubicBezTo>
                      <a:pt x="282829" y="12621133"/>
                      <a:pt x="300863" y="12632690"/>
                      <a:pt x="304800" y="12650978"/>
                    </a:cubicBezTo>
                    <a:cubicBezTo>
                      <a:pt x="309626" y="12673076"/>
                      <a:pt x="314452" y="12695047"/>
                      <a:pt x="319278" y="12717018"/>
                    </a:cubicBezTo>
                    <a:cubicBezTo>
                      <a:pt x="323342" y="12735306"/>
                      <a:pt x="311912" y="12753340"/>
                      <a:pt x="293624" y="12757404"/>
                    </a:cubicBezTo>
                    <a:cubicBezTo>
                      <a:pt x="275336" y="12761468"/>
                      <a:pt x="257302" y="12750038"/>
                      <a:pt x="253238" y="12731750"/>
                    </a:cubicBezTo>
                    <a:close/>
                    <a:moveTo>
                      <a:pt x="224409" y="12598654"/>
                    </a:moveTo>
                    <a:cubicBezTo>
                      <a:pt x="219710" y="12576429"/>
                      <a:pt x="215138" y="12554204"/>
                      <a:pt x="210693" y="12531979"/>
                    </a:cubicBezTo>
                    <a:cubicBezTo>
                      <a:pt x="207010" y="12513691"/>
                      <a:pt x="218821" y="12495784"/>
                      <a:pt x="237109" y="12492101"/>
                    </a:cubicBezTo>
                    <a:cubicBezTo>
                      <a:pt x="255397" y="12488418"/>
                      <a:pt x="273304" y="12500229"/>
                      <a:pt x="276987" y="12518517"/>
                    </a:cubicBezTo>
                    <a:cubicBezTo>
                      <a:pt x="281432" y="12540615"/>
                      <a:pt x="286004" y="12562713"/>
                      <a:pt x="290703" y="12584684"/>
                    </a:cubicBezTo>
                    <a:cubicBezTo>
                      <a:pt x="294513" y="12602972"/>
                      <a:pt x="282829" y="12620879"/>
                      <a:pt x="264541" y="12624816"/>
                    </a:cubicBezTo>
                    <a:cubicBezTo>
                      <a:pt x="246253" y="12628753"/>
                      <a:pt x="228346" y="12616942"/>
                      <a:pt x="224409" y="12598654"/>
                    </a:cubicBezTo>
                    <a:close/>
                    <a:moveTo>
                      <a:pt x="197358" y="12465558"/>
                    </a:moveTo>
                    <a:cubicBezTo>
                      <a:pt x="193040" y="12443333"/>
                      <a:pt x="188722" y="12421235"/>
                      <a:pt x="184531" y="12399010"/>
                    </a:cubicBezTo>
                    <a:cubicBezTo>
                      <a:pt x="181102" y="12380595"/>
                      <a:pt x="193167" y="12362942"/>
                      <a:pt x="211455" y="12359386"/>
                    </a:cubicBezTo>
                    <a:cubicBezTo>
                      <a:pt x="229743" y="12355830"/>
                      <a:pt x="247523" y="12368022"/>
                      <a:pt x="251079" y="12386310"/>
                    </a:cubicBezTo>
                    <a:cubicBezTo>
                      <a:pt x="255270" y="12408408"/>
                      <a:pt x="259461" y="12430379"/>
                      <a:pt x="263779" y="12452477"/>
                    </a:cubicBezTo>
                    <a:cubicBezTo>
                      <a:pt x="267335" y="12470892"/>
                      <a:pt x="255397" y="12488672"/>
                      <a:pt x="237109" y="12492228"/>
                    </a:cubicBezTo>
                    <a:cubicBezTo>
                      <a:pt x="218821" y="12495784"/>
                      <a:pt x="200914" y="12483846"/>
                      <a:pt x="197358" y="12465558"/>
                    </a:cubicBezTo>
                    <a:close/>
                    <a:moveTo>
                      <a:pt x="172085" y="12332208"/>
                    </a:moveTo>
                    <a:cubicBezTo>
                      <a:pt x="168021" y="12309983"/>
                      <a:pt x="164084" y="12287631"/>
                      <a:pt x="160147" y="12265279"/>
                    </a:cubicBezTo>
                    <a:cubicBezTo>
                      <a:pt x="156845" y="12246864"/>
                      <a:pt x="169164" y="12229338"/>
                      <a:pt x="187579" y="12226036"/>
                    </a:cubicBezTo>
                    <a:cubicBezTo>
                      <a:pt x="205994" y="12222734"/>
                      <a:pt x="223520" y="12235053"/>
                      <a:pt x="226822" y="12253468"/>
                    </a:cubicBezTo>
                    <a:cubicBezTo>
                      <a:pt x="230759" y="12275693"/>
                      <a:pt x="234696" y="12297791"/>
                      <a:pt x="238760" y="12319889"/>
                    </a:cubicBezTo>
                    <a:cubicBezTo>
                      <a:pt x="242062" y="12338304"/>
                      <a:pt x="229870" y="12355957"/>
                      <a:pt x="211582" y="12359259"/>
                    </a:cubicBezTo>
                    <a:cubicBezTo>
                      <a:pt x="193294" y="12362561"/>
                      <a:pt x="175514" y="12350369"/>
                      <a:pt x="172212" y="12332081"/>
                    </a:cubicBezTo>
                    <a:close/>
                    <a:moveTo>
                      <a:pt x="148717" y="12198223"/>
                    </a:moveTo>
                    <a:cubicBezTo>
                      <a:pt x="144907" y="12175871"/>
                      <a:pt x="141224" y="12153519"/>
                      <a:pt x="137541" y="12131040"/>
                    </a:cubicBezTo>
                    <a:cubicBezTo>
                      <a:pt x="134493" y="12112625"/>
                      <a:pt x="147066" y="12095226"/>
                      <a:pt x="165481" y="12092178"/>
                    </a:cubicBezTo>
                    <a:cubicBezTo>
                      <a:pt x="183896" y="12089130"/>
                      <a:pt x="201295" y="12101703"/>
                      <a:pt x="204343" y="12120118"/>
                    </a:cubicBezTo>
                    <a:cubicBezTo>
                      <a:pt x="207899" y="12142343"/>
                      <a:pt x="211709" y="12164568"/>
                      <a:pt x="215392" y="12186793"/>
                    </a:cubicBezTo>
                    <a:cubicBezTo>
                      <a:pt x="218567" y="12205208"/>
                      <a:pt x="206121" y="12222734"/>
                      <a:pt x="187706" y="12225782"/>
                    </a:cubicBezTo>
                    <a:cubicBezTo>
                      <a:pt x="169291" y="12228830"/>
                      <a:pt x="151765" y="12216511"/>
                      <a:pt x="148717" y="12198096"/>
                    </a:cubicBezTo>
                    <a:close/>
                    <a:moveTo>
                      <a:pt x="124841" y="12065254"/>
                    </a:moveTo>
                    <a:cubicBezTo>
                      <a:pt x="121412" y="12042902"/>
                      <a:pt x="117983" y="12020550"/>
                      <a:pt x="114554" y="11998072"/>
                    </a:cubicBezTo>
                    <a:cubicBezTo>
                      <a:pt x="111760" y="11979529"/>
                      <a:pt x="124587" y="11962385"/>
                      <a:pt x="143002" y="11959590"/>
                    </a:cubicBezTo>
                    <a:cubicBezTo>
                      <a:pt x="161417" y="11956797"/>
                      <a:pt x="178689" y="11969623"/>
                      <a:pt x="181483" y="11988038"/>
                    </a:cubicBezTo>
                    <a:cubicBezTo>
                      <a:pt x="184785" y="12010263"/>
                      <a:pt x="188214" y="12032488"/>
                      <a:pt x="191643" y="12054713"/>
                    </a:cubicBezTo>
                    <a:cubicBezTo>
                      <a:pt x="194564" y="12073255"/>
                      <a:pt x="181864" y="12090527"/>
                      <a:pt x="163449" y="12093448"/>
                    </a:cubicBezTo>
                    <a:cubicBezTo>
                      <a:pt x="145034" y="12096369"/>
                      <a:pt x="127635" y="12083669"/>
                      <a:pt x="124714" y="12065254"/>
                    </a:cubicBezTo>
                    <a:close/>
                    <a:moveTo>
                      <a:pt x="104902" y="11931142"/>
                    </a:moveTo>
                    <a:cubicBezTo>
                      <a:pt x="101727" y="11908790"/>
                      <a:pt x="98552" y="11886438"/>
                      <a:pt x="95504" y="11863960"/>
                    </a:cubicBezTo>
                    <a:cubicBezTo>
                      <a:pt x="92964" y="11845417"/>
                      <a:pt x="105918" y="11828399"/>
                      <a:pt x="124460" y="11825860"/>
                    </a:cubicBezTo>
                    <a:cubicBezTo>
                      <a:pt x="143002" y="11823319"/>
                      <a:pt x="160020" y="11836274"/>
                      <a:pt x="162560" y="11854815"/>
                    </a:cubicBezTo>
                    <a:cubicBezTo>
                      <a:pt x="165608" y="11877040"/>
                      <a:pt x="168656" y="11899265"/>
                      <a:pt x="171831" y="11921490"/>
                    </a:cubicBezTo>
                    <a:cubicBezTo>
                      <a:pt x="174498" y="11940032"/>
                      <a:pt x="161544" y="11957177"/>
                      <a:pt x="143129" y="11959844"/>
                    </a:cubicBezTo>
                    <a:cubicBezTo>
                      <a:pt x="124714" y="11962511"/>
                      <a:pt x="107442" y="11949557"/>
                      <a:pt x="104775" y="11931142"/>
                    </a:cubicBezTo>
                    <a:close/>
                    <a:moveTo>
                      <a:pt x="86614" y="11796649"/>
                    </a:moveTo>
                    <a:cubicBezTo>
                      <a:pt x="83693" y="11774170"/>
                      <a:pt x="80899" y="11751691"/>
                      <a:pt x="78105" y="11729212"/>
                    </a:cubicBezTo>
                    <a:cubicBezTo>
                      <a:pt x="75819" y="11710670"/>
                      <a:pt x="89027" y="11693779"/>
                      <a:pt x="107569" y="11691493"/>
                    </a:cubicBezTo>
                    <a:cubicBezTo>
                      <a:pt x="126111" y="11689207"/>
                      <a:pt x="143002" y="11702415"/>
                      <a:pt x="145288" y="11720957"/>
                    </a:cubicBezTo>
                    <a:cubicBezTo>
                      <a:pt x="148082" y="11743309"/>
                      <a:pt x="150876" y="11765661"/>
                      <a:pt x="153670" y="11788013"/>
                    </a:cubicBezTo>
                    <a:cubicBezTo>
                      <a:pt x="156083" y="11806555"/>
                      <a:pt x="143002" y="11823573"/>
                      <a:pt x="124460" y="11825986"/>
                    </a:cubicBezTo>
                    <a:cubicBezTo>
                      <a:pt x="105918" y="11828399"/>
                      <a:pt x="88900" y="11815318"/>
                      <a:pt x="86487" y="11796776"/>
                    </a:cubicBezTo>
                    <a:close/>
                    <a:moveTo>
                      <a:pt x="69977" y="11661775"/>
                    </a:moveTo>
                    <a:cubicBezTo>
                      <a:pt x="67310" y="11639169"/>
                      <a:pt x="64770" y="11616690"/>
                      <a:pt x="62357" y="11594084"/>
                    </a:cubicBezTo>
                    <a:cubicBezTo>
                      <a:pt x="60325" y="11575542"/>
                      <a:pt x="73787" y="11558778"/>
                      <a:pt x="92329" y="11556746"/>
                    </a:cubicBezTo>
                    <a:cubicBezTo>
                      <a:pt x="110871" y="11554714"/>
                      <a:pt x="127635" y="11568176"/>
                      <a:pt x="129667" y="11586718"/>
                    </a:cubicBezTo>
                    <a:cubicBezTo>
                      <a:pt x="132080" y="11609197"/>
                      <a:pt x="134620" y="11631549"/>
                      <a:pt x="137287" y="11654028"/>
                    </a:cubicBezTo>
                    <a:cubicBezTo>
                      <a:pt x="139446" y="11672570"/>
                      <a:pt x="126111" y="11689461"/>
                      <a:pt x="107569" y="11691620"/>
                    </a:cubicBezTo>
                    <a:cubicBezTo>
                      <a:pt x="89027" y="11693779"/>
                      <a:pt x="72136" y="11680444"/>
                      <a:pt x="69977" y="11661902"/>
                    </a:cubicBezTo>
                    <a:close/>
                    <a:moveTo>
                      <a:pt x="55245" y="11526139"/>
                    </a:moveTo>
                    <a:cubicBezTo>
                      <a:pt x="52959" y="11503660"/>
                      <a:pt x="50673" y="11481181"/>
                      <a:pt x="48514" y="11458702"/>
                    </a:cubicBezTo>
                    <a:cubicBezTo>
                      <a:pt x="46736" y="11440033"/>
                      <a:pt x="60325" y="11423523"/>
                      <a:pt x="78994" y="11421745"/>
                    </a:cubicBezTo>
                    <a:cubicBezTo>
                      <a:pt x="97663" y="11419967"/>
                      <a:pt x="114173" y="11433556"/>
                      <a:pt x="115951" y="11452225"/>
                    </a:cubicBezTo>
                    <a:cubicBezTo>
                      <a:pt x="118110" y="11474577"/>
                      <a:pt x="120269" y="11496929"/>
                      <a:pt x="122682" y="11519281"/>
                    </a:cubicBezTo>
                    <a:cubicBezTo>
                      <a:pt x="124587" y="11537950"/>
                      <a:pt x="111125" y="11554460"/>
                      <a:pt x="92456" y="11556492"/>
                    </a:cubicBezTo>
                    <a:cubicBezTo>
                      <a:pt x="73787" y="11558524"/>
                      <a:pt x="57277" y="11544935"/>
                      <a:pt x="55245" y="11526266"/>
                    </a:cubicBezTo>
                    <a:close/>
                    <a:moveTo>
                      <a:pt x="42291" y="11391265"/>
                    </a:moveTo>
                    <a:cubicBezTo>
                      <a:pt x="40259" y="11368786"/>
                      <a:pt x="38354" y="11346307"/>
                      <a:pt x="36449" y="11323701"/>
                    </a:cubicBezTo>
                    <a:cubicBezTo>
                      <a:pt x="34925" y="11305032"/>
                      <a:pt x="48768" y="11288649"/>
                      <a:pt x="67437" y="11287125"/>
                    </a:cubicBezTo>
                    <a:cubicBezTo>
                      <a:pt x="86106" y="11285601"/>
                      <a:pt x="102489" y="11299444"/>
                      <a:pt x="104013" y="11318113"/>
                    </a:cubicBezTo>
                    <a:cubicBezTo>
                      <a:pt x="105918" y="11340465"/>
                      <a:pt x="107823" y="11362944"/>
                      <a:pt x="109855" y="11385297"/>
                    </a:cubicBezTo>
                    <a:cubicBezTo>
                      <a:pt x="111506" y="11403965"/>
                      <a:pt x="97790" y="11420348"/>
                      <a:pt x="79121" y="11421999"/>
                    </a:cubicBezTo>
                    <a:cubicBezTo>
                      <a:pt x="60452" y="11423650"/>
                      <a:pt x="44069" y="11409934"/>
                      <a:pt x="42418" y="11391265"/>
                    </a:cubicBezTo>
                    <a:close/>
                    <a:moveTo>
                      <a:pt x="30988" y="11256010"/>
                    </a:moveTo>
                    <a:cubicBezTo>
                      <a:pt x="29210" y="11233403"/>
                      <a:pt x="27559" y="11210798"/>
                      <a:pt x="26035" y="11188192"/>
                    </a:cubicBezTo>
                    <a:cubicBezTo>
                      <a:pt x="24765" y="11169523"/>
                      <a:pt x="38735" y="11153394"/>
                      <a:pt x="57404" y="11151997"/>
                    </a:cubicBezTo>
                    <a:cubicBezTo>
                      <a:pt x="76073" y="11150600"/>
                      <a:pt x="92202" y="11164697"/>
                      <a:pt x="93599" y="11183366"/>
                    </a:cubicBezTo>
                    <a:cubicBezTo>
                      <a:pt x="95123" y="11205845"/>
                      <a:pt x="96774" y="11228324"/>
                      <a:pt x="98552" y="11250676"/>
                    </a:cubicBezTo>
                    <a:cubicBezTo>
                      <a:pt x="99949" y="11269345"/>
                      <a:pt x="85979" y="11285601"/>
                      <a:pt x="67437" y="11286998"/>
                    </a:cubicBezTo>
                    <a:cubicBezTo>
                      <a:pt x="48895" y="11288395"/>
                      <a:pt x="32512" y="11274425"/>
                      <a:pt x="31115" y="11255883"/>
                    </a:cubicBezTo>
                    <a:close/>
                    <a:moveTo>
                      <a:pt x="21590" y="11120120"/>
                    </a:moveTo>
                    <a:cubicBezTo>
                      <a:pt x="20193" y="11097514"/>
                      <a:pt x="18796" y="11074781"/>
                      <a:pt x="17526" y="11052048"/>
                    </a:cubicBezTo>
                    <a:cubicBezTo>
                      <a:pt x="16510" y="11033378"/>
                      <a:pt x="30734" y="11017377"/>
                      <a:pt x="49403" y="11016361"/>
                    </a:cubicBezTo>
                    <a:cubicBezTo>
                      <a:pt x="68072" y="11015345"/>
                      <a:pt x="84074" y="11029569"/>
                      <a:pt x="85090" y="11048238"/>
                    </a:cubicBezTo>
                    <a:cubicBezTo>
                      <a:pt x="86360" y="11070844"/>
                      <a:pt x="87757" y="11093323"/>
                      <a:pt x="89154" y="11115802"/>
                    </a:cubicBezTo>
                    <a:cubicBezTo>
                      <a:pt x="90297" y="11134471"/>
                      <a:pt x="76200" y="11150600"/>
                      <a:pt x="57531" y="11151743"/>
                    </a:cubicBezTo>
                    <a:cubicBezTo>
                      <a:pt x="38862" y="11152886"/>
                      <a:pt x="22733" y="11138789"/>
                      <a:pt x="21590" y="11120120"/>
                    </a:cubicBezTo>
                    <a:close/>
                    <a:moveTo>
                      <a:pt x="13843" y="10983976"/>
                    </a:moveTo>
                    <a:cubicBezTo>
                      <a:pt x="12700" y="10961497"/>
                      <a:pt x="11684" y="10939018"/>
                      <a:pt x="10668" y="10916412"/>
                    </a:cubicBezTo>
                    <a:cubicBezTo>
                      <a:pt x="9779" y="10897743"/>
                      <a:pt x="24257" y="10881868"/>
                      <a:pt x="43053" y="10881106"/>
                    </a:cubicBezTo>
                    <a:cubicBezTo>
                      <a:pt x="61849" y="10880344"/>
                      <a:pt x="77597" y="10894695"/>
                      <a:pt x="78359" y="10913491"/>
                    </a:cubicBezTo>
                    <a:cubicBezTo>
                      <a:pt x="79375" y="10935843"/>
                      <a:pt x="80391" y="10958322"/>
                      <a:pt x="81534" y="10980674"/>
                    </a:cubicBezTo>
                    <a:cubicBezTo>
                      <a:pt x="82423" y="10999343"/>
                      <a:pt x="68072" y="11015218"/>
                      <a:pt x="49403" y="11016234"/>
                    </a:cubicBezTo>
                    <a:cubicBezTo>
                      <a:pt x="30734" y="11017250"/>
                      <a:pt x="14859" y="11002772"/>
                      <a:pt x="13843" y="10984103"/>
                    </a:cubicBezTo>
                    <a:close/>
                    <a:moveTo>
                      <a:pt x="7620" y="10848848"/>
                    </a:moveTo>
                    <a:cubicBezTo>
                      <a:pt x="6731" y="10826242"/>
                      <a:pt x="5969" y="10803636"/>
                      <a:pt x="5207" y="10781030"/>
                    </a:cubicBezTo>
                    <a:cubicBezTo>
                      <a:pt x="4572" y="10762361"/>
                      <a:pt x="19304" y="10746740"/>
                      <a:pt x="37973" y="10746105"/>
                    </a:cubicBezTo>
                    <a:cubicBezTo>
                      <a:pt x="56642" y="10745470"/>
                      <a:pt x="72263" y="10760202"/>
                      <a:pt x="72898" y="10778871"/>
                    </a:cubicBezTo>
                    <a:cubicBezTo>
                      <a:pt x="73660" y="10801350"/>
                      <a:pt x="74422" y="10823829"/>
                      <a:pt x="75184" y="10846181"/>
                    </a:cubicBezTo>
                    <a:cubicBezTo>
                      <a:pt x="75946" y="10864850"/>
                      <a:pt x="61341" y="10880598"/>
                      <a:pt x="42672" y="10881360"/>
                    </a:cubicBezTo>
                    <a:cubicBezTo>
                      <a:pt x="24003" y="10882122"/>
                      <a:pt x="8382" y="10867644"/>
                      <a:pt x="7620" y="10848848"/>
                    </a:cubicBezTo>
                    <a:close/>
                    <a:moveTo>
                      <a:pt x="3429" y="10713212"/>
                    </a:moveTo>
                    <a:cubicBezTo>
                      <a:pt x="2921" y="10690606"/>
                      <a:pt x="2413" y="10667873"/>
                      <a:pt x="1905" y="10645267"/>
                    </a:cubicBezTo>
                    <a:cubicBezTo>
                      <a:pt x="1524" y="10626598"/>
                      <a:pt x="16383" y="10611104"/>
                      <a:pt x="35179" y="10610723"/>
                    </a:cubicBezTo>
                    <a:cubicBezTo>
                      <a:pt x="53975" y="10610342"/>
                      <a:pt x="69342" y="10625201"/>
                      <a:pt x="69723" y="10643997"/>
                    </a:cubicBezTo>
                    <a:cubicBezTo>
                      <a:pt x="70104" y="10666476"/>
                      <a:pt x="70612" y="10689082"/>
                      <a:pt x="71247" y="10711561"/>
                    </a:cubicBezTo>
                    <a:cubicBezTo>
                      <a:pt x="71755" y="10730230"/>
                      <a:pt x="56896" y="10745851"/>
                      <a:pt x="38227" y="10746232"/>
                    </a:cubicBezTo>
                    <a:cubicBezTo>
                      <a:pt x="19558" y="10746613"/>
                      <a:pt x="3937" y="10731881"/>
                      <a:pt x="3556" y="10713212"/>
                    </a:cubicBezTo>
                    <a:close/>
                    <a:moveTo>
                      <a:pt x="1016" y="10577195"/>
                    </a:moveTo>
                    <a:cubicBezTo>
                      <a:pt x="762" y="10554462"/>
                      <a:pt x="508" y="10531729"/>
                      <a:pt x="381" y="10508996"/>
                    </a:cubicBezTo>
                    <a:cubicBezTo>
                      <a:pt x="254" y="10490327"/>
                      <a:pt x="15367" y="10475087"/>
                      <a:pt x="34036" y="10474960"/>
                    </a:cubicBezTo>
                    <a:cubicBezTo>
                      <a:pt x="52705" y="10474833"/>
                      <a:pt x="67945" y="10489946"/>
                      <a:pt x="68072" y="10508615"/>
                    </a:cubicBezTo>
                    <a:cubicBezTo>
                      <a:pt x="68199" y="10531221"/>
                      <a:pt x="68453" y="10553827"/>
                      <a:pt x="68707" y="10576433"/>
                    </a:cubicBezTo>
                    <a:cubicBezTo>
                      <a:pt x="68961" y="10595102"/>
                      <a:pt x="53975" y="10610469"/>
                      <a:pt x="35306" y="10610723"/>
                    </a:cubicBezTo>
                    <a:cubicBezTo>
                      <a:pt x="16637" y="10610977"/>
                      <a:pt x="1270" y="10595991"/>
                      <a:pt x="1016" y="10577322"/>
                    </a:cubicBezTo>
                    <a:close/>
                    <a:moveTo>
                      <a:pt x="0" y="10445242"/>
                    </a:moveTo>
                    <a:cubicBezTo>
                      <a:pt x="0" y="10422510"/>
                      <a:pt x="127" y="10399649"/>
                      <a:pt x="254" y="10376916"/>
                    </a:cubicBezTo>
                    <a:cubicBezTo>
                      <a:pt x="381" y="10358248"/>
                      <a:pt x="15621" y="10343135"/>
                      <a:pt x="34290" y="10343261"/>
                    </a:cubicBezTo>
                    <a:cubicBezTo>
                      <a:pt x="52959" y="10343388"/>
                      <a:pt x="68072" y="10358628"/>
                      <a:pt x="67945" y="10377298"/>
                    </a:cubicBezTo>
                    <a:cubicBezTo>
                      <a:pt x="67818" y="10399903"/>
                      <a:pt x="67691" y="10422510"/>
                      <a:pt x="67691" y="10445115"/>
                    </a:cubicBezTo>
                    <a:cubicBezTo>
                      <a:pt x="67691" y="10463785"/>
                      <a:pt x="52578" y="10479024"/>
                      <a:pt x="33782" y="10479024"/>
                    </a:cubicBezTo>
                    <a:cubicBezTo>
                      <a:pt x="14986" y="10479024"/>
                      <a:pt x="0" y="10463911"/>
                      <a:pt x="0" y="10445242"/>
                    </a:cubicBezTo>
                    <a:close/>
                  </a:path>
                </a:pathLst>
              </a:custGeom>
              <a:solidFill>
                <a:srgbClr val="00DF9A"/>
              </a:solidFill>
            </p:spPr>
            <p:txBody>
              <a:bodyPr/>
              <a:lstStyle/>
              <a:p>
                <a:endParaRPr lang="lv-LV"/>
              </a:p>
            </p:txBody>
          </p:sp>
        </p:grpSp>
        <p:grpSp>
          <p:nvGrpSpPr>
            <p:cNvPr id="14" name="Group 14"/>
            <p:cNvGrpSpPr/>
            <p:nvPr/>
          </p:nvGrpSpPr>
          <p:grpSpPr>
            <a:xfrm rot="3456560">
              <a:off x="5977408" y="1944188"/>
              <a:ext cx="312247" cy="312247"/>
              <a:chOff x="0" y="0"/>
              <a:chExt cx="1313180" cy="1313180"/>
            </a:xfrm>
          </p:grpSpPr>
          <p:sp>
            <p:nvSpPr>
              <p:cNvPr id="15" name="Freeform 15"/>
              <p:cNvSpPr/>
              <p:nvPr/>
            </p:nvSpPr>
            <p:spPr>
              <a:xfrm>
                <a:off x="0" y="0"/>
                <a:ext cx="1313180" cy="1313180"/>
              </a:xfrm>
              <a:custGeom>
                <a:avLst/>
                <a:gdLst/>
                <a:ahLst/>
                <a:cxnLst/>
                <a:rect l="l" t="t" r="r" b="b"/>
                <a:pathLst>
                  <a:path w="1313180" h="1313180">
                    <a:moveTo>
                      <a:pt x="0" y="656590"/>
                    </a:moveTo>
                    <a:cubicBezTo>
                      <a:pt x="0" y="294005"/>
                      <a:pt x="294005" y="0"/>
                      <a:pt x="656590" y="0"/>
                    </a:cubicBezTo>
                    <a:cubicBezTo>
                      <a:pt x="1019175" y="0"/>
                      <a:pt x="1313180" y="294005"/>
                      <a:pt x="1313180" y="656590"/>
                    </a:cubicBezTo>
                    <a:cubicBezTo>
                      <a:pt x="1313180" y="1019175"/>
                      <a:pt x="1019175" y="1313180"/>
                      <a:pt x="656590" y="1313180"/>
                    </a:cubicBezTo>
                    <a:cubicBezTo>
                      <a:pt x="294005" y="1313180"/>
                      <a:pt x="0" y="1019175"/>
                      <a:pt x="0" y="656590"/>
                    </a:cubicBezTo>
                    <a:close/>
                  </a:path>
                </a:pathLst>
              </a:custGeom>
              <a:solidFill>
                <a:srgbClr val="003230"/>
              </a:solidFill>
            </p:spPr>
            <p:txBody>
              <a:bodyPr/>
              <a:lstStyle/>
              <a:p>
                <a:endParaRPr lang="lv-LV"/>
              </a:p>
            </p:txBody>
          </p:sp>
        </p:grpSp>
      </p:grpSp>
      <p:sp>
        <p:nvSpPr>
          <p:cNvPr id="16" name="Freeform 16"/>
          <p:cNvSpPr/>
          <p:nvPr/>
        </p:nvSpPr>
        <p:spPr>
          <a:xfrm>
            <a:off x="4425571" y="6153003"/>
            <a:ext cx="896027" cy="61602"/>
          </a:xfrm>
          <a:custGeom>
            <a:avLst/>
            <a:gdLst/>
            <a:ahLst/>
            <a:cxnLst/>
            <a:rect l="l" t="t" r="r" b="b"/>
            <a:pathLst>
              <a:path w="896027" h="61602">
                <a:moveTo>
                  <a:pt x="0" y="0"/>
                </a:moveTo>
                <a:lnTo>
                  <a:pt x="896026" y="0"/>
                </a:lnTo>
                <a:lnTo>
                  <a:pt x="896026" y="61602"/>
                </a:lnTo>
                <a:lnTo>
                  <a:pt x="0" y="61602"/>
                </a:lnTo>
                <a:lnTo>
                  <a:pt x="0" y="0"/>
                </a:lnTo>
                <a:close/>
              </a:path>
            </a:pathLst>
          </a:custGeom>
          <a:blipFill>
            <a:blip r:embed="rId3"/>
            <a:stretch>
              <a:fillRect/>
            </a:stretch>
          </a:blipFill>
        </p:spPr>
        <p:txBody>
          <a:bodyPr/>
          <a:lstStyle/>
          <a:p>
            <a:endParaRPr lang="lv-LV"/>
          </a:p>
        </p:txBody>
      </p:sp>
      <p:grpSp>
        <p:nvGrpSpPr>
          <p:cNvPr id="17" name="Group 17"/>
          <p:cNvGrpSpPr/>
          <p:nvPr/>
        </p:nvGrpSpPr>
        <p:grpSpPr>
          <a:xfrm>
            <a:off x="697018" y="2489297"/>
            <a:ext cx="2731453" cy="3663706"/>
            <a:chOff x="0" y="0"/>
            <a:chExt cx="812800" cy="1090211"/>
          </a:xfrm>
        </p:grpSpPr>
        <p:sp>
          <p:nvSpPr>
            <p:cNvPr id="18" name="Freeform 18"/>
            <p:cNvSpPr/>
            <p:nvPr/>
          </p:nvSpPr>
          <p:spPr>
            <a:xfrm>
              <a:off x="0" y="0"/>
              <a:ext cx="812800" cy="1090211"/>
            </a:xfrm>
            <a:custGeom>
              <a:avLst/>
              <a:gdLst/>
              <a:ahLst/>
              <a:cxnLst/>
              <a:rect l="l" t="t" r="r" b="b"/>
              <a:pathLst>
                <a:path w="812800" h="1090211">
                  <a:moveTo>
                    <a:pt x="65190" y="0"/>
                  </a:moveTo>
                  <a:lnTo>
                    <a:pt x="747610" y="0"/>
                  </a:lnTo>
                  <a:cubicBezTo>
                    <a:pt x="783613" y="0"/>
                    <a:pt x="812800" y="29187"/>
                    <a:pt x="812800" y="65190"/>
                  </a:cubicBezTo>
                  <a:lnTo>
                    <a:pt x="812800" y="1025021"/>
                  </a:lnTo>
                  <a:cubicBezTo>
                    <a:pt x="812800" y="1061024"/>
                    <a:pt x="783613" y="1090211"/>
                    <a:pt x="747610" y="1090211"/>
                  </a:cubicBezTo>
                  <a:lnTo>
                    <a:pt x="65190" y="1090211"/>
                  </a:lnTo>
                  <a:cubicBezTo>
                    <a:pt x="29187" y="1090211"/>
                    <a:pt x="0" y="1061024"/>
                    <a:pt x="0" y="1025021"/>
                  </a:cubicBezTo>
                  <a:lnTo>
                    <a:pt x="0" y="65190"/>
                  </a:lnTo>
                  <a:cubicBezTo>
                    <a:pt x="0" y="29187"/>
                    <a:pt x="29187" y="0"/>
                    <a:pt x="65190" y="0"/>
                  </a:cubicBezTo>
                  <a:close/>
                </a:path>
              </a:pathLst>
            </a:custGeom>
            <a:blipFill>
              <a:blip r:embed="rId4"/>
              <a:stretch>
                <a:fillRect l="-50660" r="-50660"/>
              </a:stretch>
            </a:blipFill>
          </p:spPr>
          <p:txBody>
            <a:bodyPr/>
            <a:lstStyle/>
            <a:p>
              <a:endParaRPr lang="lv-LV"/>
            </a:p>
          </p:txBody>
        </p:sp>
      </p:grpSp>
      <p:grpSp>
        <p:nvGrpSpPr>
          <p:cNvPr id="19" name="Group 19"/>
          <p:cNvGrpSpPr/>
          <p:nvPr/>
        </p:nvGrpSpPr>
        <p:grpSpPr>
          <a:xfrm>
            <a:off x="3538481" y="2489297"/>
            <a:ext cx="2731453" cy="3663706"/>
            <a:chOff x="0" y="0"/>
            <a:chExt cx="812800" cy="1090211"/>
          </a:xfrm>
        </p:grpSpPr>
        <p:sp>
          <p:nvSpPr>
            <p:cNvPr id="20" name="Freeform 20"/>
            <p:cNvSpPr/>
            <p:nvPr/>
          </p:nvSpPr>
          <p:spPr>
            <a:xfrm>
              <a:off x="0" y="0"/>
              <a:ext cx="812800" cy="1090211"/>
            </a:xfrm>
            <a:custGeom>
              <a:avLst/>
              <a:gdLst/>
              <a:ahLst/>
              <a:cxnLst/>
              <a:rect l="l" t="t" r="r" b="b"/>
              <a:pathLst>
                <a:path w="812800" h="1090211">
                  <a:moveTo>
                    <a:pt x="65190" y="0"/>
                  </a:moveTo>
                  <a:lnTo>
                    <a:pt x="747610" y="0"/>
                  </a:lnTo>
                  <a:cubicBezTo>
                    <a:pt x="783613" y="0"/>
                    <a:pt x="812800" y="29187"/>
                    <a:pt x="812800" y="65190"/>
                  </a:cubicBezTo>
                  <a:lnTo>
                    <a:pt x="812800" y="1025021"/>
                  </a:lnTo>
                  <a:cubicBezTo>
                    <a:pt x="812800" y="1061024"/>
                    <a:pt x="783613" y="1090211"/>
                    <a:pt x="747610" y="1090211"/>
                  </a:cubicBezTo>
                  <a:lnTo>
                    <a:pt x="65190" y="1090211"/>
                  </a:lnTo>
                  <a:cubicBezTo>
                    <a:pt x="29187" y="1090211"/>
                    <a:pt x="0" y="1061024"/>
                    <a:pt x="0" y="1025021"/>
                  </a:cubicBezTo>
                  <a:lnTo>
                    <a:pt x="0" y="65190"/>
                  </a:lnTo>
                  <a:cubicBezTo>
                    <a:pt x="0" y="29187"/>
                    <a:pt x="29187" y="0"/>
                    <a:pt x="65190" y="0"/>
                  </a:cubicBezTo>
                  <a:close/>
                </a:path>
              </a:pathLst>
            </a:custGeom>
            <a:blipFill>
              <a:blip r:embed="rId5"/>
              <a:stretch>
                <a:fillRect l="-41536" r="-76561"/>
              </a:stretch>
            </a:blipFill>
          </p:spPr>
          <p:txBody>
            <a:bodyPr/>
            <a:lstStyle/>
            <a:p>
              <a:endParaRPr lang="lv-LV"/>
            </a:p>
          </p:txBody>
        </p:sp>
      </p:grpSp>
      <p:sp>
        <p:nvSpPr>
          <p:cNvPr id="21" name="Freeform 21"/>
          <p:cNvSpPr/>
          <p:nvPr/>
        </p:nvSpPr>
        <p:spPr>
          <a:xfrm>
            <a:off x="4170155" y="5122232"/>
            <a:ext cx="1466328" cy="710033"/>
          </a:xfrm>
          <a:custGeom>
            <a:avLst/>
            <a:gdLst/>
            <a:ahLst/>
            <a:cxnLst/>
            <a:rect l="l" t="t" r="r" b="b"/>
            <a:pathLst>
              <a:path w="1466328" h="710033">
                <a:moveTo>
                  <a:pt x="0" y="0"/>
                </a:moveTo>
                <a:lnTo>
                  <a:pt x="1466327" y="0"/>
                </a:lnTo>
                <a:lnTo>
                  <a:pt x="1466327" y="710033"/>
                </a:lnTo>
                <a:lnTo>
                  <a:pt x="0" y="710033"/>
                </a:lnTo>
                <a:lnTo>
                  <a:pt x="0" y="0"/>
                </a:lnTo>
                <a:close/>
              </a:path>
            </a:pathLst>
          </a:custGeom>
          <a:blipFill>
            <a:blip r:embed="rId6">
              <a:alphaModFix amt="64000"/>
            </a:blip>
            <a:stretch>
              <a:fillRect t="-17091" b="-70062"/>
            </a:stretch>
          </a:blipFill>
        </p:spPr>
        <p:txBody>
          <a:bodyPr/>
          <a:lstStyle/>
          <a:p>
            <a:endParaRPr lang="lv-LV"/>
          </a:p>
        </p:txBody>
      </p:sp>
      <p:sp>
        <p:nvSpPr>
          <p:cNvPr id="22" name="Freeform 22"/>
          <p:cNvSpPr/>
          <p:nvPr/>
        </p:nvSpPr>
        <p:spPr>
          <a:xfrm>
            <a:off x="3538430" y="5419168"/>
            <a:ext cx="2732515" cy="812923"/>
          </a:xfrm>
          <a:custGeom>
            <a:avLst/>
            <a:gdLst/>
            <a:ahLst/>
            <a:cxnLst/>
            <a:rect l="l" t="t" r="r" b="b"/>
            <a:pathLst>
              <a:path w="2732515" h="812923">
                <a:moveTo>
                  <a:pt x="0" y="0"/>
                </a:moveTo>
                <a:lnTo>
                  <a:pt x="2732516" y="0"/>
                </a:lnTo>
                <a:lnTo>
                  <a:pt x="2732516" y="812923"/>
                </a:lnTo>
                <a:lnTo>
                  <a:pt x="0" y="81292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grpSp>
        <p:nvGrpSpPr>
          <p:cNvPr id="23" name="Group 23"/>
          <p:cNvGrpSpPr/>
          <p:nvPr/>
        </p:nvGrpSpPr>
        <p:grpSpPr>
          <a:xfrm>
            <a:off x="3538430" y="5858684"/>
            <a:ext cx="2732515" cy="1037416"/>
            <a:chOff x="0" y="0"/>
            <a:chExt cx="880871" cy="334428"/>
          </a:xfrm>
        </p:grpSpPr>
        <p:sp>
          <p:nvSpPr>
            <p:cNvPr id="24" name="Freeform 24"/>
            <p:cNvSpPr/>
            <p:nvPr/>
          </p:nvSpPr>
          <p:spPr>
            <a:xfrm>
              <a:off x="0" y="0"/>
              <a:ext cx="880871" cy="334428"/>
            </a:xfrm>
            <a:custGeom>
              <a:avLst/>
              <a:gdLst/>
              <a:ahLst/>
              <a:cxnLst/>
              <a:rect l="l" t="t" r="r" b="b"/>
              <a:pathLst>
                <a:path w="880871" h="334428">
                  <a:moveTo>
                    <a:pt x="0" y="0"/>
                  </a:moveTo>
                  <a:lnTo>
                    <a:pt x="880871" y="0"/>
                  </a:lnTo>
                  <a:lnTo>
                    <a:pt x="880871" y="334428"/>
                  </a:lnTo>
                  <a:lnTo>
                    <a:pt x="0" y="334428"/>
                  </a:lnTo>
                  <a:close/>
                </a:path>
              </a:pathLst>
            </a:custGeom>
            <a:solidFill>
              <a:srgbClr val="003230"/>
            </a:solidFill>
          </p:spPr>
          <p:txBody>
            <a:bodyPr/>
            <a:lstStyle/>
            <a:p>
              <a:endParaRPr lang="lv-LV"/>
            </a:p>
          </p:txBody>
        </p:sp>
        <p:sp>
          <p:nvSpPr>
            <p:cNvPr id="25" name="TextBox 25"/>
            <p:cNvSpPr txBox="1"/>
            <p:nvPr/>
          </p:nvSpPr>
          <p:spPr>
            <a:xfrm>
              <a:off x="0" y="-76200"/>
              <a:ext cx="880871" cy="410628"/>
            </a:xfrm>
            <a:prstGeom prst="rect">
              <a:avLst/>
            </a:prstGeom>
          </p:spPr>
          <p:txBody>
            <a:bodyPr lIns="41504" tIns="41504" rIns="41504" bIns="41504" rtlCol="0" anchor="ctr"/>
            <a:lstStyle/>
            <a:p>
              <a:pPr marL="0" lvl="0" indent="0" algn="ctr">
                <a:lnSpc>
                  <a:spcPts val="2973"/>
                </a:lnSpc>
                <a:spcBef>
                  <a:spcPct val="0"/>
                </a:spcBef>
              </a:pPr>
              <a:endParaRPr/>
            </a:p>
          </p:txBody>
        </p:sp>
      </p:grpSp>
      <p:grpSp>
        <p:nvGrpSpPr>
          <p:cNvPr id="26" name="Group 26"/>
          <p:cNvGrpSpPr/>
          <p:nvPr/>
        </p:nvGrpSpPr>
        <p:grpSpPr>
          <a:xfrm>
            <a:off x="6379943" y="2489297"/>
            <a:ext cx="2731453" cy="3663706"/>
            <a:chOff x="0" y="0"/>
            <a:chExt cx="812800" cy="1090211"/>
          </a:xfrm>
        </p:grpSpPr>
        <p:sp>
          <p:nvSpPr>
            <p:cNvPr id="27" name="Freeform 27"/>
            <p:cNvSpPr/>
            <p:nvPr/>
          </p:nvSpPr>
          <p:spPr>
            <a:xfrm>
              <a:off x="0" y="0"/>
              <a:ext cx="812800" cy="1090211"/>
            </a:xfrm>
            <a:custGeom>
              <a:avLst/>
              <a:gdLst/>
              <a:ahLst/>
              <a:cxnLst/>
              <a:rect l="l" t="t" r="r" b="b"/>
              <a:pathLst>
                <a:path w="812800" h="1090211">
                  <a:moveTo>
                    <a:pt x="65190" y="0"/>
                  </a:moveTo>
                  <a:lnTo>
                    <a:pt x="747610" y="0"/>
                  </a:lnTo>
                  <a:cubicBezTo>
                    <a:pt x="783613" y="0"/>
                    <a:pt x="812800" y="29187"/>
                    <a:pt x="812800" y="65190"/>
                  </a:cubicBezTo>
                  <a:lnTo>
                    <a:pt x="812800" y="1025021"/>
                  </a:lnTo>
                  <a:cubicBezTo>
                    <a:pt x="812800" y="1061024"/>
                    <a:pt x="783613" y="1090211"/>
                    <a:pt x="747610" y="1090211"/>
                  </a:cubicBezTo>
                  <a:lnTo>
                    <a:pt x="65190" y="1090211"/>
                  </a:lnTo>
                  <a:cubicBezTo>
                    <a:pt x="29187" y="1090211"/>
                    <a:pt x="0" y="1061024"/>
                    <a:pt x="0" y="1025021"/>
                  </a:cubicBezTo>
                  <a:lnTo>
                    <a:pt x="0" y="65190"/>
                  </a:lnTo>
                  <a:cubicBezTo>
                    <a:pt x="0" y="29187"/>
                    <a:pt x="29187" y="0"/>
                    <a:pt x="65190" y="0"/>
                  </a:cubicBezTo>
                  <a:close/>
                </a:path>
              </a:pathLst>
            </a:custGeom>
            <a:blipFill>
              <a:blip r:embed="rId8"/>
              <a:stretch>
                <a:fillRect l="-111263" t="-35245" r="-111233"/>
              </a:stretch>
            </a:blipFill>
          </p:spPr>
          <p:txBody>
            <a:bodyPr/>
            <a:lstStyle/>
            <a:p>
              <a:endParaRPr lang="lv-LV"/>
            </a:p>
          </p:txBody>
        </p:sp>
      </p:grpSp>
      <p:grpSp>
        <p:nvGrpSpPr>
          <p:cNvPr id="28" name="Group 28"/>
          <p:cNvGrpSpPr/>
          <p:nvPr/>
        </p:nvGrpSpPr>
        <p:grpSpPr>
          <a:xfrm>
            <a:off x="9221406" y="2489297"/>
            <a:ext cx="2731453" cy="3663706"/>
            <a:chOff x="0" y="0"/>
            <a:chExt cx="812800" cy="1090211"/>
          </a:xfrm>
        </p:grpSpPr>
        <p:sp>
          <p:nvSpPr>
            <p:cNvPr id="29" name="Freeform 29"/>
            <p:cNvSpPr/>
            <p:nvPr/>
          </p:nvSpPr>
          <p:spPr>
            <a:xfrm>
              <a:off x="0" y="0"/>
              <a:ext cx="812800" cy="1090211"/>
            </a:xfrm>
            <a:custGeom>
              <a:avLst/>
              <a:gdLst/>
              <a:ahLst/>
              <a:cxnLst/>
              <a:rect l="l" t="t" r="r" b="b"/>
              <a:pathLst>
                <a:path w="812800" h="1090211">
                  <a:moveTo>
                    <a:pt x="65190" y="0"/>
                  </a:moveTo>
                  <a:lnTo>
                    <a:pt x="747610" y="0"/>
                  </a:lnTo>
                  <a:cubicBezTo>
                    <a:pt x="783613" y="0"/>
                    <a:pt x="812800" y="29187"/>
                    <a:pt x="812800" y="65190"/>
                  </a:cubicBezTo>
                  <a:lnTo>
                    <a:pt x="812800" y="1025021"/>
                  </a:lnTo>
                  <a:cubicBezTo>
                    <a:pt x="812800" y="1061024"/>
                    <a:pt x="783613" y="1090211"/>
                    <a:pt x="747610" y="1090211"/>
                  </a:cubicBezTo>
                  <a:lnTo>
                    <a:pt x="65190" y="1090211"/>
                  </a:lnTo>
                  <a:cubicBezTo>
                    <a:pt x="29187" y="1090211"/>
                    <a:pt x="0" y="1061024"/>
                    <a:pt x="0" y="1025021"/>
                  </a:cubicBezTo>
                  <a:lnTo>
                    <a:pt x="0" y="65190"/>
                  </a:lnTo>
                  <a:cubicBezTo>
                    <a:pt x="0" y="29187"/>
                    <a:pt x="29187" y="0"/>
                    <a:pt x="65190" y="0"/>
                  </a:cubicBezTo>
                  <a:close/>
                </a:path>
              </a:pathLst>
            </a:custGeom>
            <a:blipFill>
              <a:blip r:embed="rId9"/>
              <a:stretch>
                <a:fillRect l="-4914" t="-139566" r="-134316" b="-27635"/>
              </a:stretch>
            </a:blipFill>
          </p:spPr>
          <p:txBody>
            <a:bodyPr/>
            <a:lstStyle/>
            <a:p>
              <a:endParaRPr lang="lv-LV"/>
            </a:p>
          </p:txBody>
        </p:sp>
      </p:grpSp>
      <p:sp>
        <p:nvSpPr>
          <p:cNvPr id="30" name="Freeform 30"/>
          <p:cNvSpPr/>
          <p:nvPr/>
        </p:nvSpPr>
        <p:spPr>
          <a:xfrm>
            <a:off x="9851303" y="5122232"/>
            <a:ext cx="1466328" cy="710033"/>
          </a:xfrm>
          <a:custGeom>
            <a:avLst/>
            <a:gdLst/>
            <a:ahLst/>
            <a:cxnLst/>
            <a:rect l="l" t="t" r="r" b="b"/>
            <a:pathLst>
              <a:path w="1466328" h="710033">
                <a:moveTo>
                  <a:pt x="0" y="0"/>
                </a:moveTo>
                <a:lnTo>
                  <a:pt x="1466327" y="0"/>
                </a:lnTo>
                <a:lnTo>
                  <a:pt x="1466327" y="710033"/>
                </a:lnTo>
                <a:lnTo>
                  <a:pt x="0" y="710033"/>
                </a:lnTo>
                <a:lnTo>
                  <a:pt x="0" y="0"/>
                </a:lnTo>
                <a:close/>
              </a:path>
            </a:pathLst>
          </a:custGeom>
          <a:blipFill>
            <a:blip r:embed="rId6">
              <a:alphaModFix amt="61000"/>
            </a:blip>
            <a:stretch>
              <a:fillRect t="-17091" b="-70062"/>
            </a:stretch>
          </a:blipFill>
          <a:ln cap="sq">
            <a:noFill/>
            <a:prstDash val="solid"/>
            <a:miter/>
          </a:ln>
        </p:spPr>
        <p:txBody>
          <a:bodyPr/>
          <a:lstStyle/>
          <a:p>
            <a:endParaRPr lang="lv-LV"/>
          </a:p>
        </p:txBody>
      </p:sp>
      <p:sp>
        <p:nvSpPr>
          <p:cNvPr id="31" name="Freeform 31"/>
          <p:cNvSpPr/>
          <p:nvPr/>
        </p:nvSpPr>
        <p:spPr>
          <a:xfrm>
            <a:off x="9221255" y="5419168"/>
            <a:ext cx="2732515" cy="812923"/>
          </a:xfrm>
          <a:custGeom>
            <a:avLst/>
            <a:gdLst/>
            <a:ahLst/>
            <a:cxnLst/>
            <a:rect l="l" t="t" r="r" b="b"/>
            <a:pathLst>
              <a:path w="2732515" h="812923">
                <a:moveTo>
                  <a:pt x="0" y="0"/>
                </a:moveTo>
                <a:lnTo>
                  <a:pt x="2732515" y="0"/>
                </a:lnTo>
                <a:lnTo>
                  <a:pt x="2732515" y="812923"/>
                </a:lnTo>
                <a:lnTo>
                  <a:pt x="0" y="812923"/>
                </a:lnTo>
                <a:lnTo>
                  <a:pt x="0" y="0"/>
                </a:lnTo>
                <a:close/>
              </a:path>
            </a:pathLst>
          </a:custGeom>
          <a:blipFill>
            <a:blip>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lv-LV"/>
          </a:p>
        </p:txBody>
      </p:sp>
      <p:grpSp>
        <p:nvGrpSpPr>
          <p:cNvPr id="32" name="Group 32"/>
          <p:cNvGrpSpPr/>
          <p:nvPr/>
        </p:nvGrpSpPr>
        <p:grpSpPr>
          <a:xfrm>
            <a:off x="9221255" y="5858684"/>
            <a:ext cx="2732515" cy="1037416"/>
            <a:chOff x="0" y="0"/>
            <a:chExt cx="880871" cy="334428"/>
          </a:xfrm>
        </p:grpSpPr>
        <p:sp>
          <p:nvSpPr>
            <p:cNvPr id="33" name="Freeform 33"/>
            <p:cNvSpPr/>
            <p:nvPr/>
          </p:nvSpPr>
          <p:spPr>
            <a:xfrm>
              <a:off x="0" y="0"/>
              <a:ext cx="880871" cy="334428"/>
            </a:xfrm>
            <a:custGeom>
              <a:avLst/>
              <a:gdLst/>
              <a:ahLst/>
              <a:cxnLst/>
              <a:rect l="l" t="t" r="r" b="b"/>
              <a:pathLst>
                <a:path w="880871" h="334428">
                  <a:moveTo>
                    <a:pt x="0" y="0"/>
                  </a:moveTo>
                  <a:lnTo>
                    <a:pt x="880871" y="0"/>
                  </a:lnTo>
                  <a:lnTo>
                    <a:pt x="880871" y="334428"/>
                  </a:lnTo>
                  <a:lnTo>
                    <a:pt x="0" y="334428"/>
                  </a:lnTo>
                  <a:close/>
                </a:path>
              </a:pathLst>
            </a:custGeom>
            <a:solidFill>
              <a:srgbClr val="0A3331"/>
            </a:solidFill>
          </p:spPr>
          <p:txBody>
            <a:bodyPr/>
            <a:lstStyle/>
            <a:p>
              <a:endParaRPr lang="lv-LV"/>
            </a:p>
          </p:txBody>
        </p:sp>
        <p:sp>
          <p:nvSpPr>
            <p:cNvPr id="34" name="TextBox 34"/>
            <p:cNvSpPr txBox="1"/>
            <p:nvPr/>
          </p:nvSpPr>
          <p:spPr>
            <a:xfrm>
              <a:off x="0" y="-76200"/>
              <a:ext cx="880871" cy="410628"/>
            </a:xfrm>
            <a:prstGeom prst="rect">
              <a:avLst/>
            </a:prstGeom>
          </p:spPr>
          <p:txBody>
            <a:bodyPr lIns="41504" tIns="41504" rIns="41504" bIns="41504" rtlCol="0" anchor="ctr"/>
            <a:lstStyle/>
            <a:p>
              <a:pPr marL="0" lvl="0" indent="0" algn="ctr">
                <a:lnSpc>
                  <a:spcPts val="2973"/>
                </a:lnSpc>
                <a:spcBef>
                  <a:spcPct val="0"/>
                </a:spcBef>
              </a:pPr>
              <a:endParaRPr/>
            </a:p>
          </p:txBody>
        </p:sp>
      </p:grpSp>
      <p:grpSp>
        <p:nvGrpSpPr>
          <p:cNvPr id="35" name="Group 35"/>
          <p:cNvGrpSpPr/>
          <p:nvPr/>
        </p:nvGrpSpPr>
        <p:grpSpPr>
          <a:xfrm>
            <a:off x="14858668" y="2489297"/>
            <a:ext cx="2731453" cy="3663706"/>
            <a:chOff x="0" y="0"/>
            <a:chExt cx="812800" cy="1090211"/>
          </a:xfrm>
        </p:grpSpPr>
        <p:sp>
          <p:nvSpPr>
            <p:cNvPr id="36" name="Freeform 36"/>
            <p:cNvSpPr/>
            <p:nvPr/>
          </p:nvSpPr>
          <p:spPr>
            <a:xfrm>
              <a:off x="0" y="0"/>
              <a:ext cx="812800" cy="1090211"/>
            </a:xfrm>
            <a:custGeom>
              <a:avLst/>
              <a:gdLst/>
              <a:ahLst/>
              <a:cxnLst/>
              <a:rect l="l" t="t" r="r" b="b"/>
              <a:pathLst>
                <a:path w="812800" h="1090211">
                  <a:moveTo>
                    <a:pt x="65190" y="0"/>
                  </a:moveTo>
                  <a:lnTo>
                    <a:pt x="747610" y="0"/>
                  </a:lnTo>
                  <a:cubicBezTo>
                    <a:pt x="783613" y="0"/>
                    <a:pt x="812800" y="29187"/>
                    <a:pt x="812800" y="65190"/>
                  </a:cubicBezTo>
                  <a:lnTo>
                    <a:pt x="812800" y="1025021"/>
                  </a:lnTo>
                  <a:cubicBezTo>
                    <a:pt x="812800" y="1061024"/>
                    <a:pt x="783613" y="1090211"/>
                    <a:pt x="747610" y="1090211"/>
                  </a:cubicBezTo>
                  <a:lnTo>
                    <a:pt x="65190" y="1090211"/>
                  </a:lnTo>
                  <a:cubicBezTo>
                    <a:pt x="29187" y="1090211"/>
                    <a:pt x="0" y="1061024"/>
                    <a:pt x="0" y="1025021"/>
                  </a:cubicBezTo>
                  <a:lnTo>
                    <a:pt x="0" y="65190"/>
                  </a:lnTo>
                  <a:cubicBezTo>
                    <a:pt x="0" y="29187"/>
                    <a:pt x="29187" y="0"/>
                    <a:pt x="65190" y="0"/>
                  </a:cubicBezTo>
                  <a:close/>
                </a:path>
              </a:pathLst>
            </a:custGeom>
            <a:blipFill>
              <a:blip r:embed="rId10"/>
              <a:stretch>
                <a:fillRect l="-50097" r="-50097"/>
              </a:stretch>
            </a:blipFill>
          </p:spPr>
          <p:txBody>
            <a:bodyPr/>
            <a:lstStyle/>
            <a:p>
              <a:endParaRPr lang="lv-LV"/>
            </a:p>
          </p:txBody>
        </p:sp>
      </p:grpSp>
      <p:grpSp>
        <p:nvGrpSpPr>
          <p:cNvPr id="37" name="Group 37"/>
          <p:cNvGrpSpPr/>
          <p:nvPr/>
        </p:nvGrpSpPr>
        <p:grpSpPr>
          <a:xfrm>
            <a:off x="697018" y="5122232"/>
            <a:ext cx="2732515" cy="1773868"/>
            <a:chOff x="0" y="0"/>
            <a:chExt cx="3643354" cy="2365158"/>
          </a:xfrm>
        </p:grpSpPr>
        <p:sp>
          <p:nvSpPr>
            <p:cNvPr id="38" name="Freeform 38"/>
            <p:cNvSpPr/>
            <p:nvPr/>
          </p:nvSpPr>
          <p:spPr>
            <a:xfrm>
              <a:off x="843417" y="0"/>
              <a:ext cx="1955104" cy="946711"/>
            </a:xfrm>
            <a:custGeom>
              <a:avLst/>
              <a:gdLst/>
              <a:ahLst/>
              <a:cxnLst/>
              <a:rect l="l" t="t" r="r" b="b"/>
              <a:pathLst>
                <a:path w="1955104" h="946711">
                  <a:moveTo>
                    <a:pt x="0" y="0"/>
                  </a:moveTo>
                  <a:lnTo>
                    <a:pt x="1955103" y="0"/>
                  </a:lnTo>
                  <a:lnTo>
                    <a:pt x="1955103" y="946711"/>
                  </a:lnTo>
                  <a:lnTo>
                    <a:pt x="0" y="946711"/>
                  </a:lnTo>
                  <a:lnTo>
                    <a:pt x="0" y="0"/>
                  </a:lnTo>
                  <a:close/>
                </a:path>
              </a:pathLst>
            </a:custGeom>
            <a:blipFill>
              <a:blip r:embed="rId6"/>
              <a:stretch>
                <a:fillRect t="-17091" b="-70062"/>
              </a:stretch>
            </a:blipFill>
          </p:spPr>
          <p:txBody>
            <a:bodyPr/>
            <a:lstStyle/>
            <a:p>
              <a:endParaRPr lang="lv-LV"/>
            </a:p>
          </p:txBody>
        </p:sp>
        <p:sp>
          <p:nvSpPr>
            <p:cNvPr id="39" name="Freeform 39"/>
            <p:cNvSpPr/>
            <p:nvPr/>
          </p:nvSpPr>
          <p:spPr>
            <a:xfrm>
              <a:off x="0" y="395914"/>
              <a:ext cx="3643354" cy="1083898"/>
            </a:xfrm>
            <a:custGeom>
              <a:avLst/>
              <a:gdLst/>
              <a:ahLst/>
              <a:cxnLst/>
              <a:rect l="l" t="t" r="r" b="b"/>
              <a:pathLst>
                <a:path w="3643354" h="1083898">
                  <a:moveTo>
                    <a:pt x="0" y="0"/>
                  </a:moveTo>
                  <a:lnTo>
                    <a:pt x="3643354" y="0"/>
                  </a:lnTo>
                  <a:lnTo>
                    <a:pt x="3643354" y="1083898"/>
                  </a:lnTo>
                  <a:lnTo>
                    <a:pt x="0" y="1083898"/>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lv-LV"/>
            </a:p>
          </p:txBody>
        </p:sp>
        <p:grpSp>
          <p:nvGrpSpPr>
            <p:cNvPr id="40" name="Group 40"/>
            <p:cNvGrpSpPr/>
            <p:nvPr/>
          </p:nvGrpSpPr>
          <p:grpSpPr>
            <a:xfrm>
              <a:off x="0" y="981936"/>
              <a:ext cx="3643354" cy="1383221"/>
              <a:chOff x="0" y="0"/>
              <a:chExt cx="880871" cy="334428"/>
            </a:xfrm>
          </p:grpSpPr>
          <p:sp>
            <p:nvSpPr>
              <p:cNvPr id="41" name="Freeform 41"/>
              <p:cNvSpPr/>
              <p:nvPr/>
            </p:nvSpPr>
            <p:spPr>
              <a:xfrm>
                <a:off x="0" y="0"/>
                <a:ext cx="880871" cy="334428"/>
              </a:xfrm>
              <a:custGeom>
                <a:avLst/>
                <a:gdLst/>
                <a:ahLst/>
                <a:cxnLst/>
                <a:rect l="l" t="t" r="r" b="b"/>
                <a:pathLst>
                  <a:path w="880871" h="334428">
                    <a:moveTo>
                      <a:pt x="0" y="0"/>
                    </a:moveTo>
                    <a:lnTo>
                      <a:pt x="880871" y="0"/>
                    </a:lnTo>
                    <a:lnTo>
                      <a:pt x="880871" y="334428"/>
                    </a:lnTo>
                    <a:lnTo>
                      <a:pt x="0" y="334428"/>
                    </a:lnTo>
                    <a:close/>
                  </a:path>
                </a:pathLst>
              </a:custGeom>
              <a:solidFill>
                <a:srgbClr val="095147"/>
              </a:solidFill>
            </p:spPr>
            <p:txBody>
              <a:bodyPr/>
              <a:lstStyle/>
              <a:p>
                <a:endParaRPr lang="lv-LV"/>
              </a:p>
            </p:txBody>
          </p:sp>
          <p:sp>
            <p:nvSpPr>
              <p:cNvPr id="42" name="TextBox 42"/>
              <p:cNvSpPr txBox="1"/>
              <p:nvPr/>
            </p:nvSpPr>
            <p:spPr>
              <a:xfrm>
                <a:off x="0" y="-76200"/>
                <a:ext cx="880871" cy="410628"/>
              </a:xfrm>
              <a:prstGeom prst="rect">
                <a:avLst/>
              </a:prstGeom>
            </p:spPr>
            <p:txBody>
              <a:bodyPr lIns="50800" tIns="50800" rIns="50800" bIns="50800" rtlCol="0" anchor="ctr"/>
              <a:lstStyle/>
              <a:p>
                <a:pPr marL="0" lvl="0" indent="0" algn="ctr">
                  <a:lnSpc>
                    <a:spcPts val="2973"/>
                  </a:lnSpc>
                  <a:spcBef>
                    <a:spcPct val="0"/>
                  </a:spcBef>
                </a:pPr>
                <a:endParaRPr/>
              </a:p>
            </p:txBody>
          </p:sp>
        </p:grpSp>
      </p:grpSp>
      <p:grpSp>
        <p:nvGrpSpPr>
          <p:cNvPr id="43" name="Group 43"/>
          <p:cNvGrpSpPr/>
          <p:nvPr/>
        </p:nvGrpSpPr>
        <p:grpSpPr>
          <a:xfrm>
            <a:off x="6379843" y="5122232"/>
            <a:ext cx="2732515" cy="1773868"/>
            <a:chOff x="0" y="0"/>
            <a:chExt cx="3643354" cy="2365158"/>
          </a:xfrm>
        </p:grpSpPr>
        <p:sp>
          <p:nvSpPr>
            <p:cNvPr id="44" name="Freeform 44"/>
            <p:cNvSpPr/>
            <p:nvPr/>
          </p:nvSpPr>
          <p:spPr>
            <a:xfrm>
              <a:off x="841181" y="0"/>
              <a:ext cx="1955104" cy="946711"/>
            </a:xfrm>
            <a:custGeom>
              <a:avLst/>
              <a:gdLst/>
              <a:ahLst/>
              <a:cxnLst/>
              <a:rect l="l" t="t" r="r" b="b"/>
              <a:pathLst>
                <a:path w="1955104" h="946711">
                  <a:moveTo>
                    <a:pt x="0" y="0"/>
                  </a:moveTo>
                  <a:lnTo>
                    <a:pt x="1955104" y="0"/>
                  </a:lnTo>
                  <a:lnTo>
                    <a:pt x="1955104" y="946711"/>
                  </a:lnTo>
                  <a:lnTo>
                    <a:pt x="0" y="946711"/>
                  </a:lnTo>
                  <a:lnTo>
                    <a:pt x="0" y="0"/>
                  </a:lnTo>
                  <a:close/>
                </a:path>
              </a:pathLst>
            </a:custGeom>
            <a:blipFill>
              <a:blip r:embed="rId6"/>
              <a:stretch>
                <a:fillRect t="-17091" b="-70062"/>
              </a:stretch>
            </a:blipFill>
            <a:ln cap="sq">
              <a:noFill/>
              <a:prstDash val="solid"/>
              <a:miter/>
            </a:ln>
          </p:spPr>
          <p:txBody>
            <a:bodyPr/>
            <a:lstStyle/>
            <a:p>
              <a:endParaRPr lang="lv-LV"/>
            </a:p>
          </p:txBody>
        </p:sp>
        <p:sp>
          <p:nvSpPr>
            <p:cNvPr id="45" name="Freeform 45"/>
            <p:cNvSpPr/>
            <p:nvPr/>
          </p:nvSpPr>
          <p:spPr>
            <a:xfrm>
              <a:off x="0" y="395914"/>
              <a:ext cx="3643354" cy="1083898"/>
            </a:xfrm>
            <a:custGeom>
              <a:avLst/>
              <a:gdLst/>
              <a:ahLst/>
              <a:cxnLst/>
              <a:rect l="l" t="t" r="r" b="b"/>
              <a:pathLst>
                <a:path w="3643354" h="1083898">
                  <a:moveTo>
                    <a:pt x="0" y="0"/>
                  </a:moveTo>
                  <a:lnTo>
                    <a:pt x="3643354" y="0"/>
                  </a:lnTo>
                  <a:lnTo>
                    <a:pt x="3643354" y="1083898"/>
                  </a:lnTo>
                  <a:lnTo>
                    <a:pt x="0" y="1083898"/>
                  </a:lnTo>
                  <a:lnTo>
                    <a:pt x="0" y="0"/>
                  </a:lnTo>
                  <a:close/>
                </a:path>
              </a:pathLst>
            </a:custGeom>
            <a:blipFill>
              <a:blip>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lv-LV"/>
            </a:p>
          </p:txBody>
        </p:sp>
        <p:grpSp>
          <p:nvGrpSpPr>
            <p:cNvPr id="46" name="Group 46"/>
            <p:cNvGrpSpPr/>
            <p:nvPr/>
          </p:nvGrpSpPr>
          <p:grpSpPr>
            <a:xfrm>
              <a:off x="0" y="981936"/>
              <a:ext cx="3643354" cy="1383221"/>
              <a:chOff x="0" y="0"/>
              <a:chExt cx="880871" cy="334428"/>
            </a:xfrm>
          </p:grpSpPr>
          <p:sp>
            <p:nvSpPr>
              <p:cNvPr id="47" name="Freeform 47"/>
              <p:cNvSpPr/>
              <p:nvPr/>
            </p:nvSpPr>
            <p:spPr>
              <a:xfrm>
                <a:off x="0" y="0"/>
                <a:ext cx="880871" cy="334428"/>
              </a:xfrm>
              <a:custGeom>
                <a:avLst/>
                <a:gdLst/>
                <a:ahLst/>
                <a:cxnLst/>
                <a:rect l="l" t="t" r="r" b="b"/>
                <a:pathLst>
                  <a:path w="880871" h="334428">
                    <a:moveTo>
                      <a:pt x="0" y="0"/>
                    </a:moveTo>
                    <a:lnTo>
                      <a:pt x="880871" y="0"/>
                    </a:lnTo>
                    <a:lnTo>
                      <a:pt x="880871" y="334428"/>
                    </a:lnTo>
                    <a:lnTo>
                      <a:pt x="0" y="334428"/>
                    </a:lnTo>
                    <a:close/>
                  </a:path>
                </a:pathLst>
              </a:custGeom>
              <a:solidFill>
                <a:srgbClr val="095147"/>
              </a:solidFill>
            </p:spPr>
            <p:txBody>
              <a:bodyPr/>
              <a:lstStyle/>
              <a:p>
                <a:endParaRPr lang="lv-LV"/>
              </a:p>
            </p:txBody>
          </p:sp>
          <p:sp>
            <p:nvSpPr>
              <p:cNvPr id="48" name="TextBox 48"/>
              <p:cNvSpPr txBox="1"/>
              <p:nvPr/>
            </p:nvSpPr>
            <p:spPr>
              <a:xfrm>
                <a:off x="0" y="-76200"/>
                <a:ext cx="880871" cy="410628"/>
              </a:xfrm>
              <a:prstGeom prst="rect">
                <a:avLst/>
              </a:prstGeom>
            </p:spPr>
            <p:txBody>
              <a:bodyPr lIns="50800" tIns="50800" rIns="50800" bIns="50800" rtlCol="0" anchor="ctr"/>
              <a:lstStyle/>
              <a:p>
                <a:pPr marL="0" lvl="0" indent="0" algn="ctr">
                  <a:lnSpc>
                    <a:spcPts val="2973"/>
                  </a:lnSpc>
                  <a:spcBef>
                    <a:spcPct val="0"/>
                  </a:spcBef>
                </a:pPr>
                <a:endParaRPr/>
              </a:p>
            </p:txBody>
          </p:sp>
        </p:grpSp>
      </p:grpSp>
      <p:grpSp>
        <p:nvGrpSpPr>
          <p:cNvPr id="49" name="Group 49"/>
          <p:cNvGrpSpPr/>
          <p:nvPr/>
        </p:nvGrpSpPr>
        <p:grpSpPr>
          <a:xfrm>
            <a:off x="14858467" y="5122232"/>
            <a:ext cx="2732515" cy="1773868"/>
            <a:chOff x="0" y="0"/>
            <a:chExt cx="3643354" cy="2365158"/>
          </a:xfrm>
        </p:grpSpPr>
        <p:sp>
          <p:nvSpPr>
            <p:cNvPr id="50" name="Freeform 50"/>
            <p:cNvSpPr/>
            <p:nvPr/>
          </p:nvSpPr>
          <p:spPr>
            <a:xfrm>
              <a:off x="838945" y="0"/>
              <a:ext cx="1955104" cy="946711"/>
            </a:xfrm>
            <a:custGeom>
              <a:avLst/>
              <a:gdLst/>
              <a:ahLst/>
              <a:cxnLst/>
              <a:rect l="l" t="t" r="r" b="b"/>
              <a:pathLst>
                <a:path w="1955104" h="946711">
                  <a:moveTo>
                    <a:pt x="0" y="0"/>
                  </a:moveTo>
                  <a:lnTo>
                    <a:pt x="1955104" y="0"/>
                  </a:lnTo>
                  <a:lnTo>
                    <a:pt x="1955104" y="946711"/>
                  </a:lnTo>
                  <a:lnTo>
                    <a:pt x="0" y="946711"/>
                  </a:lnTo>
                  <a:lnTo>
                    <a:pt x="0" y="0"/>
                  </a:lnTo>
                  <a:close/>
                </a:path>
              </a:pathLst>
            </a:custGeom>
            <a:blipFill>
              <a:blip r:embed="rId6"/>
              <a:stretch>
                <a:fillRect t="-17091" b="-70062"/>
              </a:stretch>
            </a:blipFill>
            <a:ln cap="sq">
              <a:noFill/>
              <a:prstDash val="solid"/>
              <a:miter/>
            </a:ln>
          </p:spPr>
          <p:txBody>
            <a:bodyPr/>
            <a:lstStyle/>
            <a:p>
              <a:endParaRPr lang="lv-LV"/>
            </a:p>
          </p:txBody>
        </p:sp>
        <p:sp>
          <p:nvSpPr>
            <p:cNvPr id="51" name="Freeform 51"/>
            <p:cNvSpPr/>
            <p:nvPr/>
          </p:nvSpPr>
          <p:spPr>
            <a:xfrm>
              <a:off x="0" y="395914"/>
              <a:ext cx="3643354" cy="1083898"/>
            </a:xfrm>
            <a:custGeom>
              <a:avLst/>
              <a:gdLst/>
              <a:ahLst/>
              <a:cxnLst/>
              <a:rect l="l" t="t" r="r" b="b"/>
              <a:pathLst>
                <a:path w="3643354" h="1083898">
                  <a:moveTo>
                    <a:pt x="0" y="0"/>
                  </a:moveTo>
                  <a:lnTo>
                    <a:pt x="3643354" y="0"/>
                  </a:lnTo>
                  <a:lnTo>
                    <a:pt x="3643354" y="1083898"/>
                  </a:lnTo>
                  <a:lnTo>
                    <a:pt x="0" y="1083898"/>
                  </a:lnTo>
                  <a:lnTo>
                    <a:pt x="0" y="0"/>
                  </a:lnTo>
                  <a:close/>
                </a:path>
              </a:pathLst>
            </a:custGeom>
            <a:blipFill>
              <a:blip>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lv-LV"/>
            </a:p>
          </p:txBody>
        </p:sp>
        <p:grpSp>
          <p:nvGrpSpPr>
            <p:cNvPr id="52" name="Group 52"/>
            <p:cNvGrpSpPr/>
            <p:nvPr/>
          </p:nvGrpSpPr>
          <p:grpSpPr>
            <a:xfrm>
              <a:off x="0" y="981936"/>
              <a:ext cx="3643354" cy="1383221"/>
              <a:chOff x="0" y="0"/>
              <a:chExt cx="880871" cy="334428"/>
            </a:xfrm>
          </p:grpSpPr>
          <p:sp>
            <p:nvSpPr>
              <p:cNvPr id="53" name="Freeform 53"/>
              <p:cNvSpPr/>
              <p:nvPr/>
            </p:nvSpPr>
            <p:spPr>
              <a:xfrm>
                <a:off x="0" y="0"/>
                <a:ext cx="880871" cy="334428"/>
              </a:xfrm>
              <a:custGeom>
                <a:avLst/>
                <a:gdLst/>
                <a:ahLst/>
                <a:cxnLst/>
                <a:rect l="l" t="t" r="r" b="b"/>
                <a:pathLst>
                  <a:path w="880871" h="334428">
                    <a:moveTo>
                      <a:pt x="0" y="0"/>
                    </a:moveTo>
                    <a:lnTo>
                      <a:pt x="880871" y="0"/>
                    </a:lnTo>
                    <a:lnTo>
                      <a:pt x="880871" y="334428"/>
                    </a:lnTo>
                    <a:lnTo>
                      <a:pt x="0" y="334428"/>
                    </a:lnTo>
                    <a:close/>
                  </a:path>
                </a:pathLst>
              </a:custGeom>
              <a:solidFill>
                <a:srgbClr val="0A3331"/>
              </a:solidFill>
            </p:spPr>
            <p:txBody>
              <a:bodyPr/>
              <a:lstStyle/>
              <a:p>
                <a:endParaRPr lang="lv-LV"/>
              </a:p>
            </p:txBody>
          </p:sp>
          <p:sp>
            <p:nvSpPr>
              <p:cNvPr id="54" name="TextBox 54"/>
              <p:cNvSpPr txBox="1"/>
              <p:nvPr/>
            </p:nvSpPr>
            <p:spPr>
              <a:xfrm>
                <a:off x="0" y="-76200"/>
                <a:ext cx="880871" cy="410628"/>
              </a:xfrm>
              <a:prstGeom prst="rect">
                <a:avLst/>
              </a:prstGeom>
            </p:spPr>
            <p:txBody>
              <a:bodyPr lIns="50800" tIns="50800" rIns="50800" bIns="50800" rtlCol="0" anchor="ctr"/>
              <a:lstStyle/>
              <a:p>
                <a:pPr marL="0" lvl="0" indent="0" algn="ctr">
                  <a:lnSpc>
                    <a:spcPts val="2973"/>
                  </a:lnSpc>
                  <a:spcBef>
                    <a:spcPct val="0"/>
                  </a:spcBef>
                </a:pPr>
                <a:endParaRPr/>
              </a:p>
            </p:txBody>
          </p:sp>
        </p:grpSp>
      </p:grpSp>
      <p:grpSp>
        <p:nvGrpSpPr>
          <p:cNvPr id="55" name="Group 55"/>
          <p:cNvGrpSpPr/>
          <p:nvPr/>
        </p:nvGrpSpPr>
        <p:grpSpPr>
          <a:xfrm>
            <a:off x="12021327" y="2489297"/>
            <a:ext cx="2731453" cy="3663706"/>
            <a:chOff x="0" y="0"/>
            <a:chExt cx="812800" cy="1090211"/>
          </a:xfrm>
        </p:grpSpPr>
        <p:sp>
          <p:nvSpPr>
            <p:cNvPr id="56" name="Freeform 56"/>
            <p:cNvSpPr/>
            <p:nvPr/>
          </p:nvSpPr>
          <p:spPr>
            <a:xfrm>
              <a:off x="0" y="0"/>
              <a:ext cx="812800" cy="1090211"/>
            </a:xfrm>
            <a:custGeom>
              <a:avLst/>
              <a:gdLst/>
              <a:ahLst/>
              <a:cxnLst/>
              <a:rect l="l" t="t" r="r" b="b"/>
              <a:pathLst>
                <a:path w="812800" h="1090211">
                  <a:moveTo>
                    <a:pt x="65190" y="0"/>
                  </a:moveTo>
                  <a:lnTo>
                    <a:pt x="747610" y="0"/>
                  </a:lnTo>
                  <a:cubicBezTo>
                    <a:pt x="783613" y="0"/>
                    <a:pt x="812800" y="29187"/>
                    <a:pt x="812800" y="65190"/>
                  </a:cubicBezTo>
                  <a:lnTo>
                    <a:pt x="812800" y="1025021"/>
                  </a:lnTo>
                  <a:cubicBezTo>
                    <a:pt x="812800" y="1061024"/>
                    <a:pt x="783613" y="1090211"/>
                    <a:pt x="747610" y="1090211"/>
                  </a:cubicBezTo>
                  <a:lnTo>
                    <a:pt x="65190" y="1090211"/>
                  </a:lnTo>
                  <a:cubicBezTo>
                    <a:pt x="29187" y="1090211"/>
                    <a:pt x="0" y="1061024"/>
                    <a:pt x="0" y="1025021"/>
                  </a:cubicBezTo>
                  <a:lnTo>
                    <a:pt x="0" y="65190"/>
                  </a:lnTo>
                  <a:cubicBezTo>
                    <a:pt x="0" y="29187"/>
                    <a:pt x="29187" y="0"/>
                    <a:pt x="65190" y="0"/>
                  </a:cubicBezTo>
                  <a:close/>
                </a:path>
              </a:pathLst>
            </a:custGeom>
            <a:blipFill>
              <a:blip r:embed="rId12"/>
              <a:stretch>
                <a:fillRect t="-11099" r="-17115" b="-19954"/>
              </a:stretch>
            </a:blipFill>
          </p:spPr>
          <p:txBody>
            <a:bodyPr/>
            <a:lstStyle/>
            <a:p>
              <a:endParaRPr lang="lv-LV"/>
            </a:p>
          </p:txBody>
        </p:sp>
      </p:grpSp>
      <p:grpSp>
        <p:nvGrpSpPr>
          <p:cNvPr id="57" name="Group 57"/>
          <p:cNvGrpSpPr/>
          <p:nvPr/>
        </p:nvGrpSpPr>
        <p:grpSpPr>
          <a:xfrm>
            <a:off x="12021176" y="5122232"/>
            <a:ext cx="2732515" cy="1773868"/>
            <a:chOff x="0" y="0"/>
            <a:chExt cx="3643354" cy="2365158"/>
          </a:xfrm>
        </p:grpSpPr>
        <p:sp>
          <p:nvSpPr>
            <p:cNvPr id="58" name="Freeform 58"/>
            <p:cNvSpPr/>
            <p:nvPr/>
          </p:nvSpPr>
          <p:spPr>
            <a:xfrm>
              <a:off x="840063" y="0"/>
              <a:ext cx="1955104" cy="946711"/>
            </a:xfrm>
            <a:custGeom>
              <a:avLst/>
              <a:gdLst/>
              <a:ahLst/>
              <a:cxnLst/>
              <a:rect l="l" t="t" r="r" b="b"/>
              <a:pathLst>
                <a:path w="1955104" h="946711">
                  <a:moveTo>
                    <a:pt x="0" y="0"/>
                  </a:moveTo>
                  <a:lnTo>
                    <a:pt x="1955104" y="0"/>
                  </a:lnTo>
                  <a:lnTo>
                    <a:pt x="1955104" y="946711"/>
                  </a:lnTo>
                  <a:lnTo>
                    <a:pt x="0" y="946711"/>
                  </a:lnTo>
                  <a:lnTo>
                    <a:pt x="0" y="0"/>
                  </a:lnTo>
                  <a:close/>
                </a:path>
              </a:pathLst>
            </a:custGeom>
            <a:blipFill>
              <a:blip r:embed="rId6"/>
              <a:stretch>
                <a:fillRect t="-17091" b="-70062"/>
              </a:stretch>
            </a:blipFill>
            <a:ln cap="sq">
              <a:noFill/>
              <a:prstDash val="solid"/>
              <a:miter/>
            </a:ln>
          </p:spPr>
          <p:txBody>
            <a:bodyPr/>
            <a:lstStyle/>
            <a:p>
              <a:endParaRPr lang="lv-LV"/>
            </a:p>
          </p:txBody>
        </p:sp>
        <p:sp>
          <p:nvSpPr>
            <p:cNvPr id="59" name="Freeform 59"/>
            <p:cNvSpPr/>
            <p:nvPr/>
          </p:nvSpPr>
          <p:spPr>
            <a:xfrm>
              <a:off x="0" y="395914"/>
              <a:ext cx="3643354" cy="1083898"/>
            </a:xfrm>
            <a:custGeom>
              <a:avLst/>
              <a:gdLst/>
              <a:ahLst/>
              <a:cxnLst/>
              <a:rect l="l" t="t" r="r" b="b"/>
              <a:pathLst>
                <a:path w="3643354" h="1083898">
                  <a:moveTo>
                    <a:pt x="0" y="0"/>
                  </a:moveTo>
                  <a:lnTo>
                    <a:pt x="3643354" y="0"/>
                  </a:lnTo>
                  <a:lnTo>
                    <a:pt x="3643354" y="1083898"/>
                  </a:lnTo>
                  <a:lnTo>
                    <a:pt x="0" y="1083898"/>
                  </a:lnTo>
                  <a:lnTo>
                    <a:pt x="0" y="0"/>
                  </a:lnTo>
                  <a:close/>
                </a:path>
              </a:pathLst>
            </a:custGeom>
            <a:blipFill>
              <a:blip>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lv-LV"/>
            </a:p>
          </p:txBody>
        </p:sp>
        <p:grpSp>
          <p:nvGrpSpPr>
            <p:cNvPr id="60" name="Group 60"/>
            <p:cNvGrpSpPr/>
            <p:nvPr/>
          </p:nvGrpSpPr>
          <p:grpSpPr>
            <a:xfrm>
              <a:off x="0" y="981936"/>
              <a:ext cx="3643354" cy="1383221"/>
              <a:chOff x="0" y="0"/>
              <a:chExt cx="880871" cy="334428"/>
            </a:xfrm>
          </p:grpSpPr>
          <p:sp>
            <p:nvSpPr>
              <p:cNvPr id="61" name="Freeform 61"/>
              <p:cNvSpPr/>
              <p:nvPr/>
            </p:nvSpPr>
            <p:spPr>
              <a:xfrm>
                <a:off x="0" y="0"/>
                <a:ext cx="880871" cy="334428"/>
              </a:xfrm>
              <a:custGeom>
                <a:avLst/>
                <a:gdLst/>
                <a:ahLst/>
                <a:cxnLst/>
                <a:rect l="l" t="t" r="r" b="b"/>
                <a:pathLst>
                  <a:path w="880871" h="334428">
                    <a:moveTo>
                      <a:pt x="0" y="0"/>
                    </a:moveTo>
                    <a:lnTo>
                      <a:pt x="880871" y="0"/>
                    </a:lnTo>
                    <a:lnTo>
                      <a:pt x="880871" y="334428"/>
                    </a:lnTo>
                    <a:lnTo>
                      <a:pt x="0" y="334428"/>
                    </a:lnTo>
                    <a:close/>
                  </a:path>
                </a:pathLst>
              </a:custGeom>
              <a:solidFill>
                <a:srgbClr val="095147"/>
              </a:solidFill>
            </p:spPr>
            <p:txBody>
              <a:bodyPr/>
              <a:lstStyle/>
              <a:p>
                <a:endParaRPr lang="lv-LV"/>
              </a:p>
            </p:txBody>
          </p:sp>
          <p:sp>
            <p:nvSpPr>
              <p:cNvPr id="62" name="TextBox 62"/>
              <p:cNvSpPr txBox="1"/>
              <p:nvPr/>
            </p:nvSpPr>
            <p:spPr>
              <a:xfrm>
                <a:off x="0" y="-76200"/>
                <a:ext cx="880871" cy="410628"/>
              </a:xfrm>
              <a:prstGeom prst="rect">
                <a:avLst/>
              </a:prstGeom>
            </p:spPr>
            <p:txBody>
              <a:bodyPr lIns="50800" tIns="50800" rIns="50800" bIns="50800" rtlCol="0" anchor="ctr"/>
              <a:lstStyle/>
              <a:p>
                <a:pPr marL="0" lvl="0" indent="0" algn="ctr">
                  <a:lnSpc>
                    <a:spcPts val="2973"/>
                  </a:lnSpc>
                  <a:spcBef>
                    <a:spcPct val="0"/>
                  </a:spcBef>
                </a:pPr>
                <a:endParaRPr/>
              </a:p>
            </p:txBody>
          </p:sp>
        </p:grpSp>
      </p:grpSp>
      <p:sp>
        <p:nvSpPr>
          <p:cNvPr id="63" name="TextBox 63"/>
          <p:cNvSpPr txBox="1"/>
          <p:nvPr/>
        </p:nvSpPr>
        <p:spPr>
          <a:xfrm>
            <a:off x="1040578" y="699039"/>
            <a:ext cx="14074909" cy="80016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Focus - Future-ready industries </a:t>
            </a:r>
          </a:p>
        </p:txBody>
      </p:sp>
      <p:sp>
        <p:nvSpPr>
          <p:cNvPr id="64" name="TextBox 64"/>
          <p:cNvSpPr txBox="1"/>
          <p:nvPr/>
        </p:nvSpPr>
        <p:spPr>
          <a:xfrm>
            <a:off x="6828010" y="7296150"/>
            <a:ext cx="1835319" cy="1171575"/>
          </a:xfrm>
          <a:prstGeom prst="rect">
            <a:avLst/>
          </a:prstGeom>
        </p:spPr>
        <p:txBody>
          <a:bodyPr lIns="0" tIns="0" rIns="0" bIns="0" rtlCol="0" anchor="t">
            <a:spAutoFit/>
          </a:bodyPr>
          <a:lstStyle/>
          <a:p>
            <a:pPr algn="ctr">
              <a:lnSpc>
                <a:spcPts val="3120"/>
              </a:lnSpc>
            </a:pPr>
            <a:r>
              <a:rPr lang="en-US" sz="2600">
                <a:solidFill>
                  <a:srgbClr val="000000"/>
                </a:solidFill>
                <a:latin typeface="Montserrat"/>
                <a:ea typeface="Montserrat"/>
                <a:cs typeface="Montserrat"/>
                <a:sym typeface="Montserrat"/>
              </a:rPr>
              <a:t>Efficient. Smart. Strong.</a:t>
            </a:r>
          </a:p>
        </p:txBody>
      </p:sp>
      <p:sp>
        <p:nvSpPr>
          <p:cNvPr id="65" name="TextBox 65"/>
          <p:cNvSpPr txBox="1"/>
          <p:nvPr/>
        </p:nvSpPr>
        <p:spPr>
          <a:xfrm>
            <a:off x="15504419" y="7296150"/>
            <a:ext cx="1688192" cy="1171575"/>
          </a:xfrm>
          <a:prstGeom prst="rect">
            <a:avLst/>
          </a:prstGeom>
        </p:spPr>
        <p:txBody>
          <a:bodyPr lIns="0" tIns="0" rIns="0" bIns="0" rtlCol="0" anchor="t">
            <a:spAutoFit/>
          </a:bodyPr>
          <a:lstStyle/>
          <a:p>
            <a:pPr algn="ctr">
              <a:lnSpc>
                <a:spcPts val="3120"/>
              </a:lnSpc>
            </a:pPr>
            <a:r>
              <a:rPr lang="en-US" sz="2600">
                <a:solidFill>
                  <a:srgbClr val="000000"/>
                </a:solidFill>
                <a:latin typeface="Montserrat"/>
                <a:ea typeface="Montserrat"/>
                <a:cs typeface="Montserrat"/>
                <a:sym typeface="Montserrat"/>
              </a:rPr>
              <a:t>Dual-use. Resilient. Industrial.</a:t>
            </a:r>
          </a:p>
        </p:txBody>
      </p:sp>
      <p:sp>
        <p:nvSpPr>
          <p:cNvPr id="66" name="TextBox 66"/>
          <p:cNvSpPr txBox="1"/>
          <p:nvPr/>
        </p:nvSpPr>
        <p:spPr>
          <a:xfrm>
            <a:off x="1021249" y="1499199"/>
            <a:ext cx="12165209" cy="514350"/>
          </a:xfrm>
          <a:prstGeom prst="rect">
            <a:avLst/>
          </a:prstGeom>
        </p:spPr>
        <p:txBody>
          <a:bodyPr lIns="0" tIns="0" rIns="0" bIns="0" rtlCol="0" anchor="t">
            <a:spAutoFit/>
          </a:bodyPr>
          <a:lstStyle/>
          <a:p>
            <a:pPr algn="l">
              <a:lnSpc>
                <a:spcPts val="4080"/>
              </a:lnSpc>
            </a:pPr>
            <a:r>
              <a:rPr lang="en-US" sz="3400">
                <a:solidFill>
                  <a:srgbClr val="8C8C8C"/>
                </a:solidFill>
                <a:latin typeface="Montserrat"/>
                <a:ea typeface="Montserrat"/>
                <a:cs typeface="Montserrat"/>
                <a:sym typeface="Montserrat"/>
              </a:rPr>
              <a:t>Built to Scale. Driven by Innovation.</a:t>
            </a:r>
          </a:p>
        </p:txBody>
      </p:sp>
      <p:sp>
        <p:nvSpPr>
          <p:cNvPr id="67" name="TextBox 67"/>
          <p:cNvSpPr txBox="1"/>
          <p:nvPr/>
        </p:nvSpPr>
        <p:spPr>
          <a:xfrm>
            <a:off x="7194462" y="9130278"/>
            <a:ext cx="10064838" cy="781050"/>
          </a:xfrm>
          <a:prstGeom prst="rect">
            <a:avLst/>
          </a:prstGeom>
        </p:spPr>
        <p:txBody>
          <a:bodyPr lIns="0" tIns="0" rIns="0" bIns="0" rtlCol="0" anchor="t">
            <a:spAutoFit/>
          </a:bodyPr>
          <a:lstStyle/>
          <a:p>
            <a:pPr algn="r">
              <a:lnSpc>
                <a:spcPts val="3120"/>
              </a:lnSpc>
              <a:spcBef>
                <a:spcPct val="0"/>
              </a:spcBef>
            </a:pPr>
            <a:r>
              <a:rPr lang="en-US" sz="2600">
                <a:solidFill>
                  <a:srgbClr val="003230"/>
                </a:solidFill>
                <a:latin typeface="Montserrat"/>
                <a:ea typeface="Montserrat"/>
                <a:cs typeface="Montserrat"/>
                <a:sym typeface="Montserrat"/>
              </a:rPr>
              <a:t>State-defined national priority sectors with high growth and innovation potential and strong investment readiness.</a:t>
            </a:r>
          </a:p>
        </p:txBody>
      </p:sp>
      <p:sp>
        <p:nvSpPr>
          <p:cNvPr id="68" name="TextBox 68"/>
          <p:cNvSpPr txBox="1"/>
          <p:nvPr/>
        </p:nvSpPr>
        <p:spPr>
          <a:xfrm>
            <a:off x="799732" y="5852700"/>
            <a:ext cx="2527087" cy="857250"/>
          </a:xfrm>
          <a:prstGeom prst="rect">
            <a:avLst/>
          </a:prstGeom>
        </p:spPr>
        <p:txBody>
          <a:bodyPr lIns="0" tIns="0" rIns="0" bIns="0" rtlCol="0" anchor="t">
            <a:spAutoFit/>
          </a:bodyPr>
          <a:lstStyle/>
          <a:p>
            <a:pPr marL="0" lvl="0" indent="0" algn="ctr">
              <a:lnSpc>
                <a:spcPts val="2280"/>
              </a:lnSpc>
              <a:spcBef>
                <a:spcPct val="0"/>
              </a:spcBef>
            </a:pPr>
            <a:r>
              <a:rPr lang="en-US" sz="1900" b="1" strike="noStrike">
                <a:solidFill>
                  <a:srgbClr val="09E6A1"/>
                </a:solidFill>
                <a:latin typeface="Montserrat Bold"/>
                <a:ea typeface="Montserrat Bold"/>
                <a:cs typeface="Montserrat Bold"/>
                <a:sym typeface="Montserrat Bold"/>
              </a:rPr>
              <a:t>INFORMATION AND COMMUNICATIONS TECHNOLOGY</a:t>
            </a:r>
          </a:p>
        </p:txBody>
      </p:sp>
      <p:sp>
        <p:nvSpPr>
          <p:cNvPr id="69" name="TextBox 69"/>
          <p:cNvSpPr txBox="1"/>
          <p:nvPr/>
        </p:nvSpPr>
        <p:spPr>
          <a:xfrm>
            <a:off x="6429145" y="5962265"/>
            <a:ext cx="2633911" cy="628650"/>
          </a:xfrm>
          <a:prstGeom prst="rect">
            <a:avLst/>
          </a:prstGeom>
        </p:spPr>
        <p:txBody>
          <a:bodyPr lIns="0" tIns="0" rIns="0" bIns="0" rtlCol="0" anchor="t">
            <a:spAutoFit/>
          </a:bodyPr>
          <a:lstStyle/>
          <a:p>
            <a:pPr marL="0" lvl="0" indent="0" algn="ctr">
              <a:lnSpc>
                <a:spcPts val="2520"/>
              </a:lnSpc>
              <a:spcBef>
                <a:spcPct val="0"/>
              </a:spcBef>
            </a:pPr>
            <a:r>
              <a:rPr lang="en-US" sz="2100" b="1" u="none" strike="noStrike">
                <a:solidFill>
                  <a:srgbClr val="09E6A1"/>
                </a:solidFill>
                <a:latin typeface="Montserrat Bold"/>
                <a:ea typeface="Montserrat Bold"/>
                <a:cs typeface="Montserrat Bold"/>
                <a:sym typeface="Montserrat Bold"/>
              </a:rPr>
              <a:t>MANUFACTURING &amp; ENGENEERING</a:t>
            </a:r>
          </a:p>
        </p:txBody>
      </p:sp>
      <p:sp>
        <p:nvSpPr>
          <p:cNvPr id="70" name="TextBox 70"/>
          <p:cNvSpPr txBox="1"/>
          <p:nvPr/>
        </p:nvSpPr>
        <p:spPr>
          <a:xfrm>
            <a:off x="3972102" y="5938919"/>
            <a:ext cx="1660672" cy="628650"/>
          </a:xfrm>
          <a:prstGeom prst="rect">
            <a:avLst/>
          </a:prstGeom>
        </p:spPr>
        <p:txBody>
          <a:bodyPr lIns="0" tIns="0" rIns="0" bIns="0" rtlCol="0" anchor="t">
            <a:spAutoFit/>
          </a:bodyPr>
          <a:lstStyle/>
          <a:p>
            <a:pPr marL="0" lvl="0" indent="0" algn="ctr">
              <a:lnSpc>
                <a:spcPts val="2520"/>
              </a:lnSpc>
              <a:spcBef>
                <a:spcPct val="0"/>
              </a:spcBef>
            </a:pPr>
            <a:r>
              <a:rPr lang="en-US" sz="2100" b="1" u="none" strike="noStrike">
                <a:solidFill>
                  <a:srgbClr val="09E6A1"/>
                </a:solidFill>
                <a:latin typeface="Montserrat Bold"/>
                <a:ea typeface="Montserrat Bold"/>
                <a:cs typeface="Montserrat Bold"/>
                <a:sym typeface="Montserrat Bold"/>
              </a:rPr>
              <a:t>SMART ENERGY</a:t>
            </a:r>
          </a:p>
        </p:txBody>
      </p:sp>
      <p:sp>
        <p:nvSpPr>
          <p:cNvPr id="71" name="TextBox 71"/>
          <p:cNvSpPr txBox="1"/>
          <p:nvPr/>
        </p:nvSpPr>
        <p:spPr>
          <a:xfrm>
            <a:off x="9431874" y="5985611"/>
            <a:ext cx="2236092" cy="628650"/>
          </a:xfrm>
          <a:prstGeom prst="rect">
            <a:avLst/>
          </a:prstGeom>
        </p:spPr>
        <p:txBody>
          <a:bodyPr lIns="0" tIns="0" rIns="0" bIns="0" rtlCol="0" anchor="t">
            <a:spAutoFit/>
          </a:bodyPr>
          <a:lstStyle/>
          <a:p>
            <a:pPr marL="0" lvl="0" indent="0" algn="ctr">
              <a:lnSpc>
                <a:spcPts val="2520"/>
              </a:lnSpc>
              <a:spcBef>
                <a:spcPct val="0"/>
              </a:spcBef>
            </a:pPr>
            <a:r>
              <a:rPr lang="en-US" sz="2100" b="1" u="none" strike="noStrike">
                <a:solidFill>
                  <a:srgbClr val="09E6A1"/>
                </a:solidFill>
                <a:latin typeface="Montserrat Bold"/>
                <a:ea typeface="Montserrat Bold"/>
                <a:cs typeface="Montserrat Bold"/>
                <a:sym typeface="Montserrat Bold"/>
              </a:rPr>
              <a:t>SUSTAINABLE</a:t>
            </a:r>
          </a:p>
          <a:p>
            <a:pPr marL="0" lvl="0" indent="0" algn="ctr">
              <a:lnSpc>
                <a:spcPts val="2520"/>
              </a:lnSpc>
              <a:spcBef>
                <a:spcPct val="0"/>
              </a:spcBef>
            </a:pPr>
            <a:r>
              <a:rPr lang="en-US" sz="2100" b="1" u="none" strike="noStrike">
                <a:solidFill>
                  <a:srgbClr val="09E6A1"/>
                </a:solidFill>
                <a:latin typeface="Montserrat Bold"/>
                <a:ea typeface="Montserrat Bold"/>
                <a:cs typeface="Montserrat Bold"/>
                <a:sym typeface="Montserrat Bold"/>
              </a:rPr>
              <a:t>BIOECONOMY </a:t>
            </a:r>
          </a:p>
        </p:txBody>
      </p:sp>
      <p:sp>
        <p:nvSpPr>
          <p:cNvPr id="72" name="TextBox 72"/>
          <p:cNvSpPr txBox="1"/>
          <p:nvPr/>
        </p:nvSpPr>
        <p:spPr>
          <a:xfrm>
            <a:off x="15504419" y="6080803"/>
            <a:ext cx="1445446" cy="314325"/>
          </a:xfrm>
          <a:prstGeom prst="rect">
            <a:avLst/>
          </a:prstGeom>
        </p:spPr>
        <p:txBody>
          <a:bodyPr lIns="0" tIns="0" rIns="0" bIns="0" rtlCol="0" anchor="t">
            <a:spAutoFit/>
          </a:bodyPr>
          <a:lstStyle/>
          <a:p>
            <a:pPr marL="0" lvl="0" indent="0" algn="ctr">
              <a:lnSpc>
                <a:spcPts val="2520"/>
              </a:lnSpc>
              <a:spcBef>
                <a:spcPct val="0"/>
              </a:spcBef>
            </a:pPr>
            <a:r>
              <a:rPr lang="en-US" sz="2100" b="1" u="none" strike="noStrike">
                <a:solidFill>
                  <a:srgbClr val="09E6A1"/>
                </a:solidFill>
                <a:latin typeface="Montserrat Bold"/>
                <a:ea typeface="Montserrat Bold"/>
                <a:cs typeface="Montserrat Bold"/>
                <a:sym typeface="Montserrat Bold"/>
              </a:rPr>
              <a:t>DEFENCE</a:t>
            </a:r>
          </a:p>
        </p:txBody>
      </p:sp>
      <p:sp>
        <p:nvSpPr>
          <p:cNvPr id="73" name="TextBox 73"/>
          <p:cNvSpPr txBox="1"/>
          <p:nvPr/>
        </p:nvSpPr>
        <p:spPr>
          <a:xfrm>
            <a:off x="12269388" y="5985611"/>
            <a:ext cx="2236092" cy="628650"/>
          </a:xfrm>
          <a:prstGeom prst="rect">
            <a:avLst/>
          </a:prstGeom>
        </p:spPr>
        <p:txBody>
          <a:bodyPr lIns="0" tIns="0" rIns="0" bIns="0" rtlCol="0" anchor="t">
            <a:spAutoFit/>
          </a:bodyPr>
          <a:lstStyle/>
          <a:p>
            <a:pPr marL="0" lvl="0" indent="0" algn="ctr">
              <a:lnSpc>
                <a:spcPts val="2520"/>
              </a:lnSpc>
              <a:spcBef>
                <a:spcPct val="0"/>
              </a:spcBef>
            </a:pPr>
            <a:r>
              <a:rPr lang="en-US" sz="2100" b="1" u="none" strike="noStrike">
                <a:solidFill>
                  <a:srgbClr val="09E6A1"/>
                </a:solidFill>
                <a:latin typeface="Montserrat Bold"/>
                <a:ea typeface="Montserrat Bold"/>
                <a:cs typeface="Montserrat Bold"/>
                <a:sym typeface="Montserrat Bold"/>
              </a:rPr>
              <a:t>NEXT-GEN BIOMEDICINE</a:t>
            </a:r>
          </a:p>
        </p:txBody>
      </p:sp>
      <p:sp>
        <p:nvSpPr>
          <p:cNvPr id="74" name="TextBox 74"/>
          <p:cNvSpPr txBox="1"/>
          <p:nvPr/>
        </p:nvSpPr>
        <p:spPr>
          <a:xfrm>
            <a:off x="12269388" y="7296150"/>
            <a:ext cx="2206997" cy="1171575"/>
          </a:xfrm>
          <a:prstGeom prst="rect">
            <a:avLst/>
          </a:prstGeom>
        </p:spPr>
        <p:txBody>
          <a:bodyPr lIns="0" tIns="0" rIns="0" bIns="0" rtlCol="0" anchor="t">
            <a:spAutoFit/>
          </a:bodyPr>
          <a:lstStyle/>
          <a:p>
            <a:pPr algn="ctr">
              <a:lnSpc>
                <a:spcPts val="3120"/>
              </a:lnSpc>
            </a:pPr>
            <a:r>
              <a:rPr lang="en-US" sz="2600">
                <a:solidFill>
                  <a:srgbClr val="000000"/>
                </a:solidFill>
                <a:latin typeface="Montserrat"/>
                <a:ea typeface="Montserrat"/>
                <a:cs typeface="Montserrat"/>
                <a:sym typeface="Montserrat"/>
              </a:rPr>
              <a:t>Precise. Innovative.</a:t>
            </a:r>
          </a:p>
          <a:p>
            <a:pPr algn="ctr">
              <a:lnSpc>
                <a:spcPts val="3120"/>
              </a:lnSpc>
            </a:pPr>
            <a:r>
              <a:rPr lang="en-US" sz="2600">
                <a:solidFill>
                  <a:srgbClr val="000000"/>
                </a:solidFill>
                <a:latin typeface="Montserrat"/>
                <a:ea typeface="Montserrat"/>
                <a:cs typeface="Montserrat"/>
                <a:sym typeface="Montserrat"/>
              </a:rPr>
              <a:t>Data-driven.</a:t>
            </a:r>
          </a:p>
        </p:txBody>
      </p:sp>
      <p:sp>
        <p:nvSpPr>
          <p:cNvPr id="75" name="TextBox 75"/>
          <p:cNvSpPr txBox="1"/>
          <p:nvPr/>
        </p:nvSpPr>
        <p:spPr>
          <a:xfrm>
            <a:off x="9571274" y="7296150"/>
            <a:ext cx="2032476" cy="1171575"/>
          </a:xfrm>
          <a:prstGeom prst="rect">
            <a:avLst/>
          </a:prstGeom>
        </p:spPr>
        <p:txBody>
          <a:bodyPr lIns="0" tIns="0" rIns="0" bIns="0" rtlCol="0" anchor="t">
            <a:spAutoFit/>
          </a:bodyPr>
          <a:lstStyle/>
          <a:p>
            <a:pPr marL="0" lvl="0" indent="0" algn="ctr">
              <a:lnSpc>
                <a:spcPts val="3120"/>
              </a:lnSpc>
              <a:spcBef>
                <a:spcPct val="0"/>
              </a:spcBef>
            </a:pPr>
            <a:r>
              <a:rPr lang="en-US" sz="2600" u="none" strike="noStrike">
                <a:solidFill>
                  <a:srgbClr val="000000"/>
                </a:solidFill>
                <a:latin typeface="Montserrat"/>
                <a:ea typeface="Montserrat"/>
                <a:cs typeface="Montserrat"/>
                <a:sym typeface="Montserrat"/>
              </a:rPr>
              <a:t>Green.</a:t>
            </a:r>
          </a:p>
          <a:p>
            <a:pPr marL="0" lvl="0" indent="0" algn="ctr">
              <a:lnSpc>
                <a:spcPts val="3120"/>
              </a:lnSpc>
              <a:spcBef>
                <a:spcPct val="0"/>
              </a:spcBef>
            </a:pPr>
            <a:r>
              <a:rPr lang="en-US" sz="2600" u="none" strike="noStrike">
                <a:solidFill>
                  <a:srgbClr val="000000"/>
                </a:solidFill>
                <a:latin typeface="Montserrat"/>
                <a:ea typeface="Montserrat"/>
                <a:cs typeface="Montserrat"/>
                <a:sym typeface="Montserrat"/>
              </a:rPr>
              <a:t>Circular.</a:t>
            </a:r>
          </a:p>
          <a:p>
            <a:pPr marL="0" lvl="0" indent="0" algn="ctr">
              <a:lnSpc>
                <a:spcPts val="3120"/>
              </a:lnSpc>
              <a:spcBef>
                <a:spcPct val="0"/>
              </a:spcBef>
            </a:pPr>
            <a:r>
              <a:rPr lang="en-US" sz="2600" u="none" strike="noStrike">
                <a:solidFill>
                  <a:srgbClr val="000000"/>
                </a:solidFill>
                <a:latin typeface="Montserrat"/>
                <a:ea typeface="Montserrat"/>
                <a:cs typeface="Montserrat"/>
                <a:sym typeface="Montserrat"/>
              </a:rPr>
              <a:t>Resourceful.</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227365" y="0"/>
            <a:ext cx="5668786" cy="10314266"/>
            <a:chOff x="0" y="0"/>
            <a:chExt cx="878243" cy="1597950"/>
          </a:xfrm>
        </p:grpSpPr>
        <p:sp>
          <p:nvSpPr>
            <p:cNvPr id="3" name="Freeform 3"/>
            <p:cNvSpPr/>
            <p:nvPr/>
          </p:nvSpPr>
          <p:spPr>
            <a:xfrm>
              <a:off x="0" y="0"/>
              <a:ext cx="878243" cy="1597950"/>
            </a:xfrm>
            <a:custGeom>
              <a:avLst/>
              <a:gdLst/>
              <a:ahLst/>
              <a:cxnLst/>
              <a:rect l="l" t="t" r="r" b="b"/>
              <a:pathLst>
                <a:path w="878243" h="1597950">
                  <a:moveTo>
                    <a:pt x="0" y="0"/>
                  </a:moveTo>
                  <a:lnTo>
                    <a:pt x="878243" y="0"/>
                  </a:lnTo>
                  <a:lnTo>
                    <a:pt x="878243" y="1597950"/>
                  </a:lnTo>
                  <a:lnTo>
                    <a:pt x="0" y="1597950"/>
                  </a:lnTo>
                  <a:close/>
                </a:path>
              </a:pathLst>
            </a:custGeom>
            <a:blipFill>
              <a:blip r:embed="rId3"/>
              <a:stretch>
                <a:fillRect l="-86546" r="-86546"/>
              </a:stretch>
            </a:blipFill>
          </p:spPr>
          <p:txBody>
            <a:bodyPr/>
            <a:lstStyle/>
            <a:p>
              <a:endParaRPr lang="lv-LV"/>
            </a:p>
          </p:txBody>
        </p:sp>
      </p:grpSp>
      <p:sp>
        <p:nvSpPr>
          <p:cNvPr id="4" name="Freeform 4"/>
          <p:cNvSpPr/>
          <p:nvPr/>
        </p:nvSpPr>
        <p:spPr>
          <a:xfrm>
            <a:off x="8786414" y="8880568"/>
            <a:ext cx="1076289" cy="1076289"/>
          </a:xfrm>
          <a:custGeom>
            <a:avLst/>
            <a:gdLst/>
            <a:ahLst/>
            <a:cxnLst/>
            <a:rect l="l" t="t" r="r" b="b"/>
            <a:pathLst>
              <a:path w="1076289" h="1076289">
                <a:moveTo>
                  <a:pt x="0" y="0"/>
                </a:moveTo>
                <a:lnTo>
                  <a:pt x="1076288" y="0"/>
                </a:lnTo>
                <a:lnTo>
                  <a:pt x="1076288" y="1076289"/>
                </a:lnTo>
                <a:lnTo>
                  <a:pt x="0" y="107628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5" name="Freeform 5"/>
          <p:cNvSpPr/>
          <p:nvPr/>
        </p:nvSpPr>
        <p:spPr>
          <a:xfrm>
            <a:off x="10858072" y="7685447"/>
            <a:ext cx="1076289" cy="1076289"/>
          </a:xfrm>
          <a:custGeom>
            <a:avLst/>
            <a:gdLst/>
            <a:ahLst/>
            <a:cxnLst/>
            <a:rect l="l" t="t" r="r" b="b"/>
            <a:pathLst>
              <a:path w="1076289" h="1076289">
                <a:moveTo>
                  <a:pt x="0" y="0"/>
                </a:moveTo>
                <a:lnTo>
                  <a:pt x="1076288" y="0"/>
                </a:lnTo>
                <a:lnTo>
                  <a:pt x="1076288" y="1076288"/>
                </a:lnTo>
                <a:lnTo>
                  <a:pt x="0" y="107628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6" name="Freeform 6"/>
          <p:cNvSpPr/>
          <p:nvPr/>
        </p:nvSpPr>
        <p:spPr>
          <a:xfrm>
            <a:off x="13515862" y="-47589"/>
            <a:ext cx="1076289" cy="1076289"/>
          </a:xfrm>
          <a:custGeom>
            <a:avLst/>
            <a:gdLst/>
            <a:ahLst/>
            <a:cxnLst/>
            <a:rect l="l" t="t" r="r" b="b"/>
            <a:pathLst>
              <a:path w="1076289" h="1076289">
                <a:moveTo>
                  <a:pt x="0" y="0"/>
                </a:moveTo>
                <a:lnTo>
                  <a:pt x="1076288" y="0"/>
                </a:lnTo>
                <a:lnTo>
                  <a:pt x="1076288" y="1076289"/>
                </a:lnTo>
                <a:lnTo>
                  <a:pt x="0" y="107628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7" name="Freeform 7"/>
          <p:cNvSpPr/>
          <p:nvPr/>
        </p:nvSpPr>
        <p:spPr>
          <a:xfrm>
            <a:off x="10910866" y="9554394"/>
            <a:ext cx="1076289" cy="1076289"/>
          </a:xfrm>
          <a:custGeom>
            <a:avLst/>
            <a:gdLst/>
            <a:ahLst/>
            <a:cxnLst/>
            <a:rect l="l" t="t" r="r" b="b"/>
            <a:pathLst>
              <a:path w="1076289" h="1076289">
                <a:moveTo>
                  <a:pt x="0" y="0"/>
                </a:moveTo>
                <a:lnTo>
                  <a:pt x="1076288" y="0"/>
                </a:lnTo>
                <a:lnTo>
                  <a:pt x="1076288" y="1076289"/>
                </a:lnTo>
                <a:lnTo>
                  <a:pt x="0" y="107628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grpSp>
        <p:nvGrpSpPr>
          <p:cNvPr id="8" name="Group 8"/>
          <p:cNvGrpSpPr/>
          <p:nvPr/>
        </p:nvGrpSpPr>
        <p:grpSpPr>
          <a:xfrm>
            <a:off x="1850986" y="3861057"/>
            <a:ext cx="14586028" cy="5019511"/>
            <a:chOff x="0" y="0"/>
            <a:chExt cx="3841588" cy="1322011"/>
          </a:xfrm>
        </p:grpSpPr>
        <p:sp>
          <p:nvSpPr>
            <p:cNvPr id="9" name="Freeform 9"/>
            <p:cNvSpPr/>
            <p:nvPr/>
          </p:nvSpPr>
          <p:spPr>
            <a:xfrm>
              <a:off x="0" y="0"/>
              <a:ext cx="3841588" cy="1322011"/>
            </a:xfrm>
            <a:custGeom>
              <a:avLst/>
              <a:gdLst/>
              <a:ahLst/>
              <a:cxnLst/>
              <a:rect l="l" t="t" r="r" b="b"/>
              <a:pathLst>
                <a:path w="3841588" h="1322011">
                  <a:moveTo>
                    <a:pt x="9023" y="0"/>
                  </a:moveTo>
                  <a:lnTo>
                    <a:pt x="3832565" y="0"/>
                  </a:lnTo>
                  <a:cubicBezTo>
                    <a:pt x="3837548" y="0"/>
                    <a:pt x="3841588" y="4040"/>
                    <a:pt x="3841588" y="9023"/>
                  </a:cubicBezTo>
                  <a:lnTo>
                    <a:pt x="3841588" y="1312988"/>
                  </a:lnTo>
                  <a:cubicBezTo>
                    <a:pt x="3841588" y="1317971"/>
                    <a:pt x="3837548" y="1322011"/>
                    <a:pt x="3832565" y="1322011"/>
                  </a:cubicBezTo>
                  <a:lnTo>
                    <a:pt x="9023" y="1322011"/>
                  </a:lnTo>
                  <a:cubicBezTo>
                    <a:pt x="4040" y="1322011"/>
                    <a:pt x="0" y="1317971"/>
                    <a:pt x="0" y="1312988"/>
                  </a:cubicBezTo>
                  <a:lnTo>
                    <a:pt x="0" y="9023"/>
                  </a:lnTo>
                  <a:cubicBezTo>
                    <a:pt x="0" y="4040"/>
                    <a:pt x="4040" y="0"/>
                    <a:pt x="9023" y="0"/>
                  </a:cubicBezTo>
                  <a:close/>
                </a:path>
              </a:pathLst>
            </a:custGeom>
            <a:solidFill>
              <a:srgbClr val="FDFDFD"/>
            </a:solidFill>
            <a:ln w="38100" cap="sq">
              <a:solidFill>
                <a:srgbClr val="095147"/>
              </a:solidFill>
              <a:prstDash val="solid"/>
              <a:miter/>
            </a:ln>
          </p:spPr>
          <p:txBody>
            <a:bodyPr/>
            <a:lstStyle/>
            <a:p>
              <a:endParaRPr lang="lv-LV"/>
            </a:p>
          </p:txBody>
        </p:sp>
        <p:sp>
          <p:nvSpPr>
            <p:cNvPr id="10" name="TextBox 10"/>
            <p:cNvSpPr txBox="1"/>
            <p:nvPr/>
          </p:nvSpPr>
          <p:spPr>
            <a:xfrm>
              <a:off x="0" y="-38100"/>
              <a:ext cx="3841588" cy="1360111"/>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8418875" y="4178536"/>
            <a:ext cx="1147813" cy="1344437"/>
          </a:xfrm>
          <a:custGeom>
            <a:avLst/>
            <a:gdLst/>
            <a:ahLst/>
            <a:cxnLst/>
            <a:rect l="l" t="t" r="r" b="b"/>
            <a:pathLst>
              <a:path w="1147813" h="1344437">
                <a:moveTo>
                  <a:pt x="0" y="0"/>
                </a:moveTo>
                <a:lnTo>
                  <a:pt x="1147813" y="0"/>
                </a:lnTo>
                <a:lnTo>
                  <a:pt x="1147813" y="1344437"/>
                </a:lnTo>
                <a:lnTo>
                  <a:pt x="0" y="134443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14" name="TextBox 14"/>
          <p:cNvSpPr txBox="1"/>
          <p:nvPr/>
        </p:nvSpPr>
        <p:spPr>
          <a:xfrm>
            <a:off x="10048358" y="6004573"/>
            <a:ext cx="72222" cy="411323"/>
          </a:xfrm>
          <a:prstGeom prst="rect">
            <a:avLst/>
          </a:prstGeom>
        </p:spPr>
        <p:txBody>
          <a:bodyPr lIns="0" tIns="0" rIns="0" bIns="0" rtlCol="0" anchor="t">
            <a:spAutoFit/>
          </a:bodyPr>
          <a:lstStyle/>
          <a:p>
            <a:pPr algn="l">
              <a:lnSpc>
                <a:spcPts val="3458"/>
              </a:lnSpc>
            </a:pPr>
            <a:r>
              <a:rPr lang="en-US" sz="2128">
                <a:solidFill>
                  <a:srgbClr val="090F10"/>
                </a:solidFill>
                <a:latin typeface="Montserrat Thin"/>
                <a:ea typeface="Montserrat Thin"/>
                <a:cs typeface="Montserrat Thin"/>
                <a:sym typeface="Montserrat Thin"/>
              </a:rPr>
              <a:t> </a:t>
            </a:r>
          </a:p>
        </p:txBody>
      </p:sp>
      <p:sp>
        <p:nvSpPr>
          <p:cNvPr id="16" name="TextBox 16"/>
          <p:cNvSpPr txBox="1"/>
          <p:nvPr/>
        </p:nvSpPr>
        <p:spPr>
          <a:xfrm>
            <a:off x="13805999" y="6004573"/>
            <a:ext cx="72222" cy="411323"/>
          </a:xfrm>
          <a:prstGeom prst="rect">
            <a:avLst/>
          </a:prstGeom>
        </p:spPr>
        <p:txBody>
          <a:bodyPr lIns="0" tIns="0" rIns="0" bIns="0" rtlCol="0" anchor="t">
            <a:spAutoFit/>
          </a:bodyPr>
          <a:lstStyle/>
          <a:p>
            <a:pPr algn="l">
              <a:lnSpc>
                <a:spcPts val="3458"/>
              </a:lnSpc>
            </a:pPr>
            <a:r>
              <a:rPr lang="en-US" sz="2128">
                <a:solidFill>
                  <a:srgbClr val="090F10"/>
                </a:solidFill>
                <a:latin typeface="Montserrat Thin"/>
                <a:ea typeface="Montserrat Thin"/>
                <a:cs typeface="Montserrat Thin"/>
                <a:sym typeface="Montserrat Thin"/>
              </a:rPr>
              <a:t> </a:t>
            </a:r>
          </a:p>
        </p:txBody>
      </p:sp>
      <p:sp>
        <p:nvSpPr>
          <p:cNvPr id="17" name="TextBox 17"/>
          <p:cNvSpPr txBox="1"/>
          <p:nvPr/>
        </p:nvSpPr>
        <p:spPr>
          <a:xfrm>
            <a:off x="2410266" y="6965722"/>
            <a:ext cx="2438462" cy="372745"/>
          </a:xfrm>
          <a:prstGeom prst="rect">
            <a:avLst/>
          </a:prstGeom>
        </p:spPr>
        <p:txBody>
          <a:bodyPr lIns="0" tIns="0" rIns="0" bIns="0" rtlCol="0" anchor="t">
            <a:spAutoFit/>
          </a:bodyPr>
          <a:lstStyle/>
          <a:p>
            <a:pPr algn="ctr">
              <a:lnSpc>
                <a:spcPts val="3080"/>
              </a:lnSpc>
            </a:pPr>
            <a:r>
              <a:rPr lang="en-US" sz="2200" spc="2">
                <a:solidFill>
                  <a:srgbClr val="090F10"/>
                </a:solidFill>
                <a:latin typeface="Montserrat"/>
                <a:ea typeface="Montserrat"/>
                <a:cs typeface="Montserrat"/>
                <a:sym typeface="Montserrat"/>
              </a:rPr>
              <a:t>of GDP</a:t>
            </a:r>
          </a:p>
        </p:txBody>
      </p:sp>
      <p:sp>
        <p:nvSpPr>
          <p:cNvPr id="18" name="TextBox 18"/>
          <p:cNvSpPr txBox="1"/>
          <p:nvPr/>
        </p:nvSpPr>
        <p:spPr>
          <a:xfrm>
            <a:off x="6354166" y="6965722"/>
            <a:ext cx="5940783" cy="1153795"/>
          </a:xfrm>
          <a:prstGeom prst="rect">
            <a:avLst/>
          </a:prstGeom>
        </p:spPr>
        <p:txBody>
          <a:bodyPr lIns="0" tIns="0" rIns="0" bIns="0" rtlCol="0" anchor="t">
            <a:spAutoFit/>
          </a:bodyPr>
          <a:lstStyle/>
          <a:p>
            <a:pPr algn="ctr">
              <a:lnSpc>
                <a:spcPts val="3080"/>
              </a:lnSpc>
            </a:pPr>
            <a:r>
              <a:rPr lang="en-US" sz="2200">
                <a:solidFill>
                  <a:srgbClr val="090F10"/>
                </a:solidFill>
                <a:latin typeface="Montserrat"/>
                <a:ea typeface="Montserrat"/>
                <a:cs typeface="Montserrat"/>
                <a:sym typeface="Montserrat"/>
              </a:rPr>
              <a:t>IoT &amp; Robotics Testbeds - large scale testing for robotics, logistics and space technologies</a:t>
            </a:r>
          </a:p>
        </p:txBody>
      </p:sp>
      <p:grpSp>
        <p:nvGrpSpPr>
          <p:cNvPr id="27" name="Group 40">
            <a:extLst>
              <a:ext uri="{FF2B5EF4-FFF2-40B4-BE49-F238E27FC236}">
                <a16:creationId xmlns:a16="http://schemas.microsoft.com/office/drawing/2014/main" id="{8CB56591-D00F-4666-CC53-8D90DEF755D1}"/>
              </a:ext>
            </a:extLst>
          </p:cNvPr>
          <p:cNvGrpSpPr/>
          <p:nvPr/>
        </p:nvGrpSpPr>
        <p:grpSpPr>
          <a:xfrm>
            <a:off x="3021329" y="5845988"/>
            <a:ext cx="1811251" cy="797054"/>
            <a:chOff x="0" y="0"/>
            <a:chExt cx="880871" cy="334428"/>
          </a:xfrm>
        </p:grpSpPr>
        <p:sp>
          <p:nvSpPr>
            <p:cNvPr id="28" name="Freeform 41">
              <a:extLst>
                <a:ext uri="{FF2B5EF4-FFF2-40B4-BE49-F238E27FC236}">
                  <a16:creationId xmlns:a16="http://schemas.microsoft.com/office/drawing/2014/main" id="{8238D169-0C0E-B7D9-8885-2BB817BD92C6}"/>
                </a:ext>
              </a:extLst>
            </p:cNvPr>
            <p:cNvSpPr/>
            <p:nvPr/>
          </p:nvSpPr>
          <p:spPr>
            <a:xfrm>
              <a:off x="0" y="0"/>
              <a:ext cx="880871" cy="334428"/>
            </a:xfrm>
            <a:custGeom>
              <a:avLst/>
              <a:gdLst/>
              <a:ahLst/>
              <a:cxnLst/>
              <a:rect l="l" t="t" r="r" b="b"/>
              <a:pathLst>
                <a:path w="880871" h="334428">
                  <a:moveTo>
                    <a:pt x="0" y="0"/>
                  </a:moveTo>
                  <a:lnTo>
                    <a:pt x="880871" y="0"/>
                  </a:lnTo>
                  <a:lnTo>
                    <a:pt x="880871" y="334428"/>
                  </a:lnTo>
                  <a:lnTo>
                    <a:pt x="0" y="334428"/>
                  </a:lnTo>
                  <a:close/>
                </a:path>
              </a:pathLst>
            </a:custGeom>
            <a:solidFill>
              <a:srgbClr val="095147"/>
            </a:solidFill>
          </p:spPr>
          <p:txBody>
            <a:bodyPr/>
            <a:lstStyle/>
            <a:p>
              <a:endParaRPr lang="lv-LV"/>
            </a:p>
          </p:txBody>
        </p:sp>
        <p:sp>
          <p:nvSpPr>
            <p:cNvPr id="29" name="TextBox 42">
              <a:extLst>
                <a:ext uri="{FF2B5EF4-FFF2-40B4-BE49-F238E27FC236}">
                  <a16:creationId xmlns:a16="http://schemas.microsoft.com/office/drawing/2014/main" id="{8970D021-FA50-4ADB-FE1A-F78EC6E9A472}"/>
                </a:ext>
              </a:extLst>
            </p:cNvPr>
            <p:cNvSpPr txBox="1"/>
            <p:nvPr/>
          </p:nvSpPr>
          <p:spPr>
            <a:xfrm>
              <a:off x="0" y="-76200"/>
              <a:ext cx="880871" cy="410628"/>
            </a:xfrm>
            <a:prstGeom prst="rect">
              <a:avLst/>
            </a:prstGeom>
          </p:spPr>
          <p:txBody>
            <a:bodyPr lIns="50800" tIns="50800" rIns="50800" bIns="50800" rtlCol="0" anchor="ctr"/>
            <a:lstStyle/>
            <a:p>
              <a:pPr marL="0" lvl="0" indent="0" algn="ctr">
                <a:lnSpc>
                  <a:spcPts val="2973"/>
                </a:lnSpc>
                <a:spcBef>
                  <a:spcPct val="0"/>
                </a:spcBef>
              </a:pPr>
              <a:endParaRPr/>
            </a:p>
          </p:txBody>
        </p:sp>
      </p:grpSp>
      <p:sp>
        <p:nvSpPr>
          <p:cNvPr id="19" name="TextBox 19"/>
          <p:cNvSpPr txBox="1"/>
          <p:nvPr/>
        </p:nvSpPr>
        <p:spPr>
          <a:xfrm>
            <a:off x="13393088" y="6965722"/>
            <a:ext cx="2405707" cy="763270"/>
          </a:xfrm>
          <a:prstGeom prst="rect">
            <a:avLst/>
          </a:prstGeom>
        </p:spPr>
        <p:txBody>
          <a:bodyPr lIns="0" tIns="0" rIns="0" bIns="0" rtlCol="0" anchor="t">
            <a:spAutoFit/>
          </a:bodyPr>
          <a:lstStyle/>
          <a:p>
            <a:pPr algn="ctr">
              <a:lnSpc>
                <a:spcPts val="3080"/>
              </a:lnSpc>
            </a:pPr>
            <a:r>
              <a:rPr lang="en-US" sz="2200">
                <a:solidFill>
                  <a:srgbClr val="090F10"/>
                </a:solidFill>
                <a:latin typeface="Montserrat"/>
                <a:ea typeface="Montserrat"/>
                <a:cs typeface="Montserrat"/>
                <a:sym typeface="Montserrat"/>
              </a:rPr>
              <a:t>ICT product exports </a:t>
            </a:r>
          </a:p>
        </p:txBody>
      </p:sp>
      <p:sp>
        <p:nvSpPr>
          <p:cNvPr id="20" name="TextBox 20"/>
          <p:cNvSpPr txBox="1"/>
          <p:nvPr/>
        </p:nvSpPr>
        <p:spPr>
          <a:xfrm>
            <a:off x="1021249" y="775299"/>
            <a:ext cx="13077052" cy="1562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Information and Communications Technology</a:t>
            </a:r>
          </a:p>
        </p:txBody>
      </p:sp>
      <p:sp>
        <p:nvSpPr>
          <p:cNvPr id="21" name="Freeform 21"/>
          <p:cNvSpPr/>
          <p:nvPr/>
        </p:nvSpPr>
        <p:spPr>
          <a:xfrm>
            <a:off x="13842110" y="4156934"/>
            <a:ext cx="1357732" cy="1345286"/>
          </a:xfrm>
          <a:custGeom>
            <a:avLst/>
            <a:gdLst/>
            <a:ahLst/>
            <a:cxnLst/>
            <a:rect l="l" t="t" r="r" b="b"/>
            <a:pathLst>
              <a:path w="1357732" h="1345286">
                <a:moveTo>
                  <a:pt x="0" y="0"/>
                </a:moveTo>
                <a:lnTo>
                  <a:pt x="1357732" y="0"/>
                </a:lnTo>
                <a:lnTo>
                  <a:pt x="1357732" y="1345286"/>
                </a:lnTo>
                <a:lnTo>
                  <a:pt x="0" y="134528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lv-LV"/>
          </a:p>
        </p:txBody>
      </p:sp>
      <p:sp>
        <p:nvSpPr>
          <p:cNvPr id="22" name="Freeform 22"/>
          <p:cNvSpPr/>
          <p:nvPr/>
        </p:nvSpPr>
        <p:spPr>
          <a:xfrm>
            <a:off x="3246700" y="4544672"/>
            <a:ext cx="1139938" cy="957548"/>
          </a:xfrm>
          <a:custGeom>
            <a:avLst/>
            <a:gdLst/>
            <a:ahLst/>
            <a:cxnLst/>
            <a:rect l="l" t="t" r="r" b="b"/>
            <a:pathLst>
              <a:path w="1139938" h="957548">
                <a:moveTo>
                  <a:pt x="0" y="0"/>
                </a:moveTo>
                <a:lnTo>
                  <a:pt x="1139939" y="0"/>
                </a:lnTo>
                <a:lnTo>
                  <a:pt x="1139939" y="957548"/>
                </a:lnTo>
                <a:lnTo>
                  <a:pt x="0" y="95754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sp>
        <p:nvSpPr>
          <p:cNvPr id="23" name="TextBox 23"/>
          <p:cNvSpPr txBox="1"/>
          <p:nvPr/>
        </p:nvSpPr>
        <p:spPr>
          <a:xfrm>
            <a:off x="1028700" y="2337399"/>
            <a:ext cx="12198665" cy="1371600"/>
          </a:xfrm>
          <a:prstGeom prst="rect">
            <a:avLst/>
          </a:prstGeom>
        </p:spPr>
        <p:txBody>
          <a:bodyPr lIns="0" tIns="0" rIns="0" bIns="0" rtlCol="0" anchor="t">
            <a:spAutoFit/>
          </a:bodyPr>
          <a:lstStyle/>
          <a:p>
            <a:pPr algn="l">
              <a:lnSpc>
                <a:spcPts val="3600"/>
              </a:lnSpc>
              <a:spcBef>
                <a:spcPct val="0"/>
              </a:spcBef>
            </a:pPr>
            <a:r>
              <a:rPr lang="en-US" sz="3000">
                <a:solidFill>
                  <a:srgbClr val="8B8B8B"/>
                </a:solidFill>
                <a:latin typeface="Montserrat"/>
                <a:ea typeface="Montserrat"/>
                <a:cs typeface="Montserrat"/>
                <a:sym typeface="Montserrat"/>
              </a:rPr>
              <a:t>Latvia’s ICT sector offers a strong, future‑ready investment landscape built on top‑tier infrastructure, modern regulation, and a fast‑growing innovation ecosystem</a:t>
            </a:r>
          </a:p>
        </p:txBody>
      </p:sp>
      <p:sp>
        <p:nvSpPr>
          <p:cNvPr id="12" name="TextBox 12"/>
          <p:cNvSpPr txBox="1"/>
          <p:nvPr/>
        </p:nvSpPr>
        <p:spPr>
          <a:xfrm>
            <a:off x="1927672" y="5784601"/>
            <a:ext cx="3931367" cy="854053"/>
          </a:xfrm>
          <a:prstGeom prst="rect">
            <a:avLst/>
          </a:prstGeom>
        </p:spPr>
        <p:txBody>
          <a:bodyPr lIns="0" tIns="0" rIns="0" bIns="0" rtlCol="0" anchor="t">
            <a:spAutoFit/>
          </a:bodyPr>
          <a:lstStyle/>
          <a:p>
            <a:pPr algn="ctr">
              <a:lnSpc>
                <a:spcPts val="7000"/>
              </a:lnSpc>
            </a:pPr>
            <a:r>
              <a:rPr lang="en-US" sz="5000" b="1" dirty="0">
                <a:solidFill>
                  <a:srgbClr val="09E6A1"/>
                </a:solidFill>
                <a:latin typeface="Montserrat Bold"/>
                <a:ea typeface="Montserrat Bold"/>
                <a:cs typeface="Montserrat Bold"/>
                <a:sym typeface="Montserrat Bold"/>
              </a:rPr>
              <a:t>7.1%</a:t>
            </a:r>
          </a:p>
        </p:txBody>
      </p:sp>
      <p:grpSp>
        <p:nvGrpSpPr>
          <p:cNvPr id="33" name="Group 40">
            <a:extLst>
              <a:ext uri="{FF2B5EF4-FFF2-40B4-BE49-F238E27FC236}">
                <a16:creationId xmlns:a16="http://schemas.microsoft.com/office/drawing/2014/main" id="{C4127E82-B0E3-8FE8-731A-B6FB0D2B1C13}"/>
              </a:ext>
            </a:extLst>
          </p:cNvPr>
          <p:cNvGrpSpPr/>
          <p:nvPr/>
        </p:nvGrpSpPr>
        <p:grpSpPr>
          <a:xfrm>
            <a:off x="-836546" y="5586918"/>
            <a:ext cx="10923772" cy="1273793"/>
            <a:chOff x="0" y="-76200"/>
            <a:chExt cx="3521457" cy="410628"/>
          </a:xfrm>
        </p:grpSpPr>
        <p:sp>
          <p:nvSpPr>
            <p:cNvPr id="34" name="Freeform 41">
              <a:extLst>
                <a:ext uri="{FF2B5EF4-FFF2-40B4-BE49-F238E27FC236}">
                  <a16:creationId xmlns:a16="http://schemas.microsoft.com/office/drawing/2014/main" id="{87FFCE87-F4DD-3F98-EC1F-FC827870ECB8}"/>
                </a:ext>
              </a:extLst>
            </p:cNvPr>
            <p:cNvSpPr/>
            <p:nvPr/>
          </p:nvSpPr>
          <p:spPr>
            <a:xfrm>
              <a:off x="2902466" y="7450"/>
              <a:ext cx="618991" cy="256943"/>
            </a:xfrm>
            <a:custGeom>
              <a:avLst/>
              <a:gdLst/>
              <a:ahLst/>
              <a:cxnLst/>
              <a:rect l="l" t="t" r="r" b="b"/>
              <a:pathLst>
                <a:path w="880871" h="334428">
                  <a:moveTo>
                    <a:pt x="0" y="0"/>
                  </a:moveTo>
                  <a:lnTo>
                    <a:pt x="880871" y="0"/>
                  </a:lnTo>
                  <a:lnTo>
                    <a:pt x="880871" y="334428"/>
                  </a:lnTo>
                  <a:lnTo>
                    <a:pt x="0" y="334428"/>
                  </a:lnTo>
                  <a:close/>
                </a:path>
              </a:pathLst>
            </a:custGeom>
            <a:solidFill>
              <a:srgbClr val="095147"/>
            </a:solidFill>
          </p:spPr>
          <p:txBody>
            <a:bodyPr/>
            <a:lstStyle/>
            <a:p>
              <a:endParaRPr lang="lv-LV" dirty="0"/>
            </a:p>
          </p:txBody>
        </p:sp>
        <p:sp>
          <p:nvSpPr>
            <p:cNvPr id="35" name="TextBox 42">
              <a:extLst>
                <a:ext uri="{FF2B5EF4-FFF2-40B4-BE49-F238E27FC236}">
                  <a16:creationId xmlns:a16="http://schemas.microsoft.com/office/drawing/2014/main" id="{390F5B3E-CFF3-5104-4B68-C24CB157560B}"/>
                </a:ext>
              </a:extLst>
            </p:cNvPr>
            <p:cNvSpPr txBox="1"/>
            <p:nvPr/>
          </p:nvSpPr>
          <p:spPr>
            <a:xfrm>
              <a:off x="0" y="-76200"/>
              <a:ext cx="880871" cy="410628"/>
            </a:xfrm>
            <a:prstGeom prst="rect">
              <a:avLst/>
            </a:prstGeom>
          </p:spPr>
          <p:txBody>
            <a:bodyPr lIns="50800" tIns="50800" rIns="50800" bIns="50800" rtlCol="0" anchor="ctr"/>
            <a:lstStyle/>
            <a:p>
              <a:pPr marL="0" lvl="0" indent="0" algn="ctr">
                <a:lnSpc>
                  <a:spcPts val="2973"/>
                </a:lnSpc>
                <a:spcBef>
                  <a:spcPct val="0"/>
                </a:spcBef>
              </a:pPr>
              <a:endParaRPr/>
            </a:p>
          </p:txBody>
        </p:sp>
      </p:grpSp>
      <p:sp>
        <p:nvSpPr>
          <p:cNvPr id="13" name="TextBox 13"/>
          <p:cNvSpPr txBox="1"/>
          <p:nvPr/>
        </p:nvSpPr>
        <p:spPr>
          <a:xfrm>
            <a:off x="8265937" y="5810600"/>
            <a:ext cx="1722429" cy="854053"/>
          </a:xfrm>
          <a:prstGeom prst="rect">
            <a:avLst/>
          </a:prstGeom>
        </p:spPr>
        <p:txBody>
          <a:bodyPr wrap="square" lIns="0" tIns="0" rIns="0" bIns="0" rtlCol="0" anchor="t">
            <a:spAutoFit/>
          </a:bodyPr>
          <a:lstStyle/>
          <a:p>
            <a:pPr marL="0" lvl="0" indent="0" algn="ctr">
              <a:lnSpc>
                <a:spcPts val="7000"/>
              </a:lnSpc>
              <a:spcBef>
                <a:spcPct val="0"/>
              </a:spcBef>
            </a:pPr>
            <a:r>
              <a:rPr lang="en-US" sz="5000" b="1" u="none" strike="noStrike" dirty="0">
                <a:solidFill>
                  <a:srgbClr val="09E6A1"/>
                </a:solidFill>
                <a:latin typeface="Montserrat Bold"/>
                <a:ea typeface="Montserrat Bold"/>
                <a:cs typeface="Montserrat Bold"/>
                <a:sym typeface="Montserrat Bold"/>
              </a:rPr>
              <a:t>100+</a:t>
            </a:r>
          </a:p>
        </p:txBody>
      </p:sp>
      <p:grpSp>
        <p:nvGrpSpPr>
          <p:cNvPr id="36" name="Group 40">
            <a:extLst>
              <a:ext uri="{FF2B5EF4-FFF2-40B4-BE49-F238E27FC236}">
                <a16:creationId xmlns:a16="http://schemas.microsoft.com/office/drawing/2014/main" id="{48C49282-A00C-1101-7839-43D0C784446F}"/>
              </a:ext>
            </a:extLst>
          </p:cNvPr>
          <p:cNvGrpSpPr/>
          <p:nvPr/>
        </p:nvGrpSpPr>
        <p:grpSpPr>
          <a:xfrm>
            <a:off x="4319833" y="5586918"/>
            <a:ext cx="11669599" cy="1273793"/>
            <a:chOff x="0" y="-76200"/>
            <a:chExt cx="3600896" cy="410628"/>
          </a:xfrm>
        </p:grpSpPr>
        <p:sp>
          <p:nvSpPr>
            <p:cNvPr id="37" name="Freeform 41">
              <a:extLst>
                <a:ext uri="{FF2B5EF4-FFF2-40B4-BE49-F238E27FC236}">
                  <a16:creationId xmlns:a16="http://schemas.microsoft.com/office/drawing/2014/main" id="{35E75075-574F-B93E-2031-5026ED336FE6}"/>
                </a:ext>
              </a:extLst>
            </p:cNvPr>
            <p:cNvSpPr/>
            <p:nvPr/>
          </p:nvSpPr>
          <p:spPr>
            <a:xfrm>
              <a:off x="2817011" y="9024"/>
              <a:ext cx="783885" cy="256943"/>
            </a:xfrm>
            <a:custGeom>
              <a:avLst/>
              <a:gdLst/>
              <a:ahLst/>
              <a:cxnLst/>
              <a:rect l="l" t="t" r="r" b="b"/>
              <a:pathLst>
                <a:path w="880871" h="334428">
                  <a:moveTo>
                    <a:pt x="0" y="0"/>
                  </a:moveTo>
                  <a:lnTo>
                    <a:pt x="880871" y="0"/>
                  </a:lnTo>
                  <a:lnTo>
                    <a:pt x="880871" y="334428"/>
                  </a:lnTo>
                  <a:lnTo>
                    <a:pt x="0" y="334428"/>
                  </a:lnTo>
                  <a:close/>
                </a:path>
              </a:pathLst>
            </a:custGeom>
            <a:solidFill>
              <a:srgbClr val="095147"/>
            </a:solidFill>
          </p:spPr>
          <p:txBody>
            <a:bodyPr/>
            <a:lstStyle/>
            <a:p>
              <a:endParaRPr lang="lv-LV" dirty="0"/>
            </a:p>
          </p:txBody>
        </p:sp>
        <p:sp>
          <p:nvSpPr>
            <p:cNvPr id="38" name="TextBox 42">
              <a:extLst>
                <a:ext uri="{FF2B5EF4-FFF2-40B4-BE49-F238E27FC236}">
                  <a16:creationId xmlns:a16="http://schemas.microsoft.com/office/drawing/2014/main" id="{4D7ADB45-EC7D-B422-7DCB-6C75BE967F06}"/>
                </a:ext>
              </a:extLst>
            </p:cNvPr>
            <p:cNvSpPr txBox="1"/>
            <p:nvPr/>
          </p:nvSpPr>
          <p:spPr>
            <a:xfrm>
              <a:off x="0" y="-76200"/>
              <a:ext cx="880871" cy="410628"/>
            </a:xfrm>
            <a:prstGeom prst="rect">
              <a:avLst/>
            </a:prstGeom>
          </p:spPr>
          <p:txBody>
            <a:bodyPr lIns="50800" tIns="50800" rIns="50800" bIns="50800" rtlCol="0" anchor="ctr"/>
            <a:lstStyle/>
            <a:p>
              <a:pPr marL="0" lvl="0" indent="0" algn="ctr">
                <a:lnSpc>
                  <a:spcPts val="2973"/>
                </a:lnSpc>
                <a:spcBef>
                  <a:spcPct val="0"/>
                </a:spcBef>
              </a:pPr>
              <a:endParaRPr/>
            </a:p>
          </p:txBody>
        </p:sp>
      </p:grpSp>
      <p:sp>
        <p:nvSpPr>
          <p:cNvPr id="15" name="TextBox 15"/>
          <p:cNvSpPr txBox="1"/>
          <p:nvPr/>
        </p:nvSpPr>
        <p:spPr>
          <a:xfrm>
            <a:off x="13393088" y="5777633"/>
            <a:ext cx="2611129" cy="854075"/>
          </a:xfrm>
          <a:prstGeom prst="rect">
            <a:avLst/>
          </a:prstGeom>
        </p:spPr>
        <p:txBody>
          <a:bodyPr wrap="square" lIns="0" tIns="0" rIns="0" bIns="0" rtlCol="0" anchor="t">
            <a:spAutoFit/>
          </a:bodyPr>
          <a:lstStyle/>
          <a:p>
            <a:pPr marL="0" lvl="0" indent="0" algn="ctr">
              <a:lnSpc>
                <a:spcPts val="7000"/>
              </a:lnSpc>
              <a:spcBef>
                <a:spcPct val="0"/>
              </a:spcBef>
            </a:pPr>
            <a:r>
              <a:rPr lang="en-US" sz="5000" b="1" u="none" strike="noStrike" dirty="0">
                <a:solidFill>
                  <a:srgbClr val="09E6A1"/>
                </a:solidFill>
                <a:latin typeface="Montserrat Bold"/>
                <a:ea typeface="Montserrat Bold"/>
                <a:cs typeface="Montserrat Bold"/>
                <a:sym typeface="Montserrat Bold"/>
              </a:rPr>
              <a:t>€ 1.51 B</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6678" y="5990506"/>
            <a:ext cx="6361628" cy="747491"/>
          </a:xfrm>
          <a:custGeom>
            <a:avLst/>
            <a:gdLst/>
            <a:ahLst/>
            <a:cxnLst/>
            <a:rect l="l" t="t" r="r" b="b"/>
            <a:pathLst>
              <a:path w="6361628" h="747491">
                <a:moveTo>
                  <a:pt x="0" y="0"/>
                </a:moveTo>
                <a:lnTo>
                  <a:pt x="6361628" y="0"/>
                </a:lnTo>
                <a:lnTo>
                  <a:pt x="6361628" y="747491"/>
                </a:lnTo>
                <a:lnTo>
                  <a:pt x="0" y="747491"/>
                </a:lnTo>
                <a:lnTo>
                  <a:pt x="0" y="0"/>
                </a:lnTo>
                <a:close/>
              </a:path>
            </a:pathLst>
          </a:custGeom>
          <a:blipFill>
            <a:blip r:embed="rId3"/>
            <a:stretch>
              <a:fillRect/>
            </a:stretch>
          </a:blipFill>
        </p:spPr>
        <p:txBody>
          <a:bodyPr/>
          <a:lstStyle/>
          <a:p>
            <a:endParaRPr lang="lv-LV"/>
          </a:p>
        </p:txBody>
      </p:sp>
      <p:grpSp>
        <p:nvGrpSpPr>
          <p:cNvPr id="3" name="Group 3"/>
          <p:cNvGrpSpPr/>
          <p:nvPr/>
        </p:nvGrpSpPr>
        <p:grpSpPr>
          <a:xfrm>
            <a:off x="1028700" y="2587851"/>
            <a:ext cx="7974428" cy="3542041"/>
            <a:chOff x="0" y="0"/>
            <a:chExt cx="2100261" cy="932883"/>
          </a:xfrm>
        </p:grpSpPr>
        <p:sp>
          <p:nvSpPr>
            <p:cNvPr id="4" name="Freeform 4"/>
            <p:cNvSpPr/>
            <p:nvPr/>
          </p:nvSpPr>
          <p:spPr>
            <a:xfrm>
              <a:off x="0" y="0"/>
              <a:ext cx="2100261" cy="932883"/>
            </a:xfrm>
            <a:custGeom>
              <a:avLst/>
              <a:gdLst/>
              <a:ahLst/>
              <a:cxnLst/>
              <a:rect l="l" t="t" r="r" b="b"/>
              <a:pathLst>
                <a:path w="2100261" h="932883">
                  <a:moveTo>
                    <a:pt x="16504" y="0"/>
                  </a:moveTo>
                  <a:lnTo>
                    <a:pt x="2083757" y="0"/>
                  </a:lnTo>
                  <a:cubicBezTo>
                    <a:pt x="2088134" y="0"/>
                    <a:pt x="2092332" y="1739"/>
                    <a:pt x="2095427" y="4834"/>
                  </a:cubicBezTo>
                  <a:cubicBezTo>
                    <a:pt x="2098522" y="7929"/>
                    <a:pt x="2100261" y="12127"/>
                    <a:pt x="2100261" y="16504"/>
                  </a:cubicBezTo>
                  <a:lnTo>
                    <a:pt x="2100261" y="916379"/>
                  </a:lnTo>
                  <a:cubicBezTo>
                    <a:pt x="2100261" y="920756"/>
                    <a:pt x="2098522" y="924954"/>
                    <a:pt x="2095427" y="928049"/>
                  </a:cubicBezTo>
                  <a:cubicBezTo>
                    <a:pt x="2092332" y="931144"/>
                    <a:pt x="2088134" y="932883"/>
                    <a:pt x="2083757" y="932883"/>
                  </a:cubicBezTo>
                  <a:lnTo>
                    <a:pt x="16504" y="932883"/>
                  </a:lnTo>
                  <a:cubicBezTo>
                    <a:pt x="12127" y="932883"/>
                    <a:pt x="7929" y="931144"/>
                    <a:pt x="4834" y="928049"/>
                  </a:cubicBezTo>
                  <a:cubicBezTo>
                    <a:pt x="1739" y="924954"/>
                    <a:pt x="0" y="920756"/>
                    <a:pt x="0" y="916379"/>
                  </a:cubicBezTo>
                  <a:lnTo>
                    <a:pt x="0" y="16504"/>
                  </a:lnTo>
                  <a:cubicBezTo>
                    <a:pt x="0" y="12127"/>
                    <a:pt x="1739" y="7929"/>
                    <a:pt x="4834" y="4834"/>
                  </a:cubicBezTo>
                  <a:cubicBezTo>
                    <a:pt x="7929" y="1739"/>
                    <a:pt x="12127" y="0"/>
                    <a:pt x="16504" y="0"/>
                  </a:cubicBezTo>
                  <a:close/>
                </a:path>
              </a:pathLst>
            </a:custGeom>
            <a:solidFill>
              <a:srgbClr val="FDFDFD"/>
            </a:solidFill>
            <a:ln w="38100" cap="sq">
              <a:solidFill>
                <a:srgbClr val="095147"/>
              </a:solidFill>
              <a:prstDash val="solid"/>
              <a:miter/>
            </a:ln>
          </p:spPr>
          <p:txBody>
            <a:bodyPr/>
            <a:lstStyle/>
            <a:p>
              <a:endParaRPr lang="lv-LV"/>
            </a:p>
          </p:txBody>
        </p:sp>
        <p:sp>
          <p:nvSpPr>
            <p:cNvPr id="5" name="TextBox 5"/>
            <p:cNvSpPr txBox="1"/>
            <p:nvPr/>
          </p:nvSpPr>
          <p:spPr>
            <a:xfrm>
              <a:off x="0" y="-28575"/>
              <a:ext cx="2100261" cy="961458"/>
            </a:xfrm>
            <a:prstGeom prst="rect">
              <a:avLst/>
            </a:prstGeom>
          </p:spPr>
          <p:txBody>
            <a:bodyPr lIns="50800" tIns="50800" rIns="50800" bIns="50800" rtlCol="0" anchor="ctr"/>
            <a:lstStyle/>
            <a:p>
              <a:pPr algn="ctr">
                <a:lnSpc>
                  <a:spcPts val="2240"/>
                </a:lnSpc>
              </a:pPr>
              <a:endParaRPr/>
            </a:p>
          </p:txBody>
        </p:sp>
      </p:grpSp>
      <p:grpSp>
        <p:nvGrpSpPr>
          <p:cNvPr id="6" name="Group 6"/>
          <p:cNvGrpSpPr/>
          <p:nvPr/>
        </p:nvGrpSpPr>
        <p:grpSpPr>
          <a:xfrm>
            <a:off x="1676678" y="2761498"/>
            <a:ext cx="5270149" cy="1209597"/>
            <a:chOff x="0" y="0"/>
            <a:chExt cx="7026865" cy="1612796"/>
          </a:xfrm>
        </p:grpSpPr>
        <p:sp>
          <p:nvSpPr>
            <p:cNvPr id="7" name="Freeform 7"/>
            <p:cNvSpPr/>
            <p:nvPr/>
          </p:nvSpPr>
          <p:spPr>
            <a:xfrm>
              <a:off x="0" y="0"/>
              <a:ext cx="7026865" cy="1612796"/>
            </a:xfrm>
            <a:custGeom>
              <a:avLst/>
              <a:gdLst/>
              <a:ahLst/>
              <a:cxnLst/>
              <a:rect l="l" t="t" r="r" b="b"/>
              <a:pathLst>
                <a:path w="7026865" h="1612796">
                  <a:moveTo>
                    <a:pt x="0" y="0"/>
                  </a:moveTo>
                  <a:lnTo>
                    <a:pt x="7026865" y="0"/>
                  </a:lnTo>
                  <a:lnTo>
                    <a:pt x="7026865" y="1612796"/>
                  </a:lnTo>
                  <a:lnTo>
                    <a:pt x="0" y="1612796"/>
                  </a:lnTo>
                  <a:close/>
                </a:path>
              </a:pathLst>
            </a:custGeom>
          </p:spPr>
          <p:txBody>
            <a:bodyPr/>
            <a:lstStyle/>
            <a:p>
              <a:endParaRPr lang="lv-LV"/>
            </a:p>
          </p:txBody>
        </p:sp>
        <p:sp>
          <p:nvSpPr>
            <p:cNvPr id="8" name="TextBox 8"/>
            <p:cNvSpPr txBox="1"/>
            <p:nvPr/>
          </p:nvSpPr>
          <p:spPr>
            <a:xfrm>
              <a:off x="0" y="38100"/>
              <a:ext cx="7026865" cy="1574696"/>
            </a:xfrm>
            <a:prstGeom prst="rect">
              <a:avLst/>
            </a:prstGeom>
          </p:spPr>
          <p:txBody>
            <a:bodyPr lIns="0" tIns="0" rIns="0" bIns="0" rtlCol="0" anchor="t"/>
            <a:lstStyle/>
            <a:p>
              <a:pPr algn="l">
                <a:lnSpc>
                  <a:spcPts val="3959"/>
                </a:lnSpc>
              </a:pPr>
              <a:r>
                <a:rPr lang="en-US" sz="3599" b="1">
                  <a:solidFill>
                    <a:srgbClr val="000000"/>
                  </a:solidFill>
                  <a:latin typeface="Montserrat Bold"/>
                  <a:ea typeface="Montserrat Bold"/>
                  <a:cs typeface="Montserrat Bold"/>
                  <a:sym typeface="Montserrat Bold"/>
                </a:rPr>
                <a:t>Emerging datacenter hotspot </a:t>
              </a:r>
            </a:p>
          </p:txBody>
        </p:sp>
      </p:grpSp>
      <p:grpSp>
        <p:nvGrpSpPr>
          <p:cNvPr id="9" name="Group 9"/>
          <p:cNvGrpSpPr/>
          <p:nvPr/>
        </p:nvGrpSpPr>
        <p:grpSpPr>
          <a:xfrm>
            <a:off x="13227365" y="0"/>
            <a:ext cx="5668786" cy="10314266"/>
            <a:chOff x="0" y="0"/>
            <a:chExt cx="878243" cy="1597950"/>
          </a:xfrm>
        </p:grpSpPr>
        <p:sp>
          <p:nvSpPr>
            <p:cNvPr id="10" name="Freeform 10"/>
            <p:cNvSpPr/>
            <p:nvPr/>
          </p:nvSpPr>
          <p:spPr>
            <a:xfrm>
              <a:off x="0" y="0"/>
              <a:ext cx="878243" cy="1597950"/>
            </a:xfrm>
            <a:custGeom>
              <a:avLst/>
              <a:gdLst/>
              <a:ahLst/>
              <a:cxnLst/>
              <a:rect l="l" t="t" r="r" b="b"/>
              <a:pathLst>
                <a:path w="878243" h="1597950">
                  <a:moveTo>
                    <a:pt x="0" y="0"/>
                  </a:moveTo>
                  <a:lnTo>
                    <a:pt x="878243" y="0"/>
                  </a:lnTo>
                  <a:lnTo>
                    <a:pt x="878243" y="1597950"/>
                  </a:lnTo>
                  <a:lnTo>
                    <a:pt x="0" y="1597950"/>
                  </a:lnTo>
                  <a:close/>
                </a:path>
              </a:pathLst>
            </a:custGeom>
            <a:blipFill>
              <a:blip r:embed="rId4"/>
              <a:stretch>
                <a:fillRect l="-86546" r="-86546"/>
              </a:stretch>
            </a:blipFill>
          </p:spPr>
          <p:txBody>
            <a:bodyPr/>
            <a:lstStyle/>
            <a:p>
              <a:endParaRPr lang="lv-LV"/>
            </a:p>
          </p:txBody>
        </p:sp>
      </p:grpSp>
      <p:grpSp>
        <p:nvGrpSpPr>
          <p:cNvPr id="11" name="Group 11"/>
          <p:cNvGrpSpPr/>
          <p:nvPr/>
        </p:nvGrpSpPr>
        <p:grpSpPr>
          <a:xfrm>
            <a:off x="1372019" y="2837811"/>
            <a:ext cx="127801" cy="1044097"/>
            <a:chOff x="0" y="0"/>
            <a:chExt cx="33660" cy="274988"/>
          </a:xfrm>
        </p:grpSpPr>
        <p:sp>
          <p:nvSpPr>
            <p:cNvPr id="12" name="Freeform 12"/>
            <p:cNvSpPr/>
            <p:nvPr/>
          </p:nvSpPr>
          <p:spPr>
            <a:xfrm>
              <a:off x="0" y="0"/>
              <a:ext cx="33660" cy="274988"/>
            </a:xfrm>
            <a:custGeom>
              <a:avLst/>
              <a:gdLst/>
              <a:ahLst/>
              <a:cxnLst/>
              <a:rect l="l" t="t" r="r" b="b"/>
              <a:pathLst>
                <a:path w="33660" h="274988">
                  <a:moveTo>
                    <a:pt x="0" y="0"/>
                  </a:moveTo>
                  <a:lnTo>
                    <a:pt x="33660" y="0"/>
                  </a:lnTo>
                  <a:lnTo>
                    <a:pt x="33660" y="274988"/>
                  </a:lnTo>
                  <a:lnTo>
                    <a:pt x="0" y="274988"/>
                  </a:lnTo>
                  <a:close/>
                </a:path>
              </a:pathLst>
            </a:custGeom>
            <a:solidFill>
              <a:srgbClr val="00DF9A"/>
            </a:solidFill>
          </p:spPr>
          <p:txBody>
            <a:bodyPr/>
            <a:lstStyle/>
            <a:p>
              <a:endParaRPr lang="lv-LV"/>
            </a:p>
          </p:txBody>
        </p:sp>
        <p:sp>
          <p:nvSpPr>
            <p:cNvPr id="13" name="TextBox 13"/>
            <p:cNvSpPr txBox="1"/>
            <p:nvPr/>
          </p:nvSpPr>
          <p:spPr>
            <a:xfrm>
              <a:off x="0" y="-9525"/>
              <a:ext cx="33660" cy="284513"/>
            </a:xfrm>
            <a:prstGeom prst="rect">
              <a:avLst/>
            </a:prstGeom>
          </p:spPr>
          <p:txBody>
            <a:bodyPr lIns="50800" tIns="50800" rIns="50800" bIns="50800" rtlCol="0" anchor="ctr"/>
            <a:lstStyle/>
            <a:p>
              <a:pPr algn="ctr">
                <a:lnSpc>
                  <a:spcPts val="1394"/>
                </a:lnSpc>
              </a:pPr>
              <a:endParaRPr/>
            </a:p>
          </p:txBody>
        </p:sp>
      </p:grpSp>
      <p:sp>
        <p:nvSpPr>
          <p:cNvPr id="14" name="TextBox 14"/>
          <p:cNvSpPr txBox="1"/>
          <p:nvPr/>
        </p:nvSpPr>
        <p:spPr>
          <a:xfrm>
            <a:off x="1028700" y="749526"/>
            <a:ext cx="13077052" cy="1562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Information and Communications Technology</a:t>
            </a:r>
          </a:p>
        </p:txBody>
      </p:sp>
      <p:sp>
        <p:nvSpPr>
          <p:cNvPr id="15" name="TextBox 15"/>
          <p:cNvSpPr txBox="1"/>
          <p:nvPr/>
        </p:nvSpPr>
        <p:spPr>
          <a:xfrm>
            <a:off x="1332480" y="4123495"/>
            <a:ext cx="7050023" cy="1714500"/>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Secure and reliable energy supply</a:t>
            </a:r>
          </a:p>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High share of renewable energy mix </a:t>
            </a:r>
          </a:p>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Low risk climate </a:t>
            </a:r>
          </a:p>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High-speed fiber connectivity</a:t>
            </a:r>
          </a:p>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Cost efficiency</a:t>
            </a:r>
          </a:p>
        </p:txBody>
      </p:sp>
      <p:sp>
        <p:nvSpPr>
          <p:cNvPr id="16" name="Freeform 16"/>
          <p:cNvSpPr/>
          <p:nvPr/>
        </p:nvSpPr>
        <p:spPr>
          <a:xfrm>
            <a:off x="10126728" y="5990506"/>
            <a:ext cx="6361628" cy="747491"/>
          </a:xfrm>
          <a:custGeom>
            <a:avLst/>
            <a:gdLst/>
            <a:ahLst/>
            <a:cxnLst/>
            <a:rect l="l" t="t" r="r" b="b"/>
            <a:pathLst>
              <a:path w="6361628" h="747491">
                <a:moveTo>
                  <a:pt x="0" y="0"/>
                </a:moveTo>
                <a:lnTo>
                  <a:pt x="6361628" y="0"/>
                </a:lnTo>
                <a:lnTo>
                  <a:pt x="6361628" y="747491"/>
                </a:lnTo>
                <a:lnTo>
                  <a:pt x="0" y="747491"/>
                </a:lnTo>
                <a:lnTo>
                  <a:pt x="0" y="0"/>
                </a:lnTo>
                <a:close/>
              </a:path>
            </a:pathLst>
          </a:custGeom>
          <a:blipFill>
            <a:blip r:embed="rId3"/>
            <a:stretch>
              <a:fillRect/>
            </a:stretch>
          </a:blipFill>
        </p:spPr>
        <p:txBody>
          <a:bodyPr/>
          <a:lstStyle/>
          <a:p>
            <a:endParaRPr lang="lv-LV"/>
          </a:p>
        </p:txBody>
      </p:sp>
      <p:grpSp>
        <p:nvGrpSpPr>
          <p:cNvPr id="17" name="Group 17"/>
          <p:cNvGrpSpPr/>
          <p:nvPr/>
        </p:nvGrpSpPr>
        <p:grpSpPr>
          <a:xfrm>
            <a:off x="9284872" y="2587851"/>
            <a:ext cx="7974428" cy="3542041"/>
            <a:chOff x="0" y="0"/>
            <a:chExt cx="2100261" cy="932883"/>
          </a:xfrm>
        </p:grpSpPr>
        <p:sp>
          <p:nvSpPr>
            <p:cNvPr id="18" name="Freeform 18"/>
            <p:cNvSpPr/>
            <p:nvPr/>
          </p:nvSpPr>
          <p:spPr>
            <a:xfrm>
              <a:off x="0" y="0"/>
              <a:ext cx="2100261" cy="932883"/>
            </a:xfrm>
            <a:custGeom>
              <a:avLst/>
              <a:gdLst/>
              <a:ahLst/>
              <a:cxnLst/>
              <a:rect l="l" t="t" r="r" b="b"/>
              <a:pathLst>
                <a:path w="2100261" h="932883">
                  <a:moveTo>
                    <a:pt x="16504" y="0"/>
                  </a:moveTo>
                  <a:lnTo>
                    <a:pt x="2083757" y="0"/>
                  </a:lnTo>
                  <a:cubicBezTo>
                    <a:pt x="2088134" y="0"/>
                    <a:pt x="2092332" y="1739"/>
                    <a:pt x="2095427" y="4834"/>
                  </a:cubicBezTo>
                  <a:cubicBezTo>
                    <a:pt x="2098522" y="7929"/>
                    <a:pt x="2100261" y="12127"/>
                    <a:pt x="2100261" y="16504"/>
                  </a:cubicBezTo>
                  <a:lnTo>
                    <a:pt x="2100261" y="916379"/>
                  </a:lnTo>
                  <a:cubicBezTo>
                    <a:pt x="2100261" y="920756"/>
                    <a:pt x="2098522" y="924954"/>
                    <a:pt x="2095427" y="928049"/>
                  </a:cubicBezTo>
                  <a:cubicBezTo>
                    <a:pt x="2092332" y="931144"/>
                    <a:pt x="2088134" y="932883"/>
                    <a:pt x="2083757" y="932883"/>
                  </a:cubicBezTo>
                  <a:lnTo>
                    <a:pt x="16504" y="932883"/>
                  </a:lnTo>
                  <a:cubicBezTo>
                    <a:pt x="12127" y="932883"/>
                    <a:pt x="7929" y="931144"/>
                    <a:pt x="4834" y="928049"/>
                  </a:cubicBezTo>
                  <a:cubicBezTo>
                    <a:pt x="1739" y="924954"/>
                    <a:pt x="0" y="920756"/>
                    <a:pt x="0" y="916379"/>
                  </a:cubicBezTo>
                  <a:lnTo>
                    <a:pt x="0" y="16504"/>
                  </a:lnTo>
                  <a:cubicBezTo>
                    <a:pt x="0" y="12127"/>
                    <a:pt x="1739" y="7929"/>
                    <a:pt x="4834" y="4834"/>
                  </a:cubicBezTo>
                  <a:cubicBezTo>
                    <a:pt x="7929" y="1739"/>
                    <a:pt x="12127" y="0"/>
                    <a:pt x="16504" y="0"/>
                  </a:cubicBezTo>
                  <a:close/>
                </a:path>
              </a:pathLst>
            </a:custGeom>
            <a:solidFill>
              <a:srgbClr val="FDFDFD"/>
            </a:solidFill>
            <a:ln w="38100" cap="sq">
              <a:solidFill>
                <a:srgbClr val="095147"/>
              </a:solidFill>
              <a:prstDash val="solid"/>
              <a:miter/>
            </a:ln>
          </p:spPr>
          <p:txBody>
            <a:bodyPr/>
            <a:lstStyle/>
            <a:p>
              <a:endParaRPr lang="lv-LV"/>
            </a:p>
          </p:txBody>
        </p:sp>
        <p:sp>
          <p:nvSpPr>
            <p:cNvPr id="19" name="TextBox 19"/>
            <p:cNvSpPr txBox="1"/>
            <p:nvPr/>
          </p:nvSpPr>
          <p:spPr>
            <a:xfrm>
              <a:off x="0" y="-28575"/>
              <a:ext cx="2100261" cy="961458"/>
            </a:xfrm>
            <a:prstGeom prst="rect">
              <a:avLst/>
            </a:prstGeom>
          </p:spPr>
          <p:txBody>
            <a:bodyPr lIns="50800" tIns="50800" rIns="50800" bIns="50800" rtlCol="0" anchor="ctr"/>
            <a:lstStyle/>
            <a:p>
              <a:pPr algn="ctr">
                <a:lnSpc>
                  <a:spcPts val="2240"/>
                </a:lnSpc>
              </a:pPr>
              <a:endParaRPr/>
            </a:p>
          </p:txBody>
        </p:sp>
      </p:grpSp>
      <p:grpSp>
        <p:nvGrpSpPr>
          <p:cNvPr id="20" name="Group 20"/>
          <p:cNvGrpSpPr/>
          <p:nvPr/>
        </p:nvGrpSpPr>
        <p:grpSpPr>
          <a:xfrm>
            <a:off x="10126728" y="2793161"/>
            <a:ext cx="5270149" cy="1209597"/>
            <a:chOff x="0" y="0"/>
            <a:chExt cx="7026865" cy="1612796"/>
          </a:xfrm>
        </p:grpSpPr>
        <p:sp>
          <p:nvSpPr>
            <p:cNvPr id="21" name="Freeform 21"/>
            <p:cNvSpPr/>
            <p:nvPr/>
          </p:nvSpPr>
          <p:spPr>
            <a:xfrm>
              <a:off x="0" y="0"/>
              <a:ext cx="7026865" cy="1612796"/>
            </a:xfrm>
            <a:custGeom>
              <a:avLst/>
              <a:gdLst/>
              <a:ahLst/>
              <a:cxnLst/>
              <a:rect l="l" t="t" r="r" b="b"/>
              <a:pathLst>
                <a:path w="7026865" h="1612796">
                  <a:moveTo>
                    <a:pt x="0" y="0"/>
                  </a:moveTo>
                  <a:lnTo>
                    <a:pt x="7026865" y="0"/>
                  </a:lnTo>
                  <a:lnTo>
                    <a:pt x="7026865" y="1612796"/>
                  </a:lnTo>
                  <a:lnTo>
                    <a:pt x="0" y="1612796"/>
                  </a:lnTo>
                  <a:close/>
                </a:path>
              </a:pathLst>
            </a:custGeom>
          </p:spPr>
          <p:txBody>
            <a:bodyPr/>
            <a:lstStyle/>
            <a:p>
              <a:endParaRPr lang="lv-LV"/>
            </a:p>
          </p:txBody>
        </p:sp>
        <p:sp>
          <p:nvSpPr>
            <p:cNvPr id="22" name="TextBox 22"/>
            <p:cNvSpPr txBox="1"/>
            <p:nvPr/>
          </p:nvSpPr>
          <p:spPr>
            <a:xfrm>
              <a:off x="0" y="38100"/>
              <a:ext cx="7026865" cy="1574696"/>
            </a:xfrm>
            <a:prstGeom prst="rect">
              <a:avLst/>
            </a:prstGeom>
          </p:spPr>
          <p:txBody>
            <a:bodyPr lIns="0" tIns="0" rIns="0" bIns="0" rtlCol="0" anchor="t"/>
            <a:lstStyle/>
            <a:p>
              <a:pPr algn="l">
                <a:lnSpc>
                  <a:spcPts val="3959"/>
                </a:lnSpc>
              </a:pPr>
              <a:r>
                <a:rPr lang="en-US" sz="3599" b="1">
                  <a:solidFill>
                    <a:srgbClr val="000000"/>
                  </a:solidFill>
                  <a:latin typeface="Montserrat Bold"/>
                  <a:ea typeface="Montserrat Bold"/>
                  <a:cs typeface="Montserrat Bold"/>
                  <a:sym typeface="Montserrat Bold"/>
                </a:rPr>
                <a:t>Dynamic Regulator for Fintech</a:t>
              </a:r>
            </a:p>
          </p:txBody>
        </p:sp>
      </p:grpSp>
      <p:grpSp>
        <p:nvGrpSpPr>
          <p:cNvPr id="23" name="Group 23"/>
          <p:cNvGrpSpPr/>
          <p:nvPr/>
        </p:nvGrpSpPr>
        <p:grpSpPr>
          <a:xfrm>
            <a:off x="9771107" y="2837811"/>
            <a:ext cx="127801" cy="1044097"/>
            <a:chOff x="0" y="0"/>
            <a:chExt cx="33660" cy="274988"/>
          </a:xfrm>
        </p:grpSpPr>
        <p:sp>
          <p:nvSpPr>
            <p:cNvPr id="24" name="Freeform 24"/>
            <p:cNvSpPr/>
            <p:nvPr/>
          </p:nvSpPr>
          <p:spPr>
            <a:xfrm>
              <a:off x="0" y="0"/>
              <a:ext cx="33660" cy="274988"/>
            </a:xfrm>
            <a:custGeom>
              <a:avLst/>
              <a:gdLst/>
              <a:ahLst/>
              <a:cxnLst/>
              <a:rect l="l" t="t" r="r" b="b"/>
              <a:pathLst>
                <a:path w="33660" h="274988">
                  <a:moveTo>
                    <a:pt x="0" y="0"/>
                  </a:moveTo>
                  <a:lnTo>
                    <a:pt x="33660" y="0"/>
                  </a:lnTo>
                  <a:lnTo>
                    <a:pt x="33660" y="274988"/>
                  </a:lnTo>
                  <a:lnTo>
                    <a:pt x="0" y="274988"/>
                  </a:lnTo>
                  <a:close/>
                </a:path>
              </a:pathLst>
            </a:custGeom>
            <a:solidFill>
              <a:srgbClr val="00DF9A"/>
            </a:solidFill>
          </p:spPr>
          <p:txBody>
            <a:bodyPr/>
            <a:lstStyle/>
            <a:p>
              <a:endParaRPr lang="lv-LV"/>
            </a:p>
          </p:txBody>
        </p:sp>
        <p:sp>
          <p:nvSpPr>
            <p:cNvPr id="25" name="TextBox 25"/>
            <p:cNvSpPr txBox="1"/>
            <p:nvPr/>
          </p:nvSpPr>
          <p:spPr>
            <a:xfrm>
              <a:off x="0" y="-9525"/>
              <a:ext cx="33660" cy="284513"/>
            </a:xfrm>
            <a:prstGeom prst="rect">
              <a:avLst/>
            </a:prstGeom>
          </p:spPr>
          <p:txBody>
            <a:bodyPr lIns="50800" tIns="50800" rIns="50800" bIns="50800" rtlCol="0" anchor="ctr"/>
            <a:lstStyle/>
            <a:p>
              <a:pPr algn="ctr">
                <a:lnSpc>
                  <a:spcPts val="1394"/>
                </a:lnSpc>
              </a:pPr>
              <a:endParaRPr/>
            </a:p>
          </p:txBody>
        </p:sp>
      </p:grpSp>
      <p:sp>
        <p:nvSpPr>
          <p:cNvPr id="26" name="TextBox 26"/>
          <p:cNvSpPr txBox="1"/>
          <p:nvPr/>
        </p:nvSpPr>
        <p:spPr>
          <a:xfrm>
            <a:off x="9587540" y="4079894"/>
            <a:ext cx="7398272" cy="1447231"/>
          </a:xfrm>
          <a:prstGeom prst="rect">
            <a:avLst/>
          </a:prstGeom>
        </p:spPr>
        <p:txBody>
          <a:bodyPr lIns="0" tIns="0" rIns="0" bIns="0" rtlCol="0" anchor="t">
            <a:spAutoFit/>
          </a:bodyPr>
          <a:lstStyle/>
          <a:p>
            <a:pPr marL="496571" lvl="1" indent="-248285" algn="l">
              <a:lnSpc>
                <a:spcPts val="2914"/>
              </a:lnSpc>
              <a:buFont typeface="Arial"/>
              <a:buChar char="•"/>
            </a:pPr>
            <a:r>
              <a:rPr lang="en-US" sz="2300">
                <a:solidFill>
                  <a:srgbClr val="000000"/>
                </a:solidFill>
                <a:latin typeface="Montserrat"/>
                <a:ea typeface="Montserrat"/>
                <a:cs typeface="Montserrat"/>
                <a:sym typeface="Montserrat"/>
              </a:rPr>
              <a:t>Free pre-licensing</a:t>
            </a:r>
          </a:p>
          <a:p>
            <a:pPr marL="496571" lvl="1" indent="-248285" algn="l">
              <a:lnSpc>
                <a:spcPts val="2914"/>
              </a:lnSpc>
              <a:buFont typeface="Arial"/>
              <a:buChar char="•"/>
            </a:pPr>
            <a:r>
              <a:rPr lang="en-US" sz="2300">
                <a:solidFill>
                  <a:srgbClr val="000000"/>
                </a:solidFill>
                <a:latin typeface="Montserrat"/>
                <a:ea typeface="Montserrat"/>
                <a:cs typeface="Montserrat"/>
                <a:sym typeface="Montserrat"/>
              </a:rPr>
              <a:t>3-6 month licensing (PI/EMI/MiCA)</a:t>
            </a:r>
          </a:p>
          <a:p>
            <a:pPr marL="496571" lvl="1" indent="-248285" algn="l">
              <a:lnSpc>
                <a:spcPts val="2914"/>
              </a:lnSpc>
              <a:buFont typeface="Arial"/>
              <a:buChar char="•"/>
            </a:pPr>
            <a:r>
              <a:rPr lang="en-US" sz="2300">
                <a:solidFill>
                  <a:srgbClr val="000000"/>
                </a:solidFill>
                <a:latin typeface="Montserrat"/>
                <a:ea typeface="Montserrat"/>
                <a:cs typeface="Montserrat"/>
                <a:sym typeface="Montserrat"/>
              </a:rPr>
              <a:t>Regulatory sandboxes</a:t>
            </a:r>
          </a:p>
          <a:p>
            <a:pPr marL="496571" lvl="1" indent="-248285" algn="l">
              <a:lnSpc>
                <a:spcPts val="2914"/>
              </a:lnSpc>
              <a:spcBef>
                <a:spcPct val="0"/>
              </a:spcBef>
              <a:buFont typeface="Arial"/>
              <a:buChar char="•"/>
            </a:pPr>
            <a:r>
              <a:rPr lang="en-US" sz="2300">
                <a:solidFill>
                  <a:srgbClr val="000000"/>
                </a:solidFill>
                <a:latin typeface="Montserrat"/>
                <a:ea typeface="Montserrat"/>
                <a:cs typeface="Montserrat"/>
                <a:sym typeface="Montserrat"/>
              </a:rPr>
              <a:t>Innovation Hub support</a:t>
            </a:r>
          </a:p>
        </p:txBody>
      </p:sp>
      <p:sp>
        <p:nvSpPr>
          <p:cNvPr id="27" name="Freeform 27"/>
          <p:cNvSpPr/>
          <p:nvPr/>
        </p:nvSpPr>
        <p:spPr>
          <a:xfrm>
            <a:off x="1676678" y="9656372"/>
            <a:ext cx="6361628" cy="747491"/>
          </a:xfrm>
          <a:custGeom>
            <a:avLst/>
            <a:gdLst/>
            <a:ahLst/>
            <a:cxnLst/>
            <a:rect l="l" t="t" r="r" b="b"/>
            <a:pathLst>
              <a:path w="6361628" h="747491">
                <a:moveTo>
                  <a:pt x="0" y="0"/>
                </a:moveTo>
                <a:lnTo>
                  <a:pt x="6361628" y="0"/>
                </a:lnTo>
                <a:lnTo>
                  <a:pt x="6361628" y="747491"/>
                </a:lnTo>
                <a:lnTo>
                  <a:pt x="0" y="747491"/>
                </a:lnTo>
                <a:lnTo>
                  <a:pt x="0" y="0"/>
                </a:lnTo>
                <a:close/>
              </a:path>
            </a:pathLst>
          </a:custGeom>
          <a:blipFill>
            <a:blip r:embed="rId3"/>
            <a:stretch>
              <a:fillRect/>
            </a:stretch>
          </a:blipFill>
        </p:spPr>
        <p:txBody>
          <a:bodyPr/>
          <a:lstStyle/>
          <a:p>
            <a:endParaRPr lang="lv-LV"/>
          </a:p>
        </p:txBody>
      </p:sp>
      <p:grpSp>
        <p:nvGrpSpPr>
          <p:cNvPr id="28" name="Group 28"/>
          <p:cNvGrpSpPr/>
          <p:nvPr/>
        </p:nvGrpSpPr>
        <p:grpSpPr>
          <a:xfrm>
            <a:off x="1028700" y="6253718"/>
            <a:ext cx="7974428" cy="3542041"/>
            <a:chOff x="0" y="0"/>
            <a:chExt cx="2100261" cy="932883"/>
          </a:xfrm>
        </p:grpSpPr>
        <p:sp>
          <p:nvSpPr>
            <p:cNvPr id="29" name="Freeform 29"/>
            <p:cNvSpPr/>
            <p:nvPr/>
          </p:nvSpPr>
          <p:spPr>
            <a:xfrm>
              <a:off x="0" y="0"/>
              <a:ext cx="2100261" cy="932883"/>
            </a:xfrm>
            <a:custGeom>
              <a:avLst/>
              <a:gdLst/>
              <a:ahLst/>
              <a:cxnLst/>
              <a:rect l="l" t="t" r="r" b="b"/>
              <a:pathLst>
                <a:path w="2100261" h="932883">
                  <a:moveTo>
                    <a:pt x="16504" y="0"/>
                  </a:moveTo>
                  <a:lnTo>
                    <a:pt x="2083757" y="0"/>
                  </a:lnTo>
                  <a:cubicBezTo>
                    <a:pt x="2088134" y="0"/>
                    <a:pt x="2092332" y="1739"/>
                    <a:pt x="2095427" y="4834"/>
                  </a:cubicBezTo>
                  <a:cubicBezTo>
                    <a:pt x="2098522" y="7929"/>
                    <a:pt x="2100261" y="12127"/>
                    <a:pt x="2100261" y="16504"/>
                  </a:cubicBezTo>
                  <a:lnTo>
                    <a:pt x="2100261" y="916379"/>
                  </a:lnTo>
                  <a:cubicBezTo>
                    <a:pt x="2100261" y="920756"/>
                    <a:pt x="2098522" y="924954"/>
                    <a:pt x="2095427" y="928049"/>
                  </a:cubicBezTo>
                  <a:cubicBezTo>
                    <a:pt x="2092332" y="931144"/>
                    <a:pt x="2088134" y="932883"/>
                    <a:pt x="2083757" y="932883"/>
                  </a:cubicBezTo>
                  <a:lnTo>
                    <a:pt x="16504" y="932883"/>
                  </a:lnTo>
                  <a:cubicBezTo>
                    <a:pt x="12127" y="932883"/>
                    <a:pt x="7929" y="931144"/>
                    <a:pt x="4834" y="928049"/>
                  </a:cubicBezTo>
                  <a:cubicBezTo>
                    <a:pt x="1739" y="924954"/>
                    <a:pt x="0" y="920756"/>
                    <a:pt x="0" y="916379"/>
                  </a:cubicBezTo>
                  <a:lnTo>
                    <a:pt x="0" y="16504"/>
                  </a:lnTo>
                  <a:cubicBezTo>
                    <a:pt x="0" y="12127"/>
                    <a:pt x="1739" y="7929"/>
                    <a:pt x="4834" y="4834"/>
                  </a:cubicBezTo>
                  <a:cubicBezTo>
                    <a:pt x="7929" y="1739"/>
                    <a:pt x="12127" y="0"/>
                    <a:pt x="16504" y="0"/>
                  </a:cubicBezTo>
                  <a:close/>
                </a:path>
              </a:pathLst>
            </a:custGeom>
            <a:solidFill>
              <a:srgbClr val="FDFDFD"/>
            </a:solidFill>
            <a:ln w="38100" cap="sq">
              <a:solidFill>
                <a:srgbClr val="095147"/>
              </a:solidFill>
              <a:prstDash val="solid"/>
              <a:miter/>
            </a:ln>
          </p:spPr>
          <p:txBody>
            <a:bodyPr/>
            <a:lstStyle/>
            <a:p>
              <a:endParaRPr lang="lv-LV"/>
            </a:p>
          </p:txBody>
        </p:sp>
        <p:sp>
          <p:nvSpPr>
            <p:cNvPr id="30" name="TextBox 30"/>
            <p:cNvSpPr txBox="1"/>
            <p:nvPr/>
          </p:nvSpPr>
          <p:spPr>
            <a:xfrm>
              <a:off x="0" y="-28575"/>
              <a:ext cx="2100261" cy="961458"/>
            </a:xfrm>
            <a:prstGeom prst="rect">
              <a:avLst/>
            </a:prstGeom>
          </p:spPr>
          <p:txBody>
            <a:bodyPr lIns="50800" tIns="50800" rIns="50800" bIns="50800" rtlCol="0" anchor="ctr"/>
            <a:lstStyle/>
            <a:p>
              <a:pPr algn="ctr">
                <a:lnSpc>
                  <a:spcPts val="2240"/>
                </a:lnSpc>
              </a:pPr>
              <a:endParaRPr/>
            </a:p>
          </p:txBody>
        </p:sp>
      </p:grpSp>
      <p:grpSp>
        <p:nvGrpSpPr>
          <p:cNvPr id="31" name="Group 31"/>
          <p:cNvGrpSpPr/>
          <p:nvPr/>
        </p:nvGrpSpPr>
        <p:grpSpPr>
          <a:xfrm>
            <a:off x="1676678" y="6420927"/>
            <a:ext cx="5270149" cy="1209597"/>
            <a:chOff x="0" y="0"/>
            <a:chExt cx="7026865" cy="1612796"/>
          </a:xfrm>
        </p:grpSpPr>
        <p:sp>
          <p:nvSpPr>
            <p:cNvPr id="32" name="Freeform 32"/>
            <p:cNvSpPr/>
            <p:nvPr/>
          </p:nvSpPr>
          <p:spPr>
            <a:xfrm>
              <a:off x="0" y="0"/>
              <a:ext cx="7026865" cy="1612796"/>
            </a:xfrm>
            <a:custGeom>
              <a:avLst/>
              <a:gdLst/>
              <a:ahLst/>
              <a:cxnLst/>
              <a:rect l="l" t="t" r="r" b="b"/>
              <a:pathLst>
                <a:path w="7026865" h="1612796">
                  <a:moveTo>
                    <a:pt x="0" y="0"/>
                  </a:moveTo>
                  <a:lnTo>
                    <a:pt x="7026865" y="0"/>
                  </a:lnTo>
                  <a:lnTo>
                    <a:pt x="7026865" y="1612796"/>
                  </a:lnTo>
                  <a:lnTo>
                    <a:pt x="0" y="1612796"/>
                  </a:lnTo>
                  <a:close/>
                </a:path>
              </a:pathLst>
            </a:custGeom>
          </p:spPr>
          <p:txBody>
            <a:bodyPr/>
            <a:lstStyle/>
            <a:p>
              <a:endParaRPr lang="lv-LV"/>
            </a:p>
          </p:txBody>
        </p:sp>
        <p:sp>
          <p:nvSpPr>
            <p:cNvPr id="33" name="TextBox 33"/>
            <p:cNvSpPr txBox="1"/>
            <p:nvPr/>
          </p:nvSpPr>
          <p:spPr>
            <a:xfrm>
              <a:off x="0" y="38100"/>
              <a:ext cx="7026865" cy="1574696"/>
            </a:xfrm>
            <a:prstGeom prst="rect">
              <a:avLst/>
            </a:prstGeom>
          </p:spPr>
          <p:txBody>
            <a:bodyPr lIns="0" tIns="0" rIns="0" bIns="0" rtlCol="0" anchor="t"/>
            <a:lstStyle/>
            <a:p>
              <a:pPr algn="l">
                <a:lnSpc>
                  <a:spcPts val="3959"/>
                </a:lnSpc>
              </a:pPr>
              <a:r>
                <a:rPr lang="en-US" sz="3599" b="1">
                  <a:solidFill>
                    <a:srgbClr val="000000"/>
                  </a:solidFill>
                  <a:latin typeface="Montserrat Bold"/>
                  <a:ea typeface="Montserrat Bold"/>
                  <a:cs typeface="Montserrat Bold"/>
                  <a:sym typeface="Montserrat Bold"/>
                </a:rPr>
                <a:t>Vibrant start-up ecosystem</a:t>
              </a:r>
            </a:p>
          </p:txBody>
        </p:sp>
      </p:grpSp>
      <p:grpSp>
        <p:nvGrpSpPr>
          <p:cNvPr id="34" name="Group 34"/>
          <p:cNvGrpSpPr/>
          <p:nvPr/>
        </p:nvGrpSpPr>
        <p:grpSpPr>
          <a:xfrm>
            <a:off x="1372019" y="6503677"/>
            <a:ext cx="127801" cy="1044097"/>
            <a:chOff x="0" y="0"/>
            <a:chExt cx="33660" cy="274988"/>
          </a:xfrm>
        </p:grpSpPr>
        <p:sp>
          <p:nvSpPr>
            <p:cNvPr id="35" name="Freeform 35"/>
            <p:cNvSpPr/>
            <p:nvPr/>
          </p:nvSpPr>
          <p:spPr>
            <a:xfrm>
              <a:off x="0" y="0"/>
              <a:ext cx="33660" cy="274988"/>
            </a:xfrm>
            <a:custGeom>
              <a:avLst/>
              <a:gdLst/>
              <a:ahLst/>
              <a:cxnLst/>
              <a:rect l="l" t="t" r="r" b="b"/>
              <a:pathLst>
                <a:path w="33660" h="274988">
                  <a:moveTo>
                    <a:pt x="0" y="0"/>
                  </a:moveTo>
                  <a:lnTo>
                    <a:pt x="33660" y="0"/>
                  </a:lnTo>
                  <a:lnTo>
                    <a:pt x="33660" y="274988"/>
                  </a:lnTo>
                  <a:lnTo>
                    <a:pt x="0" y="274988"/>
                  </a:lnTo>
                  <a:close/>
                </a:path>
              </a:pathLst>
            </a:custGeom>
            <a:solidFill>
              <a:srgbClr val="00DF9A"/>
            </a:solidFill>
          </p:spPr>
          <p:txBody>
            <a:bodyPr/>
            <a:lstStyle/>
            <a:p>
              <a:endParaRPr lang="lv-LV"/>
            </a:p>
          </p:txBody>
        </p:sp>
        <p:sp>
          <p:nvSpPr>
            <p:cNvPr id="36" name="TextBox 36"/>
            <p:cNvSpPr txBox="1"/>
            <p:nvPr/>
          </p:nvSpPr>
          <p:spPr>
            <a:xfrm>
              <a:off x="0" y="-9525"/>
              <a:ext cx="33660" cy="284513"/>
            </a:xfrm>
            <a:prstGeom prst="rect">
              <a:avLst/>
            </a:prstGeom>
          </p:spPr>
          <p:txBody>
            <a:bodyPr lIns="50800" tIns="50800" rIns="50800" bIns="50800" rtlCol="0" anchor="ctr"/>
            <a:lstStyle/>
            <a:p>
              <a:pPr algn="ctr">
                <a:lnSpc>
                  <a:spcPts val="1394"/>
                </a:lnSpc>
              </a:pPr>
              <a:endParaRPr/>
            </a:p>
          </p:txBody>
        </p:sp>
      </p:grpSp>
      <p:sp>
        <p:nvSpPr>
          <p:cNvPr id="37" name="Freeform 37"/>
          <p:cNvSpPr/>
          <p:nvPr/>
        </p:nvSpPr>
        <p:spPr>
          <a:xfrm>
            <a:off x="10126728" y="9656372"/>
            <a:ext cx="6361628" cy="747491"/>
          </a:xfrm>
          <a:custGeom>
            <a:avLst/>
            <a:gdLst/>
            <a:ahLst/>
            <a:cxnLst/>
            <a:rect l="l" t="t" r="r" b="b"/>
            <a:pathLst>
              <a:path w="6361628" h="747491">
                <a:moveTo>
                  <a:pt x="0" y="0"/>
                </a:moveTo>
                <a:lnTo>
                  <a:pt x="6361628" y="0"/>
                </a:lnTo>
                <a:lnTo>
                  <a:pt x="6361628" y="747491"/>
                </a:lnTo>
                <a:lnTo>
                  <a:pt x="0" y="747491"/>
                </a:lnTo>
                <a:lnTo>
                  <a:pt x="0" y="0"/>
                </a:lnTo>
                <a:close/>
              </a:path>
            </a:pathLst>
          </a:custGeom>
          <a:blipFill>
            <a:blip r:embed="rId3"/>
            <a:stretch>
              <a:fillRect/>
            </a:stretch>
          </a:blipFill>
        </p:spPr>
        <p:txBody>
          <a:bodyPr/>
          <a:lstStyle/>
          <a:p>
            <a:endParaRPr lang="lv-LV"/>
          </a:p>
        </p:txBody>
      </p:sp>
      <p:grpSp>
        <p:nvGrpSpPr>
          <p:cNvPr id="38" name="Group 38"/>
          <p:cNvGrpSpPr/>
          <p:nvPr/>
        </p:nvGrpSpPr>
        <p:grpSpPr>
          <a:xfrm>
            <a:off x="9284872" y="6253718"/>
            <a:ext cx="7974428" cy="3542041"/>
            <a:chOff x="0" y="0"/>
            <a:chExt cx="2100261" cy="932883"/>
          </a:xfrm>
        </p:grpSpPr>
        <p:sp>
          <p:nvSpPr>
            <p:cNvPr id="39" name="Freeform 39"/>
            <p:cNvSpPr/>
            <p:nvPr/>
          </p:nvSpPr>
          <p:spPr>
            <a:xfrm>
              <a:off x="0" y="0"/>
              <a:ext cx="2100261" cy="932883"/>
            </a:xfrm>
            <a:custGeom>
              <a:avLst/>
              <a:gdLst/>
              <a:ahLst/>
              <a:cxnLst/>
              <a:rect l="l" t="t" r="r" b="b"/>
              <a:pathLst>
                <a:path w="2100261" h="932883">
                  <a:moveTo>
                    <a:pt x="16504" y="0"/>
                  </a:moveTo>
                  <a:lnTo>
                    <a:pt x="2083757" y="0"/>
                  </a:lnTo>
                  <a:cubicBezTo>
                    <a:pt x="2088134" y="0"/>
                    <a:pt x="2092332" y="1739"/>
                    <a:pt x="2095427" y="4834"/>
                  </a:cubicBezTo>
                  <a:cubicBezTo>
                    <a:pt x="2098522" y="7929"/>
                    <a:pt x="2100261" y="12127"/>
                    <a:pt x="2100261" y="16504"/>
                  </a:cubicBezTo>
                  <a:lnTo>
                    <a:pt x="2100261" y="916379"/>
                  </a:lnTo>
                  <a:cubicBezTo>
                    <a:pt x="2100261" y="920756"/>
                    <a:pt x="2098522" y="924954"/>
                    <a:pt x="2095427" y="928049"/>
                  </a:cubicBezTo>
                  <a:cubicBezTo>
                    <a:pt x="2092332" y="931144"/>
                    <a:pt x="2088134" y="932883"/>
                    <a:pt x="2083757" y="932883"/>
                  </a:cubicBezTo>
                  <a:lnTo>
                    <a:pt x="16504" y="932883"/>
                  </a:lnTo>
                  <a:cubicBezTo>
                    <a:pt x="12127" y="932883"/>
                    <a:pt x="7929" y="931144"/>
                    <a:pt x="4834" y="928049"/>
                  </a:cubicBezTo>
                  <a:cubicBezTo>
                    <a:pt x="1739" y="924954"/>
                    <a:pt x="0" y="920756"/>
                    <a:pt x="0" y="916379"/>
                  </a:cubicBezTo>
                  <a:lnTo>
                    <a:pt x="0" y="16504"/>
                  </a:lnTo>
                  <a:cubicBezTo>
                    <a:pt x="0" y="12127"/>
                    <a:pt x="1739" y="7929"/>
                    <a:pt x="4834" y="4834"/>
                  </a:cubicBezTo>
                  <a:cubicBezTo>
                    <a:pt x="7929" y="1739"/>
                    <a:pt x="12127" y="0"/>
                    <a:pt x="16504" y="0"/>
                  </a:cubicBezTo>
                  <a:close/>
                </a:path>
              </a:pathLst>
            </a:custGeom>
            <a:solidFill>
              <a:srgbClr val="FDFDFD"/>
            </a:solidFill>
            <a:ln w="38100" cap="sq">
              <a:solidFill>
                <a:srgbClr val="095147"/>
              </a:solidFill>
              <a:prstDash val="solid"/>
              <a:miter/>
            </a:ln>
          </p:spPr>
          <p:txBody>
            <a:bodyPr/>
            <a:lstStyle/>
            <a:p>
              <a:endParaRPr lang="lv-LV"/>
            </a:p>
          </p:txBody>
        </p:sp>
        <p:sp>
          <p:nvSpPr>
            <p:cNvPr id="40" name="TextBox 40"/>
            <p:cNvSpPr txBox="1"/>
            <p:nvPr/>
          </p:nvSpPr>
          <p:spPr>
            <a:xfrm>
              <a:off x="0" y="-28575"/>
              <a:ext cx="2100261" cy="961458"/>
            </a:xfrm>
            <a:prstGeom prst="rect">
              <a:avLst/>
            </a:prstGeom>
          </p:spPr>
          <p:txBody>
            <a:bodyPr lIns="50800" tIns="50800" rIns="50800" bIns="50800" rtlCol="0" anchor="ctr"/>
            <a:lstStyle/>
            <a:p>
              <a:pPr algn="ctr">
                <a:lnSpc>
                  <a:spcPts val="2240"/>
                </a:lnSpc>
              </a:pPr>
              <a:endParaRPr/>
            </a:p>
          </p:txBody>
        </p:sp>
      </p:grpSp>
      <p:grpSp>
        <p:nvGrpSpPr>
          <p:cNvPr id="41" name="Group 41"/>
          <p:cNvGrpSpPr/>
          <p:nvPr/>
        </p:nvGrpSpPr>
        <p:grpSpPr>
          <a:xfrm>
            <a:off x="10126728" y="6406118"/>
            <a:ext cx="5270149" cy="1209597"/>
            <a:chOff x="0" y="0"/>
            <a:chExt cx="7026865" cy="1612796"/>
          </a:xfrm>
        </p:grpSpPr>
        <p:sp>
          <p:nvSpPr>
            <p:cNvPr id="42" name="Freeform 42"/>
            <p:cNvSpPr/>
            <p:nvPr/>
          </p:nvSpPr>
          <p:spPr>
            <a:xfrm>
              <a:off x="0" y="0"/>
              <a:ext cx="7026865" cy="1612796"/>
            </a:xfrm>
            <a:custGeom>
              <a:avLst/>
              <a:gdLst/>
              <a:ahLst/>
              <a:cxnLst/>
              <a:rect l="l" t="t" r="r" b="b"/>
              <a:pathLst>
                <a:path w="7026865" h="1612796">
                  <a:moveTo>
                    <a:pt x="0" y="0"/>
                  </a:moveTo>
                  <a:lnTo>
                    <a:pt x="7026865" y="0"/>
                  </a:lnTo>
                  <a:lnTo>
                    <a:pt x="7026865" y="1612796"/>
                  </a:lnTo>
                  <a:lnTo>
                    <a:pt x="0" y="1612796"/>
                  </a:lnTo>
                  <a:close/>
                </a:path>
              </a:pathLst>
            </a:custGeom>
          </p:spPr>
          <p:txBody>
            <a:bodyPr/>
            <a:lstStyle/>
            <a:p>
              <a:endParaRPr lang="lv-LV"/>
            </a:p>
          </p:txBody>
        </p:sp>
        <p:sp>
          <p:nvSpPr>
            <p:cNvPr id="43" name="TextBox 43"/>
            <p:cNvSpPr txBox="1"/>
            <p:nvPr/>
          </p:nvSpPr>
          <p:spPr>
            <a:xfrm>
              <a:off x="0" y="38100"/>
              <a:ext cx="7026865" cy="1574696"/>
            </a:xfrm>
            <a:prstGeom prst="rect">
              <a:avLst/>
            </a:prstGeom>
          </p:spPr>
          <p:txBody>
            <a:bodyPr lIns="0" tIns="0" rIns="0" bIns="0" rtlCol="0" anchor="t"/>
            <a:lstStyle/>
            <a:p>
              <a:pPr algn="l">
                <a:lnSpc>
                  <a:spcPts val="3959"/>
                </a:lnSpc>
              </a:pPr>
              <a:r>
                <a:rPr lang="en-US" sz="3599" b="1">
                  <a:solidFill>
                    <a:srgbClr val="000000"/>
                  </a:solidFill>
                  <a:latin typeface="Montserrat Bold"/>
                  <a:ea typeface="Montserrat Bold"/>
                  <a:cs typeface="Montserrat Bold"/>
                  <a:sym typeface="Montserrat Bold"/>
                </a:rPr>
                <a:t>National Artificial Intelligence Center</a:t>
              </a:r>
            </a:p>
          </p:txBody>
        </p:sp>
      </p:grpSp>
      <p:grpSp>
        <p:nvGrpSpPr>
          <p:cNvPr id="44" name="Group 44"/>
          <p:cNvGrpSpPr/>
          <p:nvPr/>
        </p:nvGrpSpPr>
        <p:grpSpPr>
          <a:xfrm>
            <a:off x="9771107" y="6503677"/>
            <a:ext cx="127801" cy="1044097"/>
            <a:chOff x="0" y="0"/>
            <a:chExt cx="33660" cy="274988"/>
          </a:xfrm>
        </p:grpSpPr>
        <p:sp>
          <p:nvSpPr>
            <p:cNvPr id="45" name="Freeform 45"/>
            <p:cNvSpPr/>
            <p:nvPr/>
          </p:nvSpPr>
          <p:spPr>
            <a:xfrm>
              <a:off x="0" y="0"/>
              <a:ext cx="33660" cy="274988"/>
            </a:xfrm>
            <a:custGeom>
              <a:avLst/>
              <a:gdLst/>
              <a:ahLst/>
              <a:cxnLst/>
              <a:rect l="l" t="t" r="r" b="b"/>
              <a:pathLst>
                <a:path w="33660" h="274988">
                  <a:moveTo>
                    <a:pt x="0" y="0"/>
                  </a:moveTo>
                  <a:lnTo>
                    <a:pt x="33660" y="0"/>
                  </a:lnTo>
                  <a:lnTo>
                    <a:pt x="33660" y="274988"/>
                  </a:lnTo>
                  <a:lnTo>
                    <a:pt x="0" y="274988"/>
                  </a:lnTo>
                  <a:close/>
                </a:path>
              </a:pathLst>
            </a:custGeom>
            <a:solidFill>
              <a:srgbClr val="00DF9A"/>
            </a:solidFill>
          </p:spPr>
          <p:txBody>
            <a:bodyPr/>
            <a:lstStyle/>
            <a:p>
              <a:endParaRPr lang="lv-LV"/>
            </a:p>
          </p:txBody>
        </p:sp>
        <p:sp>
          <p:nvSpPr>
            <p:cNvPr id="46" name="TextBox 46"/>
            <p:cNvSpPr txBox="1"/>
            <p:nvPr/>
          </p:nvSpPr>
          <p:spPr>
            <a:xfrm>
              <a:off x="0" y="-9525"/>
              <a:ext cx="33660" cy="284513"/>
            </a:xfrm>
            <a:prstGeom prst="rect">
              <a:avLst/>
            </a:prstGeom>
          </p:spPr>
          <p:txBody>
            <a:bodyPr lIns="50800" tIns="50800" rIns="50800" bIns="50800" rtlCol="0" anchor="ctr"/>
            <a:lstStyle/>
            <a:p>
              <a:pPr algn="ctr">
                <a:lnSpc>
                  <a:spcPts val="1394"/>
                </a:lnSpc>
              </a:pPr>
              <a:endParaRPr/>
            </a:p>
          </p:txBody>
        </p:sp>
      </p:grpSp>
      <p:sp>
        <p:nvSpPr>
          <p:cNvPr id="47" name="TextBox 47"/>
          <p:cNvSpPr txBox="1"/>
          <p:nvPr/>
        </p:nvSpPr>
        <p:spPr>
          <a:xfrm>
            <a:off x="1284855" y="7770311"/>
            <a:ext cx="6937484" cy="1714280"/>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Startup Law support</a:t>
            </a:r>
          </a:p>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Start-up visa</a:t>
            </a:r>
          </a:p>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Riga city support for relocation</a:t>
            </a:r>
          </a:p>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Beneficial employees stock options regulation</a:t>
            </a:r>
          </a:p>
        </p:txBody>
      </p:sp>
      <p:sp>
        <p:nvSpPr>
          <p:cNvPr id="48" name="TextBox 48"/>
          <p:cNvSpPr txBox="1"/>
          <p:nvPr/>
        </p:nvSpPr>
        <p:spPr>
          <a:xfrm>
            <a:off x="9587540" y="7592374"/>
            <a:ext cx="7671760" cy="2400008"/>
          </a:xfrm>
          <a:prstGeom prst="rect">
            <a:avLst/>
          </a:prstGeom>
        </p:spPr>
        <p:txBody>
          <a:bodyPr lIns="0" tIns="0" rIns="0" bIns="0" rtlCol="0" anchor="t">
            <a:spAutoFit/>
          </a:bodyPr>
          <a:lstStyle/>
          <a:p>
            <a:pPr marL="496571" lvl="1" indent="-248285" algn="l">
              <a:lnSpc>
                <a:spcPts val="2762"/>
              </a:lnSpc>
              <a:buFont typeface="Arial"/>
              <a:buChar char="•"/>
            </a:pPr>
            <a:r>
              <a:rPr lang="en-US" sz="2300" spc="-11">
                <a:solidFill>
                  <a:srgbClr val="000000"/>
                </a:solidFill>
                <a:latin typeface="Montserrat"/>
                <a:ea typeface="Montserrat"/>
                <a:cs typeface="Montserrat"/>
                <a:sym typeface="Montserrat"/>
              </a:rPr>
              <a:t>Launches AI pilot calls and enables testing in a regulatory sandbox</a:t>
            </a:r>
          </a:p>
          <a:p>
            <a:pPr marL="496571" lvl="1" indent="-248285" algn="l">
              <a:lnSpc>
                <a:spcPts val="2762"/>
              </a:lnSpc>
              <a:buFont typeface="Arial"/>
              <a:buChar char="•"/>
            </a:pPr>
            <a:r>
              <a:rPr lang="en-US" sz="2300" spc="-11">
                <a:solidFill>
                  <a:srgbClr val="000000"/>
                </a:solidFill>
                <a:latin typeface="Montserrat"/>
                <a:ea typeface="Montserrat"/>
                <a:cs typeface="Montserrat"/>
                <a:sym typeface="Montserrat"/>
              </a:rPr>
              <a:t>Provides guidance on legal, regulatory and cybersecurity aspects</a:t>
            </a:r>
          </a:p>
          <a:p>
            <a:pPr marL="496571" lvl="1" indent="-248285" algn="l">
              <a:lnSpc>
                <a:spcPts val="2762"/>
              </a:lnSpc>
              <a:buFont typeface="Arial"/>
              <a:buChar char="•"/>
            </a:pPr>
            <a:r>
              <a:rPr lang="en-US" sz="2300" spc="-11">
                <a:solidFill>
                  <a:srgbClr val="000000"/>
                </a:solidFill>
                <a:latin typeface="Montserrat"/>
                <a:ea typeface="Montserrat"/>
                <a:cs typeface="Montserrat"/>
                <a:sym typeface="Montserrat"/>
              </a:rPr>
              <a:t>Supports AI deployment and commercialization</a:t>
            </a:r>
          </a:p>
          <a:p>
            <a:pPr marL="496571" lvl="1" indent="-248285" algn="l">
              <a:lnSpc>
                <a:spcPts val="2763"/>
              </a:lnSpc>
              <a:buFont typeface="Arial"/>
              <a:buChar char="•"/>
            </a:pPr>
            <a:r>
              <a:rPr lang="en-US" sz="2300" spc="-13">
                <a:solidFill>
                  <a:srgbClr val="000000"/>
                </a:solidFill>
                <a:latin typeface="Montserrat"/>
                <a:ea typeface="Montserrat"/>
                <a:cs typeface="Montserrat"/>
                <a:sym typeface="Montserrat"/>
              </a:rPr>
              <a:t>Promotes trustworthy, responsible AI</a:t>
            </a:r>
          </a:p>
          <a:p>
            <a:pPr algn="l">
              <a:lnSpc>
                <a:spcPts val="2762"/>
              </a:lnSpc>
            </a:pPr>
            <a:endParaRPr lang="en-US" sz="2300" spc="-13">
              <a:solidFill>
                <a:srgbClr val="000000"/>
              </a:solidFill>
              <a:latin typeface="Montserrat"/>
              <a:ea typeface="Montserrat"/>
              <a:cs typeface="Montserrat"/>
              <a:sym typeface="Montserrat"/>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227365" y="0"/>
            <a:ext cx="5668786" cy="10314266"/>
            <a:chOff x="0" y="0"/>
            <a:chExt cx="878243" cy="1597950"/>
          </a:xfrm>
        </p:grpSpPr>
        <p:sp>
          <p:nvSpPr>
            <p:cNvPr id="3" name="Freeform 3"/>
            <p:cNvSpPr/>
            <p:nvPr/>
          </p:nvSpPr>
          <p:spPr>
            <a:xfrm>
              <a:off x="0" y="0"/>
              <a:ext cx="878243" cy="1597950"/>
            </a:xfrm>
            <a:custGeom>
              <a:avLst/>
              <a:gdLst/>
              <a:ahLst/>
              <a:cxnLst/>
              <a:rect l="l" t="t" r="r" b="b"/>
              <a:pathLst>
                <a:path w="878243" h="1597950">
                  <a:moveTo>
                    <a:pt x="0" y="0"/>
                  </a:moveTo>
                  <a:lnTo>
                    <a:pt x="878243" y="0"/>
                  </a:lnTo>
                  <a:lnTo>
                    <a:pt x="878243" y="1597950"/>
                  </a:lnTo>
                  <a:lnTo>
                    <a:pt x="0" y="1597950"/>
                  </a:lnTo>
                  <a:close/>
                </a:path>
              </a:pathLst>
            </a:custGeom>
            <a:blipFill>
              <a:blip r:embed="rId3"/>
              <a:stretch>
                <a:fillRect r="-195851"/>
              </a:stretch>
            </a:blipFill>
          </p:spPr>
          <p:txBody>
            <a:bodyPr/>
            <a:lstStyle/>
            <a:p>
              <a:endParaRPr lang="lv-LV"/>
            </a:p>
          </p:txBody>
        </p:sp>
      </p:grpSp>
      <p:sp>
        <p:nvSpPr>
          <p:cNvPr id="4" name="Freeform 4"/>
          <p:cNvSpPr/>
          <p:nvPr/>
        </p:nvSpPr>
        <p:spPr>
          <a:xfrm>
            <a:off x="8786414" y="8880568"/>
            <a:ext cx="1076289" cy="1076289"/>
          </a:xfrm>
          <a:custGeom>
            <a:avLst/>
            <a:gdLst/>
            <a:ahLst/>
            <a:cxnLst/>
            <a:rect l="l" t="t" r="r" b="b"/>
            <a:pathLst>
              <a:path w="1076289" h="1076289">
                <a:moveTo>
                  <a:pt x="0" y="0"/>
                </a:moveTo>
                <a:lnTo>
                  <a:pt x="1076288" y="0"/>
                </a:lnTo>
                <a:lnTo>
                  <a:pt x="1076288" y="1076289"/>
                </a:lnTo>
                <a:lnTo>
                  <a:pt x="0" y="107628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5" name="Freeform 5"/>
          <p:cNvSpPr/>
          <p:nvPr/>
        </p:nvSpPr>
        <p:spPr>
          <a:xfrm>
            <a:off x="10858072" y="7685447"/>
            <a:ext cx="1076289" cy="1076289"/>
          </a:xfrm>
          <a:custGeom>
            <a:avLst/>
            <a:gdLst/>
            <a:ahLst/>
            <a:cxnLst/>
            <a:rect l="l" t="t" r="r" b="b"/>
            <a:pathLst>
              <a:path w="1076289" h="1076289">
                <a:moveTo>
                  <a:pt x="0" y="0"/>
                </a:moveTo>
                <a:lnTo>
                  <a:pt x="1076288" y="0"/>
                </a:lnTo>
                <a:lnTo>
                  <a:pt x="1076288" y="1076288"/>
                </a:lnTo>
                <a:lnTo>
                  <a:pt x="0" y="107628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grpSp>
        <p:nvGrpSpPr>
          <p:cNvPr id="6" name="Group 6"/>
          <p:cNvGrpSpPr/>
          <p:nvPr/>
        </p:nvGrpSpPr>
        <p:grpSpPr>
          <a:xfrm>
            <a:off x="1850986" y="3861057"/>
            <a:ext cx="14586028" cy="5019511"/>
            <a:chOff x="0" y="0"/>
            <a:chExt cx="3841588" cy="1322011"/>
          </a:xfrm>
        </p:grpSpPr>
        <p:sp>
          <p:nvSpPr>
            <p:cNvPr id="7" name="Freeform 7"/>
            <p:cNvSpPr/>
            <p:nvPr/>
          </p:nvSpPr>
          <p:spPr>
            <a:xfrm>
              <a:off x="0" y="0"/>
              <a:ext cx="3841588" cy="1322011"/>
            </a:xfrm>
            <a:custGeom>
              <a:avLst/>
              <a:gdLst/>
              <a:ahLst/>
              <a:cxnLst/>
              <a:rect l="l" t="t" r="r" b="b"/>
              <a:pathLst>
                <a:path w="3841588" h="1322011">
                  <a:moveTo>
                    <a:pt x="9023" y="0"/>
                  </a:moveTo>
                  <a:lnTo>
                    <a:pt x="3832565" y="0"/>
                  </a:lnTo>
                  <a:cubicBezTo>
                    <a:pt x="3837548" y="0"/>
                    <a:pt x="3841588" y="4040"/>
                    <a:pt x="3841588" y="9023"/>
                  </a:cubicBezTo>
                  <a:lnTo>
                    <a:pt x="3841588" y="1312988"/>
                  </a:lnTo>
                  <a:cubicBezTo>
                    <a:pt x="3841588" y="1317971"/>
                    <a:pt x="3837548" y="1322011"/>
                    <a:pt x="3832565" y="1322011"/>
                  </a:cubicBezTo>
                  <a:lnTo>
                    <a:pt x="9023" y="1322011"/>
                  </a:lnTo>
                  <a:cubicBezTo>
                    <a:pt x="4040" y="1322011"/>
                    <a:pt x="0" y="1317971"/>
                    <a:pt x="0" y="1312988"/>
                  </a:cubicBezTo>
                  <a:lnTo>
                    <a:pt x="0" y="9023"/>
                  </a:lnTo>
                  <a:cubicBezTo>
                    <a:pt x="0" y="4040"/>
                    <a:pt x="4040" y="0"/>
                    <a:pt x="9023" y="0"/>
                  </a:cubicBezTo>
                  <a:close/>
                </a:path>
              </a:pathLst>
            </a:custGeom>
            <a:solidFill>
              <a:srgbClr val="FDFDFD"/>
            </a:solidFill>
            <a:ln w="38100" cap="sq">
              <a:solidFill>
                <a:srgbClr val="095147"/>
              </a:solidFill>
              <a:prstDash val="solid"/>
              <a:miter/>
            </a:ln>
          </p:spPr>
          <p:txBody>
            <a:bodyPr/>
            <a:lstStyle/>
            <a:p>
              <a:endParaRPr lang="lv-LV"/>
            </a:p>
          </p:txBody>
        </p:sp>
        <p:sp>
          <p:nvSpPr>
            <p:cNvPr id="8" name="TextBox 8"/>
            <p:cNvSpPr txBox="1"/>
            <p:nvPr/>
          </p:nvSpPr>
          <p:spPr>
            <a:xfrm>
              <a:off x="0" y="-38100"/>
              <a:ext cx="3841588" cy="136011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3515862" y="-47589"/>
            <a:ext cx="1076289" cy="1076289"/>
          </a:xfrm>
          <a:custGeom>
            <a:avLst/>
            <a:gdLst/>
            <a:ahLst/>
            <a:cxnLst/>
            <a:rect l="l" t="t" r="r" b="b"/>
            <a:pathLst>
              <a:path w="1076289" h="1076289">
                <a:moveTo>
                  <a:pt x="0" y="0"/>
                </a:moveTo>
                <a:lnTo>
                  <a:pt x="1076288" y="0"/>
                </a:lnTo>
                <a:lnTo>
                  <a:pt x="1076288" y="1076289"/>
                </a:lnTo>
                <a:lnTo>
                  <a:pt x="0" y="107628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0" name="Freeform 10"/>
          <p:cNvSpPr/>
          <p:nvPr/>
        </p:nvSpPr>
        <p:spPr>
          <a:xfrm>
            <a:off x="10910866" y="9554394"/>
            <a:ext cx="1076289" cy="1076289"/>
          </a:xfrm>
          <a:custGeom>
            <a:avLst/>
            <a:gdLst/>
            <a:ahLst/>
            <a:cxnLst/>
            <a:rect l="l" t="t" r="r" b="b"/>
            <a:pathLst>
              <a:path w="1076289" h="1076289">
                <a:moveTo>
                  <a:pt x="0" y="0"/>
                </a:moveTo>
                <a:lnTo>
                  <a:pt x="1076288" y="0"/>
                </a:lnTo>
                <a:lnTo>
                  <a:pt x="1076288" y="1076289"/>
                </a:lnTo>
                <a:lnTo>
                  <a:pt x="0" y="107628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1" name="Freeform 11"/>
          <p:cNvSpPr/>
          <p:nvPr/>
        </p:nvSpPr>
        <p:spPr>
          <a:xfrm>
            <a:off x="3141348" y="4221291"/>
            <a:ext cx="1350643" cy="1301683"/>
          </a:xfrm>
          <a:custGeom>
            <a:avLst/>
            <a:gdLst/>
            <a:ahLst/>
            <a:cxnLst/>
            <a:rect l="l" t="t" r="r" b="b"/>
            <a:pathLst>
              <a:path w="1350643" h="1301683">
                <a:moveTo>
                  <a:pt x="0" y="0"/>
                </a:moveTo>
                <a:lnTo>
                  <a:pt x="1350643" y="0"/>
                </a:lnTo>
                <a:lnTo>
                  <a:pt x="1350643" y="1301682"/>
                </a:lnTo>
                <a:lnTo>
                  <a:pt x="0" y="130168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12" name="Freeform 12"/>
          <p:cNvSpPr/>
          <p:nvPr/>
        </p:nvSpPr>
        <p:spPr>
          <a:xfrm>
            <a:off x="8530673" y="4221291"/>
            <a:ext cx="1254688" cy="1300195"/>
          </a:xfrm>
          <a:custGeom>
            <a:avLst/>
            <a:gdLst/>
            <a:ahLst/>
            <a:cxnLst/>
            <a:rect l="l" t="t" r="r" b="b"/>
            <a:pathLst>
              <a:path w="1254688" h="1300195">
                <a:moveTo>
                  <a:pt x="0" y="0"/>
                </a:moveTo>
                <a:lnTo>
                  <a:pt x="1254688" y="0"/>
                </a:lnTo>
                <a:lnTo>
                  <a:pt x="1254688" y="1300195"/>
                </a:lnTo>
                <a:lnTo>
                  <a:pt x="0" y="130019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lv-LV"/>
          </a:p>
        </p:txBody>
      </p:sp>
      <p:sp>
        <p:nvSpPr>
          <p:cNvPr id="13" name="Freeform 13"/>
          <p:cNvSpPr/>
          <p:nvPr/>
        </p:nvSpPr>
        <p:spPr>
          <a:xfrm>
            <a:off x="14098301" y="4221291"/>
            <a:ext cx="971381" cy="1301683"/>
          </a:xfrm>
          <a:custGeom>
            <a:avLst/>
            <a:gdLst/>
            <a:ahLst/>
            <a:cxnLst/>
            <a:rect l="l" t="t" r="r" b="b"/>
            <a:pathLst>
              <a:path w="971381" h="1301683">
                <a:moveTo>
                  <a:pt x="0" y="0"/>
                </a:moveTo>
                <a:lnTo>
                  <a:pt x="971380" y="0"/>
                </a:lnTo>
                <a:lnTo>
                  <a:pt x="971380" y="1301682"/>
                </a:lnTo>
                <a:lnTo>
                  <a:pt x="0" y="130168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sp>
        <p:nvSpPr>
          <p:cNvPr id="16" name="TextBox 16"/>
          <p:cNvSpPr txBox="1"/>
          <p:nvPr/>
        </p:nvSpPr>
        <p:spPr>
          <a:xfrm>
            <a:off x="10048358" y="6004573"/>
            <a:ext cx="72222" cy="411323"/>
          </a:xfrm>
          <a:prstGeom prst="rect">
            <a:avLst/>
          </a:prstGeom>
        </p:spPr>
        <p:txBody>
          <a:bodyPr lIns="0" tIns="0" rIns="0" bIns="0" rtlCol="0" anchor="t">
            <a:spAutoFit/>
          </a:bodyPr>
          <a:lstStyle/>
          <a:p>
            <a:pPr algn="l">
              <a:lnSpc>
                <a:spcPts val="3458"/>
              </a:lnSpc>
            </a:pPr>
            <a:r>
              <a:rPr lang="en-US" sz="2128">
                <a:solidFill>
                  <a:srgbClr val="090F10"/>
                </a:solidFill>
                <a:latin typeface="Montserrat Thin"/>
                <a:ea typeface="Montserrat Thin"/>
                <a:cs typeface="Montserrat Thin"/>
                <a:sym typeface="Montserrat Thin"/>
              </a:rPr>
              <a:t> </a:t>
            </a:r>
          </a:p>
        </p:txBody>
      </p:sp>
      <p:sp>
        <p:nvSpPr>
          <p:cNvPr id="18" name="TextBox 18"/>
          <p:cNvSpPr txBox="1"/>
          <p:nvPr/>
        </p:nvSpPr>
        <p:spPr>
          <a:xfrm>
            <a:off x="13805999" y="6004573"/>
            <a:ext cx="72222" cy="411323"/>
          </a:xfrm>
          <a:prstGeom prst="rect">
            <a:avLst/>
          </a:prstGeom>
        </p:spPr>
        <p:txBody>
          <a:bodyPr lIns="0" tIns="0" rIns="0" bIns="0" rtlCol="0" anchor="t">
            <a:spAutoFit/>
          </a:bodyPr>
          <a:lstStyle/>
          <a:p>
            <a:pPr algn="l">
              <a:lnSpc>
                <a:spcPts val="3458"/>
              </a:lnSpc>
            </a:pPr>
            <a:r>
              <a:rPr lang="en-US" sz="2128">
                <a:solidFill>
                  <a:srgbClr val="090F10"/>
                </a:solidFill>
                <a:latin typeface="Montserrat Thin"/>
                <a:ea typeface="Montserrat Thin"/>
                <a:cs typeface="Montserrat Thin"/>
                <a:sym typeface="Montserrat Thin"/>
              </a:rPr>
              <a:t> </a:t>
            </a:r>
          </a:p>
        </p:txBody>
      </p:sp>
      <p:sp>
        <p:nvSpPr>
          <p:cNvPr id="19" name="TextBox 19"/>
          <p:cNvSpPr txBox="1"/>
          <p:nvPr/>
        </p:nvSpPr>
        <p:spPr>
          <a:xfrm>
            <a:off x="2207615" y="6788848"/>
            <a:ext cx="3035039" cy="1397000"/>
          </a:xfrm>
          <a:prstGeom prst="rect">
            <a:avLst/>
          </a:prstGeom>
        </p:spPr>
        <p:txBody>
          <a:bodyPr lIns="0" tIns="0" rIns="0" bIns="0" rtlCol="0" anchor="t">
            <a:spAutoFit/>
          </a:bodyPr>
          <a:lstStyle/>
          <a:p>
            <a:pPr algn="ctr">
              <a:lnSpc>
                <a:spcPts val="3080"/>
              </a:lnSpc>
            </a:pPr>
            <a:r>
              <a:rPr lang="en-US" sz="2200" spc="2">
                <a:solidFill>
                  <a:srgbClr val="090F10"/>
                </a:solidFill>
                <a:latin typeface="Montserrat"/>
                <a:ea typeface="Montserrat"/>
                <a:cs typeface="Montserrat"/>
                <a:sym typeface="Montserrat"/>
              </a:rPr>
              <a:t>Energy Security Index, </a:t>
            </a:r>
          </a:p>
          <a:p>
            <a:pPr algn="ctr">
              <a:lnSpc>
                <a:spcPts val="2520"/>
              </a:lnSpc>
            </a:pPr>
            <a:r>
              <a:rPr lang="en-US" sz="1800" i="1" spc="1">
                <a:solidFill>
                  <a:srgbClr val="090F10"/>
                </a:solidFill>
                <a:latin typeface="Montserrat Italics"/>
                <a:ea typeface="Montserrat Italics"/>
                <a:cs typeface="Montserrat Italics"/>
                <a:sym typeface="Montserrat Italics"/>
              </a:rPr>
              <a:t>World Economic Forum, 2025</a:t>
            </a:r>
          </a:p>
        </p:txBody>
      </p:sp>
      <p:sp>
        <p:nvSpPr>
          <p:cNvPr id="20" name="TextBox 20"/>
          <p:cNvSpPr txBox="1"/>
          <p:nvPr/>
        </p:nvSpPr>
        <p:spPr>
          <a:xfrm>
            <a:off x="5883687" y="6879997"/>
            <a:ext cx="6548659" cy="1544320"/>
          </a:xfrm>
          <a:prstGeom prst="rect">
            <a:avLst/>
          </a:prstGeom>
        </p:spPr>
        <p:txBody>
          <a:bodyPr lIns="0" tIns="0" rIns="0" bIns="0" rtlCol="0" anchor="t">
            <a:spAutoFit/>
          </a:bodyPr>
          <a:lstStyle/>
          <a:p>
            <a:pPr algn="ctr">
              <a:lnSpc>
                <a:spcPts val="3079"/>
              </a:lnSpc>
            </a:pPr>
            <a:r>
              <a:rPr lang="en-US" sz="2199">
                <a:solidFill>
                  <a:srgbClr val="090F10"/>
                </a:solidFill>
                <a:latin typeface="Montserrat"/>
                <a:ea typeface="Montserrat"/>
                <a:cs typeface="Montserrat"/>
                <a:sym typeface="Montserrat"/>
              </a:rPr>
              <a:t>4th in the EU in share of energy from renewable sorces and consumption with over 50% from renewable sources, </a:t>
            </a:r>
          </a:p>
          <a:p>
            <a:pPr algn="ctr">
              <a:lnSpc>
                <a:spcPts val="3079"/>
              </a:lnSpc>
            </a:pPr>
            <a:r>
              <a:rPr lang="en-US" sz="2199" i="1">
                <a:solidFill>
                  <a:srgbClr val="090F10"/>
                </a:solidFill>
                <a:latin typeface="Montserrat Italics"/>
                <a:ea typeface="Montserrat Italics"/>
                <a:cs typeface="Montserrat Italics"/>
                <a:sym typeface="Montserrat Italics"/>
              </a:rPr>
              <a:t>2025 </a:t>
            </a:r>
          </a:p>
        </p:txBody>
      </p:sp>
      <p:sp>
        <p:nvSpPr>
          <p:cNvPr id="21" name="TextBox 21"/>
          <p:cNvSpPr txBox="1"/>
          <p:nvPr/>
        </p:nvSpPr>
        <p:spPr>
          <a:xfrm>
            <a:off x="12879721" y="6879997"/>
            <a:ext cx="3424859" cy="1544320"/>
          </a:xfrm>
          <a:prstGeom prst="rect">
            <a:avLst/>
          </a:prstGeom>
        </p:spPr>
        <p:txBody>
          <a:bodyPr lIns="0" tIns="0" rIns="0" bIns="0" rtlCol="0" anchor="t">
            <a:spAutoFit/>
          </a:bodyPr>
          <a:lstStyle/>
          <a:p>
            <a:pPr algn="ctr">
              <a:lnSpc>
                <a:spcPts val="3080"/>
              </a:lnSpc>
            </a:pPr>
            <a:r>
              <a:rPr lang="en-US" sz="2200">
                <a:solidFill>
                  <a:srgbClr val="090F10"/>
                </a:solidFill>
                <a:latin typeface="Montserrat"/>
                <a:ea typeface="Montserrat"/>
                <a:cs typeface="Montserrat"/>
                <a:sym typeface="Montserrat"/>
              </a:rPr>
              <a:t>Available in the transmission grid for the connection of new power plants</a:t>
            </a:r>
          </a:p>
        </p:txBody>
      </p:sp>
      <p:sp>
        <p:nvSpPr>
          <p:cNvPr id="22" name="TextBox 22"/>
          <p:cNvSpPr txBox="1"/>
          <p:nvPr/>
        </p:nvSpPr>
        <p:spPr>
          <a:xfrm>
            <a:off x="1028700" y="699099"/>
            <a:ext cx="13077052" cy="800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Smart Energy</a:t>
            </a:r>
          </a:p>
        </p:txBody>
      </p:sp>
      <p:sp>
        <p:nvSpPr>
          <p:cNvPr id="23" name="TextBox 23"/>
          <p:cNvSpPr txBox="1"/>
          <p:nvPr/>
        </p:nvSpPr>
        <p:spPr>
          <a:xfrm>
            <a:off x="1028700" y="1533782"/>
            <a:ext cx="11537879" cy="1371600"/>
          </a:xfrm>
          <a:prstGeom prst="rect">
            <a:avLst/>
          </a:prstGeom>
        </p:spPr>
        <p:txBody>
          <a:bodyPr lIns="0" tIns="0" rIns="0" bIns="0" rtlCol="0" anchor="t">
            <a:spAutoFit/>
          </a:bodyPr>
          <a:lstStyle/>
          <a:p>
            <a:pPr algn="l">
              <a:lnSpc>
                <a:spcPts val="3600"/>
              </a:lnSpc>
              <a:spcBef>
                <a:spcPct val="0"/>
              </a:spcBef>
            </a:pPr>
            <a:r>
              <a:rPr lang="en-US" sz="3000">
                <a:solidFill>
                  <a:srgbClr val="8B8B8B"/>
                </a:solidFill>
                <a:latin typeface="Montserrat"/>
                <a:ea typeface="Montserrat"/>
                <a:cs typeface="Montserrat"/>
                <a:sym typeface="Montserrat"/>
              </a:rPr>
              <a:t>With major grid capacity available, new opportunities in CO₂ and gas storage, as well as hybrid parks, Latvia is emerging as a top location for sustainable energy investment</a:t>
            </a:r>
          </a:p>
        </p:txBody>
      </p:sp>
      <p:grpSp>
        <p:nvGrpSpPr>
          <p:cNvPr id="24" name="Group 40">
            <a:extLst>
              <a:ext uri="{FF2B5EF4-FFF2-40B4-BE49-F238E27FC236}">
                <a16:creationId xmlns:a16="http://schemas.microsoft.com/office/drawing/2014/main" id="{7D8AE0EC-B8C8-D06F-B082-A3FE9E005914}"/>
              </a:ext>
            </a:extLst>
          </p:cNvPr>
          <p:cNvGrpSpPr/>
          <p:nvPr/>
        </p:nvGrpSpPr>
        <p:grpSpPr>
          <a:xfrm>
            <a:off x="-123024" y="5572647"/>
            <a:ext cx="10243604" cy="1273793"/>
            <a:chOff x="0" y="-76200"/>
            <a:chExt cx="3521457" cy="410628"/>
          </a:xfrm>
        </p:grpSpPr>
        <p:sp>
          <p:nvSpPr>
            <p:cNvPr id="25" name="Freeform 41">
              <a:extLst>
                <a:ext uri="{FF2B5EF4-FFF2-40B4-BE49-F238E27FC236}">
                  <a16:creationId xmlns:a16="http://schemas.microsoft.com/office/drawing/2014/main" id="{407C941E-4A32-5961-A5E5-A0E799452E78}"/>
                </a:ext>
              </a:extLst>
            </p:cNvPr>
            <p:cNvSpPr/>
            <p:nvPr/>
          </p:nvSpPr>
          <p:spPr>
            <a:xfrm>
              <a:off x="2902466" y="7450"/>
              <a:ext cx="618991" cy="256943"/>
            </a:xfrm>
            <a:custGeom>
              <a:avLst/>
              <a:gdLst/>
              <a:ahLst/>
              <a:cxnLst/>
              <a:rect l="l" t="t" r="r" b="b"/>
              <a:pathLst>
                <a:path w="880871" h="334428">
                  <a:moveTo>
                    <a:pt x="0" y="0"/>
                  </a:moveTo>
                  <a:lnTo>
                    <a:pt x="880871" y="0"/>
                  </a:lnTo>
                  <a:lnTo>
                    <a:pt x="880871" y="334428"/>
                  </a:lnTo>
                  <a:lnTo>
                    <a:pt x="0" y="334428"/>
                  </a:lnTo>
                  <a:close/>
                </a:path>
              </a:pathLst>
            </a:custGeom>
            <a:solidFill>
              <a:srgbClr val="095147"/>
            </a:solidFill>
          </p:spPr>
          <p:txBody>
            <a:bodyPr/>
            <a:lstStyle/>
            <a:p>
              <a:endParaRPr lang="lv-LV" dirty="0"/>
            </a:p>
          </p:txBody>
        </p:sp>
        <p:sp>
          <p:nvSpPr>
            <p:cNvPr id="26" name="TextBox 42">
              <a:extLst>
                <a:ext uri="{FF2B5EF4-FFF2-40B4-BE49-F238E27FC236}">
                  <a16:creationId xmlns:a16="http://schemas.microsoft.com/office/drawing/2014/main" id="{7C95ABEA-3146-B13F-294B-1AE0A3A388E7}"/>
                </a:ext>
              </a:extLst>
            </p:cNvPr>
            <p:cNvSpPr txBox="1"/>
            <p:nvPr/>
          </p:nvSpPr>
          <p:spPr>
            <a:xfrm>
              <a:off x="0" y="-76200"/>
              <a:ext cx="880871" cy="410628"/>
            </a:xfrm>
            <a:prstGeom prst="rect">
              <a:avLst/>
            </a:prstGeom>
          </p:spPr>
          <p:txBody>
            <a:bodyPr lIns="50800" tIns="50800" rIns="50800" bIns="50800" rtlCol="0" anchor="ctr"/>
            <a:lstStyle/>
            <a:p>
              <a:pPr marL="0" lvl="0" indent="0" algn="ctr">
                <a:lnSpc>
                  <a:spcPts val="2973"/>
                </a:lnSpc>
                <a:spcBef>
                  <a:spcPct val="0"/>
                </a:spcBef>
              </a:pPr>
              <a:endParaRPr/>
            </a:p>
          </p:txBody>
        </p:sp>
      </p:grpSp>
      <p:sp>
        <p:nvSpPr>
          <p:cNvPr id="15" name="TextBox 15"/>
          <p:cNvSpPr txBox="1"/>
          <p:nvPr/>
        </p:nvSpPr>
        <p:spPr>
          <a:xfrm>
            <a:off x="8675302" y="5786676"/>
            <a:ext cx="1152591" cy="854053"/>
          </a:xfrm>
          <a:prstGeom prst="rect">
            <a:avLst/>
          </a:prstGeom>
        </p:spPr>
        <p:txBody>
          <a:bodyPr lIns="0" tIns="0" rIns="0" bIns="0" rtlCol="0" anchor="t">
            <a:spAutoFit/>
          </a:bodyPr>
          <a:lstStyle/>
          <a:p>
            <a:pPr marL="0" lvl="0" indent="0" algn="ctr">
              <a:lnSpc>
                <a:spcPts val="7000"/>
              </a:lnSpc>
              <a:spcBef>
                <a:spcPct val="0"/>
              </a:spcBef>
            </a:pPr>
            <a:r>
              <a:rPr lang="en-US" sz="5000" b="1" dirty="0">
                <a:solidFill>
                  <a:srgbClr val="09E6A1"/>
                </a:solidFill>
                <a:latin typeface="Montserrat Bold"/>
                <a:ea typeface="Montserrat Bold"/>
                <a:cs typeface="Montserrat Bold"/>
                <a:sym typeface="Montserrat Bold"/>
              </a:rPr>
              <a:t>4th</a:t>
            </a:r>
          </a:p>
        </p:txBody>
      </p:sp>
      <p:grpSp>
        <p:nvGrpSpPr>
          <p:cNvPr id="27" name="Group 40">
            <a:extLst>
              <a:ext uri="{FF2B5EF4-FFF2-40B4-BE49-F238E27FC236}">
                <a16:creationId xmlns:a16="http://schemas.microsoft.com/office/drawing/2014/main" id="{B8C58C1C-DAF9-12CF-9AD1-AE7CB5BF4B6D}"/>
              </a:ext>
            </a:extLst>
          </p:cNvPr>
          <p:cNvGrpSpPr/>
          <p:nvPr/>
        </p:nvGrpSpPr>
        <p:grpSpPr>
          <a:xfrm>
            <a:off x="3141426" y="5840859"/>
            <a:ext cx="1350644" cy="797054"/>
            <a:chOff x="0" y="0"/>
            <a:chExt cx="880871" cy="334428"/>
          </a:xfrm>
        </p:grpSpPr>
        <p:sp>
          <p:nvSpPr>
            <p:cNvPr id="28" name="Freeform 41">
              <a:extLst>
                <a:ext uri="{FF2B5EF4-FFF2-40B4-BE49-F238E27FC236}">
                  <a16:creationId xmlns:a16="http://schemas.microsoft.com/office/drawing/2014/main" id="{555F8F45-7553-B0F5-0CCC-0F675C658DDD}"/>
                </a:ext>
              </a:extLst>
            </p:cNvPr>
            <p:cNvSpPr/>
            <p:nvPr/>
          </p:nvSpPr>
          <p:spPr>
            <a:xfrm>
              <a:off x="0" y="0"/>
              <a:ext cx="880871" cy="334428"/>
            </a:xfrm>
            <a:custGeom>
              <a:avLst/>
              <a:gdLst/>
              <a:ahLst/>
              <a:cxnLst/>
              <a:rect l="l" t="t" r="r" b="b"/>
              <a:pathLst>
                <a:path w="880871" h="334428">
                  <a:moveTo>
                    <a:pt x="0" y="0"/>
                  </a:moveTo>
                  <a:lnTo>
                    <a:pt x="880871" y="0"/>
                  </a:lnTo>
                  <a:lnTo>
                    <a:pt x="880871" y="334428"/>
                  </a:lnTo>
                  <a:lnTo>
                    <a:pt x="0" y="334428"/>
                  </a:lnTo>
                  <a:close/>
                </a:path>
              </a:pathLst>
            </a:custGeom>
            <a:solidFill>
              <a:srgbClr val="095147"/>
            </a:solidFill>
          </p:spPr>
          <p:txBody>
            <a:bodyPr/>
            <a:lstStyle/>
            <a:p>
              <a:endParaRPr lang="lv-LV"/>
            </a:p>
          </p:txBody>
        </p:sp>
        <p:sp>
          <p:nvSpPr>
            <p:cNvPr id="29" name="TextBox 42">
              <a:extLst>
                <a:ext uri="{FF2B5EF4-FFF2-40B4-BE49-F238E27FC236}">
                  <a16:creationId xmlns:a16="http://schemas.microsoft.com/office/drawing/2014/main" id="{285909AC-5C5C-99A4-3A58-7E01BF53C8DA}"/>
                </a:ext>
              </a:extLst>
            </p:cNvPr>
            <p:cNvSpPr txBox="1"/>
            <p:nvPr/>
          </p:nvSpPr>
          <p:spPr>
            <a:xfrm>
              <a:off x="0" y="-76200"/>
              <a:ext cx="880871" cy="410628"/>
            </a:xfrm>
            <a:prstGeom prst="rect">
              <a:avLst/>
            </a:prstGeom>
          </p:spPr>
          <p:txBody>
            <a:bodyPr lIns="50800" tIns="50800" rIns="50800" bIns="50800" rtlCol="0" anchor="ctr"/>
            <a:lstStyle/>
            <a:p>
              <a:pPr marL="0" lvl="0" indent="0" algn="ctr">
                <a:lnSpc>
                  <a:spcPts val="2973"/>
                </a:lnSpc>
                <a:spcBef>
                  <a:spcPct val="0"/>
                </a:spcBef>
              </a:pPr>
              <a:endParaRPr/>
            </a:p>
          </p:txBody>
        </p:sp>
      </p:grpSp>
      <p:sp>
        <p:nvSpPr>
          <p:cNvPr id="14" name="TextBox 14"/>
          <p:cNvSpPr txBox="1"/>
          <p:nvPr/>
        </p:nvSpPr>
        <p:spPr>
          <a:xfrm>
            <a:off x="1850986" y="5786676"/>
            <a:ext cx="3931367" cy="854053"/>
          </a:xfrm>
          <a:prstGeom prst="rect">
            <a:avLst/>
          </a:prstGeom>
        </p:spPr>
        <p:txBody>
          <a:bodyPr lIns="0" tIns="0" rIns="0" bIns="0" rtlCol="0" anchor="t">
            <a:spAutoFit/>
          </a:bodyPr>
          <a:lstStyle/>
          <a:p>
            <a:pPr algn="ctr">
              <a:lnSpc>
                <a:spcPts val="7000"/>
              </a:lnSpc>
            </a:pPr>
            <a:r>
              <a:rPr lang="en-US" sz="5000" b="1" dirty="0">
                <a:solidFill>
                  <a:srgbClr val="09E6A1"/>
                </a:solidFill>
                <a:latin typeface="Montserrat Bold"/>
                <a:ea typeface="Montserrat Bold"/>
                <a:cs typeface="Montserrat Bold"/>
                <a:sym typeface="Montserrat Bold"/>
              </a:rPr>
              <a:t>#2</a:t>
            </a:r>
          </a:p>
        </p:txBody>
      </p:sp>
      <p:grpSp>
        <p:nvGrpSpPr>
          <p:cNvPr id="30" name="Group 40">
            <a:extLst>
              <a:ext uri="{FF2B5EF4-FFF2-40B4-BE49-F238E27FC236}">
                <a16:creationId xmlns:a16="http://schemas.microsoft.com/office/drawing/2014/main" id="{1108968B-68C5-FE13-CCE2-0A5C702BA7D7}"/>
              </a:ext>
            </a:extLst>
          </p:cNvPr>
          <p:cNvGrpSpPr/>
          <p:nvPr/>
        </p:nvGrpSpPr>
        <p:grpSpPr>
          <a:xfrm>
            <a:off x="381001" y="5602489"/>
            <a:ext cx="15581296" cy="1273793"/>
            <a:chOff x="0" y="-76200"/>
            <a:chExt cx="3521457" cy="410628"/>
          </a:xfrm>
        </p:grpSpPr>
        <p:sp>
          <p:nvSpPr>
            <p:cNvPr id="31" name="Freeform 41">
              <a:extLst>
                <a:ext uri="{FF2B5EF4-FFF2-40B4-BE49-F238E27FC236}">
                  <a16:creationId xmlns:a16="http://schemas.microsoft.com/office/drawing/2014/main" id="{589DD1EB-BD57-3FF1-3989-B110F6C87B52}"/>
                </a:ext>
              </a:extLst>
            </p:cNvPr>
            <p:cNvSpPr/>
            <p:nvPr/>
          </p:nvSpPr>
          <p:spPr>
            <a:xfrm>
              <a:off x="2902466" y="7450"/>
              <a:ext cx="618991" cy="256943"/>
            </a:xfrm>
            <a:custGeom>
              <a:avLst/>
              <a:gdLst/>
              <a:ahLst/>
              <a:cxnLst/>
              <a:rect l="l" t="t" r="r" b="b"/>
              <a:pathLst>
                <a:path w="880871" h="334428">
                  <a:moveTo>
                    <a:pt x="0" y="0"/>
                  </a:moveTo>
                  <a:lnTo>
                    <a:pt x="880871" y="0"/>
                  </a:lnTo>
                  <a:lnTo>
                    <a:pt x="880871" y="334428"/>
                  </a:lnTo>
                  <a:lnTo>
                    <a:pt x="0" y="334428"/>
                  </a:lnTo>
                  <a:close/>
                </a:path>
              </a:pathLst>
            </a:custGeom>
            <a:solidFill>
              <a:srgbClr val="095147"/>
            </a:solidFill>
          </p:spPr>
          <p:txBody>
            <a:bodyPr/>
            <a:lstStyle/>
            <a:p>
              <a:endParaRPr lang="lv-LV" dirty="0"/>
            </a:p>
          </p:txBody>
        </p:sp>
        <p:sp>
          <p:nvSpPr>
            <p:cNvPr id="32" name="TextBox 42">
              <a:extLst>
                <a:ext uri="{FF2B5EF4-FFF2-40B4-BE49-F238E27FC236}">
                  <a16:creationId xmlns:a16="http://schemas.microsoft.com/office/drawing/2014/main" id="{DAE6BB25-610D-0754-9E41-FAE844000BEB}"/>
                </a:ext>
              </a:extLst>
            </p:cNvPr>
            <p:cNvSpPr txBox="1"/>
            <p:nvPr/>
          </p:nvSpPr>
          <p:spPr>
            <a:xfrm>
              <a:off x="0" y="-76200"/>
              <a:ext cx="880871" cy="410628"/>
            </a:xfrm>
            <a:prstGeom prst="rect">
              <a:avLst/>
            </a:prstGeom>
          </p:spPr>
          <p:txBody>
            <a:bodyPr lIns="50800" tIns="50800" rIns="50800" bIns="50800" rtlCol="0" anchor="ctr"/>
            <a:lstStyle/>
            <a:p>
              <a:pPr marL="0" lvl="0" indent="0" algn="ctr">
                <a:lnSpc>
                  <a:spcPts val="2973"/>
                </a:lnSpc>
                <a:spcBef>
                  <a:spcPct val="0"/>
                </a:spcBef>
              </a:pPr>
              <a:endParaRPr/>
            </a:p>
          </p:txBody>
        </p:sp>
      </p:grpSp>
      <p:sp>
        <p:nvSpPr>
          <p:cNvPr id="17" name="TextBox 17"/>
          <p:cNvSpPr txBox="1"/>
          <p:nvPr/>
        </p:nvSpPr>
        <p:spPr>
          <a:xfrm>
            <a:off x="13308956" y="5787820"/>
            <a:ext cx="2571750" cy="854053"/>
          </a:xfrm>
          <a:prstGeom prst="rect">
            <a:avLst/>
          </a:prstGeom>
        </p:spPr>
        <p:txBody>
          <a:bodyPr lIns="0" tIns="0" rIns="0" bIns="0" rtlCol="0" anchor="t">
            <a:spAutoFit/>
          </a:bodyPr>
          <a:lstStyle/>
          <a:p>
            <a:pPr marL="0" lvl="0" indent="0" algn="ctr">
              <a:lnSpc>
                <a:spcPts val="7000"/>
              </a:lnSpc>
              <a:spcBef>
                <a:spcPct val="0"/>
              </a:spcBef>
            </a:pPr>
            <a:r>
              <a:rPr lang="en-US" sz="5000" b="1" dirty="0">
                <a:solidFill>
                  <a:srgbClr val="09E6A1"/>
                </a:solidFill>
                <a:latin typeface="Montserrat Bold"/>
                <a:ea typeface="Montserrat Bold"/>
                <a:cs typeface="Montserrat Bold"/>
                <a:sym typeface="Montserrat Bold"/>
              </a:rPr>
              <a:t>5</a:t>
            </a:r>
            <a:r>
              <a:rPr lang="en-US" sz="5000" b="1" u="none" strike="noStrike" dirty="0">
                <a:solidFill>
                  <a:srgbClr val="09E6A1"/>
                </a:solidFill>
                <a:latin typeface="Montserrat Bold"/>
                <a:ea typeface="Montserrat Bold"/>
                <a:cs typeface="Montserrat Bold"/>
                <a:sym typeface="Montserrat Bold"/>
              </a:rPr>
              <a:t>.8+GW</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4830" y="5238030"/>
            <a:ext cx="6361628" cy="747491"/>
          </a:xfrm>
          <a:custGeom>
            <a:avLst/>
            <a:gdLst/>
            <a:ahLst/>
            <a:cxnLst/>
            <a:rect l="l" t="t" r="r" b="b"/>
            <a:pathLst>
              <a:path w="6361628" h="747491">
                <a:moveTo>
                  <a:pt x="0" y="0"/>
                </a:moveTo>
                <a:lnTo>
                  <a:pt x="6361628" y="0"/>
                </a:lnTo>
                <a:lnTo>
                  <a:pt x="6361628" y="747492"/>
                </a:lnTo>
                <a:lnTo>
                  <a:pt x="0" y="747492"/>
                </a:lnTo>
                <a:lnTo>
                  <a:pt x="0" y="0"/>
                </a:lnTo>
                <a:close/>
              </a:path>
            </a:pathLst>
          </a:custGeom>
          <a:blipFill>
            <a:blip r:embed="rId3"/>
            <a:stretch>
              <a:fillRect/>
            </a:stretch>
          </a:blipFill>
        </p:spPr>
        <p:txBody>
          <a:bodyPr/>
          <a:lstStyle/>
          <a:p>
            <a:endParaRPr lang="lv-LV"/>
          </a:p>
        </p:txBody>
      </p:sp>
      <p:grpSp>
        <p:nvGrpSpPr>
          <p:cNvPr id="3" name="Group 3"/>
          <p:cNvGrpSpPr/>
          <p:nvPr/>
        </p:nvGrpSpPr>
        <p:grpSpPr>
          <a:xfrm>
            <a:off x="13227365" y="0"/>
            <a:ext cx="5668786" cy="10314266"/>
            <a:chOff x="0" y="0"/>
            <a:chExt cx="878243" cy="1597950"/>
          </a:xfrm>
        </p:grpSpPr>
        <p:sp>
          <p:nvSpPr>
            <p:cNvPr id="4" name="Freeform 4"/>
            <p:cNvSpPr/>
            <p:nvPr/>
          </p:nvSpPr>
          <p:spPr>
            <a:xfrm>
              <a:off x="0" y="0"/>
              <a:ext cx="878243" cy="1597950"/>
            </a:xfrm>
            <a:custGeom>
              <a:avLst/>
              <a:gdLst/>
              <a:ahLst/>
              <a:cxnLst/>
              <a:rect l="l" t="t" r="r" b="b"/>
              <a:pathLst>
                <a:path w="878243" h="1597950">
                  <a:moveTo>
                    <a:pt x="0" y="0"/>
                  </a:moveTo>
                  <a:lnTo>
                    <a:pt x="878243" y="0"/>
                  </a:lnTo>
                  <a:lnTo>
                    <a:pt x="878243" y="1597950"/>
                  </a:lnTo>
                  <a:lnTo>
                    <a:pt x="0" y="1597950"/>
                  </a:lnTo>
                  <a:close/>
                </a:path>
              </a:pathLst>
            </a:custGeom>
            <a:blipFill>
              <a:blip r:embed="rId4"/>
              <a:stretch>
                <a:fillRect r="-195851"/>
              </a:stretch>
            </a:blipFill>
          </p:spPr>
          <p:txBody>
            <a:bodyPr/>
            <a:lstStyle/>
            <a:p>
              <a:endParaRPr lang="lv-LV"/>
            </a:p>
          </p:txBody>
        </p:sp>
      </p:grpSp>
      <p:grpSp>
        <p:nvGrpSpPr>
          <p:cNvPr id="5" name="Group 5"/>
          <p:cNvGrpSpPr/>
          <p:nvPr/>
        </p:nvGrpSpPr>
        <p:grpSpPr>
          <a:xfrm>
            <a:off x="1028700" y="1896915"/>
            <a:ext cx="7974428" cy="3646502"/>
            <a:chOff x="0" y="0"/>
            <a:chExt cx="2100261" cy="960396"/>
          </a:xfrm>
        </p:grpSpPr>
        <p:sp>
          <p:nvSpPr>
            <p:cNvPr id="6" name="Freeform 6"/>
            <p:cNvSpPr/>
            <p:nvPr/>
          </p:nvSpPr>
          <p:spPr>
            <a:xfrm>
              <a:off x="0" y="0"/>
              <a:ext cx="2100261" cy="960396"/>
            </a:xfrm>
            <a:custGeom>
              <a:avLst/>
              <a:gdLst/>
              <a:ahLst/>
              <a:cxnLst/>
              <a:rect l="l" t="t" r="r" b="b"/>
              <a:pathLst>
                <a:path w="2100261" h="960396">
                  <a:moveTo>
                    <a:pt x="16504" y="0"/>
                  </a:moveTo>
                  <a:lnTo>
                    <a:pt x="2083757" y="0"/>
                  </a:lnTo>
                  <a:cubicBezTo>
                    <a:pt x="2088134" y="0"/>
                    <a:pt x="2092332" y="1739"/>
                    <a:pt x="2095427" y="4834"/>
                  </a:cubicBezTo>
                  <a:cubicBezTo>
                    <a:pt x="2098522" y="7929"/>
                    <a:pt x="2100261" y="12127"/>
                    <a:pt x="2100261" y="16504"/>
                  </a:cubicBezTo>
                  <a:lnTo>
                    <a:pt x="2100261" y="943891"/>
                  </a:lnTo>
                  <a:cubicBezTo>
                    <a:pt x="2100261" y="948269"/>
                    <a:pt x="2098522" y="952466"/>
                    <a:pt x="2095427" y="955562"/>
                  </a:cubicBezTo>
                  <a:cubicBezTo>
                    <a:pt x="2092332" y="958657"/>
                    <a:pt x="2088134" y="960396"/>
                    <a:pt x="2083757" y="960396"/>
                  </a:cubicBezTo>
                  <a:lnTo>
                    <a:pt x="16504" y="960396"/>
                  </a:lnTo>
                  <a:cubicBezTo>
                    <a:pt x="12127" y="960396"/>
                    <a:pt x="7929" y="958657"/>
                    <a:pt x="4834" y="955562"/>
                  </a:cubicBezTo>
                  <a:cubicBezTo>
                    <a:pt x="1739" y="952466"/>
                    <a:pt x="0" y="948269"/>
                    <a:pt x="0" y="943891"/>
                  </a:cubicBezTo>
                  <a:lnTo>
                    <a:pt x="0" y="16504"/>
                  </a:lnTo>
                  <a:cubicBezTo>
                    <a:pt x="0" y="12127"/>
                    <a:pt x="1739" y="7929"/>
                    <a:pt x="4834" y="4834"/>
                  </a:cubicBezTo>
                  <a:cubicBezTo>
                    <a:pt x="7929" y="1739"/>
                    <a:pt x="12127" y="0"/>
                    <a:pt x="16504" y="0"/>
                  </a:cubicBezTo>
                  <a:close/>
                </a:path>
              </a:pathLst>
            </a:custGeom>
            <a:solidFill>
              <a:srgbClr val="FDFDFD"/>
            </a:solidFill>
            <a:ln w="38100" cap="sq">
              <a:solidFill>
                <a:srgbClr val="095147"/>
              </a:solidFill>
              <a:prstDash val="solid"/>
              <a:miter/>
            </a:ln>
          </p:spPr>
          <p:txBody>
            <a:bodyPr/>
            <a:lstStyle/>
            <a:p>
              <a:endParaRPr lang="lv-LV"/>
            </a:p>
          </p:txBody>
        </p:sp>
        <p:sp>
          <p:nvSpPr>
            <p:cNvPr id="7" name="TextBox 7"/>
            <p:cNvSpPr txBox="1"/>
            <p:nvPr/>
          </p:nvSpPr>
          <p:spPr>
            <a:xfrm>
              <a:off x="0" y="-28575"/>
              <a:ext cx="2100261" cy="988971"/>
            </a:xfrm>
            <a:prstGeom prst="rect">
              <a:avLst/>
            </a:prstGeom>
          </p:spPr>
          <p:txBody>
            <a:bodyPr lIns="50800" tIns="50800" rIns="50800" bIns="50800" rtlCol="0" anchor="ctr"/>
            <a:lstStyle/>
            <a:p>
              <a:pPr algn="ctr">
                <a:lnSpc>
                  <a:spcPts val="2240"/>
                </a:lnSpc>
              </a:pPr>
              <a:endParaRPr/>
            </a:p>
          </p:txBody>
        </p:sp>
      </p:grpSp>
      <p:grpSp>
        <p:nvGrpSpPr>
          <p:cNvPr id="8" name="Group 8"/>
          <p:cNvGrpSpPr/>
          <p:nvPr/>
        </p:nvGrpSpPr>
        <p:grpSpPr>
          <a:xfrm>
            <a:off x="1676678" y="1977508"/>
            <a:ext cx="5270149" cy="1285645"/>
            <a:chOff x="0" y="0"/>
            <a:chExt cx="7026865" cy="1714194"/>
          </a:xfrm>
        </p:grpSpPr>
        <p:sp>
          <p:nvSpPr>
            <p:cNvPr id="9" name="Freeform 9"/>
            <p:cNvSpPr/>
            <p:nvPr/>
          </p:nvSpPr>
          <p:spPr>
            <a:xfrm>
              <a:off x="0" y="0"/>
              <a:ext cx="7026865" cy="1714194"/>
            </a:xfrm>
            <a:custGeom>
              <a:avLst/>
              <a:gdLst/>
              <a:ahLst/>
              <a:cxnLst/>
              <a:rect l="l" t="t" r="r" b="b"/>
              <a:pathLst>
                <a:path w="7026865" h="1714194">
                  <a:moveTo>
                    <a:pt x="0" y="0"/>
                  </a:moveTo>
                  <a:lnTo>
                    <a:pt x="7026865" y="0"/>
                  </a:lnTo>
                  <a:lnTo>
                    <a:pt x="7026865" y="1714194"/>
                  </a:lnTo>
                  <a:lnTo>
                    <a:pt x="0" y="1714194"/>
                  </a:lnTo>
                  <a:close/>
                </a:path>
              </a:pathLst>
            </a:custGeom>
          </p:spPr>
          <p:txBody>
            <a:bodyPr/>
            <a:lstStyle/>
            <a:p>
              <a:endParaRPr lang="lv-LV"/>
            </a:p>
          </p:txBody>
        </p:sp>
        <p:sp>
          <p:nvSpPr>
            <p:cNvPr id="10" name="TextBox 10"/>
            <p:cNvSpPr txBox="1"/>
            <p:nvPr/>
          </p:nvSpPr>
          <p:spPr>
            <a:xfrm>
              <a:off x="0" y="-19050"/>
              <a:ext cx="7026865" cy="1733244"/>
            </a:xfrm>
            <a:prstGeom prst="rect">
              <a:avLst/>
            </a:prstGeom>
          </p:spPr>
          <p:txBody>
            <a:bodyPr lIns="0" tIns="0" rIns="0" bIns="0" rtlCol="0" anchor="t"/>
            <a:lstStyle/>
            <a:p>
              <a:pPr algn="l">
                <a:lnSpc>
                  <a:spcPts val="4561"/>
                </a:lnSpc>
              </a:pPr>
              <a:r>
                <a:rPr lang="en-US" sz="3599" b="1">
                  <a:solidFill>
                    <a:srgbClr val="000000"/>
                  </a:solidFill>
                  <a:latin typeface="Montserrat Bold"/>
                  <a:ea typeface="Montserrat Bold"/>
                  <a:cs typeface="Montserrat Bold"/>
                  <a:sym typeface="Montserrat Bold"/>
                </a:rPr>
                <a:t>Power-to-X production:</a:t>
              </a:r>
            </a:p>
          </p:txBody>
        </p:sp>
      </p:grpSp>
      <p:grpSp>
        <p:nvGrpSpPr>
          <p:cNvPr id="11" name="Group 11"/>
          <p:cNvGrpSpPr/>
          <p:nvPr/>
        </p:nvGrpSpPr>
        <p:grpSpPr>
          <a:xfrm>
            <a:off x="1342005" y="2098283"/>
            <a:ext cx="127801" cy="1044097"/>
            <a:chOff x="0" y="0"/>
            <a:chExt cx="33660" cy="274988"/>
          </a:xfrm>
        </p:grpSpPr>
        <p:sp>
          <p:nvSpPr>
            <p:cNvPr id="12" name="Freeform 12"/>
            <p:cNvSpPr/>
            <p:nvPr/>
          </p:nvSpPr>
          <p:spPr>
            <a:xfrm>
              <a:off x="0" y="0"/>
              <a:ext cx="33660" cy="274988"/>
            </a:xfrm>
            <a:custGeom>
              <a:avLst/>
              <a:gdLst/>
              <a:ahLst/>
              <a:cxnLst/>
              <a:rect l="l" t="t" r="r" b="b"/>
              <a:pathLst>
                <a:path w="33660" h="274988">
                  <a:moveTo>
                    <a:pt x="0" y="0"/>
                  </a:moveTo>
                  <a:lnTo>
                    <a:pt x="33660" y="0"/>
                  </a:lnTo>
                  <a:lnTo>
                    <a:pt x="33660" y="274988"/>
                  </a:lnTo>
                  <a:lnTo>
                    <a:pt x="0" y="274988"/>
                  </a:lnTo>
                  <a:close/>
                </a:path>
              </a:pathLst>
            </a:custGeom>
            <a:solidFill>
              <a:srgbClr val="00DF9A"/>
            </a:solidFill>
          </p:spPr>
          <p:txBody>
            <a:bodyPr/>
            <a:lstStyle/>
            <a:p>
              <a:endParaRPr lang="lv-LV"/>
            </a:p>
          </p:txBody>
        </p:sp>
        <p:sp>
          <p:nvSpPr>
            <p:cNvPr id="13" name="TextBox 13"/>
            <p:cNvSpPr txBox="1"/>
            <p:nvPr/>
          </p:nvSpPr>
          <p:spPr>
            <a:xfrm>
              <a:off x="0" y="-9525"/>
              <a:ext cx="33660" cy="284513"/>
            </a:xfrm>
            <a:prstGeom prst="rect">
              <a:avLst/>
            </a:prstGeom>
          </p:spPr>
          <p:txBody>
            <a:bodyPr lIns="50800" tIns="50800" rIns="50800" bIns="50800" rtlCol="0" anchor="ctr"/>
            <a:lstStyle/>
            <a:p>
              <a:pPr algn="ctr">
                <a:lnSpc>
                  <a:spcPts val="1394"/>
                </a:lnSpc>
              </a:pPr>
              <a:endParaRPr/>
            </a:p>
          </p:txBody>
        </p:sp>
      </p:grpSp>
      <p:sp>
        <p:nvSpPr>
          <p:cNvPr id="14" name="Freeform 14"/>
          <p:cNvSpPr/>
          <p:nvPr/>
        </p:nvSpPr>
        <p:spPr>
          <a:xfrm>
            <a:off x="9700130" y="5238030"/>
            <a:ext cx="6361628" cy="747491"/>
          </a:xfrm>
          <a:custGeom>
            <a:avLst/>
            <a:gdLst/>
            <a:ahLst/>
            <a:cxnLst/>
            <a:rect l="l" t="t" r="r" b="b"/>
            <a:pathLst>
              <a:path w="6361628" h="747491">
                <a:moveTo>
                  <a:pt x="0" y="0"/>
                </a:moveTo>
                <a:lnTo>
                  <a:pt x="6361628" y="0"/>
                </a:lnTo>
                <a:lnTo>
                  <a:pt x="6361628" y="747492"/>
                </a:lnTo>
                <a:lnTo>
                  <a:pt x="0" y="747492"/>
                </a:lnTo>
                <a:lnTo>
                  <a:pt x="0" y="0"/>
                </a:lnTo>
                <a:close/>
              </a:path>
            </a:pathLst>
          </a:custGeom>
          <a:blipFill>
            <a:blip r:embed="rId3"/>
            <a:stretch>
              <a:fillRect/>
            </a:stretch>
          </a:blipFill>
        </p:spPr>
        <p:txBody>
          <a:bodyPr/>
          <a:lstStyle/>
          <a:p>
            <a:endParaRPr lang="lv-LV"/>
          </a:p>
        </p:txBody>
      </p:sp>
      <p:sp>
        <p:nvSpPr>
          <p:cNvPr id="15" name="Freeform 15"/>
          <p:cNvSpPr/>
          <p:nvPr/>
        </p:nvSpPr>
        <p:spPr>
          <a:xfrm>
            <a:off x="1835100" y="9294695"/>
            <a:ext cx="6361628" cy="747491"/>
          </a:xfrm>
          <a:custGeom>
            <a:avLst/>
            <a:gdLst/>
            <a:ahLst/>
            <a:cxnLst/>
            <a:rect l="l" t="t" r="r" b="b"/>
            <a:pathLst>
              <a:path w="6361628" h="747491">
                <a:moveTo>
                  <a:pt x="0" y="0"/>
                </a:moveTo>
                <a:lnTo>
                  <a:pt x="6361628" y="0"/>
                </a:lnTo>
                <a:lnTo>
                  <a:pt x="6361628" y="747491"/>
                </a:lnTo>
                <a:lnTo>
                  <a:pt x="0" y="747491"/>
                </a:lnTo>
                <a:lnTo>
                  <a:pt x="0" y="0"/>
                </a:lnTo>
                <a:close/>
              </a:path>
            </a:pathLst>
          </a:custGeom>
          <a:blipFill>
            <a:blip r:embed="rId3"/>
            <a:stretch>
              <a:fillRect/>
            </a:stretch>
          </a:blipFill>
        </p:spPr>
        <p:txBody>
          <a:bodyPr/>
          <a:lstStyle/>
          <a:p>
            <a:endParaRPr lang="lv-LV"/>
          </a:p>
        </p:txBody>
      </p:sp>
      <p:grpSp>
        <p:nvGrpSpPr>
          <p:cNvPr id="16" name="Group 16"/>
          <p:cNvGrpSpPr/>
          <p:nvPr/>
        </p:nvGrpSpPr>
        <p:grpSpPr>
          <a:xfrm>
            <a:off x="1028700" y="5781543"/>
            <a:ext cx="7974428" cy="3646502"/>
            <a:chOff x="0" y="0"/>
            <a:chExt cx="2100261" cy="960396"/>
          </a:xfrm>
        </p:grpSpPr>
        <p:sp>
          <p:nvSpPr>
            <p:cNvPr id="17" name="Freeform 17"/>
            <p:cNvSpPr/>
            <p:nvPr/>
          </p:nvSpPr>
          <p:spPr>
            <a:xfrm>
              <a:off x="0" y="0"/>
              <a:ext cx="2100261" cy="960396"/>
            </a:xfrm>
            <a:custGeom>
              <a:avLst/>
              <a:gdLst/>
              <a:ahLst/>
              <a:cxnLst/>
              <a:rect l="l" t="t" r="r" b="b"/>
              <a:pathLst>
                <a:path w="2100261" h="960396">
                  <a:moveTo>
                    <a:pt x="16504" y="0"/>
                  </a:moveTo>
                  <a:lnTo>
                    <a:pt x="2083757" y="0"/>
                  </a:lnTo>
                  <a:cubicBezTo>
                    <a:pt x="2088134" y="0"/>
                    <a:pt x="2092332" y="1739"/>
                    <a:pt x="2095427" y="4834"/>
                  </a:cubicBezTo>
                  <a:cubicBezTo>
                    <a:pt x="2098522" y="7929"/>
                    <a:pt x="2100261" y="12127"/>
                    <a:pt x="2100261" y="16504"/>
                  </a:cubicBezTo>
                  <a:lnTo>
                    <a:pt x="2100261" y="943891"/>
                  </a:lnTo>
                  <a:cubicBezTo>
                    <a:pt x="2100261" y="948269"/>
                    <a:pt x="2098522" y="952466"/>
                    <a:pt x="2095427" y="955562"/>
                  </a:cubicBezTo>
                  <a:cubicBezTo>
                    <a:pt x="2092332" y="958657"/>
                    <a:pt x="2088134" y="960396"/>
                    <a:pt x="2083757" y="960396"/>
                  </a:cubicBezTo>
                  <a:lnTo>
                    <a:pt x="16504" y="960396"/>
                  </a:lnTo>
                  <a:cubicBezTo>
                    <a:pt x="12127" y="960396"/>
                    <a:pt x="7929" y="958657"/>
                    <a:pt x="4834" y="955562"/>
                  </a:cubicBezTo>
                  <a:cubicBezTo>
                    <a:pt x="1739" y="952466"/>
                    <a:pt x="0" y="948269"/>
                    <a:pt x="0" y="943891"/>
                  </a:cubicBezTo>
                  <a:lnTo>
                    <a:pt x="0" y="16504"/>
                  </a:lnTo>
                  <a:cubicBezTo>
                    <a:pt x="0" y="12127"/>
                    <a:pt x="1739" y="7929"/>
                    <a:pt x="4834" y="4834"/>
                  </a:cubicBezTo>
                  <a:cubicBezTo>
                    <a:pt x="7929" y="1739"/>
                    <a:pt x="12127" y="0"/>
                    <a:pt x="16504" y="0"/>
                  </a:cubicBezTo>
                  <a:close/>
                </a:path>
              </a:pathLst>
            </a:custGeom>
            <a:solidFill>
              <a:srgbClr val="FDFDFD"/>
            </a:solidFill>
            <a:ln w="38100" cap="sq">
              <a:solidFill>
                <a:srgbClr val="095147"/>
              </a:solidFill>
              <a:prstDash val="solid"/>
              <a:miter/>
            </a:ln>
          </p:spPr>
          <p:txBody>
            <a:bodyPr/>
            <a:lstStyle/>
            <a:p>
              <a:endParaRPr lang="lv-LV"/>
            </a:p>
          </p:txBody>
        </p:sp>
        <p:sp>
          <p:nvSpPr>
            <p:cNvPr id="18" name="TextBox 18"/>
            <p:cNvSpPr txBox="1"/>
            <p:nvPr/>
          </p:nvSpPr>
          <p:spPr>
            <a:xfrm>
              <a:off x="0" y="-28575"/>
              <a:ext cx="2100261" cy="988971"/>
            </a:xfrm>
            <a:prstGeom prst="rect">
              <a:avLst/>
            </a:prstGeom>
          </p:spPr>
          <p:txBody>
            <a:bodyPr lIns="50800" tIns="50800" rIns="50800" bIns="50800" rtlCol="0" anchor="ctr"/>
            <a:lstStyle/>
            <a:p>
              <a:pPr algn="ctr">
                <a:lnSpc>
                  <a:spcPts val="2240"/>
                </a:lnSpc>
              </a:pPr>
              <a:endParaRPr/>
            </a:p>
          </p:txBody>
        </p:sp>
      </p:grpSp>
      <p:grpSp>
        <p:nvGrpSpPr>
          <p:cNvPr id="19" name="Group 19"/>
          <p:cNvGrpSpPr/>
          <p:nvPr/>
        </p:nvGrpSpPr>
        <p:grpSpPr>
          <a:xfrm>
            <a:off x="9144000" y="1896915"/>
            <a:ext cx="7974428" cy="3646502"/>
            <a:chOff x="0" y="0"/>
            <a:chExt cx="2100261" cy="960396"/>
          </a:xfrm>
        </p:grpSpPr>
        <p:sp>
          <p:nvSpPr>
            <p:cNvPr id="20" name="Freeform 20"/>
            <p:cNvSpPr/>
            <p:nvPr/>
          </p:nvSpPr>
          <p:spPr>
            <a:xfrm>
              <a:off x="0" y="0"/>
              <a:ext cx="2100261" cy="960396"/>
            </a:xfrm>
            <a:custGeom>
              <a:avLst/>
              <a:gdLst/>
              <a:ahLst/>
              <a:cxnLst/>
              <a:rect l="l" t="t" r="r" b="b"/>
              <a:pathLst>
                <a:path w="2100261" h="960396">
                  <a:moveTo>
                    <a:pt x="16504" y="0"/>
                  </a:moveTo>
                  <a:lnTo>
                    <a:pt x="2083757" y="0"/>
                  </a:lnTo>
                  <a:cubicBezTo>
                    <a:pt x="2088134" y="0"/>
                    <a:pt x="2092332" y="1739"/>
                    <a:pt x="2095427" y="4834"/>
                  </a:cubicBezTo>
                  <a:cubicBezTo>
                    <a:pt x="2098522" y="7929"/>
                    <a:pt x="2100261" y="12127"/>
                    <a:pt x="2100261" y="16504"/>
                  </a:cubicBezTo>
                  <a:lnTo>
                    <a:pt x="2100261" y="943891"/>
                  </a:lnTo>
                  <a:cubicBezTo>
                    <a:pt x="2100261" y="948269"/>
                    <a:pt x="2098522" y="952466"/>
                    <a:pt x="2095427" y="955562"/>
                  </a:cubicBezTo>
                  <a:cubicBezTo>
                    <a:pt x="2092332" y="958657"/>
                    <a:pt x="2088134" y="960396"/>
                    <a:pt x="2083757" y="960396"/>
                  </a:cubicBezTo>
                  <a:lnTo>
                    <a:pt x="16504" y="960396"/>
                  </a:lnTo>
                  <a:cubicBezTo>
                    <a:pt x="12127" y="960396"/>
                    <a:pt x="7929" y="958657"/>
                    <a:pt x="4834" y="955562"/>
                  </a:cubicBezTo>
                  <a:cubicBezTo>
                    <a:pt x="1739" y="952466"/>
                    <a:pt x="0" y="948269"/>
                    <a:pt x="0" y="943891"/>
                  </a:cubicBezTo>
                  <a:lnTo>
                    <a:pt x="0" y="16504"/>
                  </a:lnTo>
                  <a:cubicBezTo>
                    <a:pt x="0" y="12127"/>
                    <a:pt x="1739" y="7929"/>
                    <a:pt x="4834" y="4834"/>
                  </a:cubicBezTo>
                  <a:cubicBezTo>
                    <a:pt x="7929" y="1739"/>
                    <a:pt x="12127" y="0"/>
                    <a:pt x="16504" y="0"/>
                  </a:cubicBezTo>
                  <a:close/>
                </a:path>
              </a:pathLst>
            </a:custGeom>
            <a:solidFill>
              <a:srgbClr val="FDFDFD"/>
            </a:solidFill>
            <a:ln w="38100" cap="sq">
              <a:solidFill>
                <a:srgbClr val="095147"/>
              </a:solidFill>
              <a:prstDash val="solid"/>
              <a:miter/>
            </a:ln>
          </p:spPr>
          <p:txBody>
            <a:bodyPr/>
            <a:lstStyle/>
            <a:p>
              <a:endParaRPr lang="lv-LV"/>
            </a:p>
          </p:txBody>
        </p:sp>
        <p:sp>
          <p:nvSpPr>
            <p:cNvPr id="21" name="TextBox 21"/>
            <p:cNvSpPr txBox="1"/>
            <p:nvPr/>
          </p:nvSpPr>
          <p:spPr>
            <a:xfrm>
              <a:off x="0" y="-28575"/>
              <a:ext cx="2100261" cy="988971"/>
            </a:xfrm>
            <a:prstGeom prst="rect">
              <a:avLst/>
            </a:prstGeom>
          </p:spPr>
          <p:txBody>
            <a:bodyPr lIns="50800" tIns="50800" rIns="50800" bIns="50800" rtlCol="0" anchor="ctr"/>
            <a:lstStyle/>
            <a:p>
              <a:pPr algn="ctr">
                <a:lnSpc>
                  <a:spcPts val="2240"/>
                </a:lnSpc>
              </a:pPr>
              <a:endParaRPr/>
            </a:p>
          </p:txBody>
        </p:sp>
      </p:grpSp>
      <p:grpSp>
        <p:nvGrpSpPr>
          <p:cNvPr id="22" name="Group 22"/>
          <p:cNvGrpSpPr/>
          <p:nvPr/>
        </p:nvGrpSpPr>
        <p:grpSpPr>
          <a:xfrm>
            <a:off x="9791978" y="1977508"/>
            <a:ext cx="5270149" cy="1285645"/>
            <a:chOff x="0" y="0"/>
            <a:chExt cx="7026865" cy="1714194"/>
          </a:xfrm>
        </p:grpSpPr>
        <p:sp>
          <p:nvSpPr>
            <p:cNvPr id="23" name="Freeform 23"/>
            <p:cNvSpPr/>
            <p:nvPr/>
          </p:nvSpPr>
          <p:spPr>
            <a:xfrm>
              <a:off x="0" y="0"/>
              <a:ext cx="7026865" cy="1714194"/>
            </a:xfrm>
            <a:custGeom>
              <a:avLst/>
              <a:gdLst/>
              <a:ahLst/>
              <a:cxnLst/>
              <a:rect l="l" t="t" r="r" b="b"/>
              <a:pathLst>
                <a:path w="7026865" h="1714194">
                  <a:moveTo>
                    <a:pt x="0" y="0"/>
                  </a:moveTo>
                  <a:lnTo>
                    <a:pt x="7026865" y="0"/>
                  </a:lnTo>
                  <a:lnTo>
                    <a:pt x="7026865" y="1714194"/>
                  </a:lnTo>
                  <a:lnTo>
                    <a:pt x="0" y="1714194"/>
                  </a:lnTo>
                  <a:close/>
                </a:path>
              </a:pathLst>
            </a:custGeom>
          </p:spPr>
          <p:txBody>
            <a:bodyPr/>
            <a:lstStyle/>
            <a:p>
              <a:endParaRPr lang="lv-LV"/>
            </a:p>
          </p:txBody>
        </p:sp>
        <p:sp>
          <p:nvSpPr>
            <p:cNvPr id="24" name="TextBox 24"/>
            <p:cNvSpPr txBox="1"/>
            <p:nvPr/>
          </p:nvSpPr>
          <p:spPr>
            <a:xfrm>
              <a:off x="0" y="-19050"/>
              <a:ext cx="7026865" cy="1733244"/>
            </a:xfrm>
            <a:prstGeom prst="rect">
              <a:avLst/>
            </a:prstGeom>
          </p:spPr>
          <p:txBody>
            <a:bodyPr lIns="0" tIns="0" rIns="0" bIns="0" rtlCol="0" anchor="t"/>
            <a:lstStyle/>
            <a:p>
              <a:pPr algn="l">
                <a:lnSpc>
                  <a:spcPts val="4561"/>
                </a:lnSpc>
              </a:pPr>
              <a:r>
                <a:rPr lang="en-US" sz="3599" b="1">
                  <a:solidFill>
                    <a:srgbClr val="000000"/>
                  </a:solidFill>
                  <a:latin typeface="Montserrat Bold"/>
                  <a:ea typeface="Montserrat Bold"/>
                  <a:cs typeface="Montserrat Bold"/>
                  <a:sym typeface="Montserrat Bold"/>
                </a:rPr>
                <a:t>Wind, solar and hybrid parks:</a:t>
              </a:r>
            </a:p>
          </p:txBody>
        </p:sp>
      </p:grpSp>
      <p:grpSp>
        <p:nvGrpSpPr>
          <p:cNvPr id="25" name="Group 25"/>
          <p:cNvGrpSpPr/>
          <p:nvPr/>
        </p:nvGrpSpPr>
        <p:grpSpPr>
          <a:xfrm>
            <a:off x="9498709" y="2098283"/>
            <a:ext cx="127801" cy="1044097"/>
            <a:chOff x="0" y="0"/>
            <a:chExt cx="33660" cy="274988"/>
          </a:xfrm>
        </p:grpSpPr>
        <p:sp>
          <p:nvSpPr>
            <p:cNvPr id="26" name="Freeform 26"/>
            <p:cNvSpPr/>
            <p:nvPr/>
          </p:nvSpPr>
          <p:spPr>
            <a:xfrm>
              <a:off x="0" y="0"/>
              <a:ext cx="33660" cy="274988"/>
            </a:xfrm>
            <a:custGeom>
              <a:avLst/>
              <a:gdLst/>
              <a:ahLst/>
              <a:cxnLst/>
              <a:rect l="l" t="t" r="r" b="b"/>
              <a:pathLst>
                <a:path w="33660" h="274988">
                  <a:moveTo>
                    <a:pt x="0" y="0"/>
                  </a:moveTo>
                  <a:lnTo>
                    <a:pt x="33660" y="0"/>
                  </a:lnTo>
                  <a:lnTo>
                    <a:pt x="33660" y="274988"/>
                  </a:lnTo>
                  <a:lnTo>
                    <a:pt x="0" y="274988"/>
                  </a:lnTo>
                  <a:close/>
                </a:path>
              </a:pathLst>
            </a:custGeom>
            <a:solidFill>
              <a:srgbClr val="00DF9A"/>
            </a:solidFill>
          </p:spPr>
          <p:txBody>
            <a:bodyPr/>
            <a:lstStyle/>
            <a:p>
              <a:endParaRPr lang="lv-LV"/>
            </a:p>
          </p:txBody>
        </p:sp>
        <p:sp>
          <p:nvSpPr>
            <p:cNvPr id="27" name="TextBox 27"/>
            <p:cNvSpPr txBox="1"/>
            <p:nvPr/>
          </p:nvSpPr>
          <p:spPr>
            <a:xfrm>
              <a:off x="0" y="-9525"/>
              <a:ext cx="33660" cy="284513"/>
            </a:xfrm>
            <a:prstGeom prst="rect">
              <a:avLst/>
            </a:prstGeom>
          </p:spPr>
          <p:txBody>
            <a:bodyPr lIns="50800" tIns="50800" rIns="50800" bIns="50800" rtlCol="0" anchor="ctr"/>
            <a:lstStyle/>
            <a:p>
              <a:pPr algn="ctr">
                <a:lnSpc>
                  <a:spcPts val="1394"/>
                </a:lnSpc>
              </a:pPr>
              <a:endParaRPr/>
            </a:p>
          </p:txBody>
        </p:sp>
      </p:grpSp>
      <p:grpSp>
        <p:nvGrpSpPr>
          <p:cNvPr id="28" name="Group 28"/>
          <p:cNvGrpSpPr/>
          <p:nvPr/>
        </p:nvGrpSpPr>
        <p:grpSpPr>
          <a:xfrm>
            <a:off x="1678270" y="5930430"/>
            <a:ext cx="7074588" cy="1285645"/>
            <a:chOff x="0" y="0"/>
            <a:chExt cx="9432784" cy="1714194"/>
          </a:xfrm>
        </p:grpSpPr>
        <p:sp>
          <p:nvSpPr>
            <p:cNvPr id="29" name="Freeform 29"/>
            <p:cNvSpPr/>
            <p:nvPr/>
          </p:nvSpPr>
          <p:spPr>
            <a:xfrm>
              <a:off x="0" y="0"/>
              <a:ext cx="9432785" cy="1714194"/>
            </a:xfrm>
            <a:custGeom>
              <a:avLst/>
              <a:gdLst/>
              <a:ahLst/>
              <a:cxnLst/>
              <a:rect l="l" t="t" r="r" b="b"/>
              <a:pathLst>
                <a:path w="9432785" h="1714194">
                  <a:moveTo>
                    <a:pt x="0" y="0"/>
                  </a:moveTo>
                  <a:lnTo>
                    <a:pt x="9432785" y="0"/>
                  </a:lnTo>
                  <a:lnTo>
                    <a:pt x="9432785" y="1714194"/>
                  </a:lnTo>
                  <a:lnTo>
                    <a:pt x="0" y="1714194"/>
                  </a:lnTo>
                  <a:close/>
                </a:path>
              </a:pathLst>
            </a:custGeom>
          </p:spPr>
          <p:txBody>
            <a:bodyPr/>
            <a:lstStyle/>
            <a:p>
              <a:endParaRPr lang="lv-LV"/>
            </a:p>
          </p:txBody>
        </p:sp>
        <p:sp>
          <p:nvSpPr>
            <p:cNvPr id="30" name="TextBox 30"/>
            <p:cNvSpPr txBox="1"/>
            <p:nvPr/>
          </p:nvSpPr>
          <p:spPr>
            <a:xfrm>
              <a:off x="0" y="-19050"/>
              <a:ext cx="9432784" cy="1733244"/>
            </a:xfrm>
            <a:prstGeom prst="rect">
              <a:avLst/>
            </a:prstGeom>
          </p:spPr>
          <p:txBody>
            <a:bodyPr lIns="0" tIns="0" rIns="0" bIns="0" rtlCol="0" anchor="t"/>
            <a:lstStyle/>
            <a:p>
              <a:pPr algn="l">
                <a:lnSpc>
                  <a:spcPts val="4561"/>
                </a:lnSpc>
              </a:pPr>
              <a:r>
                <a:rPr lang="en-US" sz="3599" b="1">
                  <a:solidFill>
                    <a:srgbClr val="000000"/>
                  </a:solidFill>
                  <a:latin typeface="Montserrat Bold"/>
                  <a:ea typeface="Montserrat Bold"/>
                  <a:cs typeface="Montserrat Bold"/>
                  <a:sym typeface="Montserrat Bold"/>
                </a:rPr>
                <a:t>Biomethane and natural underground structures:</a:t>
              </a:r>
            </a:p>
          </p:txBody>
        </p:sp>
      </p:grpSp>
      <p:grpSp>
        <p:nvGrpSpPr>
          <p:cNvPr id="31" name="Group 31"/>
          <p:cNvGrpSpPr/>
          <p:nvPr/>
        </p:nvGrpSpPr>
        <p:grpSpPr>
          <a:xfrm>
            <a:off x="1332480" y="6051205"/>
            <a:ext cx="127801" cy="1044097"/>
            <a:chOff x="0" y="0"/>
            <a:chExt cx="33660" cy="274988"/>
          </a:xfrm>
        </p:grpSpPr>
        <p:sp>
          <p:nvSpPr>
            <p:cNvPr id="32" name="Freeform 32"/>
            <p:cNvSpPr/>
            <p:nvPr/>
          </p:nvSpPr>
          <p:spPr>
            <a:xfrm>
              <a:off x="0" y="0"/>
              <a:ext cx="33660" cy="274988"/>
            </a:xfrm>
            <a:custGeom>
              <a:avLst/>
              <a:gdLst/>
              <a:ahLst/>
              <a:cxnLst/>
              <a:rect l="l" t="t" r="r" b="b"/>
              <a:pathLst>
                <a:path w="33660" h="274988">
                  <a:moveTo>
                    <a:pt x="0" y="0"/>
                  </a:moveTo>
                  <a:lnTo>
                    <a:pt x="33660" y="0"/>
                  </a:lnTo>
                  <a:lnTo>
                    <a:pt x="33660" y="274988"/>
                  </a:lnTo>
                  <a:lnTo>
                    <a:pt x="0" y="274988"/>
                  </a:lnTo>
                  <a:close/>
                </a:path>
              </a:pathLst>
            </a:custGeom>
            <a:solidFill>
              <a:srgbClr val="00DF9A"/>
            </a:solidFill>
          </p:spPr>
          <p:txBody>
            <a:bodyPr/>
            <a:lstStyle/>
            <a:p>
              <a:endParaRPr lang="lv-LV"/>
            </a:p>
          </p:txBody>
        </p:sp>
        <p:sp>
          <p:nvSpPr>
            <p:cNvPr id="33" name="TextBox 33"/>
            <p:cNvSpPr txBox="1"/>
            <p:nvPr/>
          </p:nvSpPr>
          <p:spPr>
            <a:xfrm>
              <a:off x="0" y="-9525"/>
              <a:ext cx="33660" cy="284513"/>
            </a:xfrm>
            <a:prstGeom prst="rect">
              <a:avLst/>
            </a:prstGeom>
          </p:spPr>
          <p:txBody>
            <a:bodyPr lIns="50800" tIns="50800" rIns="50800" bIns="50800" rtlCol="0" anchor="ctr"/>
            <a:lstStyle/>
            <a:p>
              <a:pPr algn="ctr">
                <a:lnSpc>
                  <a:spcPts val="1394"/>
                </a:lnSpc>
              </a:pPr>
              <a:endParaRPr/>
            </a:p>
          </p:txBody>
        </p:sp>
      </p:grpSp>
      <p:sp>
        <p:nvSpPr>
          <p:cNvPr id="34" name="Freeform 34"/>
          <p:cNvSpPr/>
          <p:nvPr/>
        </p:nvSpPr>
        <p:spPr>
          <a:xfrm>
            <a:off x="10354725" y="7500425"/>
            <a:ext cx="1076289" cy="1076289"/>
          </a:xfrm>
          <a:custGeom>
            <a:avLst/>
            <a:gdLst/>
            <a:ahLst/>
            <a:cxnLst/>
            <a:rect l="l" t="t" r="r" b="b"/>
            <a:pathLst>
              <a:path w="1076289" h="1076289">
                <a:moveTo>
                  <a:pt x="0" y="0"/>
                </a:moveTo>
                <a:lnTo>
                  <a:pt x="1076289" y="0"/>
                </a:lnTo>
                <a:lnTo>
                  <a:pt x="1076289" y="1076288"/>
                </a:lnTo>
                <a:lnTo>
                  <a:pt x="0" y="107628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35" name="Freeform 35"/>
          <p:cNvSpPr/>
          <p:nvPr/>
        </p:nvSpPr>
        <p:spPr>
          <a:xfrm>
            <a:off x="11986088" y="8940699"/>
            <a:ext cx="1076289" cy="1076289"/>
          </a:xfrm>
          <a:custGeom>
            <a:avLst/>
            <a:gdLst/>
            <a:ahLst/>
            <a:cxnLst/>
            <a:rect l="l" t="t" r="r" b="b"/>
            <a:pathLst>
              <a:path w="1076289" h="1076289">
                <a:moveTo>
                  <a:pt x="0" y="0"/>
                </a:moveTo>
                <a:lnTo>
                  <a:pt x="1076288" y="0"/>
                </a:lnTo>
                <a:lnTo>
                  <a:pt x="1076288" y="1076288"/>
                </a:lnTo>
                <a:lnTo>
                  <a:pt x="0" y="107628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36" name="Freeform 36"/>
          <p:cNvSpPr/>
          <p:nvPr/>
        </p:nvSpPr>
        <p:spPr>
          <a:xfrm>
            <a:off x="12698746" y="6826185"/>
            <a:ext cx="1076289" cy="1076289"/>
          </a:xfrm>
          <a:custGeom>
            <a:avLst/>
            <a:gdLst/>
            <a:ahLst/>
            <a:cxnLst/>
            <a:rect l="l" t="t" r="r" b="b"/>
            <a:pathLst>
              <a:path w="1076289" h="1076289">
                <a:moveTo>
                  <a:pt x="0" y="0"/>
                </a:moveTo>
                <a:lnTo>
                  <a:pt x="1076289" y="0"/>
                </a:lnTo>
                <a:lnTo>
                  <a:pt x="1076289" y="1076289"/>
                </a:lnTo>
                <a:lnTo>
                  <a:pt x="0" y="107628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37" name="TextBox 37"/>
          <p:cNvSpPr txBox="1"/>
          <p:nvPr/>
        </p:nvSpPr>
        <p:spPr>
          <a:xfrm>
            <a:off x="1332480" y="3380832"/>
            <a:ext cx="7357158" cy="1371424"/>
          </a:xfrm>
          <a:prstGeom prst="rect">
            <a:avLst/>
          </a:prstGeom>
        </p:spPr>
        <p:txBody>
          <a:bodyPr lIns="0" tIns="0" rIns="0" bIns="0" rtlCol="0" anchor="t">
            <a:spAutoFit/>
          </a:bodyPr>
          <a:lstStyle/>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#6 lowest hydrogen cost in EU </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90% green PPA </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15+ yr pay-as-produced (~€55/MWh) </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Nordic-Baltic hydrogen hub</a:t>
            </a:r>
          </a:p>
        </p:txBody>
      </p:sp>
      <p:sp>
        <p:nvSpPr>
          <p:cNvPr id="38" name="TextBox 38"/>
          <p:cNvSpPr txBox="1"/>
          <p:nvPr/>
        </p:nvSpPr>
        <p:spPr>
          <a:xfrm>
            <a:off x="1021249" y="699099"/>
            <a:ext cx="13077052" cy="800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Smart Energy</a:t>
            </a:r>
          </a:p>
        </p:txBody>
      </p:sp>
      <p:sp>
        <p:nvSpPr>
          <p:cNvPr id="39" name="TextBox 39"/>
          <p:cNvSpPr txBox="1"/>
          <p:nvPr/>
        </p:nvSpPr>
        <p:spPr>
          <a:xfrm>
            <a:off x="9409680" y="3380832"/>
            <a:ext cx="7357158" cy="1371424"/>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#2 lowest land prices in EU </a:t>
            </a:r>
          </a:p>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62% RES by 2030 </a:t>
            </a:r>
          </a:p>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500+ km high-wind coast (&gt;9 m/s)</a:t>
            </a:r>
          </a:p>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Low grid connection costs (110–330 kV)</a:t>
            </a:r>
          </a:p>
        </p:txBody>
      </p:sp>
      <p:sp>
        <p:nvSpPr>
          <p:cNvPr id="40" name="TextBox 40"/>
          <p:cNvSpPr txBox="1"/>
          <p:nvPr/>
        </p:nvSpPr>
        <p:spPr>
          <a:xfrm>
            <a:off x="1378240" y="7237560"/>
            <a:ext cx="7581933" cy="2057135"/>
          </a:xfrm>
          <a:prstGeom prst="rect">
            <a:avLst/>
          </a:prstGeom>
        </p:spPr>
        <p:txBody>
          <a:bodyPr lIns="0" tIns="0" rIns="0" bIns="0" rtlCol="0" anchor="t">
            <a:spAutoFit/>
          </a:bodyPr>
          <a:lstStyle/>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Lowest biomethane cost by 2050 (€44/MWh) </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4 TWh potential • €21.5M support </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Injection network expanding </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Strong waste feedstocks </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16 CO₂ sites (~404 Mt) </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Storage ban lifted (2025)</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227365" y="0"/>
            <a:ext cx="5668786" cy="10314266"/>
            <a:chOff x="0" y="0"/>
            <a:chExt cx="878243" cy="1597950"/>
          </a:xfrm>
        </p:grpSpPr>
        <p:sp>
          <p:nvSpPr>
            <p:cNvPr id="3" name="Freeform 3"/>
            <p:cNvSpPr/>
            <p:nvPr/>
          </p:nvSpPr>
          <p:spPr>
            <a:xfrm>
              <a:off x="0" y="0"/>
              <a:ext cx="878243" cy="1597950"/>
            </a:xfrm>
            <a:custGeom>
              <a:avLst/>
              <a:gdLst/>
              <a:ahLst/>
              <a:cxnLst/>
              <a:rect l="l" t="t" r="r" b="b"/>
              <a:pathLst>
                <a:path w="878243" h="1597950">
                  <a:moveTo>
                    <a:pt x="0" y="0"/>
                  </a:moveTo>
                  <a:lnTo>
                    <a:pt x="878243" y="0"/>
                  </a:lnTo>
                  <a:lnTo>
                    <a:pt x="878243" y="1597950"/>
                  </a:lnTo>
                  <a:lnTo>
                    <a:pt x="0" y="1597950"/>
                  </a:lnTo>
                  <a:close/>
                </a:path>
              </a:pathLst>
            </a:custGeom>
            <a:blipFill>
              <a:blip r:embed="rId3"/>
              <a:stretch>
                <a:fillRect l="-111731" r="-111731"/>
              </a:stretch>
            </a:blipFill>
          </p:spPr>
          <p:txBody>
            <a:bodyPr/>
            <a:lstStyle/>
            <a:p>
              <a:endParaRPr lang="lv-LV"/>
            </a:p>
          </p:txBody>
        </p:sp>
      </p:grpSp>
      <p:sp>
        <p:nvSpPr>
          <p:cNvPr id="4" name="Freeform 4"/>
          <p:cNvSpPr/>
          <p:nvPr/>
        </p:nvSpPr>
        <p:spPr>
          <a:xfrm>
            <a:off x="10858072" y="7685447"/>
            <a:ext cx="1076289" cy="1076289"/>
          </a:xfrm>
          <a:custGeom>
            <a:avLst/>
            <a:gdLst/>
            <a:ahLst/>
            <a:cxnLst/>
            <a:rect l="l" t="t" r="r" b="b"/>
            <a:pathLst>
              <a:path w="1076289" h="1076289">
                <a:moveTo>
                  <a:pt x="0" y="0"/>
                </a:moveTo>
                <a:lnTo>
                  <a:pt x="1076288" y="0"/>
                </a:lnTo>
                <a:lnTo>
                  <a:pt x="1076288" y="1076288"/>
                </a:lnTo>
                <a:lnTo>
                  <a:pt x="0" y="107628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5" name="Freeform 5"/>
          <p:cNvSpPr/>
          <p:nvPr/>
        </p:nvSpPr>
        <p:spPr>
          <a:xfrm>
            <a:off x="8786414" y="8880568"/>
            <a:ext cx="1076289" cy="1076289"/>
          </a:xfrm>
          <a:custGeom>
            <a:avLst/>
            <a:gdLst/>
            <a:ahLst/>
            <a:cxnLst/>
            <a:rect l="l" t="t" r="r" b="b"/>
            <a:pathLst>
              <a:path w="1076289" h="1076289">
                <a:moveTo>
                  <a:pt x="0" y="0"/>
                </a:moveTo>
                <a:lnTo>
                  <a:pt x="1076288" y="0"/>
                </a:lnTo>
                <a:lnTo>
                  <a:pt x="1076288" y="1076289"/>
                </a:lnTo>
                <a:lnTo>
                  <a:pt x="0" y="107628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grpSp>
        <p:nvGrpSpPr>
          <p:cNvPr id="6" name="Group 6"/>
          <p:cNvGrpSpPr/>
          <p:nvPr/>
        </p:nvGrpSpPr>
        <p:grpSpPr>
          <a:xfrm>
            <a:off x="1850986" y="3861057"/>
            <a:ext cx="14586028" cy="5019511"/>
            <a:chOff x="0" y="0"/>
            <a:chExt cx="3841588" cy="1322011"/>
          </a:xfrm>
        </p:grpSpPr>
        <p:sp>
          <p:nvSpPr>
            <p:cNvPr id="7" name="Freeform 7"/>
            <p:cNvSpPr/>
            <p:nvPr/>
          </p:nvSpPr>
          <p:spPr>
            <a:xfrm>
              <a:off x="0" y="0"/>
              <a:ext cx="3841588" cy="1322011"/>
            </a:xfrm>
            <a:custGeom>
              <a:avLst/>
              <a:gdLst/>
              <a:ahLst/>
              <a:cxnLst/>
              <a:rect l="l" t="t" r="r" b="b"/>
              <a:pathLst>
                <a:path w="3841588" h="1322011">
                  <a:moveTo>
                    <a:pt x="9023" y="0"/>
                  </a:moveTo>
                  <a:lnTo>
                    <a:pt x="3832565" y="0"/>
                  </a:lnTo>
                  <a:cubicBezTo>
                    <a:pt x="3837548" y="0"/>
                    <a:pt x="3841588" y="4040"/>
                    <a:pt x="3841588" y="9023"/>
                  </a:cubicBezTo>
                  <a:lnTo>
                    <a:pt x="3841588" y="1312988"/>
                  </a:lnTo>
                  <a:cubicBezTo>
                    <a:pt x="3841588" y="1317971"/>
                    <a:pt x="3837548" y="1322011"/>
                    <a:pt x="3832565" y="1322011"/>
                  </a:cubicBezTo>
                  <a:lnTo>
                    <a:pt x="9023" y="1322011"/>
                  </a:lnTo>
                  <a:cubicBezTo>
                    <a:pt x="4040" y="1322011"/>
                    <a:pt x="0" y="1317971"/>
                    <a:pt x="0" y="1312988"/>
                  </a:cubicBezTo>
                  <a:lnTo>
                    <a:pt x="0" y="9023"/>
                  </a:lnTo>
                  <a:cubicBezTo>
                    <a:pt x="0" y="4040"/>
                    <a:pt x="4040" y="0"/>
                    <a:pt x="9023" y="0"/>
                  </a:cubicBezTo>
                  <a:close/>
                </a:path>
              </a:pathLst>
            </a:custGeom>
            <a:solidFill>
              <a:srgbClr val="FDFDFD"/>
            </a:solidFill>
            <a:ln w="38100" cap="sq">
              <a:solidFill>
                <a:srgbClr val="095147"/>
              </a:solidFill>
              <a:prstDash val="solid"/>
              <a:miter/>
            </a:ln>
          </p:spPr>
          <p:txBody>
            <a:bodyPr/>
            <a:lstStyle/>
            <a:p>
              <a:endParaRPr lang="lv-LV"/>
            </a:p>
          </p:txBody>
        </p:sp>
        <p:sp>
          <p:nvSpPr>
            <p:cNvPr id="8" name="TextBox 8"/>
            <p:cNvSpPr txBox="1"/>
            <p:nvPr/>
          </p:nvSpPr>
          <p:spPr>
            <a:xfrm>
              <a:off x="0" y="-38100"/>
              <a:ext cx="3841588" cy="1360111"/>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5953521" y="6879997"/>
            <a:ext cx="6742073" cy="1544320"/>
          </a:xfrm>
          <a:prstGeom prst="rect">
            <a:avLst/>
          </a:prstGeom>
        </p:spPr>
        <p:txBody>
          <a:bodyPr lIns="0" tIns="0" rIns="0" bIns="0" rtlCol="0" anchor="t">
            <a:spAutoFit/>
          </a:bodyPr>
          <a:lstStyle/>
          <a:p>
            <a:pPr algn="ctr">
              <a:lnSpc>
                <a:spcPts val="3079"/>
              </a:lnSpc>
            </a:pPr>
            <a:r>
              <a:rPr lang="en-US" sz="2199" spc="2">
                <a:solidFill>
                  <a:srgbClr val="090F10"/>
                </a:solidFill>
                <a:latin typeface="Montserrat"/>
                <a:ea typeface="Montserrat"/>
                <a:cs typeface="Montserrat"/>
                <a:sym typeface="Montserrat"/>
              </a:rPr>
              <a:t>of all quantum algorithms developed worldwide involved Latvian scientists, making a remarkable global impact in quantum research</a:t>
            </a:r>
          </a:p>
          <a:p>
            <a:pPr algn="ctr">
              <a:lnSpc>
                <a:spcPts val="3079"/>
              </a:lnSpc>
            </a:pPr>
            <a:r>
              <a:rPr lang="en-US" sz="2199" i="1" spc="2">
                <a:solidFill>
                  <a:srgbClr val="090F10"/>
                </a:solidFill>
                <a:latin typeface="Montserrat Italics"/>
                <a:ea typeface="Montserrat Italics"/>
                <a:cs typeface="Montserrat Italics"/>
                <a:sym typeface="Montserrat Italics"/>
              </a:rPr>
              <a:t>World Economic Forum, 2025</a:t>
            </a:r>
          </a:p>
        </p:txBody>
      </p:sp>
      <p:sp>
        <p:nvSpPr>
          <p:cNvPr id="10" name="Freeform 10"/>
          <p:cNvSpPr/>
          <p:nvPr/>
        </p:nvSpPr>
        <p:spPr>
          <a:xfrm>
            <a:off x="13515862" y="-47589"/>
            <a:ext cx="1076289" cy="1076289"/>
          </a:xfrm>
          <a:custGeom>
            <a:avLst/>
            <a:gdLst/>
            <a:ahLst/>
            <a:cxnLst/>
            <a:rect l="l" t="t" r="r" b="b"/>
            <a:pathLst>
              <a:path w="1076289" h="1076289">
                <a:moveTo>
                  <a:pt x="0" y="0"/>
                </a:moveTo>
                <a:lnTo>
                  <a:pt x="1076288" y="0"/>
                </a:lnTo>
                <a:lnTo>
                  <a:pt x="1076288" y="1076289"/>
                </a:lnTo>
                <a:lnTo>
                  <a:pt x="0" y="107628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1" name="Freeform 11"/>
          <p:cNvSpPr/>
          <p:nvPr/>
        </p:nvSpPr>
        <p:spPr>
          <a:xfrm>
            <a:off x="10910866" y="9554394"/>
            <a:ext cx="1076289" cy="1076289"/>
          </a:xfrm>
          <a:custGeom>
            <a:avLst/>
            <a:gdLst/>
            <a:ahLst/>
            <a:cxnLst/>
            <a:rect l="l" t="t" r="r" b="b"/>
            <a:pathLst>
              <a:path w="1076289" h="1076289">
                <a:moveTo>
                  <a:pt x="0" y="0"/>
                </a:moveTo>
                <a:lnTo>
                  <a:pt x="1076288" y="0"/>
                </a:lnTo>
                <a:lnTo>
                  <a:pt x="1076288" y="1076289"/>
                </a:lnTo>
                <a:lnTo>
                  <a:pt x="0" y="107628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2" name="Freeform 12"/>
          <p:cNvSpPr/>
          <p:nvPr/>
        </p:nvSpPr>
        <p:spPr>
          <a:xfrm>
            <a:off x="8525481" y="4129304"/>
            <a:ext cx="1152298" cy="1300195"/>
          </a:xfrm>
          <a:custGeom>
            <a:avLst/>
            <a:gdLst/>
            <a:ahLst/>
            <a:cxnLst/>
            <a:rect l="l" t="t" r="r" b="b"/>
            <a:pathLst>
              <a:path w="1152298" h="1300195">
                <a:moveTo>
                  <a:pt x="0" y="0"/>
                </a:moveTo>
                <a:lnTo>
                  <a:pt x="1152298" y="0"/>
                </a:lnTo>
                <a:lnTo>
                  <a:pt x="1152298" y="1300194"/>
                </a:lnTo>
                <a:lnTo>
                  <a:pt x="0" y="130019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13" name="Freeform 13"/>
          <p:cNvSpPr/>
          <p:nvPr/>
        </p:nvSpPr>
        <p:spPr>
          <a:xfrm>
            <a:off x="13842110" y="4129304"/>
            <a:ext cx="1357732" cy="1345286"/>
          </a:xfrm>
          <a:custGeom>
            <a:avLst/>
            <a:gdLst/>
            <a:ahLst/>
            <a:cxnLst/>
            <a:rect l="l" t="t" r="r" b="b"/>
            <a:pathLst>
              <a:path w="1357732" h="1345286">
                <a:moveTo>
                  <a:pt x="0" y="0"/>
                </a:moveTo>
                <a:lnTo>
                  <a:pt x="1357732" y="0"/>
                </a:lnTo>
                <a:lnTo>
                  <a:pt x="1357732" y="1345286"/>
                </a:lnTo>
                <a:lnTo>
                  <a:pt x="0" y="134528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lv-LV"/>
          </a:p>
        </p:txBody>
      </p:sp>
      <p:sp>
        <p:nvSpPr>
          <p:cNvPr id="14" name="Freeform 14"/>
          <p:cNvSpPr/>
          <p:nvPr/>
        </p:nvSpPr>
        <p:spPr>
          <a:xfrm>
            <a:off x="3331775" y="4008563"/>
            <a:ext cx="969789" cy="1420936"/>
          </a:xfrm>
          <a:custGeom>
            <a:avLst/>
            <a:gdLst/>
            <a:ahLst/>
            <a:cxnLst/>
            <a:rect l="l" t="t" r="r" b="b"/>
            <a:pathLst>
              <a:path w="969789" h="1420936">
                <a:moveTo>
                  <a:pt x="0" y="0"/>
                </a:moveTo>
                <a:lnTo>
                  <a:pt x="969789" y="0"/>
                </a:lnTo>
                <a:lnTo>
                  <a:pt x="969789" y="1420935"/>
                </a:lnTo>
                <a:lnTo>
                  <a:pt x="0" y="1420935"/>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sp>
        <p:nvSpPr>
          <p:cNvPr id="17" name="TextBox 17"/>
          <p:cNvSpPr txBox="1"/>
          <p:nvPr/>
        </p:nvSpPr>
        <p:spPr>
          <a:xfrm>
            <a:off x="10048358" y="6004573"/>
            <a:ext cx="72222" cy="411323"/>
          </a:xfrm>
          <a:prstGeom prst="rect">
            <a:avLst/>
          </a:prstGeom>
        </p:spPr>
        <p:txBody>
          <a:bodyPr lIns="0" tIns="0" rIns="0" bIns="0" rtlCol="0" anchor="t">
            <a:spAutoFit/>
          </a:bodyPr>
          <a:lstStyle/>
          <a:p>
            <a:pPr algn="l">
              <a:lnSpc>
                <a:spcPts val="3458"/>
              </a:lnSpc>
            </a:pPr>
            <a:r>
              <a:rPr lang="en-US" sz="2128">
                <a:solidFill>
                  <a:srgbClr val="090F10"/>
                </a:solidFill>
                <a:latin typeface="Montserrat Thin"/>
                <a:ea typeface="Montserrat Thin"/>
                <a:cs typeface="Montserrat Thin"/>
                <a:sym typeface="Montserrat Thin"/>
              </a:rPr>
              <a:t> </a:t>
            </a:r>
          </a:p>
        </p:txBody>
      </p:sp>
      <p:sp>
        <p:nvSpPr>
          <p:cNvPr id="18" name="TextBox 18"/>
          <p:cNvSpPr txBox="1"/>
          <p:nvPr/>
        </p:nvSpPr>
        <p:spPr>
          <a:xfrm>
            <a:off x="13805999" y="6004573"/>
            <a:ext cx="72222" cy="411323"/>
          </a:xfrm>
          <a:prstGeom prst="rect">
            <a:avLst/>
          </a:prstGeom>
        </p:spPr>
        <p:txBody>
          <a:bodyPr lIns="0" tIns="0" rIns="0" bIns="0" rtlCol="0" anchor="t">
            <a:spAutoFit/>
          </a:bodyPr>
          <a:lstStyle/>
          <a:p>
            <a:pPr algn="l">
              <a:lnSpc>
                <a:spcPts val="3458"/>
              </a:lnSpc>
            </a:pPr>
            <a:r>
              <a:rPr lang="en-US" sz="2128">
                <a:solidFill>
                  <a:srgbClr val="090F10"/>
                </a:solidFill>
                <a:latin typeface="Montserrat Thin"/>
                <a:ea typeface="Montserrat Thin"/>
                <a:cs typeface="Montserrat Thin"/>
                <a:sym typeface="Montserrat Thin"/>
              </a:rPr>
              <a:t> </a:t>
            </a:r>
          </a:p>
        </p:txBody>
      </p:sp>
      <p:sp>
        <p:nvSpPr>
          <p:cNvPr id="19" name="TextBox 19"/>
          <p:cNvSpPr txBox="1"/>
          <p:nvPr/>
        </p:nvSpPr>
        <p:spPr>
          <a:xfrm>
            <a:off x="2100024" y="6879997"/>
            <a:ext cx="3433291" cy="1544320"/>
          </a:xfrm>
          <a:prstGeom prst="rect">
            <a:avLst/>
          </a:prstGeom>
        </p:spPr>
        <p:txBody>
          <a:bodyPr lIns="0" tIns="0" rIns="0" bIns="0" rtlCol="0" anchor="t">
            <a:spAutoFit/>
          </a:bodyPr>
          <a:lstStyle/>
          <a:p>
            <a:pPr marL="0" lvl="0" indent="0" algn="ctr">
              <a:lnSpc>
                <a:spcPts val="3079"/>
              </a:lnSpc>
              <a:spcBef>
                <a:spcPct val="0"/>
              </a:spcBef>
            </a:pPr>
            <a:r>
              <a:rPr lang="en-US" sz="2199" spc="2">
                <a:solidFill>
                  <a:srgbClr val="090F10"/>
                </a:solidFill>
                <a:latin typeface="Montserrat"/>
                <a:ea typeface="Montserrat"/>
                <a:cs typeface="Montserrat"/>
                <a:sym typeface="Montserrat"/>
              </a:rPr>
              <a:t>W</a:t>
            </a:r>
            <a:r>
              <a:rPr lang="en-US" sz="2199" u="none" strike="noStrike" spc="2">
                <a:solidFill>
                  <a:srgbClr val="090F10"/>
                </a:solidFill>
                <a:latin typeface="Montserrat"/>
                <a:ea typeface="Montserrat"/>
                <a:cs typeface="Montserrat"/>
                <a:sym typeface="Montserrat"/>
              </a:rPr>
              <a:t>orld records in Silicon photonics technologies for high-speed optical interconnects</a:t>
            </a:r>
          </a:p>
        </p:txBody>
      </p:sp>
      <p:sp>
        <p:nvSpPr>
          <p:cNvPr id="20" name="TextBox 20"/>
          <p:cNvSpPr txBox="1"/>
          <p:nvPr/>
        </p:nvSpPr>
        <p:spPr>
          <a:xfrm>
            <a:off x="1021249" y="699099"/>
            <a:ext cx="13077052" cy="800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Manufacturing &amp; Engeneering</a:t>
            </a:r>
          </a:p>
        </p:txBody>
      </p:sp>
      <p:sp>
        <p:nvSpPr>
          <p:cNvPr id="21" name="TextBox 21"/>
          <p:cNvSpPr txBox="1"/>
          <p:nvPr/>
        </p:nvSpPr>
        <p:spPr>
          <a:xfrm>
            <a:off x="1028700" y="1499199"/>
            <a:ext cx="12198665" cy="1828800"/>
          </a:xfrm>
          <a:prstGeom prst="rect">
            <a:avLst/>
          </a:prstGeom>
        </p:spPr>
        <p:txBody>
          <a:bodyPr lIns="0" tIns="0" rIns="0" bIns="0" rtlCol="0" anchor="t">
            <a:spAutoFit/>
          </a:bodyPr>
          <a:lstStyle/>
          <a:p>
            <a:pPr marL="0" lvl="0" indent="0" algn="l">
              <a:lnSpc>
                <a:spcPts val="3600"/>
              </a:lnSpc>
              <a:spcBef>
                <a:spcPct val="0"/>
              </a:spcBef>
            </a:pPr>
            <a:r>
              <a:rPr lang="en-US" sz="3000" u="none" strike="noStrike">
                <a:solidFill>
                  <a:srgbClr val="8B8B8B"/>
                </a:solidFill>
                <a:latin typeface="Montserrat"/>
                <a:ea typeface="Montserrat"/>
                <a:cs typeface="Montserrat"/>
                <a:sym typeface="Montserrat"/>
              </a:rPr>
              <a:t>Advancing next-generation R&amp;D infrastructure, deep expertise in robotics and smart systems, Latvia offers a scalable, future-ready platform for Industry 4.0 and advanced manufacturing</a:t>
            </a:r>
          </a:p>
          <a:p>
            <a:pPr marL="0" lvl="0" indent="0" algn="l">
              <a:lnSpc>
                <a:spcPts val="3600"/>
              </a:lnSpc>
              <a:spcBef>
                <a:spcPct val="0"/>
              </a:spcBef>
            </a:pPr>
            <a:endParaRPr lang="en-US" sz="3000" u="none" strike="noStrike">
              <a:solidFill>
                <a:srgbClr val="8B8B8B"/>
              </a:solidFill>
              <a:latin typeface="Montserrat"/>
              <a:ea typeface="Montserrat"/>
              <a:cs typeface="Montserrat"/>
              <a:sym typeface="Montserrat"/>
            </a:endParaRPr>
          </a:p>
        </p:txBody>
      </p:sp>
      <p:sp>
        <p:nvSpPr>
          <p:cNvPr id="23" name="TextBox 23"/>
          <p:cNvSpPr txBox="1"/>
          <p:nvPr/>
        </p:nvSpPr>
        <p:spPr>
          <a:xfrm>
            <a:off x="12769712" y="6879997"/>
            <a:ext cx="3502529" cy="1544320"/>
          </a:xfrm>
          <a:prstGeom prst="rect">
            <a:avLst/>
          </a:prstGeom>
        </p:spPr>
        <p:txBody>
          <a:bodyPr lIns="0" tIns="0" rIns="0" bIns="0" rtlCol="0" anchor="t">
            <a:spAutoFit/>
          </a:bodyPr>
          <a:lstStyle/>
          <a:p>
            <a:pPr algn="ctr">
              <a:lnSpc>
                <a:spcPts val="3079"/>
              </a:lnSpc>
            </a:pPr>
            <a:r>
              <a:rPr lang="en-US" sz="2199">
                <a:solidFill>
                  <a:srgbClr val="090F10"/>
                </a:solidFill>
                <a:latin typeface="Montserrat"/>
                <a:ea typeface="Montserrat"/>
                <a:cs typeface="Montserrat"/>
                <a:sym typeface="Montserrat"/>
              </a:rPr>
              <a:t>In Europe for optical‑fibre export share relative to GDP,</a:t>
            </a:r>
          </a:p>
          <a:p>
            <a:pPr algn="ctr">
              <a:lnSpc>
                <a:spcPts val="3079"/>
              </a:lnSpc>
            </a:pPr>
            <a:r>
              <a:rPr lang="en-US" sz="2199" i="1">
                <a:solidFill>
                  <a:srgbClr val="090F10"/>
                </a:solidFill>
                <a:latin typeface="Montserrat Italics"/>
                <a:ea typeface="Montserrat Italics"/>
                <a:cs typeface="Montserrat Italics"/>
                <a:sym typeface="Montserrat Italics"/>
              </a:rPr>
              <a:t>2025</a:t>
            </a:r>
          </a:p>
        </p:txBody>
      </p:sp>
      <p:grpSp>
        <p:nvGrpSpPr>
          <p:cNvPr id="24" name="Group 40">
            <a:extLst>
              <a:ext uri="{FF2B5EF4-FFF2-40B4-BE49-F238E27FC236}">
                <a16:creationId xmlns:a16="http://schemas.microsoft.com/office/drawing/2014/main" id="{2E3663DB-1448-CB05-52D8-5C6CFFDC4C12}"/>
              </a:ext>
            </a:extLst>
          </p:cNvPr>
          <p:cNvGrpSpPr/>
          <p:nvPr/>
        </p:nvGrpSpPr>
        <p:grpSpPr>
          <a:xfrm>
            <a:off x="3200400" y="5828311"/>
            <a:ext cx="1209379" cy="797054"/>
            <a:chOff x="0" y="0"/>
            <a:chExt cx="880871" cy="334428"/>
          </a:xfrm>
        </p:grpSpPr>
        <p:sp>
          <p:nvSpPr>
            <p:cNvPr id="25" name="Freeform 41">
              <a:extLst>
                <a:ext uri="{FF2B5EF4-FFF2-40B4-BE49-F238E27FC236}">
                  <a16:creationId xmlns:a16="http://schemas.microsoft.com/office/drawing/2014/main" id="{D2E0DF86-ABB0-4CC0-99DD-BB96236CC39C}"/>
                </a:ext>
              </a:extLst>
            </p:cNvPr>
            <p:cNvSpPr/>
            <p:nvPr/>
          </p:nvSpPr>
          <p:spPr>
            <a:xfrm>
              <a:off x="0" y="0"/>
              <a:ext cx="880871" cy="334428"/>
            </a:xfrm>
            <a:custGeom>
              <a:avLst/>
              <a:gdLst/>
              <a:ahLst/>
              <a:cxnLst/>
              <a:rect l="l" t="t" r="r" b="b"/>
              <a:pathLst>
                <a:path w="880871" h="334428">
                  <a:moveTo>
                    <a:pt x="0" y="0"/>
                  </a:moveTo>
                  <a:lnTo>
                    <a:pt x="880871" y="0"/>
                  </a:lnTo>
                  <a:lnTo>
                    <a:pt x="880871" y="334428"/>
                  </a:lnTo>
                  <a:lnTo>
                    <a:pt x="0" y="334428"/>
                  </a:lnTo>
                  <a:close/>
                </a:path>
              </a:pathLst>
            </a:custGeom>
            <a:solidFill>
              <a:srgbClr val="095147"/>
            </a:solidFill>
          </p:spPr>
          <p:txBody>
            <a:bodyPr/>
            <a:lstStyle/>
            <a:p>
              <a:endParaRPr lang="lv-LV"/>
            </a:p>
          </p:txBody>
        </p:sp>
        <p:sp>
          <p:nvSpPr>
            <p:cNvPr id="26" name="TextBox 42">
              <a:extLst>
                <a:ext uri="{FF2B5EF4-FFF2-40B4-BE49-F238E27FC236}">
                  <a16:creationId xmlns:a16="http://schemas.microsoft.com/office/drawing/2014/main" id="{C366F112-6052-A46E-920A-BE4D392BF1DA}"/>
                </a:ext>
              </a:extLst>
            </p:cNvPr>
            <p:cNvSpPr txBox="1"/>
            <p:nvPr/>
          </p:nvSpPr>
          <p:spPr>
            <a:xfrm>
              <a:off x="0" y="-76200"/>
              <a:ext cx="880871" cy="410628"/>
            </a:xfrm>
            <a:prstGeom prst="rect">
              <a:avLst/>
            </a:prstGeom>
          </p:spPr>
          <p:txBody>
            <a:bodyPr lIns="50800" tIns="50800" rIns="50800" bIns="50800" rtlCol="0" anchor="ctr"/>
            <a:lstStyle/>
            <a:p>
              <a:pPr marL="0" lvl="0" indent="0" algn="ctr">
                <a:lnSpc>
                  <a:spcPts val="2973"/>
                </a:lnSpc>
                <a:spcBef>
                  <a:spcPct val="0"/>
                </a:spcBef>
              </a:pPr>
              <a:endParaRPr/>
            </a:p>
          </p:txBody>
        </p:sp>
      </p:grpSp>
      <p:sp>
        <p:nvSpPr>
          <p:cNvPr id="15" name="TextBox 15"/>
          <p:cNvSpPr txBox="1"/>
          <p:nvPr/>
        </p:nvSpPr>
        <p:spPr>
          <a:xfrm>
            <a:off x="1850986" y="5778445"/>
            <a:ext cx="3931367" cy="854053"/>
          </a:xfrm>
          <a:prstGeom prst="rect">
            <a:avLst/>
          </a:prstGeom>
        </p:spPr>
        <p:txBody>
          <a:bodyPr lIns="0" tIns="0" rIns="0" bIns="0" rtlCol="0" anchor="t">
            <a:spAutoFit/>
          </a:bodyPr>
          <a:lstStyle/>
          <a:p>
            <a:pPr algn="ctr">
              <a:lnSpc>
                <a:spcPts val="7000"/>
              </a:lnSpc>
            </a:pPr>
            <a:r>
              <a:rPr lang="en-US" sz="5000" b="1" dirty="0">
                <a:solidFill>
                  <a:srgbClr val="09E6A1"/>
                </a:solidFill>
                <a:latin typeface="Montserrat Bold"/>
                <a:ea typeface="Montserrat Bold"/>
                <a:cs typeface="Montserrat Bold"/>
                <a:sym typeface="Montserrat Bold"/>
              </a:rPr>
              <a:t>2</a:t>
            </a:r>
          </a:p>
        </p:txBody>
      </p:sp>
      <p:grpSp>
        <p:nvGrpSpPr>
          <p:cNvPr id="27" name="Group 40">
            <a:extLst>
              <a:ext uri="{FF2B5EF4-FFF2-40B4-BE49-F238E27FC236}">
                <a16:creationId xmlns:a16="http://schemas.microsoft.com/office/drawing/2014/main" id="{118142F6-8F61-1864-2E53-4DBAA3049B36}"/>
              </a:ext>
            </a:extLst>
          </p:cNvPr>
          <p:cNvGrpSpPr/>
          <p:nvPr/>
        </p:nvGrpSpPr>
        <p:grpSpPr>
          <a:xfrm>
            <a:off x="-164539" y="5574160"/>
            <a:ext cx="10243604" cy="1273793"/>
            <a:chOff x="0" y="-76200"/>
            <a:chExt cx="3521457" cy="410628"/>
          </a:xfrm>
        </p:grpSpPr>
        <p:sp>
          <p:nvSpPr>
            <p:cNvPr id="28" name="Freeform 41">
              <a:extLst>
                <a:ext uri="{FF2B5EF4-FFF2-40B4-BE49-F238E27FC236}">
                  <a16:creationId xmlns:a16="http://schemas.microsoft.com/office/drawing/2014/main" id="{05D7C26F-62A7-9CD4-2736-843EB5BA80D5}"/>
                </a:ext>
              </a:extLst>
            </p:cNvPr>
            <p:cNvSpPr/>
            <p:nvPr/>
          </p:nvSpPr>
          <p:spPr>
            <a:xfrm>
              <a:off x="2902466" y="7450"/>
              <a:ext cx="618991" cy="256943"/>
            </a:xfrm>
            <a:custGeom>
              <a:avLst/>
              <a:gdLst/>
              <a:ahLst/>
              <a:cxnLst/>
              <a:rect l="l" t="t" r="r" b="b"/>
              <a:pathLst>
                <a:path w="880871" h="334428">
                  <a:moveTo>
                    <a:pt x="0" y="0"/>
                  </a:moveTo>
                  <a:lnTo>
                    <a:pt x="880871" y="0"/>
                  </a:lnTo>
                  <a:lnTo>
                    <a:pt x="880871" y="334428"/>
                  </a:lnTo>
                  <a:lnTo>
                    <a:pt x="0" y="334428"/>
                  </a:lnTo>
                  <a:close/>
                </a:path>
              </a:pathLst>
            </a:custGeom>
            <a:solidFill>
              <a:srgbClr val="095147"/>
            </a:solidFill>
          </p:spPr>
          <p:txBody>
            <a:bodyPr/>
            <a:lstStyle/>
            <a:p>
              <a:endParaRPr lang="lv-LV" dirty="0"/>
            </a:p>
          </p:txBody>
        </p:sp>
        <p:sp>
          <p:nvSpPr>
            <p:cNvPr id="29" name="TextBox 42">
              <a:extLst>
                <a:ext uri="{FF2B5EF4-FFF2-40B4-BE49-F238E27FC236}">
                  <a16:creationId xmlns:a16="http://schemas.microsoft.com/office/drawing/2014/main" id="{E28FDE15-130E-9679-FCE5-BC57A6DD1FCA}"/>
                </a:ext>
              </a:extLst>
            </p:cNvPr>
            <p:cNvSpPr txBox="1"/>
            <p:nvPr/>
          </p:nvSpPr>
          <p:spPr>
            <a:xfrm>
              <a:off x="0" y="-76200"/>
              <a:ext cx="880871" cy="410628"/>
            </a:xfrm>
            <a:prstGeom prst="rect">
              <a:avLst/>
            </a:prstGeom>
          </p:spPr>
          <p:txBody>
            <a:bodyPr lIns="50800" tIns="50800" rIns="50800" bIns="50800" rtlCol="0" anchor="ctr"/>
            <a:lstStyle/>
            <a:p>
              <a:pPr marL="0" lvl="0" indent="0" algn="ctr">
                <a:lnSpc>
                  <a:spcPts val="2973"/>
                </a:lnSpc>
                <a:spcBef>
                  <a:spcPct val="0"/>
                </a:spcBef>
              </a:pPr>
              <a:endParaRPr/>
            </a:p>
          </p:txBody>
        </p:sp>
      </p:grpSp>
      <p:sp>
        <p:nvSpPr>
          <p:cNvPr id="16" name="TextBox 16"/>
          <p:cNvSpPr txBox="1"/>
          <p:nvPr/>
        </p:nvSpPr>
        <p:spPr>
          <a:xfrm>
            <a:off x="8525481" y="5787820"/>
            <a:ext cx="1337222" cy="854053"/>
          </a:xfrm>
          <a:prstGeom prst="rect">
            <a:avLst/>
          </a:prstGeom>
        </p:spPr>
        <p:txBody>
          <a:bodyPr wrap="square" lIns="0" tIns="0" rIns="0" bIns="0" rtlCol="0" anchor="t">
            <a:spAutoFit/>
          </a:bodyPr>
          <a:lstStyle/>
          <a:p>
            <a:pPr marL="0" lvl="0" indent="0" algn="ctr">
              <a:lnSpc>
                <a:spcPts val="7000"/>
              </a:lnSpc>
              <a:spcBef>
                <a:spcPct val="0"/>
              </a:spcBef>
            </a:pPr>
            <a:r>
              <a:rPr lang="en-US" sz="5000" b="1" dirty="0">
                <a:solidFill>
                  <a:srgbClr val="09E6A1"/>
                </a:solidFill>
                <a:latin typeface="Montserrat Bold"/>
                <a:ea typeface="Montserrat Bold"/>
                <a:cs typeface="Montserrat Bold"/>
                <a:sym typeface="Montserrat Bold"/>
              </a:rPr>
              <a:t>10%</a:t>
            </a:r>
          </a:p>
        </p:txBody>
      </p:sp>
      <p:grpSp>
        <p:nvGrpSpPr>
          <p:cNvPr id="30" name="Group 40">
            <a:extLst>
              <a:ext uri="{FF2B5EF4-FFF2-40B4-BE49-F238E27FC236}">
                <a16:creationId xmlns:a16="http://schemas.microsoft.com/office/drawing/2014/main" id="{ED889AEF-9E01-7512-30E2-643253C2034D}"/>
              </a:ext>
            </a:extLst>
          </p:cNvPr>
          <p:cNvGrpSpPr/>
          <p:nvPr/>
        </p:nvGrpSpPr>
        <p:grpSpPr>
          <a:xfrm>
            <a:off x="14116498" y="5850893"/>
            <a:ext cx="1209379" cy="797054"/>
            <a:chOff x="0" y="0"/>
            <a:chExt cx="880871" cy="334428"/>
          </a:xfrm>
        </p:grpSpPr>
        <p:sp>
          <p:nvSpPr>
            <p:cNvPr id="31" name="Freeform 41">
              <a:extLst>
                <a:ext uri="{FF2B5EF4-FFF2-40B4-BE49-F238E27FC236}">
                  <a16:creationId xmlns:a16="http://schemas.microsoft.com/office/drawing/2014/main" id="{A7FB4E44-67DD-FDB7-643C-06BA6A8C3D47}"/>
                </a:ext>
              </a:extLst>
            </p:cNvPr>
            <p:cNvSpPr/>
            <p:nvPr/>
          </p:nvSpPr>
          <p:spPr>
            <a:xfrm>
              <a:off x="0" y="0"/>
              <a:ext cx="880871" cy="334428"/>
            </a:xfrm>
            <a:custGeom>
              <a:avLst/>
              <a:gdLst/>
              <a:ahLst/>
              <a:cxnLst/>
              <a:rect l="l" t="t" r="r" b="b"/>
              <a:pathLst>
                <a:path w="880871" h="334428">
                  <a:moveTo>
                    <a:pt x="0" y="0"/>
                  </a:moveTo>
                  <a:lnTo>
                    <a:pt x="880871" y="0"/>
                  </a:lnTo>
                  <a:lnTo>
                    <a:pt x="880871" y="334428"/>
                  </a:lnTo>
                  <a:lnTo>
                    <a:pt x="0" y="334428"/>
                  </a:lnTo>
                  <a:close/>
                </a:path>
              </a:pathLst>
            </a:custGeom>
            <a:solidFill>
              <a:srgbClr val="095147"/>
            </a:solidFill>
          </p:spPr>
          <p:txBody>
            <a:bodyPr/>
            <a:lstStyle/>
            <a:p>
              <a:endParaRPr lang="lv-LV"/>
            </a:p>
          </p:txBody>
        </p:sp>
        <p:sp>
          <p:nvSpPr>
            <p:cNvPr id="32" name="TextBox 42">
              <a:extLst>
                <a:ext uri="{FF2B5EF4-FFF2-40B4-BE49-F238E27FC236}">
                  <a16:creationId xmlns:a16="http://schemas.microsoft.com/office/drawing/2014/main" id="{6F010D96-7DD8-30A7-DB9F-123103CF5B30}"/>
                </a:ext>
              </a:extLst>
            </p:cNvPr>
            <p:cNvSpPr txBox="1"/>
            <p:nvPr/>
          </p:nvSpPr>
          <p:spPr>
            <a:xfrm>
              <a:off x="0" y="-76200"/>
              <a:ext cx="880871" cy="410628"/>
            </a:xfrm>
            <a:prstGeom prst="rect">
              <a:avLst/>
            </a:prstGeom>
          </p:spPr>
          <p:txBody>
            <a:bodyPr lIns="50800" tIns="50800" rIns="50800" bIns="50800" rtlCol="0" anchor="ctr"/>
            <a:lstStyle/>
            <a:p>
              <a:pPr marL="0" lvl="0" indent="0" algn="ctr">
                <a:lnSpc>
                  <a:spcPts val="2973"/>
                </a:lnSpc>
                <a:spcBef>
                  <a:spcPct val="0"/>
                </a:spcBef>
              </a:pPr>
              <a:endParaRPr/>
            </a:p>
          </p:txBody>
        </p:sp>
      </p:grpSp>
      <p:sp>
        <p:nvSpPr>
          <p:cNvPr id="22" name="TextBox 22"/>
          <p:cNvSpPr txBox="1"/>
          <p:nvPr/>
        </p:nvSpPr>
        <p:spPr>
          <a:xfrm>
            <a:off x="14178222" y="5787820"/>
            <a:ext cx="993003" cy="854053"/>
          </a:xfrm>
          <a:prstGeom prst="rect">
            <a:avLst/>
          </a:prstGeom>
        </p:spPr>
        <p:txBody>
          <a:bodyPr wrap="square" lIns="0" tIns="0" rIns="0" bIns="0" rtlCol="0" anchor="t">
            <a:spAutoFit/>
          </a:bodyPr>
          <a:lstStyle/>
          <a:p>
            <a:pPr marL="0" lvl="0" indent="0" algn="ctr">
              <a:lnSpc>
                <a:spcPts val="7000"/>
              </a:lnSpc>
              <a:spcBef>
                <a:spcPct val="0"/>
              </a:spcBef>
            </a:pPr>
            <a:r>
              <a:rPr lang="en-US" sz="5000" b="1" dirty="0">
                <a:solidFill>
                  <a:srgbClr val="09E6A1"/>
                </a:solidFill>
                <a:latin typeface="Montserrat Bold"/>
                <a:ea typeface="Montserrat Bold"/>
                <a:cs typeface="Montserrat Bold"/>
                <a:sym typeface="Montserrat Bold"/>
              </a:rPr>
              <a:t>#3</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55537" y="3261212"/>
            <a:ext cx="2902967" cy="290296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230"/>
            </a:solidFill>
          </p:spPr>
          <p:txBody>
            <a:bodyPr/>
            <a:lstStyle/>
            <a:p>
              <a:endParaRPr lang="lv-LV"/>
            </a:p>
          </p:txBody>
        </p:sp>
      </p:grpSp>
      <p:grpSp>
        <p:nvGrpSpPr>
          <p:cNvPr id="4" name="Group 4"/>
          <p:cNvGrpSpPr/>
          <p:nvPr/>
        </p:nvGrpSpPr>
        <p:grpSpPr>
          <a:xfrm>
            <a:off x="14546551" y="1063228"/>
            <a:ext cx="1860595" cy="1860595"/>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ED9F"/>
            </a:solidFill>
          </p:spPr>
          <p:txBody>
            <a:bodyPr/>
            <a:lstStyle/>
            <a:p>
              <a:endParaRPr lang="lv-LV"/>
            </a:p>
          </p:txBody>
        </p:sp>
      </p:grpSp>
      <p:sp>
        <p:nvSpPr>
          <p:cNvPr id="6" name="Freeform 6"/>
          <p:cNvSpPr/>
          <p:nvPr/>
        </p:nvSpPr>
        <p:spPr>
          <a:xfrm>
            <a:off x="4434498" y="-2917634"/>
            <a:ext cx="11972648" cy="14722372"/>
          </a:xfrm>
          <a:custGeom>
            <a:avLst/>
            <a:gdLst/>
            <a:ahLst/>
            <a:cxnLst/>
            <a:rect l="l" t="t" r="r" b="b"/>
            <a:pathLst>
              <a:path w="11972648" h="14722372">
                <a:moveTo>
                  <a:pt x="0" y="0"/>
                </a:moveTo>
                <a:lnTo>
                  <a:pt x="11972648" y="0"/>
                </a:lnTo>
                <a:lnTo>
                  <a:pt x="11972648" y="14722372"/>
                </a:lnTo>
                <a:lnTo>
                  <a:pt x="0" y="14722372"/>
                </a:lnTo>
                <a:lnTo>
                  <a:pt x="0" y="0"/>
                </a:lnTo>
                <a:close/>
              </a:path>
            </a:pathLst>
          </a:custGeom>
          <a:blipFill>
            <a:blip r:embed="rId3"/>
            <a:stretch>
              <a:fillRect l="-25685"/>
            </a:stretch>
          </a:blipFill>
        </p:spPr>
        <p:txBody>
          <a:bodyPr/>
          <a:lstStyle/>
          <a:p>
            <a:endParaRPr lang="lv-LV"/>
          </a:p>
        </p:txBody>
      </p:sp>
      <p:grpSp>
        <p:nvGrpSpPr>
          <p:cNvPr id="7" name="Group 7"/>
          <p:cNvGrpSpPr/>
          <p:nvPr/>
        </p:nvGrpSpPr>
        <p:grpSpPr>
          <a:xfrm rot="1516223">
            <a:off x="12883500" y="-570861"/>
            <a:ext cx="3023040" cy="3023040"/>
            <a:chOff x="0" y="0"/>
            <a:chExt cx="812800" cy="812800"/>
          </a:xfrm>
        </p:grpSpPr>
        <p:sp>
          <p:nvSpPr>
            <p:cNvPr id="8" name="Freeform 8"/>
            <p:cNvSpPr/>
            <p:nvPr/>
          </p:nvSpPr>
          <p:spPr>
            <a:xfrm rot="-3410859">
              <a:off x="-47" y="-47"/>
              <a:ext cx="812893" cy="812893"/>
            </a:xfrm>
            <a:custGeom>
              <a:avLst/>
              <a:gdLst/>
              <a:ahLst/>
              <a:cxnLst/>
              <a:rect l="l" t="t" r="r" b="b"/>
              <a:pathLst>
                <a:path w="812893" h="812893">
                  <a:moveTo>
                    <a:pt x="746693" y="184200"/>
                  </a:moveTo>
                  <a:cubicBezTo>
                    <a:pt x="623950" y="-3712"/>
                    <a:pt x="372113" y="-56542"/>
                    <a:pt x="184200" y="66201"/>
                  </a:cubicBezTo>
                  <a:cubicBezTo>
                    <a:pt x="-3712" y="188944"/>
                    <a:pt x="-56542" y="440781"/>
                    <a:pt x="66201" y="628694"/>
                  </a:cubicBezTo>
                  <a:cubicBezTo>
                    <a:pt x="188944" y="816606"/>
                    <a:pt x="440781" y="869436"/>
                    <a:pt x="628694" y="746693"/>
                  </a:cubicBezTo>
                  <a:cubicBezTo>
                    <a:pt x="816606" y="623950"/>
                    <a:pt x="869436" y="372113"/>
                    <a:pt x="746693" y="184200"/>
                  </a:cubicBezTo>
                  <a:close/>
                </a:path>
              </a:pathLst>
            </a:custGeom>
            <a:blipFill>
              <a:blip r:embed="rId4"/>
              <a:stretch>
                <a:fillRect l="-52038" t="-25046" r="-35678"/>
              </a:stretch>
            </a:blipFill>
          </p:spPr>
          <p:txBody>
            <a:bodyPr/>
            <a:lstStyle/>
            <a:p>
              <a:endParaRPr lang="lv-LV"/>
            </a:p>
          </p:txBody>
        </p:sp>
      </p:grpSp>
      <p:grpSp>
        <p:nvGrpSpPr>
          <p:cNvPr id="9" name="Group 9"/>
          <p:cNvGrpSpPr/>
          <p:nvPr/>
        </p:nvGrpSpPr>
        <p:grpSpPr>
          <a:xfrm>
            <a:off x="14712711" y="1609299"/>
            <a:ext cx="2414666" cy="241466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txBody>
            <a:bodyPr/>
            <a:lstStyle/>
            <a:p>
              <a:endParaRPr lang="lv-LV"/>
            </a:p>
          </p:txBody>
        </p:sp>
      </p:grpSp>
      <p:grpSp>
        <p:nvGrpSpPr>
          <p:cNvPr id="11" name="Group 11"/>
          <p:cNvGrpSpPr/>
          <p:nvPr/>
        </p:nvGrpSpPr>
        <p:grpSpPr>
          <a:xfrm>
            <a:off x="3419072" y="4443552"/>
            <a:ext cx="4260208" cy="426020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5046" r="-25046"/>
              </a:stretch>
            </a:blipFill>
          </p:spPr>
          <p:txBody>
            <a:bodyPr/>
            <a:lstStyle/>
            <a:p>
              <a:endParaRPr lang="lv-LV"/>
            </a:p>
          </p:txBody>
        </p:sp>
      </p:grpSp>
      <p:grpSp>
        <p:nvGrpSpPr>
          <p:cNvPr id="13" name="Group 13"/>
          <p:cNvGrpSpPr/>
          <p:nvPr/>
        </p:nvGrpSpPr>
        <p:grpSpPr>
          <a:xfrm>
            <a:off x="2186900" y="3261212"/>
            <a:ext cx="2902967" cy="290296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t="-24999" b="-25000"/>
              </a:stretch>
            </a:blipFill>
          </p:spPr>
          <p:txBody>
            <a:bodyPr/>
            <a:lstStyle/>
            <a:p>
              <a:endParaRPr lang="lv-LV"/>
            </a:p>
          </p:txBody>
        </p:sp>
      </p:grpSp>
      <p:grpSp>
        <p:nvGrpSpPr>
          <p:cNvPr id="15" name="Group 15"/>
          <p:cNvGrpSpPr/>
          <p:nvPr/>
        </p:nvGrpSpPr>
        <p:grpSpPr>
          <a:xfrm>
            <a:off x="11575165" y="7273504"/>
            <a:ext cx="3651902" cy="365190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25018" r="-25018"/>
              </a:stretch>
            </a:blipFill>
          </p:spPr>
          <p:txBody>
            <a:bodyPr/>
            <a:lstStyle/>
            <a:p>
              <a:endParaRPr lang="lv-LV"/>
            </a:p>
          </p:txBody>
        </p:sp>
      </p:grpSp>
      <p:grpSp>
        <p:nvGrpSpPr>
          <p:cNvPr id="17" name="Group 17"/>
          <p:cNvGrpSpPr/>
          <p:nvPr/>
        </p:nvGrpSpPr>
        <p:grpSpPr>
          <a:xfrm>
            <a:off x="374234" y="7553406"/>
            <a:ext cx="1872521" cy="187252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230"/>
            </a:solidFill>
          </p:spPr>
          <p:txBody>
            <a:bodyPr/>
            <a:lstStyle/>
            <a:p>
              <a:endParaRPr lang="lv-LV"/>
            </a:p>
          </p:txBody>
        </p:sp>
      </p:grpSp>
      <p:grpSp>
        <p:nvGrpSpPr>
          <p:cNvPr id="19" name="Group 19"/>
          <p:cNvGrpSpPr/>
          <p:nvPr/>
        </p:nvGrpSpPr>
        <p:grpSpPr>
          <a:xfrm>
            <a:off x="1349060" y="8977079"/>
            <a:ext cx="897696" cy="89769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E6A1"/>
            </a:solidFill>
          </p:spPr>
          <p:txBody>
            <a:bodyPr/>
            <a:lstStyle/>
            <a:p>
              <a:endParaRPr lang="lv-LV"/>
            </a:p>
          </p:txBody>
        </p:sp>
      </p:grpSp>
      <p:grpSp>
        <p:nvGrpSpPr>
          <p:cNvPr id="21" name="Group 21"/>
          <p:cNvGrpSpPr/>
          <p:nvPr/>
        </p:nvGrpSpPr>
        <p:grpSpPr>
          <a:xfrm>
            <a:off x="6368878" y="1739599"/>
            <a:ext cx="3388244" cy="680860"/>
            <a:chOff x="0" y="0"/>
            <a:chExt cx="892377" cy="179321"/>
          </a:xfrm>
        </p:grpSpPr>
        <p:sp>
          <p:nvSpPr>
            <p:cNvPr id="22" name="Freeform 22"/>
            <p:cNvSpPr/>
            <p:nvPr/>
          </p:nvSpPr>
          <p:spPr>
            <a:xfrm>
              <a:off x="0" y="0"/>
              <a:ext cx="892377" cy="179321"/>
            </a:xfrm>
            <a:custGeom>
              <a:avLst/>
              <a:gdLst/>
              <a:ahLst/>
              <a:cxnLst/>
              <a:rect l="l" t="t" r="r" b="b"/>
              <a:pathLst>
                <a:path w="892377" h="179321">
                  <a:moveTo>
                    <a:pt x="0" y="0"/>
                  </a:moveTo>
                  <a:lnTo>
                    <a:pt x="892377" y="0"/>
                  </a:lnTo>
                  <a:lnTo>
                    <a:pt x="892377" y="179321"/>
                  </a:lnTo>
                  <a:lnTo>
                    <a:pt x="0" y="179321"/>
                  </a:lnTo>
                  <a:close/>
                </a:path>
              </a:pathLst>
            </a:custGeom>
            <a:solidFill>
              <a:srgbClr val="003230"/>
            </a:solidFill>
          </p:spPr>
          <p:txBody>
            <a:bodyPr/>
            <a:lstStyle/>
            <a:p>
              <a:endParaRPr lang="lv-LV"/>
            </a:p>
          </p:txBody>
        </p:sp>
        <p:sp>
          <p:nvSpPr>
            <p:cNvPr id="23" name="TextBox 23"/>
            <p:cNvSpPr txBox="1"/>
            <p:nvPr/>
          </p:nvSpPr>
          <p:spPr>
            <a:xfrm>
              <a:off x="0" y="-38100"/>
              <a:ext cx="892377" cy="217421"/>
            </a:xfrm>
            <a:prstGeom prst="rect">
              <a:avLst/>
            </a:prstGeom>
          </p:spPr>
          <p:txBody>
            <a:bodyPr lIns="50800" tIns="50800" rIns="50800" bIns="50800" rtlCol="0" anchor="ctr"/>
            <a:lstStyle/>
            <a:p>
              <a:pPr algn="ctr">
                <a:lnSpc>
                  <a:spcPts val="2800"/>
                </a:lnSpc>
              </a:pPr>
              <a:endParaRPr/>
            </a:p>
          </p:txBody>
        </p:sp>
      </p:grpSp>
      <p:sp>
        <p:nvSpPr>
          <p:cNvPr id="24" name="TextBox 24"/>
          <p:cNvSpPr txBox="1"/>
          <p:nvPr/>
        </p:nvSpPr>
        <p:spPr>
          <a:xfrm>
            <a:off x="1145001" y="1168003"/>
            <a:ext cx="10860205" cy="1877060"/>
          </a:xfrm>
          <a:prstGeom prst="rect">
            <a:avLst/>
          </a:prstGeom>
        </p:spPr>
        <p:txBody>
          <a:bodyPr lIns="0" tIns="0" rIns="0" bIns="0" rtlCol="0" anchor="t">
            <a:spAutoFit/>
          </a:bodyPr>
          <a:lstStyle/>
          <a:p>
            <a:pPr algn="l">
              <a:lnSpc>
                <a:spcPts val="4899"/>
              </a:lnSpc>
            </a:pPr>
            <a:r>
              <a:rPr lang="en-US" sz="4899" b="1">
                <a:solidFill>
                  <a:srgbClr val="095147"/>
                </a:solidFill>
                <a:latin typeface="Montserrat Bold"/>
                <a:ea typeface="Montserrat Bold"/>
                <a:cs typeface="Montserrat Bold"/>
                <a:sym typeface="Montserrat Bold"/>
              </a:rPr>
              <a:t>Deeply rooted in </a:t>
            </a:r>
            <a:r>
              <a:rPr lang="en-US" sz="4899" b="1">
                <a:solidFill>
                  <a:srgbClr val="09E6A1"/>
                </a:solidFill>
                <a:latin typeface="Montserrat Bold"/>
                <a:ea typeface="Montserrat Bold"/>
                <a:cs typeface="Montserrat Bold"/>
                <a:sym typeface="Montserrat Bold"/>
              </a:rPr>
              <a:t>nature </a:t>
            </a:r>
            <a:r>
              <a:rPr lang="en-US" sz="4899" b="1">
                <a:solidFill>
                  <a:srgbClr val="095147"/>
                </a:solidFill>
                <a:latin typeface="Montserrat Bold"/>
                <a:ea typeface="Montserrat Bold"/>
                <a:cs typeface="Montserrat Bold"/>
                <a:sym typeface="Montserrat Bold"/>
              </a:rPr>
              <a:t>and </a:t>
            </a:r>
            <a:r>
              <a:rPr lang="en-US" sz="4899" b="1">
                <a:solidFill>
                  <a:srgbClr val="09E6A1"/>
                </a:solidFill>
                <a:latin typeface="Montserrat Bold"/>
                <a:ea typeface="Montserrat Bold"/>
                <a:cs typeface="Montserrat Bold"/>
                <a:sym typeface="Montserrat Bold"/>
              </a:rPr>
              <a:t>tradition</a:t>
            </a:r>
            <a:r>
              <a:rPr lang="en-US" sz="4899" b="1">
                <a:solidFill>
                  <a:srgbClr val="095147"/>
                </a:solidFill>
                <a:latin typeface="Montserrat Bold"/>
                <a:ea typeface="Montserrat Bold"/>
                <a:cs typeface="Montserrat Bold"/>
                <a:sym typeface="Montserrat Bold"/>
              </a:rPr>
              <a:t>, Latvia </a:t>
            </a:r>
            <a:r>
              <a:rPr lang="en-US" sz="4899" b="1">
                <a:solidFill>
                  <a:srgbClr val="09E6A1"/>
                </a:solidFill>
                <a:latin typeface="Montserrat Bold"/>
                <a:ea typeface="Montserrat Bold"/>
                <a:cs typeface="Montserrat Bold"/>
                <a:sym typeface="Montserrat Bold"/>
              </a:rPr>
              <a:t>innovates </a:t>
            </a:r>
            <a:r>
              <a:rPr lang="en-US" sz="4899" b="1">
                <a:solidFill>
                  <a:srgbClr val="095147"/>
                </a:solidFill>
                <a:latin typeface="Montserrat Bold"/>
                <a:ea typeface="Montserrat Bold"/>
                <a:cs typeface="Montserrat Bold"/>
                <a:sym typeface="Montserrat Bold"/>
              </a:rPr>
              <a:t>for greener and better future</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6678" y="5580930"/>
            <a:ext cx="6361628" cy="747491"/>
          </a:xfrm>
          <a:custGeom>
            <a:avLst/>
            <a:gdLst/>
            <a:ahLst/>
            <a:cxnLst/>
            <a:rect l="l" t="t" r="r" b="b"/>
            <a:pathLst>
              <a:path w="6361628" h="747491">
                <a:moveTo>
                  <a:pt x="0" y="0"/>
                </a:moveTo>
                <a:lnTo>
                  <a:pt x="6361628" y="0"/>
                </a:lnTo>
                <a:lnTo>
                  <a:pt x="6361628" y="747492"/>
                </a:lnTo>
                <a:lnTo>
                  <a:pt x="0" y="747492"/>
                </a:lnTo>
                <a:lnTo>
                  <a:pt x="0" y="0"/>
                </a:lnTo>
                <a:close/>
              </a:path>
            </a:pathLst>
          </a:custGeom>
          <a:blipFill>
            <a:blip r:embed="rId3"/>
            <a:stretch>
              <a:fillRect/>
            </a:stretch>
          </a:blipFill>
        </p:spPr>
        <p:txBody>
          <a:bodyPr/>
          <a:lstStyle/>
          <a:p>
            <a:endParaRPr lang="lv-LV"/>
          </a:p>
        </p:txBody>
      </p:sp>
      <p:grpSp>
        <p:nvGrpSpPr>
          <p:cNvPr id="3" name="Group 3"/>
          <p:cNvGrpSpPr/>
          <p:nvPr/>
        </p:nvGrpSpPr>
        <p:grpSpPr>
          <a:xfrm>
            <a:off x="1028700" y="1896915"/>
            <a:ext cx="7974428" cy="3779656"/>
            <a:chOff x="0" y="0"/>
            <a:chExt cx="2100261" cy="995465"/>
          </a:xfrm>
        </p:grpSpPr>
        <p:sp>
          <p:nvSpPr>
            <p:cNvPr id="4" name="Freeform 4"/>
            <p:cNvSpPr/>
            <p:nvPr/>
          </p:nvSpPr>
          <p:spPr>
            <a:xfrm>
              <a:off x="0" y="0"/>
              <a:ext cx="2100261" cy="995465"/>
            </a:xfrm>
            <a:custGeom>
              <a:avLst/>
              <a:gdLst/>
              <a:ahLst/>
              <a:cxnLst/>
              <a:rect l="l" t="t" r="r" b="b"/>
              <a:pathLst>
                <a:path w="2100261" h="995465">
                  <a:moveTo>
                    <a:pt x="16504" y="0"/>
                  </a:moveTo>
                  <a:lnTo>
                    <a:pt x="2083757" y="0"/>
                  </a:lnTo>
                  <a:cubicBezTo>
                    <a:pt x="2088134" y="0"/>
                    <a:pt x="2092332" y="1739"/>
                    <a:pt x="2095427" y="4834"/>
                  </a:cubicBezTo>
                  <a:cubicBezTo>
                    <a:pt x="2098522" y="7929"/>
                    <a:pt x="2100261" y="12127"/>
                    <a:pt x="2100261" y="16504"/>
                  </a:cubicBezTo>
                  <a:lnTo>
                    <a:pt x="2100261" y="978961"/>
                  </a:lnTo>
                  <a:cubicBezTo>
                    <a:pt x="2100261" y="983338"/>
                    <a:pt x="2098522" y="987536"/>
                    <a:pt x="2095427" y="990631"/>
                  </a:cubicBezTo>
                  <a:cubicBezTo>
                    <a:pt x="2092332" y="993726"/>
                    <a:pt x="2088134" y="995465"/>
                    <a:pt x="2083757" y="995465"/>
                  </a:cubicBezTo>
                  <a:lnTo>
                    <a:pt x="16504" y="995465"/>
                  </a:lnTo>
                  <a:cubicBezTo>
                    <a:pt x="12127" y="995465"/>
                    <a:pt x="7929" y="993726"/>
                    <a:pt x="4834" y="990631"/>
                  </a:cubicBezTo>
                  <a:cubicBezTo>
                    <a:pt x="1739" y="987536"/>
                    <a:pt x="0" y="983338"/>
                    <a:pt x="0" y="978961"/>
                  </a:cubicBezTo>
                  <a:lnTo>
                    <a:pt x="0" y="16504"/>
                  </a:lnTo>
                  <a:cubicBezTo>
                    <a:pt x="0" y="12127"/>
                    <a:pt x="1739" y="7929"/>
                    <a:pt x="4834" y="4834"/>
                  </a:cubicBezTo>
                  <a:cubicBezTo>
                    <a:pt x="7929" y="1739"/>
                    <a:pt x="12127" y="0"/>
                    <a:pt x="16504" y="0"/>
                  </a:cubicBezTo>
                  <a:close/>
                </a:path>
              </a:pathLst>
            </a:custGeom>
            <a:solidFill>
              <a:srgbClr val="FDFDFD"/>
            </a:solidFill>
            <a:ln w="38100" cap="sq">
              <a:solidFill>
                <a:srgbClr val="095147"/>
              </a:solidFill>
              <a:prstDash val="solid"/>
              <a:miter/>
            </a:ln>
          </p:spPr>
          <p:txBody>
            <a:bodyPr/>
            <a:lstStyle/>
            <a:p>
              <a:endParaRPr lang="lv-LV"/>
            </a:p>
          </p:txBody>
        </p:sp>
        <p:sp>
          <p:nvSpPr>
            <p:cNvPr id="5" name="TextBox 5"/>
            <p:cNvSpPr txBox="1"/>
            <p:nvPr/>
          </p:nvSpPr>
          <p:spPr>
            <a:xfrm>
              <a:off x="0" y="-28575"/>
              <a:ext cx="2100261" cy="1024040"/>
            </a:xfrm>
            <a:prstGeom prst="rect">
              <a:avLst/>
            </a:prstGeom>
          </p:spPr>
          <p:txBody>
            <a:bodyPr lIns="50800" tIns="50800" rIns="50800" bIns="50800" rtlCol="0" anchor="ctr"/>
            <a:lstStyle/>
            <a:p>
              <a:pPr algn="ctr">
                <a:lnSpc>
                  <a:spcPts val="2240"/>
                </a:lnSpc>
              </a:pPr>
              <a:endParaRPr/>
            </a:p>
          </p:txBody>
        </p:sp>
      </p:grpSp>
      <p:grpSp>
        <p:nvGrpSpPr>
          <p:cNvPr id="6" name="Group 6"/>
          <p:cNvGrpSpPr/>
          <p:nvPr/>
        </p:nvGrpSpPr>
        <p:grpSpPr>
          <a:xfrm>
            <a:off x="1676678" y="1977508"/>
            <a:ext cx="5270149" cy="1285645"/>
            <a:chOff x="0" y="0"/>
            <a:chExt cx="7026865" cy="1714194"/>
          </a:xfrm>
        </p:grpSpPr>
        <p:sp>
          <p:nvSpPr>
            <p:cNvPr id="7" name="Freeform 7"/>
            <p:cNvSpPr/>
            <p:nvPr/>
          </p:nvSpPr>
          <p:spPr>
            <a:xfrm>
              <a:off x="0" y="0"/>
              <a:ext cx="7026865" cy="1714194"/>
            </a:xfrm>
            <a:custGeom>
              <a:avLst/>
              <a:gdLst/>
              <a:ahLst/>
              <a:cxnLst/>
              <a:rect l="l" t="t" r="r" b="b"/>
              <a:pathLst>
                <a:path w="7026865" h="1714194">
                  <a:moveTo>
                    <a:pt x="0" y="0"/>
                  </a:moveTo>
                  <a:lnTo>
                    <a:pt x="7026865" y="0"/>
                  </a:lnTo>
                  <a:lnTo>
                    <a:pt x="7026865" y="1714194"/>
                  </a:lnTo>
                  <a:lnTo>
                    <a:pt x="0" y="1714194"/>
                  </a:lnTo>
                  <a:close/>
                </a:path>
              </a:pathLst>
            </a:custGeom>
          </p:spPr>
          <p:txBody>
            <a:bodyPr/>
            <a:lstStyle/>
            <a:p>
              <a:endParaRPr lang="lv-LV"/>
            </a:p>
          </p:txBody>
        </p:sp>
        <p:sp>
          <p:nvSpPr>
            <p:cNvPr id="8" name="TextBox 8"/>
            <p:cNvSpPr txBox="1"/>
            <p:nvPr/>
          </p:nvSpPr>
          <p:spPr>
            <a:xfrm>
              <a:off x="0" y="-19050"/>
              <a:ext cx="7026865" cy="1733244"/>
            </a:xfrm>
            <a:prstGeom prst="rect">
              <a:avLst/>
            </a:prstGeom>
          </p:spPr>
          <p:txBody>
            <a:bodyPr lIns="0" tIns="0" rIns="0" bIns="0" rtlCol="0" anchor="t"/>
            <a:lstStyle/>
            <a:p>
              <a:pPr algn="l">
                <a:lnSpc>
                  <a:spcPts val="4561"/>
                </a:lnSpc>
              </a:pPr>
              <a:r>
                <a:rPr lang="en-US" sz="3599" b="1">
                  <a:solidFill>
                    <a:srgbClr val="000000"/>
                  </a:solidFill>
                  <a:latin typeface="Montserrat Bold"/>
                  <a:ea typeface="Montserrat Bold"/>
                  <a:cs typeface="Montserrat Bold"/>
                  <a:sym typeface="Montserrat Bold"/>
                </a:rPr>
                <a:t>Expertise in Quantum research:</a:t>
              </a:r>
            </a:p>
          </p:txBody>
        </p:sp>
      </p:grpSp>
      <p:grpSp>
        <p:nvGrpSpPr>
          <p:cNvPr id="9" name="Group 9"/>
          <p:cNvGrpSpPr/>
          <p:nvPr/>
        </p:nvGrpSpPr>
        <p:grpSpPr>
          <a:xfrm>
            <a:off x="13227365" y="0"/>
            <a:ext cx="5668786" cy="10314266"/>
            <a:chOff x="0" y="0"/>
            <a:chExt cx="878243" cy="1597950"/>
          </a:xfrm>
        </p:grpSpPr>
        <p:sp>
          <p:nvSpPr>
            <p:cNvPr id="10" name="Freeform 10"/>
            <p:cNvSpPr/>
            <p:nvPr/>
          </p:nvSpPr>
          <p:spPr>
            <a:xfrm>
              <a:off x="0" y="0"/>
              <a:ext cx="878243" cy="1597950"/>
            </a:xfrm>
            <a:custGeom>
              <a:avLst/>
              <a:gdLst/>
              <a:ahLst/>
              <a:cxnLst/>
              <a:rect l="l" t="t" r="r" b="b"/>
              <a:pathLst>
                <a:path w="878243" h="1597950">
                  <a:moveTo>
                    <a:pt x="0" y="0"/>
                  </a:moveTo>
                  <a:lnTo>
                    <a:pt x="878243" y="0"/>
                  </a:lnTo>
                  <a:lnTo>
                    <a:pt x="878243" y="1597950"/>
                  </a:lnTo>
                  <a:lnTo>
                    <a:pt x="0" y="1597950"/>
                  </a:lnTo>
                  <a:close/>
                </a:path>
              </a:pathLst>
            </a:custGeom>
            <a:blipFill>
              <a:blip r:embed="rId4"/>
              <a:stretch>
                <a:fillRect l="-111731" r="-111731"/>
              </a:stretch>
            </a:blipFill>
          </p:spPr>
          <p:txBody>
            <a:bodyPr/>
            <a:lstStyle/>
            <a:p>
              <a:endParaRPr lang="lv-LV"/>
            </a:p>
          </p:txBody>
        </p:sp>
      </p:grpSp>
      <p:grpSp>
        <p:nvGrpSpPr>
          <p:cNvPr id="11" name="Group 11"/>
          <p:cNvGrpSpPr/>
          <p:nvPr/>
        </p:nvGrpSpPr>
        <p:grpSpPr>
          <a:xfrm>
            <a:off x="1384318" y="2098283"/>
            <a:ext cx="127801" cy="1044097"/>
            <a:chOff x="0" y="0"/>
            <a:chExt cx="33660" cy="274988"/>
          </a:xfrm>
        </p:grpSpPr>
        <p:sp>
          <p:nvSpPr>
            <p:cNvPr id="12" name="Freeform 12"/>
            <p:cNvSpPr/>
            <p:nvPr/>
          </p:nvSpPr>
          <p:spPr>
            <a:xfrm>
              <a:off x="0" y="0"/>
              <a:ext cx="33660" cy="274988"/>
            </a:xfrm>
            <a:custGeom>
              <a:avLst/>
              <a:gdLst/>
              <a:ahLst/>
              <a:cxnLst/>
              <a:rect l="l" t="t" r="r" b="b"/>
              <a:pathLst>
                <a:path w="33660" h="274988">
                  <a:moveTo>
                    <a:pt x="0" y="0"/>
                  </a:moveTo>
                  <a:lnTo>
                    <a:pt x="33660" y="0"/>
                  </a:lnTo>
                  <a:lnTo>
                    <a:pt x="33660" y="274988"/>
                  </a:lnTo>
                  <a:lnTo>
                    <a:pt x="0" y="274988"/>
                  </a:lnTo>
                  <a:close/>
                </a:path>
              </a:pathLst>
            </a:custGeom>
            <a:solidFill>
              <a:srgbClr val="00DF9A"/>
            </a:solidFill>
          </p:spPr>
          <p:txBody>
            <a:bodyPr/>
            <a:lstStyle/>
            <a:p>
              <a:endParaRPr lang="lv-LV"/>
            </a:p>
          </p:txBody>
        </p:sp>
        <p:sp>
          <p:nvSpPr>
            <p:cNvPr id="13" name="TextBox 13"/>
            <p:cNvSpPr txBox="1"/>
            <p:nvPr/>
          </p:nvSpPr>
          <p:spPr>
            <a:xfrm>
              <a:off x="0" y="-9525"/>
              <a:ext cx="33660" cy="284513"/>
            </a:xfrm>
            <a:prstGeom prst="rect">
              <a:avLst/>
            </a:prstGeom>
          </p:spPr>
          <p:txBody>
            <a:bodyPr lIns="50800" tIns="50800" rIns="50800" bIns="50800" rtlCol="0" anchor="ctr"/>
            <a:lstStyle/>
            <a:p>
              <a:pPr algn="ctr">
                <a:lnSpc>
                  <a:spcPts val="1394"/>
                </a:lnSpc>
              </a:pPr>
              <a:endParaRPr/>
            </a:p>
          </p:txBody>
        </p:sp>
      </p:grpSp>
      <p:sp>
        <p:nvSpPr>
          <p:cNvPr id="14" name="TextBox 14"/>
          <p:cNvSpPr txBox="1"/>
          <p:nvPr/>
        </p:nvSpPr>
        <p:spPr>
          <a:xfrm>
            <a:off x="1332480" y="3314157"/>
            <a:ext cx="7357158" cy="1371600"/>
          </a:xfrm>
          <a:prstGeom prst="rect">
            <a:avLst/>
          </a:prstGeom>
        </p:spPr>
        <p:txBody>
          <a:bodyPr lIns="0" tIns="0" rIns="0" bIns="0" rtlCol="0" anchor="t">
            <a:spAutoFit/>
          </a:bodyPr>
          <a:lstStyle/>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#1 QuantERA coordinators/GDP </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Global quantum applications </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Baltics’ first quantum network (LatQN) </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EU quantum-secure infrastructure</a:t>
            </a:r>
          </a:p>
        </p:txBody>
      </p:sp>
      <p:sp>
        <p:nvSpPr>
          <p:cNvPr id="15" name="Freeform 15"/>
          <p:cNvSpPr/>
          <p:nvPr/>
        </p:nvSpPr>
        <p:spPr>
          <a:xfrm>
            <a:off x="9907445" y="5580930"/>
            <a:ext cx="6361628" cy="747491"/>
          </a:xfrm>
          <a:custGeom>
            <a:avLst/>
            <a:gdLst/>
            <a:ahLst/>
            <a:cxnLst/>
            <a:rect l="l" t="t" r="r" b="b"/>
            <a:pathLst>
              <a:path w="6361628" h="747491">
                <a:moveTo>
                  <a:pt x="0" y="0"/>
                </a:moveTo>
                <a:lnTo>
                  <a:pt x="6361628" y="0"/>
                </a:lnTo>
                <a:lnTo>
                  <a:pt x="6361628" y="747492"/>
                </a:lnTo>
                <a:lnTo>
                  <a:pt x="0" y="747492"/>
                </a:lnTo>
                <a:lnTo>
                  <a:pt x="0" y="0"/>
                </a:lnTo>
                <a:close/>
              </a:path>
            </a:pathLst>
          </a:custGeom>
          <a:blipFill>
            <a:blip r:embed="rId3"/>
            <a:stretch>
              <a:fillRect/>
            </a:stretch>
          </a:blipFill>
        </p:spPr>
        <p:txBody>
          <a:bodyPr/>
          <a:lstStyle/>
          <a:p>
            <a:endParaRPr lang="lv-LV"/>
          </a:p>
        </p:txBody>
      </p:sp>
      <p:grpSp>
        <p:nvGrpSpPr>
          <p:cNvPr id="16" name="Group 16"/>
          <p:cNvGrpSpPr/>
          <p:nvPr/>
        </p:nvGrpSpPr>
        <p:grpSpPr>
          <a:xfrm>
            <a:off x="9144000" y="1896915"/>
            <a:ext cx="7974428" cy="3779656"/>
            <a:chOff x="0" y="0"/>
            <a:chExt cx="2100261" cy="995465"/>
          </a:xfrm>
        </p:grpSpPr>
        <p:sp>
          <p:nvSpPr>
            <p:cNvPr id="17" name="Freeform 17"/>
            <p:cNvSpPr/>
            <p:nvPr/>
          </p:nvSpPr>
          <p:spPr>
            <a:xfrm>
              <a:off x="0" y="0"/>
              <a:ext cx="2100261" cy="995465"/>
            </a:xfrm>
            <a:custGeom>
              <a:avLst/>
              <a:gdLst/>
              <a:ahLst/>
              <a:cxnLst/>
              <a:rect l="l" t="t" r="r" b="b"/>
              <a:pathLst>
                <a:path w="2100261" h="995465">
                  <a:moveTo>
                    <a:pt x="16504" y="0"/>
                  </a:moveTo>
                  <a:lnTo>
                    <a:pt x="2083757" y="0"/>
                  </a:lnTo>
                  <a:cubicBezTo>
                    <a:pt x="2088134" y="0"/>
                    <a:pt x="2092332" y="1739"/>
                    <a:pt x="2095427" y="4834"/>
                  </a:cubicBezTo>
                  <a:cubicBezTo>
                    <a:pt x="2098522" y="7929"/>
                    <a:pt x="2100261" y="12127"/>
                    <a:pt x="2100261" y="16504"/>
                  </a:cubicBezTo>
                  <a:lnTo>
                    <a:pt x="2100261" y="978961"/>
                  </a:lnTo>
                  <a:cubicBezTo>
                    <a:pt x="2100261" y="983338"/>
                    <a:pt x="2098522" y="987536"/>
                    <a:pt x="2095427" y="990631"/>
                  </a:cubicBezTo>
                  <a:cubicBezTo>
                    <a:pt x="2092332" y="993726"/>
                    <a:pt x="2088134" y="995465"/>
                    <a:pt x="2083757" y="995465"/>
                  </a:cubicBezTo>
                  <a:lnTo>
                    <a:pt x="16504" y="995465"/>
                  </a:lnTo>
                  <a:cubicBezTo>
                    <a:pt x="12127" y="995465"/>
                    <a:pt x="7929" y="993726"/>
                    <a:pt x="4834" y="990631"/>
                  </a:cubicBezTo>
                  <a:cubicBezTo>
                    <a:pt x="1739" y="987536"/>
                    <a:pt x="0" y="983338"/>
                    <a:pt x="0" y="978961"/>
                  </a:cubicBezTo>
                  <a:lnTo>
                    <a:pt x="0" y="16504"/>
                  </a:lnTo>
                  <a:cubicBezTo>
                    <a:pt x="0" y="12127"/>
                    <a:pt x="1739" y="7929"/>
                    <a:pt x="4834" y="4834"/>
                  </a:cubicBezTo>
                  <a:cubicBezTo>
                    <a:pt x="7929" y="1739"/>
                    <a:pt x="12127" y="0"/>
                    <a:pt x="16504" y="0"/>
                  </a:cubicBezTo>
                  <a:close/>
                </a:path>
              </a:pathLst>
            </a:custGeom>
            <a:solidFill>
              <a:srgbClr val="FDFDFD"/>
            </a:solidFill>
            <a:ln w="38100" cap="sq">
              <a:solidFill>
                <a:srgbClr val="095147"/>
              </a:solidFill>
              <a:prstDash val="solid"/>
              <a:miter/>
            </a:ln>
          </p:spPr>
          <p:txBody>
            <a:bodyPr/>
            <a:lstStyle/>
            <a:p>
              <a:endParaRPr lang="lv-LV"/>
            </a:p>
          </p:txBody>
        </p:sp>
        <p:sp>
          <p:nvSpPr>
            <p:cNvPr id="18" name="TextBox 18"/>
            <p:cNvSpPr txBox="1"/>
            <p:nvPr/>
          </p:nvSpPr>
          <p:spPr>
            <a:xfrm>
              <a:off x="0" y="-28575"/>
              <a:ext cx="2100261" cy="1024040"/>
            </a:xfrm>
            <a:prstGeom prst="rect">
              <a:avLst/>
            </a:prstGeom>
          </p:spPr>
          <p:txBody>
            <a:bodyPr lIns="50800" tIns="50800" rIns="50800" bIns="50800" rtlCol="0" anchor="ctr"/>
            <a:lstStyle/>
            <a:p>
              <a:pPr algn="ctr">
                <a:lnSpc>
                  <a:spcPts val="2240"/>
                </a:lnSpc>
              </a:pPr>
              <a:endParaRPr/>
            </a:p>
          </p:txBody>
        </p:sp>
      </p:grpSp>
      <p:grpSp>
        <p:nvGrpSpPr>
          <p:cNvPr id="19" name="Group 19"/>
          <p:cNvGrpSpPr/>
          <p:nvPr/>
        </p:nvGrpSpPr>
        <p:grpSpPr>
          <a:xfrm>
            <a:off x="9791978" y="1977508"/>
            <a:ext cx="5270149" cy="1285645"/>
            <a:chOff x="0" y="0"/>
            <a:chExt cx="7026865" cy="1714194"/>
          </a:xfrm>
        </p:grpSpPr>
        <p:sp>
          <p:nvSpPr>
            <p:cNvPr id="20" name="Freeform 20"/>
            <p:cNvSpPr/>
            <p:nvPr/>
          </p:nvSpPr>
          <p:spPr>
            <a:xfrm>
              <a:off x="0" y="0"/>
              <a:ext cx="7026865" cy="1714194"/>
            </a:xfrm>
            <a:custGeom>
              <a:avLst/>
              <a:gdLst/>
              <a:ahLst/>
              <a:cxnLst/>
              <a:rect l="l" t="t" r="r" b="b"/>
              <a:pathLst>
                <a:path w="7026865" h="1714194">
                  <a:moveTo>
                    <a:pt x="0" y="0"/>
                  </a:moveTo>
                  <a:lnTo>
                    <a:pt x="7026865" y="0"/>
                  </a:lnTo>
                  <a:lnTo>
                    <a:pt x="7026865" y="1714194"/>
                  </a:lnTo>
                  <a:lnTo>
                    <a:pt x="0" y="1714194"/>
                  </a:lnTo>
                  <a:close/>
                </a:path>
              </a:pathLst>
            </a:custGeom>
          </p:spPr>
          <p:txBody>
            <a:bodyPr/>
            <a:lstStyle/>
            <a:p>
              <a:endParaRPr lang="lv-LV"/>
            </a:p>
          </p:txBody>
        </p:sp>
        <p:sp>
          <p:nvSpPr>
            <p:cNvPr id="21" name="TextBox 21"/>
            <p:cNvSpPr txBox="1"/>
            <p:nvPr/>
          </p:nvSpPr>
          <p:spPr>
            <a:xfrm>
              <a:off x="0" y="-19050"/>
              <a:ext cx="7026865" cy="1733244"/>
            </a:xfrm>
            <a:prstGeom prst="rect">
              <a:avLst/>
            </a:prstGeom>
          </p:spPr>
          <p:txBody>
            <a:bodyPr lIns="0" tIns="0" rIns="0" bIns="0" rtlCol="0" anchor="t"/>
            <a:lstStyle/>
            <a:p>
              <a:pPr algn="l">
                <a:lnSpc>
                  <a:spcPts val="4561"/>
                </a:lnSpc>
              </a:pPr>
              <a:r>
                <a:rPr lang="en-US" sz="3599" b="1">
                  <a:solidFill>
                    <a:srgbClr val="000000"/>
                  </a:solidFill>
                  <a:latin typeface="Montserrat Bold"/>
                  <a:ea typeface="Montserrat Bold"/>
                  <a:cs typeface="Montserrat Bold"/>
                  <a:sym typeface="Montserrat Bold"/>
                </a:rPr>
                <a:t>Photonics and Optical fibre:</a:t>
              </a:r>
            </a:p>
          </p:txBody>
        </p:sp>
      </p:grpSp>
      <p:grpSp>
        <p:nvGrpSpPr>
          <p:cNvPr id="22" name="Group 22"/>
          <p:cNvGrpSpPr/>
          <p:nvPr/>
        </p:nvGrpSpPr>
        <p:grpSpPr>
          <a:xfrm>
            <a:off x="9499618" y="2098283"/>
            <a:ext cx="127801" cy="1044097"/>
            <a:chOff x="0" y="0"/>
            <a:chExt cx="33660" cy="274988"/>
          </a:xfrm>
        </p:grpSpPr>
        <p:sp>
          <p:nvSpPr>
            <p:cNvPr id="23" name="Freeform 23"/>
            <p:cNvSpPr/>
            <p:nvPr/>
          </p:nvSpPr>
          <p:spPr>
            <a:xfrm>
              <a:off x="0" y="0"/>
              <a:ext cx="33660" cy="274988"/>
            </a:xfrm>
            <a:custGeom>
              <a:avLst/>
              <a:gdLst/>
              <a:ahLst/>
              <a:cxnLst/>
              <a:rect l="l" t="t" r="r" b="b"/>
              <a:pathLst>
                <a:path w="33660" h="274988">
                  <a:moveTo>
                    <a:pt x="0" y="0"/>
                  </a:moveTo>
                  <a:lnTo>
                    <a:pt x="33660" y="0"/>
                  </a:lnTo>
                  <a:lnTo>
                    <a:pt x="33660" y="274988"/>
                  </a:lnTo>
                  <a:lnTo>
                    <a:pt x="0" y="274988"/>
                  </a:lnTo>
                  <a:close/>
                </a:path>
              </a:pathLst>
            </a:custGeom>
            <a:solidFill>
              <a:srgbClr val="00DF9A"/>
            </a:solidFill>
          </p:spPr>
          <p:txBody>
            <a:bodyPr/>
            <a:lstStyle/>
            <a:p>
              <a:endParaRPr lang="lv-LV"/>
            </a:p>
          </p:txBody>
        </p:sp>
        <p:sp>
          <p:nvSpPr>
            <p:cNvPr id="24" name="TextBox 24"/>
            <p:cNvSpPr txBox="1"/>
            <p:nvPr/>
          </p:nvSpPr>
          <p:spPr>
            <a:xfrm>
              <a:off x="0" y="-9525"/>
              <a:ext cx="33660" cy="284513"/>
            </a:xfrm>
            <a:prstGeom prst="rect">
              <a:avLst/>
            </a:prstGeom>
          </p:spPr>
          <p:txBody>
            <a:bodyPr lIns="50800" tIns="50800" rIns="50800" bIns="50800" rtlCol="0" anchor="ctr"/>
            <a:lstStyle/>
            <a:p>
              <a:pPr algn="ctr">
                <a:lnSpc>
                  <a:spcPts val="1394"/>
                </a:lnSpc>
              </a:pPr>
              <a:endParaRPr/>
            </a:p>
          </p:txBody>
        </p:sp>
      </p:grpSp>
      <p:sp>
        <p:nvSpPr>
          <p:cNvPr id="25" name="TextBox 25"/>
          <p:cNvSpPr txBox="1"/>
          <p:nvPr/>
        </p:nvSpPr>
        <p:spPr>
          <a:xfrm>
            <a:off x="9409680" y="3314157"/>
            <a:ext cx="7357158" cy="1028700"/>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60% FTTH coverage  </a:t>
            </a:r>
          </a:p>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Global-scale fiber manufacturing (Corning, Prysmian, Martin Group)</a:t>
            </a:r>
          </a:p>
        </p:txBody>
      </p:sp>
      <p:sp>
        <p:nvSpPr>
          <p:cNvPr id="26" name="Freeform 26"/>
          <p:cNvSpPr/>
          <p:nvPr/>
        </p:nvSpPr>
        <p:spPr>
          <a:xfrm>
            <a:off x="1830245" y="9397595"/>
            <a:ext cx="6361628" cy="747491"/>
          </a:xfrm>
          <a:custGeom>
            <a:avLst/>
            <a:gdLst/>
            <a:ahLst/>
            <a:cxnLst/>
            <a:rect l="l" t="t" r="r" b="b"/>
            <a:pathLst>
              <a:path w="6361628" h="747491">
                <a:moveTo>
                  <a:pt x="0" y="0"/>
                </a:moveTo>
                <a:lnTo>
                  <a:pt x="6361628" y="0"/>
                </a:lnTo>
                <a:lnTo>
                  <a:pt x="6361628" y="747492"/>
                </a:lnTo>
                <a:lnTo>
                  <a:pt x="0" y="747492"/>
                </a:lnTo>
                <a:lnTo>
                  <a:pt x="0" y="0"/>
                </a:lnTo>
                <a:close/>
              </a:path>
            </a:pathLst>
          </a:custGeom>
          <a:blipFill>
            <a:blip r:embed="rId3"/>
            <a:stretch>
              <a:fillRect/>
            </a:stretch>
          </a:blipFill>
        </p:spPr>
        <p:txBody>
          <a:bodyPr/>
          <a:lstStyle/>
          <a:p>
            <a:endParaRPr lang="lv-LV"/>
          </a:p>
        </p:txBody>
      </p:sp>
      <p:grpSp>
        <p:nvGrpSpPr>
          <p:cNvPr id="27" name="Group 27"/>
          <p:cNvGrpSpPr/>
          <p:nvPr/>
        </p:nvGrpSpPr>
        <p:grpSpPr>
          <a:xfrm>
            <a:off x="1028700" y="5848022"/>
            <a:ext cx="7974428" cy="3779656"/>
            <a:chOff x="0" y="0"/>
            <a:chExt cx="2100261" cy="995465"/>
          </a:xfrm>
        </p:grpSpPr>
        <p:sp>
          <p:nvSpPr>
            <p:cNvPr id="28" name="Freeform 28"/>
            <p:cNvSpPr/>
            <p:nvPr/>
          </p:nvSpPr>
          <p:spPr>
            <a:xfrm>
              <a:off x="0" y="0"/>
              <a:ext cx="2100261" cy="995465"/>
            </a:xfrm>
            <a:custGeom>
              <a:avLst/>
              <a:gdLst/>
              <a:ahLst/>
              <a:cxnLst/>
              <a:rect l="l" t="t" r="r" b="b"/>
              <a:pathLst>
                <a:path w="2100261" h="995465">
                  <a:moveTo>
                    <a:pt x="16504" y="0"/>
                  </a:moveTo>
                  <a:lnTo>
                    <a:pt x="2083757" y="0"/>
                  </a:lnTo>
                  <a:cubicBezTo>
                    <a:pt x="2088134" y="0"/>
                    <a:pt x="2092332" y="1739"/>
                    <a:pt x="2095427" y="4834"/>
                  </a:cubicBezTo>
                  <a:cubicBezTo>
                    <a:pt x="2098522" y="7929"/>
                    <a:pt x="2100261" y="12127"/>
                    <a:pt x="2100261" y="16504"/>
                  </a:cubicBezTo>
                  <a:lnTo>
                    <a:pt x="2100261" y="978961"/>
                  </a:lnTo>
                  <a:cubicBezTo>
                    <a:pt x="2100261" y="983338"/>
                    <a:pt x="2098522" y="987536"/>
                    <a:pt x="2095427" y="990631"/>
                  </a:cubicBezTo>
                  <a:cubicBezTo>
                    <a:pt x="2092332" y="993726"/>
                    <a:pt x="2088134" y="995465"/>
                    <a:pt x="2083757" y="995465"/>
                  </a:cubicBezTo>
                  <a:lnTo>
                    <a:pt x="16504" y="995465"/>
                  </a:lnTo>
                  <a:cubicBezTo>
                    <a:pt x="12127" y="995465"/>
                    <a:pt x="7929" y="993726"/>
                    <a:pt x="4834" y="990631"/>
                  </a:cubicBezTo>
                  <a:cubicBezTo>
                    <a:pt x="1739" y="987536"/>
                    <a:pt x="0" y="983338"/>
                    <a:pt x="0" y="978961"/>
                  </a:cubicBezTo>
                  <a:lnTo>
                    <a:pt x="0" y="16504"/>
                  </a:lnTo>
                  <a:cubicBezTo>
                    <a:pt x="0" y="12127"/>
                    <a:pt x="1739" y="7929"/>
                    <a:pt x="4834" y="4834"/>
                  </a:cubicBezTo>
                  <a:cubicBezTo>
                    <a:pt x="7929" y="1739"/>
                    <a:pt x="12127" y="0"/>
                    <a:pt x="16504" y="0"/>
                  </a:cubicBezTo>
                  <a:close/>
                </a:path>
              </a:pathLst>
            </a:custGeom>
            <a:solidFill>
              <a:srgbClr val="FDFDFD"/>
            </a:solidFill>
            <a:ln w="38100" cap="sq">
              <a:solidFill>
                <a:srgbClr val="095147"/>
              </a:solidFill>
              <a:prstDash val="solid"/>
              <a:miter/>
            </a:ln>
          </p:spPr>
          <p:txBody>
            <a:bodyPr/>
            <a:lstStyle/>
            <a:p>
              <a:endParaRPr lang="lv-LV"/>
            </a:p>
          </p:txBody>
        </p:sp>
        <p:sp>
          <p:nvSpPr>
            <p:cNvPr id="29" name="TextBox 29"/>
            <p:cNvSpPr txBox="1"/>
            <p:nvPr/>
          </p:nvSpPr>
          <p:spPr>
            <a:xfrm>
              <a:off x="0" y="-28575"/>
              <a:ext cx="2100261" cy="1024040"/>
            </a:xfrm>
            <a:prstGeom prst="rect">
              <a:avLst/>
            </a:prstGeom>
          </p:spPr>
          <p:txBody>
            <a:bodyPr lIns="50800" tIns="50800" rIns="50800" bIns="50800" rtlCol="0" anchor="ctr"/>
            <a:lstStyle/>
            <a:p>
              <a:pPr algn="ctr">
                <a:lnSpc>
                  <a:spcPts val="2240"/>
                </a:lnSpc>
              </a:pPr>
              <a:endParaRPr/>
            </a:p>
          </p:txBody>
        </p:sp>
      </p:grpSp>
      <p:grpSp>
        <p:nvGrpSpPr>
          <p:cNvPr id="30" name="Group 30"/>
          <p:cNvGrpSpPr/>
          <p:nvPr/>
        </p:nvGrpSpPr>
        <p:grpSpPr>
          <a:xfrm>
            <a:off x="1669227" y="5928615"/>
            <a:ext cx="7020411" cy="1285645"/>
            <a:chOff x="0" y="0"/>
            <a:chExt cx="9360548" cy="1714194"/>
          </a:xfrm>
        </p:grpSpPr>
        <p:sp>
          <p:nvSpPr>
            <p:cNvPr id="31" name="Freeform 31"/>
            <p:cNvSpPr/>
            <p:nvPr/>
          </p:nvSpPr>
          <p:spPr>
            <a:xfrm>
              <a:off x="0" y="0"/>
              <a:ext cx="9360549" cy="1714194"/>
            </a:xfrm>
            <a:custGeom>
              <a:avLst/>
              <a:gdLst/>
              <a:ahLst/>
              <a:cxnLst/>
              <a:rect l="l" t="t" r="r" b="b"/>
              <a:pathLst>
                <a:path w="9360549" h="1714194">
                  <a:moveTo>
                    <a:pt x="0" y="0"/>
                  </a:moveTo>
                  <a:lnTo>
                    <a:pt x="9360549" y="0"/>
                  </a:lnTo>
                  <a:lnTo>
                    <a:pt x="9360549" y="1714194"/>
                  </a:lnTo>
                  <a:lnTo>
                    <a:pt x="0" y="1714194"/>
                  </a:lnTo>
                  <a:close/>
                </a:path>
              </a:pathLst>
            </a:custGeom>
          </p:spPr>
          <p:txBody>
            <a:bodyPr/>
            <a:lstStyle/>
            <a:p>
              <a:endParaRPr lang="lv-LV"/>
            </a:p>
          </p:txBody>
        </p:sp>
        <p:sp>
          <p:nvSpPr>
            <p:cNvPr id="32" name="TextBox 32"/>
            <p:cNvSpPr txBox="1"/>
            <p:nvPr/>
          </p:nvSpPr>
          <p:spPr>
            <a:xfrm>
              <a:off x="0" y="-19050"/>
              <a:ext cx="9360548" cy="1733244"/>
            </a:xfrm>
            <a:prstGeom prst="rect">
              <a:avLst/>
            </a:prstGeom>
          </p:spPr>
          <p:txBody>
            <a:bodyPr lIns="0" tIns="0" rIns="0" bIns="0" rtlCol="0" anchor="t"/>
            <a:lstStyle/>
            <a:p>
              <a:pPr algn="l">
                <a:lnSpc>
                  <a:spcPts val="4561"/>
                </a:lnSpc>
              </a:pPr>
              <a:r>
                <a:rPr lang="en-US" sz="3599" b="1">
                  <a:solidFill>
                    <a:srgbClr val="000000"/>
                  </a:solidFill>
                  <a:latin typeface="Montserrat Bold"/>
                  <a:ea typeface="Montserrat Bold"/>
                  <a:cs typeface="Montserrat Bold"/>
                  <a:sym typeface="Montserrat Bold"/>
                </a:rPr>
                <a:t>Microelectronics and Nanomaterials:</a:t>
              </a:r>
            </a:p>
          </p:txBody>
        </p:sp>
      </p:grpSp>
      <p:sp>
        <p:nvSpPr>
          <p:cNvPr id="33" name="TextBox 33"/>
          <p:cNvSpPr txBox="1"/>
          <p:nvPr/>
        </p:nvSpPr>
        <p:spPr>
          <a:xfrm>
            <a:off x="1332480" y="7214260"/>
            <a:ext cx="7357158" cy="1714500"/>
          </a:xfrm>
          <a:prstGeom prst="rect">
            <a:avLst/>
          </a:prstGeom>
        </p:spPr>
        <p:txBody>
          <a:bodyPr lIns="0" tIns="0" rIns="0" bIns="0" rtlCol="0" anchor="t">
            <a:spAutoFit/>
          </a:bodyPr>
          <a:lstStyle/>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~1% water withdrawal (EU-low) </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National Microchip Competence Centre (part of EU Chips Act initiative)</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Precision coating R&amp;D (ISO 4–8) </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ALD capabilities</a:t>
            </a:r>
          </a:p>
        </p:txBody>
      </p:sp>
      <p:sp>
        <p:nvSpPr>
          <p:cNvPr id="34" name="TextBox 34"/>
          <p:cNvSpPr txBox="1"/>
          <p:nvPr/>
        </p:nvSpPr>
        <p:spPr>
          <a:xfrm>
            <a:off x="1021249" y="699099"/>
            <a:ext cx="12206116" cy="800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Manufacturing &amp; Engeneering</a:t>
            </a:r>
          </a:p>
        </p:txBody>
      </p:sp>
      <p:sp>
        <p:nvSpPr>
          <p:cNvPr id="35" name="Freeform 35"/>
          <p:cNvSpPr/>
          <p:nvPr/>
        </p:nvSpPr>
        <p:spPr>
          <a:xfrm>
            <a:off x="10086417" y="9397595"/>
            <a:ext cx="6361628" cy="747491"/>
          </a:xfrm>
          <a:custGeom>
            <a:avLst/>
            <a:gdLst/>
            <a:ahLst/>
            <a:cxnLst/>
            <a:rect l="l" t="t" r="r" b="b"/>
            <a:pathLst>
              <a:path w="6361628" h="747491">
                <a:moveTo>
                  <a:pt x="0" y="0"/>
                </a:moveTo>
                <a:lnTo>
                  <a:pt x="6361628" y="0"/>
                </a:lnTo>
                <a:lnTo>
                  <a:pt x="6361628" y="747492"/>
                </a:lnTo>
                <a:lnTo>
                  <a:pt x="0" y="747492"/>
                </a:lnTo>
                <a:lnTo>
                  <a:pt x="0" y="0"/>
                </a:lnTo>
                <a:close/>
              </a:path>
            </a:pathLst>
          </a:custGeom>
          <a:blipFill>
            <a:blip r:embed="rId3"/>
            <a:stretch>
              <a:fillRect/>
            </a:stretch>
          </a:blipFill>
        </p:spPr>
        <p:txBody>
          <a:bodyPr/>
          <a:lstStyle/>
          <a:p>
            <a:endParaRPr lang="lv-LV"/>
          </a:p>
        </p:txBody>
      </p:sp>
      <p:grpSp>
        <p:nvGrpSpPr>
          <p:cNvPr id="36" name="Group 36"/>
          <p:cNvGrpSpPr/>
          <p:nvPr/>
        </p:nvGrpSpPr>
        <p:grpSpPr>
          <a:xfrm>
            <a:off x="9284872" y="5848022"/>
            <a:ext cx="7974428" cy="3779656"/>
            <a:chOff x="0" y="0"/>
            <a:chExt cx="2100261" cy="995465"/>
          </a:xfrm>
        </p:grpSpPr>
        <p:sp>
          <p:nvSpPr>
            <p:cNvPr id="37" name="Freeform 37"/>
            <p:cNvSpPr/>
            <p:nvPr/>
          </p:nvSpPr>
          <p:spPr>
            <a:xfrm>
              <a:off x="0" y="0"/>
              <a:ext cx="2100261" cy="995465"/>
            </a:xfrm>
            <a:custGeom>
              <a:avLst/>
              <a:gdLst/>
              <a:ahLst/>
              <a:cxnLst/>
              <a:rect l="l" t="t" r="r" b="b"/>
              <a:pathLst>
                <a:path w="2100261" h="995465">
                  <a:moveTo>
                    <a:pt x="16504" y="0"/>
                  </a:moveTo>
                  <a:lnTo>
                    <a:pt x="2083757" y="0"/>
                  </a:lnTo>
                  <a:cubicBezTo>
                    <a:pt x="2088134" y="0"/>
                    <a:pt x="2092332" y="1739"/>
                    <a:pt x="2095427" y="4834"/>
                  </a:cubicBezTo>
                  <a:cubicBezTo>
                    <a:pt x="2098522" y="7929"/>
                    <a:pt x="2100261" y="12127"/>
                    <a:pt x="2100261" y="16504"/>
                  </a:cubicBezTo>
                  <a:lnTo>
                    <a:pt x="2100261" y="978961"/>
                  </a:lnTo>
                  <a:cubicBezTo>
                    <a:pt x="2100261" y="983338"/>
                    <a:pt x="2098522" y="987536"/>
                    <a:pt x="2095427" y="990631"/>
                  </a:cubicBezTo>
                  <a:cubicBezTo>
                    <a:pt x="2092332" y="993726"/>
                    <a:pt x="2088134" y="995465"/>
                    <a:pt x="2083757" y="995465"/>
                  </a:cubicBezTo>
                  <a:lnTo>
                    <a:pt x="16504" y="995465"/>
                  </a:lnTo>
                  <a:cubicBezTo>
                    <a:pt x="12127" y="995465"/>
                    <a:pt x="7929" y="993726"/>
                    <a:pt x="4834" y="990631"/>
                  </a:cubicBezTo>
                  <a:cubicBezTo>
                    <a:pt x="1739" y="987536"/>
                    <a:pt x="0" y="983338"/>
                    <a:pt x="0" y="978961"/>
                  </a:cubicBezTo>
                  <a:lnTo>
                    <a:pt x="0" y="16504"/>
                  </a:lnTo>
                  <a:cubicBezTo>
                    <a:pt x="0" y="12127"/>
                    <a:pt x="1739" y="7929"/>
                    <a:pt x="4834" y="4834"/>
                  </a:cubicBezTo>
                  <a:cubicBezTo>
                    <a:pt x="7929" y="1739"/>
                    <a:pt x="12127" y="0"/>
                    <a:pt x="16504" y="0"/>
                  </a:cubicBezTo>
                  <a:close/>
                </a:path>
              </a:pathLst>
            </a:custGeom>
            <a:solidFill>
              <a:srgbClr val="FDFDFD"/>
            </a:solidFill>
            <a:ln w="38100" cap="sq">
              <a:solidFill>
                <a:srgbClr val="095147"/>
              </a:solidFill>
              <a:prstDash val="solid"/>
              <a:miter/>
            </a:ln>
          </p:spPr>
          <p:txBody>
            <a:bodyPr/>
            <a:lstStyle/>
            <a:p>
              <a:endParaRPr lang="lv-LV"/>
            </a:p>
          </p:txBody>
        </p:sp>
        <p:sp>
          <p:nvSpPr>
            <p:cNvPr id="38" name="TextBox 38"/>
            <p:cNvSpPr txBox="1"/>
            <p:nvPr/>
          </p:nvSpPr>
          <p:spPr>
            <a:xfrm>
              <a:off x="0" y="-28575"/>
              <a:ext cx="2100261" cy="1024040"/>
            </a:xfrm>
            <a:prstGeom prst="rect">
              <a:avLst/>
            </a:prstGeom>
          </p:spPr>
          <p:txBody>
            <a:bodyPr lIns="50800" tIns="50800" rIns="50800" bIns="50800" rtlCol="0" anchor="ctr"/>
            <a:lstStyle/>
            <a:p>
              <a:pPr algn="ctr">
                <a:lnSpc>
                  <a:spcPts val="2240"/>
                </a:lnSpc>
              </a:pPr>
              <a:endParaRPr/>
            </a:p>
          </p:txBody>
        </p:sp>
      </p:grpSp>
      <p:grpSp>
        <p:nvGrpSpPr>
          <p:cNvPr id="39" name="Group 39"/>
          <p:cNvGrpSpPr/>
          <p:nvPr/>
        </p:nvGrpSpPr>
        <p:grpSpPr>
          <a:xfrm>
            <a:off x="9616551" y="6049389"/>
            <a:ext cx="127801" cy="1044097"/>
            <a:chOff x="0" y="0"/>
            <a:chExt cx="33660" cy="274988"/>
          </a:xfrm>
        </p:grpSpPr>
        <p:sp>
          <p:nvSpPr>
            <p:cNvPr id="40" name="Freeform 40"/>
            <p:cNvSpPr/>
            <p:nvPr/>
          </p:nvSpPr>
          <p:spPr>
            <a:xfrm>
              <a:off x="0" y="0"/>
              <a:ext cx="33660" cy="274988"/>
            </a:xfrm>
            <a:custGeom>
              <a:avLst/>
              <a:gdLst/>
              <a:ahLst/>
              <a:cxnLst/>
              <a:rect l="l" t="t" r="r" b="b"/>
              <a:pathLst>
                <a:path w="33660" h="274988">
                  <a:moveTo>
                    <a:pt x="0" y="0"/>
                  </a:moveTo>
                  <a:lnTo>
                    <a:pt x="33660" y="0"/>
                  </a:lnTo>
                  <a:lnTo>
                    <a:pt x="33660" y="274988"/>
                  </a:lnTo>
                  <a:lnTo>
                    <a:pt x="0" y="274988"/>
                  </a:lnTo>
                  <a:close/>
                </a:path>
              </a:pathLst>
            </a:custGeom>
            <a:solidFill>
              <a:srgbClr val="00DF9A"/>
            </a:solidFill>
          </p:spPr>
          <p:txBody>
            <a:bodyPr/>
            <a:lstStyle/>
            <a:p>
              <a:endParaRPr lang="lv-LV"/>
            </a:p>
          </p:txBody>
        </p:sp>
        <p:sp>
          <p:nvSpPr>
            <p:cNvPr id="41" name="TextBox 41"/>
            <p:cNvSpPr txBox="1"/>
            <p:nvPr/>
          </p:nvSpPr>
          <p:spPr>
            <a:xfrm>
              <a:off x="0" y="-9525"/>
              <a:ext cx="33660" cy="284513"/>
            </a:xfrm>
            <a:prstGeom prst="rect">
              <a:avLst/>
            </a:prstGeom>
          </p:spPr>
          <p:txBody>
            <a:bodyPr lIns="50800" tIns="50800" rIns="50800" bIns="50800" rtlCol="0" anchor="ctr"/>
            <a:lstStyle/>
            <a:p>
              <a:pPr algn="ctr">
                <a:lnSpc>
                  <a:spcPts val="1394"/>
                </a:lnSpc>
              </a:pPr>
              <a:endParaRPr/>
            </a:p>
          </p:txBody>
        </p:sp>
      </p:grpSp>
      <p:grpSp>
        <p:nvGrpSpPr>
          <p:cNvPr id="42" name="Group 42"/>
          <p:cNvGrpSpPr/>
          <p:nvPr/>
        </p:nvGrpSpPr>
        <p:grpSpPr>
          <a:xfrm>
            <a:off x="9925398" y="5928615"/>
            <a:ext cx="4365793" cy="1285645"/>
            <a:chOff x="0" y="0"/>
            <a:chExt cx="5821057" cy="1714194"/>
          </a:xfrm>
        </p:grpSpPr>
        <p:sp>
          <p:nvSpPr>
            <p:cNvPr id="43" name="Freeform 43"/>
            <p:cNvSpPr/>
            <p:nvPr/>
          </p:nvSpPr>
          <p:spPr>
            <a:xfrm>
              <a:off x="0" y="0"/>
              <a:ext cx="5821057" cy="1714194"/>
            </a:xfrm>
            <a:custGeom>
              <a:avLst/>
              <a:gdLst/>
              <a:ahLst/>
              <a:cxnLst/>
              <a:rect l="l" t="t" r="r" b="b"/>
              <a:pathLst>
                <a:path w="5821057" h="1714194">
                  <a:moveTo>
                    <a:pt x="0" y="0"/>
                  </a:moveTo>
                  <a:lnTo>
                    <a:pt x="5821057" y="0"/>
                  </a:lnTo>
                  <a:lnTo>
                    <a:pt x="5821057" y="1714194"/>
                  </a:lnTo>
                  <a:lnTo>
                    <a:pt x="0" y="1714194"/>
                  </a:lnTo>
                  <a:close/>
                </a:path>
              </a:pathLst>
            </a:custGeom>
          </p:spPr>
          <p:txBody>
            <a:bodyPr/>
            <a:lstStyle/>
            <a:p>
              <a:endParaRPr lang="lv-LV"/>
            </a:p>
          </p:txBody>
        </p:sp>
        <p:sp>
          <p:nvSpPr>
            <p:cNvPr id="44" name="TextBox 44"/>
            <p:cNvSpPr txBox="1"/>
            <p:nvPr/>
          </p:nvSpPr>
          <p:spPr>
            <a:xfrm>
              <a:off x="0" y="-19050"/>
              <a:ext cx="5821057" cy="1733244"/>
            </a:xfrm>
            <a:prstGeom prst="rect">
              <a:avLst/>
            </a:prstGeom>
          </p:spPr>
          <p:txBody>
            <a:bodyPr lIns="0" tIns="0" rIns="0" bIns="0" rtlCol="0" anchor="t"/>
            <a:lstStyle/>
            <a:p>
              <a:pPr algn="l">
                <a:lnSpc>
                  <a:spcPts val="4561"/>
                </a:lnSpc>
              </a:pPr>
              <a:r>
                <a:rPr lang="en-US" sz="3599" b="1">
                  <a:solidFill>
                    <a:srgbClr val="000000"/>
                  </a:solidFill>
                  <a:latin typeface="Montserrat Bold"/>
                  <a:ea typeface="Montserrat Bold"/>
                  <a:cs typeface="Montserrat Bold"/>
                  <a:sym typeface="Montserrat Bold"/>
                </a:rPr>
                <a:t>Robotics and Automation</a:t>
              </a:r>
            </a:p>
          </p:txBody>
        </p:sp>
      </p:grpSp>
      <p:sp>
        <p:nvSpPr>
          <p:cNvPr id="45" name="TextBox 45"/>
          <p:cNvSpPr txBox="1"/>
          <p:nvPr/>
        </p:nvSpPr>
        <p:spPr>
          <a:xfrm>
            <a:off x="9588652" y="7214260"/>
            <a:ext cx="7357158" cy="1371600"/>
          </a:xfrm>
          <a:prstGeom prst="rect">
            <a:avLst/>
          </a:prstGeom>
        </p:spPr>
        <p:txBody>
          <a:bodyPr lIns="0" tIns="0" rIns="0" bIns="0" rtlCol="0" anchor="t">
            <a:spAutoFit/>
          </a:bodyPr>
          <a:lstStyle/>
          <a:p>
            <a:pPr marL="496571" lvl="1" indent="-248285" algn="l">
              <a:lnSpc>
                <a:spcPts val="2760"/>
              </a:lnSpc>
              <a:spcBef>
                <a:spcPct val="0"/>
              </a:spcBef>
              <a:buFont typeface="Arial"/>
              <a:buChar char="•"/>
            </a:pPr>
            <a:r>
              <a:rPr lang="en-US" sz="2300">
                <a:solidFill>
                  <a:srgbClr val="000000"/>
                </a:solidFill>
                <a:latin typeface="Montserrat"/>
                <a:ea typeface="Montserrat"/>
                <a:cs typeface="Montserrat"/>
                <a:sym typeface="Montserrat"/>
              </a:rPr>
              <a:t>60+ y</a:t>
            </a:r>
            <a:r>
              <a:rPr lang="en-US" sz="2300" u="none" strike="noStrike">
                <a:solidFill>
                  <a:srgbClr val="000000"/>
                </a:solidFill>
                <a:latin typeface="Montserrat"/>
                <a:ea typeface="Montserrat"/>
                <a:cs typeface="Montserrat"/>
                <a:sym typeface="Montserrat"/>
              </a:rPr>
              <a:t>ears engineering expertise (robotics, embedded, smart industry) </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Industry 4.0 leaders, e.g. </a:t>
            </a:r>
            <a:r>
              <a:rPr lang="en-US" sz="2300" i="1" u="none" strike="noStrike">
                <a:solidFill>
                  <a:srgbClr val="000000"/>
                </a:solidFill>
                <a:latin typeface="Montserrat Italics"/>
                <a:ea typeface="Montserrat Italics"/>
                <a:cs typeface="Montserrat Italics"/>
                <a:sym typeface="Montserrat Italics"/>
              </a:rPr>
              <a:t>HansaMatrix</a:t>
            </a:r>
            <a:r>
              <a:rPr lang="en-US" sz="2300" u="none" strike="noStrike">
                <a:solidFill>
                  <a:srgbClr val="000000"/>
                </a:solidFill>
                <a:latin typeface="Montserrat"/>
                <a:ea typeface="Montserrat"/>
                <a:cs typeface="Montserrat"/>
                <a:sym typeface="Montserrat"/>
              </a:rPr>
              <a:t>, </a:t>
            </a:r>
            <a:r>
              <a:rPr lang="en-US" sz="2300" i="1" u="none" strike="noStrike">
                <a:solidFill>
                  <a:srgbClr val="000000"/>
                </a:solidFill>
                <a:latin typeface="Montserrat Italics"/>
                <a:ea typeface="Montserrat Italics"/>
                <a:cs typeface="Montserrat Italics"/>
                <a:sym typeface="Montserrat Italics"/>
              </a:rPr>
              <a:t>SAF Tehnika</a:t>
            </a:r>
            <a:r>
              <a:rPr lang="en-US" sz="2300" u="none" strike="noStrike">
                <a:solidFill>
                  <a:srgbClr val="000000"/>
                </a:solidFill>
                <a:latin typeface="Montserrat"/>
                <a:ea typeface="Montserrat"/>
                <a:cs typeface="Montserrat"/>
                <a:sym typeface="Montserrat"/>
              </a:rPr>
              <a:t>, </a:t>
            </a:r>
            <a:r>
              <a:rPr lang="en-US" sz="2300" i="1" u="none" strike="noStrike">
                <a:solidFill>
                  <a:srgbClr val="000000"/>
                </a:solidFill>
                <a:latin typeface="Montserrat Italics"/>
                <a:ea typeface="Montserrat Italics"/>
                <a:cs typeface="Montserrat Italics"/>
                <a:sym typeface="Montserrat Italics"/>
              </a:rPr>
              <a:t>MikroTik</a:t>
            </a:r>
            <a:r>
              <a:rPr lang="en-US" sz="2300" u="none" strike="noStrike">
                <a:solidFill>
                  <a:srgbClr val="000000"/>
                </a:solidFill>
                <a:latin typeface="Montserrat"/>
                <a:ea typeface="Montserrat"/>
                <a:cs typeface="Montserrat"/>
                <a:sym typeface="Montserrat"/>
              </a:rPr>
              <a:t>.</a:t>
            </a:r>
          </a:p>
        </p:txBody>
      </p:sp>
      <p:grpSp>
        <p:nvGrpSpPr>
          <p:cNvPr id="46" name="Group 46"/>
          <p:cNvGrpSpPr/>
          <p:nvPr/>
        </p:nvGrpSpPr>
        <p:grpSpPr>
          <a:xfrm>
            <a:off x="1372750" y="6049389"/>
            <a:ext cx="127801" cy="1044097"/>
            <a:chOff x="0" y="0"/>
            <a:chExt cx="33660" cy="274988"/>
          </a:xfrm>
        </p:grpSpPr>
        <p:sp>
          <p:nvSpPr>
            <p:cNvPr id="47" name="Freeform 47"/>
            <p:cNvSpPr/>
            <p:nvPr/>
          </p:nvSpPr>
          <p:spPr>
            <a:xfrm>
              <a:off x="0" y="0"/>
              <a:ext cx="33660" cy="274988"/>
            </a:xfrm>
            <a:custGeom>
              <a:avLst/>
              <a:gdLst/>
              <a:ahLst/>
              <a:cxnLst/>
              <a:rect l="l" t="t" r="r" b="b"/>
              <a:pathLst>
                <a:path w="33660" h="274988">
                  <a:moveTo>
                    <a:pt x="0" y="0"/>
                  </a:moveTo>
                  <a:lnTo>
                    <a:pt x="33660" y="0"/>
                  </a:lnTo>
                  <a:lnTo>
                    <a:pt x="33660" y="274988"/>
                  </a:lnTo>
                  <a:lnTo>
                    <a:pt x="0" y="274988"/>
                  </a:lnTo>
                  <a:close/>
                </a:path>
              </a:pathLst>
            </a:custGeom>
            <a:solidFill>
              <a:srgbClr val="00DF9A"/>
            </a:solidFill>
          </p:spPr>
          <p:txBody>
            <a:bodyPr/>
            <a:lstStyle/>
            <a:p>
              <a:endParaRPr lang="lv-LV"/>
            </a:p>
          </p:txBody>
        </p:sp>
        <p:sp>
          <p:nvSpPr>
            <p:cNvPr id="48" name="TextBox 48"/>
            <p:cNvSpPr txBox="1"/>
            <p:nvPr/>
          </p:nvSpPr>
          <p:spPr>
            <a:xfrm>
              <a:off x="0" y="-9525"/>
              <a:ext cx="33660" cy="284513"/>
            </a:xfrm>
            <a:prstGeom prst="rect">
              <a:avLst/>
            </a:prstGeom>
          </p:spPr>
          <p:txBody>
            <a:bodyPr lIns="50800" tIns="50800" rIns="50800" bIns="50800" rtlCol="0" anchor="ctr"/>
            <a:lstStyle/>
            <a:p>
              <a:pPr algn="ctr">
                <a:lnSpc>
                  <a:spcPts val="1394"/>
                </a:lnSpc>
              </a:pPr>
              <a:endParaRPr/>
            </a:p>
          </p:txBody>
        </p:sp>
      </p:gr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8072" y="7685447"/>
            <a:ext cx="1076289" cy="1076289"/>
          </a:xfrm>
          <a:custGeom>
            <a:avLst/>
            <a:gdLst/>
            <a:ahLst/>
            <a:cxnLst/>
            <a:rect l="l" t="t" r="r" b="b"/>
            <a:pathLst>
              <a:path w="1076289" h="1076289">
                <a:moveTo>
                  <a:pt x="0" y="0"/>
                </a:moveTo>
                <a:lnTo>
                  <a:pt x="1076288" y="0"/>
                </a:lnTo>
                <a:lnTo>
                  <a:pt x="1076288" y="1076288"/>
                </a:lnTo>
                <a:lnTo>
                  <a:pt x="0" y="107628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a:off x="8786414" y="8880568"/>
            <a:ext cx="1076289" cy="1076289"/>
          </a:xfrm>
          <a:custGeom>
            <a:avLst/>
            <a:gdLst/>
            <a:ahLst/>
            <a:cxnLst/>
            <a:rect l="l" t="t" r="r" b="b"/>
            <a:pathLst>
              <a:path w="1076289" h="1076289">
                <a:moveTo>
                  <a:pt x="0" y="0"/>
                </a:moveTo>
                <a:lnTo>
                  <a:pt x="1076288" y="0"/>
                </a:lnTo>
                <a:lnTo>
                  <a:pt x="1076288" y="1076289"/>
                </a:lnTo>
                <a:lnTo>
                  <a:pt x="0" y="107628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lv-LV"/>
          </a:p>
        </p:txBody>
      </p:sp>
      <p:grpSp>
        <p:nvGrpSpPr>
          <p:cNvPr id="4" name="Group 4"/>
          <p:cNvGrpSpPr/>
          <p:nvPr/>
        </p:nvGrpSpPr>
        <p:grpSpPr>
          <a:xfrm>
            <a:off x="13227365" y="0"/>
            <a:ext cx="5668786" cy="10314266"/>
            <a:chOff x="0" y="0"/>
            <a:chExt cx="878243" cy="1597950"/>
          </a:xfrm>
        </p:grpSpPr>
        <p:sp>
          <p:nvSpPr>
            <p:cNvPr id="5" name="Freeform 5"/>
            <p:cNvSpPr/>
            <p:nvPr/>
          </p:nvSpPr>
          <p:spPr>
            <a:xfrm>
              <a:off x="0" y="0"/>
              <a:ext cx="878243" cy="1597950"/>
            </a:xfrm>
            <a:custGeom>
              <a:avLst/>
              <a:gdLst/>
              <a:ahLst/>
              <a:cxnLst/>
              <a:rect l="l" t="t" r="r" b="b"/>
              <a:pathLst>
                <a:path w="878243" h="1597950">
                  <a:moveTo>
                    <a:pt x="0" y="0"/>
                  </a:moveTo>
                  <a:lnTo>
                    <a:pt x="878243" y="0"/>
                  </a:lnTo>
                  <a:lnTo>
                    <a:pt x="878243" y="1597950"/>
                  </a:lnTo>
                  <a:lnTo>
                    <a:pt x="0" y="1597950"/>
                  </a:lnTo>
                  <a:close/>
                </a:path>
              </a:pathLst>
            </a:custGeom>
            <a:blipFill>
              <a:blip r:embed="rId4"/>
              <a:stretch>
                <a:fillRect l="-11537" t="-80316" r="-145537" b="-31354"/>
              </a:stretch>
            </a:blipFill>
          </p:spPr>
          <p:txBody>
            <a:bodyPr/>
            <a:lstStyle/>
            <a:p>
              <a:endParaRPr lang="lv-LV"/>
            </a:p>
          </p:txBody>
        </p:sp>
      </p:grpSp>
      <p:grpSp>
        <p:nvGrpSpPr>
          <p:cNvPr id="6" name="Group 6"/>
          <p:cNvGrpSpPr/>
          <p:nvPr/>
        </p:nvGrpSpPr>
        <p:grpSpPr>
          <a:xfrm>
            <a:off x="1850986" y="3861057"/>
            <a:ext cx="14586028" cy="5019511"/>
            <a:chOff x="0" y="0"/>
            <a:chExt cx="3841588" cy="1322011"/>
          </a:xfrm>
        </p:grpSpPr>
        <p:sp>
          <p:nvSpPr>
            <p:cNvPr id="7" name="Freeform 7"/>
            <p:cNvSpPr/>
            <p:nvPr/>
          </p:nvSpPr>
          <p:spPr>
            <a:xfrm>
              <a:off x="0" y="0"/>
              <a:ext cx="3841588" cy="1322011"/>
            </a:xfrm>
            <a:custGeom>
              <a:avLst/>
              <a:gdLst/>
              <a:ahLst/>
              <a:cxnLst/>
              <a:rect l="l" t="t" r="r" b="b"/>
              <a:pathLst>
                <a:path w="3841588" h="1322011">
                  <a:moveTo>
                    <a:pt x="9023" y="0"/>
                  </a:moveTo>
                  <a:lnTo>
                    <a:pt x="3832565" y="0"/>
                  </a:lnTo>
                  <a:cubicBezTo>
                    <a:pt x="3837548" y="0"/>
                    <a:pt x="3841588" y="4040"/>
                    <a:pt x="3841588" y="9023"/>
                  </a:cubicBezTo>
                  <a:lnTo>
                    <a:pt x="3841588" y="1312988"/>
                  </a:lnTo>
                  <a:cubicBezTo>
                    <a:pt x="3841588" y="1317971"/>
                    <a:pt x="3837548" y="1322011"/>
                    <a:pt x="3832565" y="1322011"/>
                  </a:cubicBezTo>
                  <a:lnTo>
                    <a:pt x="9023" y="1322011"/>
                  </a:lnTo>
                  <a:cubicBezTo>
                    <a:pt x="4040" y="1322011"/>
                    <a:pt x="0" y="1317971"/>
                    <a:pt x="0" y="1312988"/>
                  </a:cubicBezTo>
                  <a:lnTo>
                    <a:pt x="0" y="9023"/>
                  </a:lnTo>
                  <a:cubicBezTo>
                    <a:pt x="0" y="4040"/>
                    <a:pt x="4040" y="0"/>
                    <a:pt x="9023" y="0"/>
                  </a:cubicBezTo>
                  <a:close/>
                </a:path>
              </a:pathLst>
            </a:custGeom>
            <a:solidFill>
              <a:srgbClr val="FDFDFD"/>
            </a:solidFill>
            <a:ln w="38100" cap="sq">
              <a:solidFill>
                <a:srgbClr val="095147"/>
              </a:solidFill>
              <a:prstDash val="solid"/>
              <a:miter/>
            </a:ln>
          </p:spPr>
          <p:txBody>
            <a:bodyPr/>
            <a:lstStyle/>
            <a:p>
              <a:endParaRPr lang="lv-LV"/>
            </a:p>
          </p:txBody>
        </p:sp>
        <p:sp>
          <p:nvSpPr>
            <p:cNvPr id="8" name="TextBox 8"/>
            <p:cNvSpPr txBox="1"/>
            <p:nvPr/>
          </p:nvSpPr>
          <p:spPr>
            <a:xfrm>
              <a:off x="0" y="-38100"/>
              <a:ext cx="3841588" cy="136011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3515862" y="-47589"/>
            <a:ext cx="1076289" cy="1076289"/>
          </a:xfrm>
          <a:custGeom>
            <a:avLst/>
            <a:gdLst/>
            <a:ahLst/>
            <a:cxnLst/>
            <a:rect l="l" t="t" r="r" b="b"/>
            <a:pathLst>
              <a:path w="1076289" h="1076289">
                <a:moveTo>
                  <a:pt x="0" y="0"/>
                </a:moveTo>
                <a:lnTo>
                  <a:pt x="1076288" y="0"/>
                </a:lnTo>
                <a:lnTo>
                  <a:pt x="1076288" y="1076289"/>
                </a:lnTo>
                <a:lnTo>
                  <a:pt x="0" y="107628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lv-LV"/>
          </a:p>
        </p:txBody>
      </p:sp>
      <p:sp>
        <p:nvSpPr>
          <p:cNvPr id="10" name="Freeform 10"/>
          <p:cNvSpPr/>
          <p:nvPr/>
        </p:nvSpPr>
        <p:spPr>
          <a:xfrm>
            <a:off x="10910866" y="9554394"/>
            <a:ext cx="1076289" cy="1076289"/>
          </a:xfrm>
          <a:custGeom>
            <a:avLst/>
            <a:gdLst/>
            <a:ahLst/>
            <a:cxnLst/>
            <a:rect l="l" t="t" r="r" b="b"/>
            <a:pathLst>
              <a:path w="1076289" h="1076289">
                <a:moveTo>
                  <a:pt x="0" y="0"/>
                </a:moveTo>
                <a:lnTo>
                  <a:pt x="1076288" y="0"/>
                </a:lnTo>
                <a:lnTo>
                  <a:pt x="1076288" y="1076289"/>
                </a:lnTo>
                <a:lnTo>
                  <a:pt x="0" y="107628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lv-LV"/>
          </a:p>
        </p:txBody>
      </p:sp>
      <p:sp>
        <p:nvSpPr>
          <p:cNvPr id="11" name="Freeform 11"/>
          <p:cNvSpPr/>
          <p:nvPr/>
        </p:nvSpPr>
        <p:spPr>
          <a:xfrm>
            <a:off x="8457847" y="4277898"/>
            <a:ext cx="1372306" cy="1048098"/>
          </a:xfrm>
          <a:custGeom>
            <a:avLst/>
            <a:gdLst/>
            <a:ahLst/>
            <a:cxnLst/>
            <a:rect l="l" t="t" r="r" b="b"/>
            <a:pathLst>
              <a:path w="1372306" h="1048098">
                <a:moveTo>
                  <a:pt x="0" y="0"/>
                </a:moveTo>
                <a:lnTo>
                  <a:pt x="1372306" y="0"/>
                </a:lnTo>
                <a:lnTo>
                  <a:pt x="1372306" y="1048098"/>
                </a:lnTo>
                <a:lnTo>
                  <a:pt x="0" y="104809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12" name="Freeform 12"/>
          <p:cNvSpPr/>
          <p:nvPr/>
        </p:nvSpPr>
        <p:spPr>
          <a:xfrm>
            <a:off x="13951007" y="4397470"/>
            <a:ext cx="1139938" cy="957548"/>
          </a:xfrm>
          <a:custGeom>
            <a:avLst/>
            <a:gdLst/>
            <a:ahLst/>
            <a:cxnLst/>
            <a:rect l="l" t="t" r="r" b="b"/>
            <a:pathLst>
              <a:path w="1139938" h="957548">
                <a:moveTo>
                  <a:pt x="0" y="0"/>
                </a:moveTo>
                <a:lnTo>
                  <a:pt x="1139938" y="0"/>
                </a:lnTo>
                <a:lnTo>
                  <a:pt x="1139938" y="957548"/>
                </a:lnTo>
                <a:lnTo>
                  <a:pt x="0" y="9575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lv-LV"/>
          </a:p>
        </p:txBody>
      </p:sp>
      <p:sp>
        <p:nvSpPr>
          <p:cNvPr id="13" name="Freeform 13"/>
          <p:cNvSpPr/>
          <p:nvPr/>
        </p:nvSpPr>
        <p:spPr>
          <a:xfrm>
            <a:off x="3226472" y="4277898"/>
            <a:ext cx="1180395" cy="1180395"/>
          </a:xfrm>
          <a:custGeom>
            <a:avLst/>
            <a:gdLst/>
            <a:ahLst/>
            <a:cxnLst/>
            <a:rect l="l" t="t" r="r" b="b"/>
            <a:pathLst>
              <a:path w="1180395" h="1180395">
                <a:moveTo>
                  <a:pt x="0" y="0"/>
                </a:moveTo>
                <a:lnTo>
                  <a:pt x="1180395" y="0"/>
                </a:lnTo>
                <a:lnTo>
                  <a:pt x="1180395" y="1180395"/>
                </a:lnTo>
                <a:lnTo>
                  <a:pt x="0" y="1180395"/>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sp>
        <p:nvSpPr>
          <p:cNvPr id="14" name="TextBox 14"/>
          <p:cNvSpPr txBox="1"/>
          <p:nvPr/>
        </p:nvSpPr>
        <p:spPr>
          <a:xfrm>
            <a:off x="6757264" y="6879997"/>
            <a:ext cx="4773472" cy="1153795"/>
          </a:xfrm>
          <a:prstGeom prst="rect">
            <a:avLst/>
          </a:prstGeom>
        </p:spPr>
        <p:txBody>
          <a:bodyPr lIns="0" tIns="0" rIns="0" bIns="0" rtlCol="0" anchor="t">
            <a:spAutoFit/>
          </a:bodyPr>
          <a:lstStyle/>
          <a:p>
            <a:pPr algn="ctr">
              <a:lnSpc>
                <a:spcPts val="3079"/>
              </a:lnSpc>
            </a:pPr>
            <a:r>
              <a:rPr lang="en-US" sz="2199" spc="2">
                <a:solidFill>
                  <a:srgbClr val="090F10"/>
                </a:solidFill>
                <a:latin typeface="Montserrat"/>
                <a:ea typeface="Montserrat"/>
                <a:cs typeface="Montserrat"/>
                <a:sym typeface="Montserrat"/>
              </a:rPr>
              <a:t>of Latvia’s territory is covered by forests — one of the highest ratios in Europe</a:t>
            </a:r>
          </a:p>
        </p:txBody>
      </p:sp>
      <p:sp>
        <p:nvSpPr>
          <p:cNvPr id="17" name="TextBox 17"/>
          <p:cNvSpPr txBox="1"/>
          <p:nvPr/>
        </p:nvSpPr>
        <p:spPr>
          <a:xfrm>
            <a:off x="10048358" y="6004573"/>
            <a:ext cx="72222" cy="411323"/>
          </a:xfrm>
          <a:prstGeom prst="rect">
            <a:avLst/>
          </a:prstGeom>
        </p:spPr>
        <p:txBody>
          <a:bodyPr lIns="0" tIns="0" rIns="0" bIns="0" rtlCol="0" anchor="t">
            <a:spAutoFit/>
          </a:bodyPr>
          <a:lstStyle/>
          <a:p>
            <a:pPr algn="l">
              <a:lnSpc>
                <a:spcPts val="3458"/>
              </a:lnSpc>
            </a:pPr>
            <a:r>
              <a:rPr lang="en-US" sz="2128">
                <a:solidFill>
                  <a:srgbClr val="090F10"/>
                </a:solidFill>
                <a:latin typeface="Montserrat Thin"/>
                <a:ea typeface="Montserrat Thin"/>
                <a:cs typeface="Montserrat Thin"/>
                <a:sym typeface="Montserrat Thin"/>
              </a:rPr>
              <a:t> </a:t>
            </a:r>
          </a:p>
        </p:txBody>
      </p:sp>
      <p:sp>
        <p:nvSpPr>
          <p:cNvPr id="18" name="TextBox 18"/>
          <p:cNvSpPr txBox="1"/>
          <p:nvPr/>
        </p:nvSpPr>
        <p:spPr>
          <a:xfrm>
            <a:off x="13805999" y="6004573"/>
            <a:ext cx="72222" cy="411323"/>
          </a:xfrm>
          <a:prstGeom prst="rect">
            <a:avLst/>
          </a:prstGeom>
        </p:spPr>
        <p:txBody>
          <a:bodyPr lIns="0" tIns="0" rIns="0" bIns="0" rtlCol="0" anchor="t">
            <a:spAutoFit/>
          </a:bodyPr>
          <a:lstStyle/>
          <a:p>
            <a:pPr algn="l">
              <a:lnSpc>
                <a:spcPts val="3458"/>
              </a:lnSpc>
            </a:pPr>
            <a:r>
              <a:rPr lang="en-US" sz="2128">
                <a:solidFill>
                  <a:srgbClr val="090F10"/>
                </a:solidFill>
                <a:latin typeface="Montserrat Thin"/>
                <a:ea typeface="Montserrat Thin"/>
                <a:cs typeface="Montserrat Thin"/>
                <a:sym typeface="Montserrat Thin"/>
              </a:rPr>
              <a:t> </a:t>
            </a:r>
          </a:p>
        </p:txBody>
      </p:sp>
      <p:sp>
        <p:nvSpPr>
          <p:cNvPr id="19" name="TextBox 19"/>
          <p:cNvSpPr txBox="1"/>
          <p:nvPr/>
        </p:nvSpPr>
        <p:spPr>
          <a:xfrm>
            <a:off x="2100024" y="6879997"/>
            <a:ext cx="3433291" cy="1544320"/>
          </a:xfrm>
          <a:prstGeom prst="rect">
            <a:avLst/>
          </a:prstGeom>
        </p:spPr>
        <p:txBody>
          <a:bodyPr lIns="0" tIns="0" rIns="0" bIns="0" rtlCol="0" anchor="t">
            <a:spAutoFit/>
          </a:bodyPr>
          <a:lstStyle/>
          <a:p>
            <a:pPr marL="0" lvl="0" indent="0" algn="ctr">
              <a:lnSpc>
                <a:spcPts val="3079"/>
              </a:lnSpc>
              <a:spcBef>
                <a:spcPct val="0"/>
              </a:spcBef>
            </a:pPr>
            <a:r>
              <a:rPr lang="en-US" sz="2199" spc="2">
                <a:solidFill>
                  <a:srgbClr val="090F10"/>
                </a:solidFill>
                <a:latin typeface="Montserrat"/>
                <a:ea typeface="Montserrat"/>
                <a:cs typeface="Montserrat"/>
                <a:sym typeface="Montserrat"/>
              </a:rPr>
              <a:t>Latvia’s</a:t>
            </a:r>
            <a:r>
              <a:rPr lang="en-US" sz="2199" u="none" strike="noStrike" spc="2">
                <a:solidFill>
                  <a:srgbClr val="090F10"/>
                </a:solidFill>
                <a:latin typeface="Montserrat"/>
                <a:ea typeface="Montserrat"/>
                <a:cs typeface="Montserrat"/>
                <a:sym typeface="Montserrat"/>
              </a:rPr>
              <a:t> leading R&amp;D and innovation sector with the highest funding intensity</a:t>
            </a:r>
          </a:p>
        </p:txBody>
      </p:sp>
      <p:sp>
        <p:nvSpPr>
          <p:cNvPr id="20" name="TextBox 20"/>
          <p:cNvSpPr txBox="1"/>
          <p:nvPr/>
        </p:nvSpPr>
        <p:spPr>
          <a:xfrm>
            <a:off x="1028700" y="699099"/>
            <a:ext cx="13077052" cy="800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Sustainable Bioeconomy</a:t>
            </a:r>
          </a:p>
        </p:txBody>
      </p:sp>
      <p:sp>
        <p:nvSpPr>
          <p:cNvPr id="22" name="TextBox 22"/>
          <p:cNvSpPr txBox="1"/>
          <p:nvPr/>
        </p:nvSpPr>
        <p:spPr>
          <a:xfrm>
            <a:off x="12769712" y="6879997"/>
            <a:ext cx="3502529" cy="372745"/>
          </a:xfrm>
          <a:prstGeom prst="rect">
            <a:avLst/>
          </a:prstGeom>
        </p:spPr>
        <p:txBody>
          <a:bodyPr lIns="0" tIns="0" rIns="0" bIns="0" rtlCol="0" anchor="t">
            <a:spAutoFit/>
          </a:bodyPr>
          <a:lstStyle/>
          <a:p>
            <a:pPr algn="ctr">
              <a:lnSpc>
                <a:spcPts val="3080"/>
              </a:lnSpc>
            </a:pPr>
            <a:r>
              <a:rPr lang="en-US" sz="2200">
                <a:solidFill>
                  <a:srgbClr val="090F10"/>
                </a:solidFill>
                <a:latin typeface="Montserrat"/>
                <a:ea typeface="Montserrat"/>
                <a:cs typeface="Montserrat"/>
                <a:sym typeface="Montserrat"/>
              </a:rPr>
              <a:t>of GDP</a:t>
            </a:r>
          </a:p>
        </p:txBody>
      </p:sp>
      <p:sp>
        <p:nvSpPr>
          <p:cNvPr id="23" name="TextBox 23"/>
          <p:cNvSpPr txBox="1"/>
          <p:nvPr/>
        </p:nvSpPr>
        <p:spPr>
          <a:xfrm>
            <a:off x="1028700" y="1533782"/>
            <a:ext cx="11953982" cy="1371600"/>
          </a:xfrm>
          <a:prstGeom prst="rect">
            <a:avLst/>
          </a:prstGeom>
        </p:spPr>
        <p:txBody>
          <a:bodyPr lIns="0" tIns="0" rIns="0" bIns="0" rtlCol="0" anchor="t">
            <a:spAutoFit/>
          </a:bodyPr>
          <a:lstStyle/>
          <a:p>
            <a:pPr algn="l">
              <a:lnSpc>
                <a:spcPts val="3600"/>
              </a:lnSpc>
              <a:spcBef>
                <a:spcPct val="0"/>
              </a:spcBef>
            </a:pPr>
            <a:r>
              <a:rPr lang="en-US" sz="3000">
                <a:solidFill>
                  <a:srgbClr val="8B8B8B"/>
                </a:solidFill>
                <a:latin typeface="Montserrat"/>
                <a:ea typeface="Montserrat"/>
                <a:cs typeface="Montserrat"/>
                <a:sym typeface="Montserrat"/>
              </a:rPr>
              <a:t>Latvia is becoming a leading hub for next‑generation low‑emission bioeconomy industries, accelerating bio-based materials, renewable chemicals, and innovative food solutions</a:t>
            </a:r>
          </a:p>
        </p:txBody>
      </p:sp>
      <p:grpSp>
        <p:nvGrpSpPr>
          <p:cNvPr id="24" name="Group 40">
            <a:extLst>
              <a:ext uri="{FF2B5EF4-FFF2-40B4-BE49-F238E27FC236}">
                <a16:creationId xmlns:a16="http://schemas.microsoft.com/office/drawing/2014/main" id="{2685066E-2EBA-ABDF-B40B-50D44E775CD9}"/>
              </a:ext>
            </a:extLst>
          </p:cNvPr>
          <p:cNvGrpSpPr/>
          <p:nvPr/>
        </p:nvGrpSpPr>
        <p:grpSpPr>
          <a:xfrm>
            <a:off x="3226472" y="5803708"/>
            <a:ext cx="1209379" cy="797054"/>
            <a:chOff x="0" y="0"/>
            <a:chExt cx="880871" cy="334428"/>
          </a:xfrm>
        </p:grpSpPr>
        <p:sp>
          <p:nvSpPr>
            <p:cNvPr id="25" name="Freeform 41">
              <a:extLst>
                <a:ext uri="{FF2B5EF4-FFF2-40B4-BE49-F238E27FC236}">
                  <a16:creationId xmlns:a16="http://schemas.microsoft.com/office/drawing/2014/main" id="{A029A8B6-0F9F-1D2C-BC87-5B00BBA678B0}"/>
                </a:ext>
              </a:extLst>
            </p:cNvPr>
            <p:cNvSpPr/>
            <p:nvPr/>
          </p:nvSpPr>
          <p:spPr>
            <a:xfrm>
              <a:off x="0" y="0"/>
              <a:ext cx="880871" cy="334428"/>
            </a:xfrm>
            <a:custGeom>
              <a:avLst/>
              <a:gdLst/>
              <a:ahLst/>
              <a:cxnLst/>
              <a:rect l="l" t="t" r="r" b="b"/>
              <a:pathLst>
                <a:path w="880871" h="334428">
                  <a:moveTo>
                    <a:pt x="0" y="0"/>
                  </a:moveTo>
                  <a:lnTo>
                    <a:pt x="880871" y="0"/>
                  </a:lnTo>
                  <a:lnTo>
                    <a:pt x="880871" y="334428"/>
                  </a:lnTo>
                  <a:lnTo>
                    <a:pt x="0" y="334428"/>
                  </a:lnTo>
                  <a:close/>
                </a:path>
              </a:pathLst>
            </a:custGeom>
            <a:solidFill>
              <a:srgbClr val="095147"/>
            </a:solidFill>
          </p:spPr>
          <p:txBody>
            <a:bodyPr/>
            <a:lstStyle/>
            <a:p>
              <a:endParaRPr lang="lv-LV"/>
            </a:p>
          </p:txBody>
        </p:sp>
        <p:sp>
          <p:nvSpPr>
            <p:cNvPr id="26" name="TextBox 42">
              <a:extLst>
                <a:ext uri="{FF2B5EF4-FFF2-40B4-BE49-F238E27FC236}">
                  <a16:creationId xmlns:a16="http://schemas.microsoft.com/office/drawing/2014/main" id="{09004519-0576-ECBF-2FB2-EC666181685F}"/>
                </a:ext>
              </a:extLst>
            </p:cNvPr>
            <p:cNvSpPr txBox="1"/>
            <p:nvPr/>
          </p:nvSpPr>
          <p:spPr>
            <a:xfrm>
              <a:off x="0" y="-76200"/>
              <a:ext cx="880871" cy="410628"/>
            </a:xfrm>
            <a:prstGeom prst="rect">
              <a:avLst/>
            </a:prstGeom>
          </p:spPr>
          <p:txBody>
            <a:bodyPr lIns="50800" tIns="50800" rIns="50800" bIns="50800" rtlCol="0" anchor="ctr"/>
            <a:lstStyle/>
            <a:p>
              <a:pPr marL="0" lvl="0" indent="0" algn="ctr">
                <a:lnSpc>
                  <a:spcPts val="2973"/>
                </a:lnSpc>
                <a:spcBef>
                  <a:spcPct val="0"/>
                </a:spcBef>
              </a:pPr>
              <a:endParaRPr/>
            </a:p>
          </p:txBody>
        </p:sp>
      </p:grpSp>
      <p:sp>
        <p:nvSpPr>
          <p:cNvPr id="15" name="TextBox 15"/>
          <p:cNvSpPr txBox="1"/>
          <p:nvPr/>
        </p:nvSpPr>
        <p:spPr>
          <a:xfrm>
            <a:off x="1850986" y="5778445"/>
            <a:ext cx="3931367" cy="854053"/>
          </a:xfrm>
          <a:prstGeom prst="rect">
            <a:avLst/>
          </a:prstGeom>
        </p:spPr>
        <p:txBody>
          <a:bodyPr lIns="0" tIns="0" rIns="0" bIns="0" rtlCol="0" anchor="t">
            <a:spAutoFit/>
          </a:bodyPr>
          <a:lstStyle/>
          <a:p>
            <a:pPr algn="ctr">
              <a:lnSpc>
                <a:spcPts val="7000"/>
              </a:lnSpc>
            </a:pPr>
            <a:r>
              <a:rPr lang="en-US" sz="5000" b="1" dirty="0">
                <a:solidFill>
                  <a:srgbClr val="09E6A1"/>
                </a:solidFill>
                <a:latin typeface="Montserrat Bold"/>
                <a:ea typeface="Montserrat Bold"/>
                <a:cs typeface="Montserrat Bold"/>
                <a:sym typeface="Montserrat Bold"/>
              </a:rPr>
              <a:t>#1</a:t>
            </a:r>
          </a:p>
        </p:txBody>
      </p:sp>
      <p:grpSp>
        <p:nvGrpSpPr>
          <p:cNvPr id="27" name="Group 40">
            <a:extLst>
              <a:ext uri="{FF2B5EF4-FFF2-40B4-BE49-F238E27FC236}">
                <a16:creationId xmlns:a16="http://schemas.microsoft.com/office/drawing/2014/main" id="{82855B9F-6ABB-5226-350B-E44E1445EC23}"/>
              </a:ext>
            </a:extLst>
          </p:cNvPr>
          <p:cNvGrpSpPr/>
          <p:nvPr/>
        </p:nvGrpSpPr>
        <p:grpSpPr>
          <a:xfrm>
            <a:off x="-123024" y="5573495"/>
            <a:ext cx="10243604" cy="1273793"/>
            <a:chOff x="0" y="-76200"/>
            <a:chExt cx="3521457" cy="410628"/>
          </a:xfrm>
        </p:grpSpPr>
        <p:sp>
          <p:nvSpPr>
            <p:cNvPr id="28" name="Freeform 41">
              <a:extLst>
                <a:ext uri="{FF2B5EF4-FFF2-40B4-BE49-F238E27FC236}">
                  <a16:creationId xmlns:a16="http://schemas.microsoft.com/office/drawing/2014/main" id="{181B6378-905C-056E-9BAE-5A37C9F80E83}"/>
                </a:ext>
              </a:extLst>
            </p:cNvPr>
            <p:cNvSpPr/>
            <p:nvPr/>
          </p:nvSpPr>
          <p:spPr>
            <a:xfrm>
              <a:off x="2902466" y="7450"/>
              <a:ext cx="618991" cy="256943"/>
            </a:xfrm>
            <a:custGeom>
              <a:avLst/>
              <a:gdLst/>
              <a:ahLst/>
              <a:cxnLst/>
              <a:rect l="l" t="t" r="r" b="b"/>
              <a:pathLst>
                <a:path w="880871" h="334428">
                  <a:moveTo>
                    <a:pt x="0" y="0"/>
                  </a:moveTo>
                  <a:lnTo>
                    <a:pt x="880871" y="0"/>
                  </a:lnTo>
                  <a:lnTo>
                    <a:pt x="880871" y="334428"/>
                  </a:lnTo>
                  <a:lnTo>
                    <a:pt x="0" y="334428"/>
                  </a:lnTo>
                  <a:close/>
                </a:path>
              </a:pathLst>
            </a:custGeom>
            <a:solidFill>
              <a:srgbClr val="095147"/>
            </a:solidFill>
          </p:spPr>
          <p:txBody>
            <a:bodyPr/>
            <a:lstStyle/>
            <a:p>
              <a:endParaRPr lang="lv-LV" dirty="0"/>
            </a:p>
          </p:txBody>
        </p:sp>
        <p:sp>
          <p:nvSpPr>
            <p:cNvPr id="29" name="TextBox 42">
              <a:extLst>
                <a:ext uri="{FF2B5EF4-FFF2-40B4-BE49-F238E27FC236}">
                  <a16:creationId xmlns:a16="http://schemas.microsoft.com/office/drawing/2014/main" id="{EAB6785F-FC2F-81E0-16CF-72A9F5A50D01}"/>
                </a:ext>
              </a:extLst>
            </p:cNvPr>
            <p:cNvSpPr txBox="1"/>
            <p:nvPr/>
          </p:nvSpPr>
          <p:spPr>
            <a:xfrm>
              <a:off x="0" y="-76200"/>
              <a:ext cx="880871" cy="410628"/>
            </a:xfrm>
            <a:prstGeom prst="rect">
              <a:avLst/>
            </a:prstGeom>
          </p:spPr>
          <p:txBody>
            <a:bodyPr lIns="50800" tIns="50800" rIns="50800" bIns="50800" rtlCol="0" anchor="ctr"/>
            <a:lstStyle/>
            <a:p>
              <a:pPr marL="0" lvl="0" indent="0" algn="ctr">
                <a:lnSpc>
                  <a:spcPts val="2973"/>
                </a:lnSpc>
                <a:spcBef>
                  <a:spcPct val="0"/>
                </a:spcBef>
              </a:pPr>
              <a:endParaRPr/>
            </a:p>
          </p:txBody>
        </p:sp>
      </p:grpSp>
      <p:sp>
        <p:nvSpPr>
          <p:cNvPr id="16" name="TextBox 16"/>
          <p:cNvSpPr txBox="1"/>
          <p:nvPr/>
        </p:nvSpPr>
        <p:spPr>
          <a:xfrm>
            <a:off x="8457846" y="5787820"/>
            <a:ext cx="1590511" cy="854053"/>
          </a:xfrm>
          <a:prstGeom prst="rect">
            <a:avLst/>
          </a:prstGeom>
        </p:spPr>
        <p:txBody>
          <a:bodyPr wrap="square" lIns="0" tIns="0" rIns="0" bIns="0" rtlCol="0" anchor="t">
            <a:spAutoFit/>
          </a:bodyPr>
          <a:lstStyle/>
          <a:p>
            <a:pPr marL="0" lvl="0" indent="0" algn="ctr">
              <a:lnSpc>
                <a:spcPts val="7000"/>
              </a:lnSpc>
              <a:spcBef>
                <a:spcPct val="0"/>
              </a:spcBef>
            </a:pPr>
            <a:r>
              <a:rPr lang="en-US" sz="5000" b="1" dirty="0">
                <a:solidFill>
                  <a:srgbClr val="09E6A1"/>
                </a:solidFill>
                <a:latin typeface="Montserrat Bold"/>
                <a:ea typeface="Montserrat Bold"/>
                <a:cs typeface="Montserrat Bold"/>
                <a:sym typeface="Montserrat Bold"/>
              </a:rPr>
              <a:t>54%</a:t>
            </a:r>
          </a:p>
        </p:txBody>
      </p:sp>
      <p:grpSp>
        <p:nvGrpSpPr>
          <p:cNvPr id="30" name="Group 40">
            <a:extLst>
              <a:ext uri="{FF2B5EF4-FFF2-40B4-BE49-F238E27FC236}">
                <a16:creationId xmlns:a16="http://schemas.microsoft.com/office/drawing/2014/main" id="{9539DB43-E7C1-AB64-8BEF-CBE77E2E5585}"/>
              </a:ext>
            </a:extLst>
          </p:cNvPr>
          <p:cNvGrpSpPr/>
          <p:nvPr/>
        </p:nvGrpSpPr>
        <p:grpSpPr>
          <a:xfrm>
            <a:off x="13881566" y="5832981"/>
            <a:ext cx="1514812" cy="797054"/>
            <a:chOff x="0" y="0"/>
            <a:chExt cx="880871" cy="334428"/>
          </a:xfrm>
        </p:grpSpPr>
        <p:sp>
          <p:nvSpPr>
            <p:cNvPr id="31" name="Freeform 41">
              <a:extLst>
                <a:ext uri="{FF2B5EF4-FFF2-40B4-BE49-F238E27FC236}">
                  <a16:creationId xmlns:a16="http://schemas.microsoft.com/office/drawing/2014/main" id="{BEE93624-EBA7-BCDD-E202-72B3D50C9F88}"/>
                </a:ext>
              </a:extLst>
            </p:cNvPr>
            <p:cNvSpPr/>
            <p:nvPr/>
          </p:nvSpPr>
          <p:spPr>
            <a:xfrm>
              <a:off x="0" y="0"/>
              <a:ext cx="880871" cy="334428"/>
            </a:xfrm>
            <a:custGeom>
              <a:avLst/>
              <a:gdLst/>
              <a:ahLst/>
              <a:cxnLst/>
              <a:rect l="l" t="t" r="r" b="b"/>
              <a:pathLst>
                <a:path w="880871" h="334428">
                  <a:moveTo>
                    <a:pt x="0" y="0"/>
                  </a:moveTo>
                  <a:lnTo>
                    <a:pt x="880871" y="0"/>
                  </a:lnTo>
                  <a:lnTo>
                    <a:pt x="880871" y="334428"/>
                  </a:lnTo>
                  <a:lnTo>
                    <a:pt x="0" y="334428"/>
                  </a:lnTo>
                  <a:close/>
                </a:path>
              </a:pathLst>
            </a:custGeom>
            <a:solidFill>
              <a:srgbClr val="095147"/>
            </a:solidFill>
          </p:spPr>
          <p:txBody>
            <a:bodyPr/>
            <a:lstStyle/>
            <a:p>
              <a:endParaRPr lang="lv-LV"/>
            </a:p>
          </p:txBody>
        </p:sp>
        <p:sp>
          <p:nvSpPr>
            <p:cNvPr id="32" name="TextBox 42">
              <a:extLst>
                <a:ext uri="{FF2B5EF4-FFF2-40B4-BE49-F238E27FC236}">
                  <a16:creationId xmlns:a16="http://schemas.microsoft.com/office/drawing/2014/main" id="{D42632C4-0D48-1D06-7B15-EECB29B0ACC2}"/>
                </a:ext>
              </a:extLst>
            </p:cNvPr>
            <p:cNvSpPr txBox="1"/>
            <p:nvPr/>
          </p:nvSpPr>
          <p:spPr>
            <a:xfrm>
              <a:off x="0" y="-76200"/>
              <a:ext cx="880871" cy="410628"/>
            </a:xfrm>
            <a:prstGeom prst="rect">
              <a:avLst/>
            </a:prstGeom>
          </p:spPr>
          <p:txBody>
            <a:bodyPr lIns="50800" tIns="50800" rIns="50800" bIns="50800" rtlCol="0" anchor="ctr"/>
            <a:lstStyle/>
            <a:p>
              <a:pPr marL="0" lvl="0" indent="0" algn="ctr">
                <a:lnSpc>
                  <a:spcPts val="2973"/>
                </a:lnSpc>
                <a:spcBef>
                  <a:spcPct val="0"/>
                </a:spcBef>
              </a:pPr>
              <a:endParaRPr/>
            </a:p>
          </p:txBody>
        </p:sp>
      </p:grpSp>
      <p:sp>
        <p:nvSpPr>
          <p:cNvPr id="21" name="TextBox 21"/>
          <p:cNvSpPr txBox="1"/>
          <p:nvPr/>
        </p:nvSpPr>
        <p:spPr>
          <a:xfrm>
            <a:off x="14004589" y="5787820"/>
            <a:ext cx="1311611" cy="854053"/>
          </a:xfrm>
          <a:prstGeom prst="rect">
            <a:avLst/>
          </a:prstGeom>
        </p:spPr>
        <p:txBody>
          <a:bodyPr wrap="square" lIns="0" tIns="0" rIns="0" bIns="0" rtlCol="0" anchor="t">
            <a:spAutoFit/>
          </a:bodyPr>
          <a:lstStyle/>
          <a:p>
            <a:pPr marL="0" lvl="0" indent="0" algn="ctr">
              <a:lnSpc>
                <a:spcPts val="7000"/>
              </a:lnSpc>
              <a:spcBef>
                <a:spcPct val="0"/>
              </a:spcBef>
            </a:pPr>
            <a:r>
              <a:rPr lang="en-US" sz="5000" b="1" dirty="0">
                <a:solidFill>
                  <a:srgbClr val="09E6A1"/>
                </a:solidFill>
                <a:latin typeface="Montserrat Bold"/>
                <a:ea typeface="Montserrat Bold"/>
                <a:cs typeface="Montserrat Bold"/>
                <a:sym typeface="Montserrat Bold"/>
              </a:rPr>
              <a:t>12%</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6678" y="5580930"/>
            <a:ext cx="6361628" cy="747491"/>
          </a:xfrm>
          <a:custGeom>
            <a:avLst/>
            <a:gdLst/>
            <a:ahLst/>
            <a:cxnLst/>
            <a:rect l="l" t="t" r="r" b="b"/>
            <a:pathLst>
              <a:path w="6361628" h="747491">
                <a:moveTo>
                  <a:pt x="0" y="0"/>
                </a:moveTo>
                <a:lnTo>
                  <a:pt x="6361628" y="0"/>
                </a:lnTo>
                <a:lnTo>
                  <a:pt x="6361628" y="747492"/>
                </a:lnTo>
                <a:lnTo>
                  <a:pt x="0" y="747492"/>
                </a:lnTo>
                <a:lnTo>
                  <a:pt x="0" y="0"/>
                </a:lnTo>
                <a:close/>
              </a:path>
            </a:pathLst>
          </a:custGeom>
          <a:blipFill>
            <a:blip r:embed="rId3"/>
            <a:stretch>
              <a:fillRect/>
            </a:stretch>
          </a:blipFill>
        </p:spPr>
        <p:txBody>
          <a:bodyPr/>
          <a:lstStyle/>
          <a:p>
            <a:endParaRPr lang="lv-LV"/>
          </a:p>
        </p:txBody>
      </p:sp>
      <p:grpSp>
        <p:nvGrpSpPr>
          <p:cNvPr id="3" name="Group 3"/>
          <p:cNvGrpSpPr/>
          <p:nvPr/>
        </p:nvGrpSpPr>
        <p:grpSpPr>
          <a:xfrm>
            <a:off x="1028700" y="1896915"/>
            <a:ext cx="7974428" cy="3779656"/>
            <a:chOff x="0" y="0"/>
            <a:chExt cx="2100261" cy="995465"/>
          </a:xfrm>
        </p:grpSpPr>
        <p:sp>
          <p:nvSpPr>
            <p:cNvPr id="4" name="Freeform 4"/>
            <p:cNvSpPr/>
            <p:nvPr/>
          </p:nvSpPr>
          <p:spPr>
            <a:xfrm>
              <a:off x="0" y="0"/>
              <a:ext cx="2100261" cy="995465"/>
            </a:xfrm>
            <a:custGeom>
              <a:avLst/>
              <a:gdLst/>
              <a:ahLst/>
              <a:cxnLst/>
              <a:rect l="l" t="t" r="r" b="b"/>
              <a:pathLst>
                <a:path w="2100261" h="995465">
                  <a:moveTo>
                    <a:pt x="16504" y="0"/>
                  </a:moveTo>
                  <a:lnTo>
                    <a:pt x="2083757" y="0"/>
                  </a:lnTo>
                  <a:cubicBezTo>
                    <a:pt x="2088134" y="0"/>
                    <a:pt x="2092332" y="1739"/>
                    <a:pt x="2095427" y="4834"/>
                  </a:cubicBezTo>
                  <a:cubicBezTo>
                    <a:pt x="2098522" y="7929"/>
                    <a:pt x="2100261" y="12127"/>
                    <a:pt x="2100261" y="16504"/>
                  </a:cubicBezTo>
                  <a:lnTo>
                    <a:pt x="2100261" y="978961"/>
                  </a:lnTo>
                  <a:cubicBezTo>
                    <a:pt x="2100261" y="983338"/>
                    <a:pt x="2098522" y="987536"/>
                    <a:pt x="2095427" y="990631"/>
                  </a:cubicBezTo>
                  <a:cubicBezTo>
                    <a:pt x="2092332" y="993726"/>
                    <a:pt x="2088134" y="995465"/>
                    <a:pt x="2083757" y="995465"/>
                  </a:cubicBezTo>
                  <a:lnTo>
                    <a:pt x="16504" y="995465"/>
                  </a:lnTo>
                  <a:cubicBezTo>
                    <a:pt x="12127" y="995465"/>
                    <a:pt x="7929" y="993726"/>
                    <a:pt x="4834" y="990631"/>
                  </a:cubicBezTo>
                  <a:cubicBezTo>
                    <a:pt x="1739" y="987536"/>
                    <a:pt x="0" y="983338"/>
                    <a:pt x="0" y="978961"/>
                  </a:cubicBezTo>
                  <a:lnTo>
                    <a:pt x="0" y="16504"/>
                  </a:lnTo>
                  <a:cubicBezTo>
                    <a:pt x="0" y="12127"/>
                    <a:pt x="1739" y="7929"/>
                    <a:pt x="4834" y="4834"/>
                  </a:cubicBezTo>
                  <a:cubicBezTo>
                    <a:pt x="7929" y="1739"/>
                    <a:pt x="12127" y="0"/>
                    <a:pt x="16504" y="0"/>
                  </a:cubicBezTo>
                  <a:close/>
                </a:path>
              </a:pathLst>
            </a:custGeom>
            <a:solidFill>
              <a:srgbClr val="FDFDFD"/>
            </a:solidFill>
            <a:ln w="38100" cap="sq">
              <a:solidFill>
                <a:srgbClr val="095147"/>
              </a:solidFill>
              <a:prstDash val="solid"/>
              <a:miter/>
            </a:ln>
          </p:spPr>
          <p:txBody>
            <a:bodyPr/>
            <a:lstStyle/>
            <a:p>
              <a:endParaRPr lang="lv-LV"/>
            </a:p>
          </p:txBody>
        </p:sp>
        <p:sp>
          <p:nvSpPr>
            <p:cNvPr id="5" name="TextBox 5"/>
            <p:cNvSpPr txBox="1"/>
            <p:nvPr/>
          </p:nvSpPr>
          <p:spPr>
            <a:xfrm>
              <a:off x="0" y="-28575"/>
              <a:ext cx="2100261" cy="1024040"/>
            </a:xfrm>
            <a:prstGeom prst="rect">
              <a:avLst/>
            </a:prstGeom>
          </p:spPr>
          <p:txBody>
            <a:bodyPr lIns="50800" tIns="50800" rIns="50800" bIns="50800" rtlCol="0" anchor="ctr"/>
            <a:lstStyle/>
            <a:p>
              <a:pPr algn="ctr">
                <a:lnSpc>
                  <a:spcPts val="2240"/>
                </a:lnSpc>
              </a:pPr>
              <a:endParaRPr/>
            </a:p>
          </p:txBody>
        </p:sp>
      </p:grpSp>
      <p:grpSp>
        <p:nvGrpSpPr>
          <p:cNvPr id="6" name="Group 6"/>
          <p:cNvGrpSpPr/>
          <p:nvPr/>
        </p:nvGrpSpPr>
        <p:grpSpPr>
          <a:xfrm>
            <a:off x="1676678" y="1896915"/>
            <a:ext cx="5270149" cy="1285645"/>
            <a:chOff x="0" y="0"/>
            <a:chExt cx="7026865" cy="1714194"/>
          </a:xfrm>
        </p:grpSpPr>
        <p:sp>
          <p:nvSpPr>
            <p:cNvPr id="7" name="Freeform 7"/>
            <p:cNvSpPr/>
            <p:nvPr/>
          </p:nvSpPr>
          <p:spPr>
            <a:xfrm>
              <a:off x="0" y="0"/>
              <a:ext cx="7026865" cy="1714194"/>
            </a:xfrm>
            <a:custGeom>
              <a:avLst/>
              <a:gdLst/>
              <a:ahLst/>
              <a:cxnLst/>
              <a:rect l="l" t="t" r="r" b="b"/>
              <a:pathLst>
                <a:path w="7026865" h="1714194">
                  <a:moveTo>
                    <a:pt x="0" y="0"/>
                  </a:moveTo>
                  <a:lnTo>
                    <a:pt x="7026865" y="0"/>
                  </a:lnTo>
                  <a:lnTo>
                    <a:pt x="7026865" y="1714194"/>
                  </a:lnTo>
                  <a:lnTo>
                    <a:pt x="0" y="1714194"/>
                  </a:lnTo>
                  <a:close/>
                </a:path>
              </a:pathLst>
            </a:custGeom>
          </p:spPr>
          <p:txBody>
            <a:bodyPr/>
            <a:lstStyle/>
            <a:p>
              <a:endParaRPr lang="lv-LV"/>
            </a:p>
          </p:txBody>
        </p:sp>
        <p:sp>
          <p:nvSpPr>
            <p:cNvPr id="8" name="TextBox 8"/>
            <p:cNvSpPr txBox="1"/>
            <p:nvPr/>
          </p:nvSpPr>
          <p:spPr>
            <a:xfrm>
              <a:off x="0" y="-19050"/>
              <a:ext cx="7026865" cy="1733244"/>
            </a:xfrm>
            <a:prstGeom prst="rect">
              <a:avLst/>
            </a:prstGeom>
          </p:spPr>
          <p:txBody>
            <a:bodyPr lIns="0" tIns="0" rIns="0" bIns="0" rtlCol="0" anchor="t"/>
            <a:lstStyle/>
            <a:p>
              <a:pPr algn="l">
                <a:lnSpc>
                  <a:spcPts val="4561"/>
                </a:lnSpc>
              </a:pPr>
              <a:r>
                <a:rPr lang="en-US" sz="3599" b="1">
                  <a:solidFill>
                    <a:srgbClr val="000000"/>
                  </a:solidFill>
                  <a:latin typeface="Montserrat Bold"/>
                  <a:ea typeface="Montserrat Bold"/>
                  <a:cs typeface="Montserrat Bold"/>
                  <a:sym typeface="Montserrat Bold"/>
                </a:rPr>
                <a:t>Forestry and wood processing</a:t>
              </a:r>
            </a:p>
          </p:txBody>
        </p:sp>
      </p:grpSp>
      <p:grpSp>
        <p:nvGrpSpPr>
          <p:cNvPr id="9" name="Group 9"/>
          <p:cNvGrpSpPr/>
          <p:nvPr/>
        </p:nvGrpSpPr>
        <p:grpSpPr>
          <a:xfrm>
            <a:off x="13227365" y="0"/>
            <a:ext cx="5668786" cy="10314266"/>
            <a:chOff x="0" y="0"/>
            <a:chExt cx="878243" cy="1597950"/>
          </a:xfrm>
        </p:grpSpPr>
        <p:sp>
          <p:nvSpPr>
            <p:cNvPr id="10" name="Freeform 10"/>
            <p:cNvSpPr/>
            <p:nvPr/>
          </p:nvSpPr>
          <p:spPr>
            <a:xfrm>
              <a:off x="0" y="0"/>
              <a:ext cx="878243" cy="1597950"/>
            </a:xfrm>
            <a:custGeom>
              <a:avLst/>
              <a:gdLst/>
              <a:ahLst/>
              <a:cxnLst/>
              <a:rect l="l" t="t" r="r" b="b"/>
              <a:pathLst>
                <a:path w="878243" h="1597950">
                  <a:moveTo>
                    <a:pt x="0" y="0"/>
                  </a:moveTo>
                  <a:lnTo>
                    <a:pt x="878243" y="0"/>
                  </a:lnTo>
                  <a:lnTo>
                    <a:pt x="878243" y="1597950"/>
                  </a:lnTo>
                  <a:lnTo>
                    <a:pt x="0" y="1597950"/>
                  </a:lnTo>
                  <a:close/>
                </a:path>
              </a:pathLst>
            </a:custGeom>
            <a:blipFill>
              <a:blip r:embed="rId4"/>
              <a:stretch>
                <a:fillRect l="-11537" t="-80316" r="-145537" b="-31354"/>
              </a:stretch>
            </a:blipFill>
          </p:spPr>
          <p:txBody>
            <a:bodyPr/>
            <a:lstStyle/>
            <a:p>
              <a:endParaRPr lang="lv-LV"/>
            </a:p>
          </p:txBody>
        </p:sp>
      </p:grpSp>
      <p:grpSp>
        <p:nvGrpSpPr>
          <p:cNvPr id="11" name="Group 11"/>
          <p:cNvGrpSpPr/>
          <p:nvPr/>
        </p:nvGrpSpPr>
        <p:grpSpPr>
          <a:xfrm>
            <a:off x="1396381" y="2017690"/>
            <a:ext cx="127801" cy="1044097"/>
            <a:chOff x="0" y="0"/>
            <a:chExt cx="33660" cy="274988"/>
          </a:xfrm>
        </p:grpSpPr>
        <p:sp>
          <p:nvSpPr>
            <p:cNvPr id="12" name="Freeform 12"/>
            <p:cNvSpPr/>
            <p:nvPr/>
          </p:nvSpPr>
          <p:spPr>
            <a:xfrm>
              <a:off x="0" y="0"/>
              <a:ext cx="33660" cy="274988"/>
            </a:xfrm>
            <a:custGeom>
              <a:avLst/>
              <a:gdLst/>
              <a:ahLst/>
              <a:cxnLst/>
              <a:rect l="l" t="t" r="r" b="b"/>
              <a:pathLst>
                <a:path w="33660" h="274988">
                  <a:moveTo>
                    <a:pt x="0" y="0"/>
                  </a:moveTo>
                  <a:lnTo>
                    <a:pt x="33660" y="0"/>
                  </a:lnTo>
                  <a:lnTo>
                    <a:pt x="33660" y="274988"/>
                  </a:lnTo>
                  <a:lnTo>
                    <a:pt x="0" y="274988"/>
                  </a:lnTo>
                  <a:close/>
                </a:path>
              </a:pathLst>
            </a:custGeom>
            <a:solidFill>
              <a:srgbClr val="00DF9A"/>
            </a:solidFill>
          </p:spPr>
          <p:txBody>
            <a:bodyPr/>
            <a:lstStyle/>
            <a:p>
              <a:endParaRPr lang="lv-LV"/>
            </a:p>
          </p:txBody>
        </p:sp>
        <p:sp>
          <p:nvSpPr>
            <p:cNvPr id="13" name="TextBox 13"/>
            <p:cNvSpPr txBox="1"/>
            <p:nvPr/>
          </p:nvSpPr>
          <p:spPr>
            <a:xfrm>
              <a:off x="0" y="-9525"/>
              <a:ext cx="33660" cy="284513"/>
            </a:xfrm>
            <a:prstGeom prst="rect">
              <a:avLst/>
            </a:prstGeom>
          </p:spPr>
          <p:txBody>
            <a:bodyPr lIns="50800" tIns="50800" rIns="50800" bIns="50800" rtlCol="0" anchor="ctr"/>
            <a:lstStyle/>
            <a:p>
              <a:pPr algn="ctr">
                <a:lnSpc>
                  <a:spcPts val="1394"/>
                </a:lnSpc>
              </a:pPr>
              <a:endParaRPr/>
            </a:p>
          </p:txBody>
        </p:sp>
      </p:grpSp>
      <p:sp>
        <p:nvSpPr>
          <p:cNvPr id="14" name="TextBox 14"/>
          <p:cNvSpPr txBox="1"/>
          <p:nvPr/>
        </p:nvSpPr>
        <p:spPr>
          <a:xfrm>
            <a:off x="1332480" y="3364600"/>
            <a:ext cx="7357158" cy="1714500"/>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Strong sustainable bio-based value chains</a:t>
            </a:r>
          </a:p>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Development and high-value-added products</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Almost half of all forest land is owned by the state that ensure comprehensive forest management policy</a:t>
            </a:r>
          </a:p>
        </p:txBody>
      </p:sp>
      <p:sp>
        <p:nvSpPr>
          <p:cNvPr id="15" name="Freeform 15"/>
          <p:cNvSpPr/>
          <p:nvPr/>
        </p:nvSpPr>
        <p:spPr>
          <a:xfrm>
            <a:off x="10046551" y="5483842"/>
            <a:ext cx="6361628" cy="747491"/>
          </a:xfrm>
          <a:custGeom>
            <a:avLst/>
            <a:gdLst/>
            <a:ahLst/>
            <a:cxnLst/>
            <a:rect l="l" t="t" r="r" b="b"/>
            <a:pathLst>
              <a:path w="6361628" h="747491">
                <a:moveTo>
                  <a:pt x="0" y="0"/>
                </a:moveTo>
                <a:lnTo>
                  <a:pt x="6361628" y="0"/>
                </a:lnTo>
                <a:lnTo>
                  <a:pt x="6361628" y="747492"/>
                </a:lnTo>
                <a:lnTo>
                  <a:pt x="0" y="747492"/>
                </a:lnTo>
                <a:lnTo>
                  <a:pt x="0" y="0"/>
                </a:lnTo>
                <a:close/>
              </a:path>
            </a:pathLst>
          </a:custGeom>
          <a:blipFill>
            <a:blip r:embed="rId3"/>
            <a:stretch>
              <a:fillRect/>
            </a:stretch>
          </a:blipFill>
        </p:spPr>
        <p:txBody>
          <a:bodyPr/>
          <a:lstStyle/>
          <a:p>
            <a:endParaRPr lang="lv-LV"/>
          </a:p>
        </p:txBody>
      </p:sp>
      <p:grpSp>
        <p:nvGrpSpPr>
          <p:cNvPr id="16" name="Group 16"/>
          <p:cNvGrpSpPr/>
          <p:nvPr/>
        </p:nvGrpSpPr>
        <p:grpSpPr>
          <a:xfrm>
            <a:off x="9284872" y="1896915"/>
            <a:ext cx="7974428" cy="3779656"/>
            <a:chOff x="0" y="0"/>
            <a:chExt cx="2100261" cy="995465"/>
          </a:xfrm>
        </p:grpSpPr>
        <p:sp>
          <p:nvSpPr>
            <p:cNvPr id="17" name="Freeform 17"/>
            <p:cNvSpPr/>
            <p:nvPr/>
          </p:nvSpPr>
          <p:spPr>
            <a:xfrm>
              <a:off x="0" y="0"/>
              <a:ext cx="2100261" cy="995465"/>
            </a:xfrm>
            <a:custGeom>
              <a:avLst/>
              <a:gdLst/>
              <a:ahLst/>
              <a:cxnLst/>
              <a:rect l="l" t="t" r="r" b="b"/>
              <a:pathLst>
                <a:path w="2100261" h="995465">
                  <a:moveTo>
                    <a:pt x="16504" y="0"/>
                  </a:moveTo>
                  <a:lnTo>
                    <a:pt x="2083757" y="0"/>
                  </a:lnTo>
                  <a:cubicBezTo>
                    <a:pt x="2088134" y="0"/>
                    <a:pt x="2092332" y="1739"/>
                    <a:pt x="2095427" y="4834"/>
                  </a:cubicBezTo>
                  <a:cubicBezTo>
                    <a:pt x="2098522" y="7929"/>
                    <a:pt x="2100261" y="12127"/>
                    <a:pt x="2100261" y="16504"/>
                  </a:cubicBezTo>
                  <a:lnTo>
                    <a:pt x="2100261" y="978961"/>
                  </a:lnTo>
                  <a:cubicBezTo>
                    <a:pt x="2100261" y="983338"/>
                    <a:pt x="2098522" y="987536"/>
                    <a:pt x="2095427" y="990631"/>
                  </a:cubicBezTo>
                  <a:cubicBezTo>
                    <a:pt x="2092332" y="993726"/>
                    <a:pt x="2088134" y="995465"/>
                    <a:pt x="2083757" y="995465"/>
                  </a:cubicBezTo>
                  <a:lnTo>
                    <a:pt x="16504" y="995465"/>
                  </a:lnTo>
                  <a:cubicBezTo>
                    <a:pt x="12127" y="995465"/>
                    <a:pt x="7929" y="993726"/>
                    <a:pt x="4834" y="990631"/>
                  </a:cubicBezTo>
                  <a:cubicBezTo>
                    <a:pt x="1739" y="987536"/>
                    <a:pt x="0" y="983338"/>
                    <a:pt x="0" y="978961"/>
                  </a:cubicBezTo>
                  <a:lnTo>
                    <a:pt x="0" y="16504"/>
                  </a:lnTo>
                  <a:cubicBezTo>
                    <a:pt x="0" y="12127"/>
                    <a:pt x="1739" y="7929"/>
                    <a:pt x="4834" y="4834"/>
                  </a:cubicBezTo>
                  <a:cubicBezTo>
                    <a:pt x="7929" y="1739"/>
                    <a:pt x="12127" y="0"/>
                    <a:pt x="16504" y="0"/>
                  </a:cubicBezTo>
                  <a:close/>
                </a:path>
              </a:pathLst>
            </a:custGeom>
            <a:solidFill>
              <a:srgbClr val="FDFDFD"/>
            </a:solidFill>
            <a:ln w="38100" cap="sq">
              <a:solidFill>
                <a:srgbClr val="095147"/>
              </a:solidFill>
              <a:prstDash val="solid"/>
              <a:miter/>
            </a:ln>
          </p:spPr>
          <p:txBody>
            <a:bodyPr/>
            <a:lstStyle/>
            <a:p>
              <a:endParaRPr lang="lv-LV"/>
            </a:p>
          </p:txBody>
        </p:sp>
        <p:sp>
          <p:nvSpPr>
            <p:cNvPr id="18" name="TextBox 18"/>
            <p:cNvSpPr txBox="1"/>
            <p:nvPr/>
          </p:nvSpPr>
          <p:spPr>
            <a:xfrm>
              <a:off x="0" y="-28575"/>
              <a:ext cx="2100261" cy="1024040"/>
            </a:xfrm>
            <a:prstGeom prst="rect">
              <a:avLst/>
            </a:prstGeom>
          </p:spPr>
          <p:txBody>
            <a:bodyPr lIns="50800" tIns="50800" rIns="50800" bIns="50800" rtlCol="0" anchor="ctr"/>
            <a:lstStyle/>
            <a:p>
              <a:pPr algn="ctr">
                <a:lnSpc>
                  <a:spcPts val="2240"/>
                </a:lnSpc>
              </a:pPr>
              <a:endParaRPr/>
            </a:p>
          </p:txBody>
        </p:sp>
      </p:grpSp>
      <p:grpSp>
        <p:nvGrpSpPr>
          <p:cNvPr id="19" name="Group 19"/>
          <p:cNvGrpSpPr/>
          <p:nvPr/>
        </p:nvGrpSpPr>
        <p:grpSpPr>
          <a:xfrm>
            <a:off x="9932849" y="1977508"/>
            <a:ext cx="4449055" cy="1285645"/>
            <a:chOff x="0" y="0"/>
            <a:chExt cx="5932073" cy="1714194"/>
          </a:xfrm>
        </p:grpSpPr>
        <p:sp>
          <p:nvSpPr>
            <p:cNvPr id="20" name="Freeform 20"/>
            <p:cNvSpPr/>
            <p:nvPr/>
          </p:nvSpPr>
          <p:spPr>
            <a:xfrm>
              <a:off x="0" y="0"/>
              <a:ext cx="5932073" cy="1714194"/>
            </a:xfrm>
            <a:custGeom>
              <a:avLst/>
              <a:gdLst/>
              <a:ahLst/>
              <a:cxnLst/>
              <a:rect l="l" t="t" r="r" b="b"/>
              <a:pathLst>
                <a:path w="5932073" h="1714194">
                  <a:moveTo>
                    <a:pt x="0" y="0"/>
                  </a:moveTo>
                  <a:lnTo>
                    <a:pt x="5932073" y="0"/>
                  </a:lnTo>
                  <a:lnTo>
                    <a:pt x="5932073" y="1714194"/>
                  </a:lnTo>
                  <a:lnTo>
                    <a:pt x="0" y="1714194"/>
                  </a:lnTo>
                  <a:close/>
                </a:path>
              </a:pathLst>
            </a:custGeom>
          </p:spPr>
          <p:txBody>
            <a:bodyPr/>
            <a:lstStyle/>
            <a:p>
              <a:endParaRPr lang="lv-LV"/>
            </a:p>
          </p:txBody>
        </p:sp>
        <p:sp>
          <p:nvSpPr>
            <p:cNvPr id="21" name="TextBox 21"/>
            <p:cNvSpPr txBox="1"/>
            <p:nvPr/>
          </p:nvSpPr>
          <p:spPr>
            <a:xfrm>
              <a:off x="0" y="-19050"/>
              <a:ext cx="5932073" cy="1733244"/>
            </a:xfrm>
            <a:prstGeom prst="rect">
              <a:avLst/>
            </a:prstGeom>
          </p:spPr>
          <p:txBody>
            <a:bodyPr lIns="0" tIns="0" rIns="0" bIns="0" rtlCol="0" anchor="t"/>
            <a:lstStyle/>
            <a:p>
              <a:pPr algn="l">
                <a:lnSpc>
                  <a:spcPts val="4561"/>
                </a:lnSpc>
              </a:pPr>
              <a:r>
                <a:rPr lang="en-US" sz="3599" b="1">
                  <a:solidFill>
                    <a:srgbClr val="000000"/>
                  </a:solidFill>
                  <a:latin typeface="Montserrat Bold"/>
                  <a:ea typeface="Montserrat Bold"/>
                  <a:cs typeface="Montserrat Bold"/>
                  <a:sym typeface="Montserrat Bold"/>
                </a:rPr>
                <a:t>Agriculture and food industry</a:t>
              </a:r>
            </a:p>
          </p:txBody>
        </p:sp>
      </p:grpSp>
      <p:grpSp>
        <p:nvGrpSpPr>
          <p:cNvPr id="22" name="Group 22"/>
          <p:cNvGrpSpPr/>
          <p:nvPr/>
        </p:nvGrpSpPr>
        <p:grpSpPr>
          <a:xfrm>
            <a:off x="9609745" y="2098283"/>
            <a:ext cx="127801" cy="1044097"/>
            <a:chOff x="0" y="0"/>
            <a:chExt cx="33660" cy="274988"/>
          </a:xfrm>
        </p:grpSpPr>
        <p:sp>
          <p:nvSpPr>
            <p:cNvPr id="23" name="Freeform 23"/>
            <p:cNvSpPr/>
            <p:nvPr/>
          </p:nvSpPr>
          <p:spPr>
            <a:xfrm>
              <a:off x="0" y="0"/>
              <a:ext cx="33660" cy="274988"/>
            </a:xfrm>
            <a:custGeom>
              <a:avLst/>
              <a:gdLst/>
              <a:ahLst/>
              <a:cxnLst/>
              <a:rect l="l" t="t" r="r" b="b"/>
              <a:pathLst>
                <a:path w="33660" h="274988">
                  <a:moveTo>
                    <a:pt x="0" y="0"/>
                  </a:moveTo>
                  <a:lnTo>
                    <a:pt x="33660" y="0"/>
                  </a:lnTo>
                  <a:lnTo>
                    <a:pt x="33660" y="274988"/>
                  </a:lnTo>
                  <a:lnTo>
                    <a:pt x="0" y="274988"/>
                  </a:lnTo>
                  <a:close/>
                </a:path>
              </a:pathLst>
            </a:custGeom>
            <a:solidFill>
              <a:srgbClr val="00DF9A"/>
            </a:solidFill>
          </p:spPr>
          <p:txBody>
            <a:bodyPr/>
            <a:lstStyle/>
            <a:p>
              <a:endParaRPr lang="lv-LV"/>
            </a:p>
          </p:txBody>
        </p:sp>
        <p:sp>
          <p:nvSpPr>
            <p:cNvPr id="24" name="TextBox 24"/>
            <p:cNvSpPr txBox="1"/>
            <p:nvPr/>
          </p:nvSpPr>
          <p:spPr>
            <a:xfrm>
              <a:off x="0" y="-9525"/>
              <a:ext cx="33660" cy="284513"/>
            </a:xfrm>
            <a:prstGeom prst="rect">
              <a:avLst/>
            </a:prstGeom>
          </p:spPr>
          <p:txBody>
            <a:bodyPr lIns="50800" tIns="50800" rIns="50800" bIns="50800" rtlCol="0" anchor="ctr"/>
            <a:lstStyle/>
            <a:p>
              <a:pPr algn="ctr">
                <a:lnSpc>
                  <a:spcPts val="1394"/>
                </a:lnSpc>
              </a:pPr>
              <a:endParaRPr/>
            </a:p>
          </p:txBody>
        </p:sp>
      </p:grpSp>
      <p:sp>
        <p:nvSpPr>
          <p:cNvPr id="25" name="TextBox 25"/>
          <p:cNvSpPr txBox="1"/>
          <p:nvPr/>
        </p:nvSpPr>
        <p:spPr>
          <a:xfrm>
            <a:off x="9550552" y="3314157"/>
            <a:ext cx="7556211" cy="2057400"/>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Abundant land with low EU land costs</a:t>
            </a:r>
          </a:p>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Tech-driven, productive, low-impact agriculture</a:t>
            </a:r>
          </a:p>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Growing industry in functional foods and low-emission proteins, e.g. </a:t>
            </a:r>
            <a:r>
              <a:rPr lang="en-US" sz="2300" i="1">
                <a:solidFill>
                  <a:srgbClr val="000000"/>
                </a:solidFill>
                <a:latin typeface="Montserrat Italics"/>
                <a:ea typeface="Montserrat Italics"/>
                <a:cs typeface="Montserrat Italics"/>
                <a:sym typeface="Montserrat Italics"/>
              </a:rPr>
              <a:t>Asns Ingredient</a:t>
            </a:r>
          </a:p>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Strong agricultural knowledge and food producers commitment to sustainability</a:t>
            </a:r>
          </a:p>
        </p:txBody>
      </p:sp>
      <p:sp>
        <p:nvSpPr>
          <p:cNvPr id="26" name="Freeform 26"/>
          <p:cNvSpPr/>
          <p:nvPr/>
        </p:nvSpPr>
        <p:spPr>
          <a:xfrm>
            <a:off x="1835100" y="9443110"/>
            <a:ext cx="6361628" cy="747491"/>
          </a:xfrm>
          <a:custGeom>
            <a:avLst/>
            <a:gdLst/>
            <a:ahLst/>
            <a:cxnLst/>
            <a:rect l="l" t="t" r="r" b="b"/>
            <a:pathLst>
              <a:path w="6361628" h="747491">
                <a:moveTo>
                  <a:pt x="0" y="0"/>
                </a:moveTo>
                <a:lnTo>
                  <a:pt x="6361628" y="0"/>
                </a:lnTo>
                <a:lnTo>
                  <a:pt x="6361628" y="747491"/>
                </a:lnTo>
                <a:lnTo>
                  <a:pt x="0" y="747491"/>
                </a:lnTo>
                <a:lnTo>
                  <a:pt x="0" y="0"/>
                </a:lnTo>
                <a:close/>
              </a:path>
            </a:pathLst>
          </a:custGeom>
          <a:blipFill>
            <a:blip r:embed="rId3"/>
            <a:stretch>
              <a:fillRect/>
            </a:stretch>
          </a:blipFill>
        </p:spPr>
        <p:txBody>
          <a:bodyPr/>
          <a:lstStyle/>
          <a:p>
            <a:endParaRPr lang="lv-LV"/>
          </a:p>
        </p:txBody>
      </p:sp>
      <p:grpSp>
        <p:nvGrpSpPr>
          <p:cNvPr id="27" name="Group 27"/>
          <p:cNvGrpSpPr/>
          <p:nvPr/>
        </p:nvGrpSpPr>
        <p:grpSpPr>
          <a:xfrm>
            <a:off x="1021249" y="5885907"/>
            <a:ext cx="7981879" cy="3779656"/>
            <a:chOff x="0" y="0"/>
            <a:chExt cx="2102223" cy="995465"/>
          </a:xfrm>
        </p:grpSpPr>
        <p:sp>
          <p:nvSpPr>
            <p:cNvPr id="28" name="Freeform 28"/>
            <p:cNvSpPr/>
            <p:nvPr/>
          </p:nvSpPr>
          <p:spPr>
            <a:xfrm>
              <a:off x="0" y="0"/>
              <a:ext cx="2102223" cy="995465"/>
            </a:xfrm>
            <a:custGeom>
              <a:avLst/>
              <a:gdLst/>
              <a:ahLst/>
              <a:cxnLst/>
              <a:rect l="l" t="t" r="r" b="b"/>
              <a:pathLst>
                <a:path w="2102223" h="995465">
                  <a:moveTo>
                    <a:pt x="16489" y="0"/>
                  </a:moveTo>
                  <a:lnTo>
                    <a:pt x="2085735" y="0"/>
                  </a:lnTo>
                  <a:cubicBezTo>
                    <a:pt x="2094841" y="0"/>
                    <a:pt x="2102223" y="7382"/>
                    <a:pt x="2102223" y="16489"/>
                  </a:cubicBezTo>
                  <a:lnTo>
                    <a:pt x="2102223" y="978976"/>
                  </a:lnTo>
                  <a:cubicBezTo>
                    <a:pt x="2102223" y="988083"/>
                    <a:pt x="2094841" y="995465"/>
                    <a:pt x="2085735" y="995465"/>
                  </a:cubicBezTo>
                  <a:lnTo>
                    <a:pt x="16489" y="995465"/>
                  </a:lnTo>
                  <a:cubicBezTo>
                    <a:pt x="7382" y="995465"/>
                    <a:pt x="0" y="988083"/>
                    <a:pt x="0" y="978976"/>
                  </a:cubicBezTo>
                  <a:lnTo>
                    <a:pt x="0" y="16489"/>
                  </a:lnTo>
                  <a:cubicBezTo>
                    <a:pt x="0" y="7382"/>
                    <a:pt x="7382" y="0"/>
                    <a:pt x="16489" y="0"/>
                  </a:cubicBezTo>
                  <a:close/>
                </a:path>
              </a:pathLst>
            </a:custGeom>
            <a:solidFill>
              <a:srgbClr val="FDFDFD"/>
            </a:solidFill>
            <a:ln w="38100" cap="sq">
              <a:solidFill>
                <a:srgbClr val="095147"/>
              </a:solidFill>
              <a:prstDash val="solid"/>
              <a:miter/>
            </a:ln>
          </p:spPr>
          <p:txBody>
            <a:bodyPr/>
            <a:lstStyle/>
            <a:p>
              <a:endParaRPr lang="lv-LV"/>
            </a:p>
          </p:txBody>
        </p:sp>
        <p:sp>
          <p:nvSpPr>
            <p:cNvPr id="29" name="TextBox 29"/>
            <p:cNvSpPr txBox="1"/>
            <p:nvPr/>
          </p:nvSpPr>
          <p:spPr>
            <a:xfrm>
              <a:off x="0" y="-28575"/>
              <a:ext cx="2102223" cy="1024040"/>
            </a:xfrm>
            <a:prstGeom prst="rect">
              <a:avLst/>
            </a:prstGeom>
          </p:spPr>
          <p:txBody>
            <a:bodyPr lIns="50800" tIns="50800" rIns="50800" bIns="50800" rtlCol="0" anchor="ctr"/>
            <a:lstStyle/>
            <a:p>
              <a:pPr algn="ctr">
                <a:lnSpc>
                  <a:spcPts val="2240"/>
                </a:lnSpc>
              </a:pPr>
              <a:endParaRPr/>
            </a:p>
          </p:txBody>
        </p:sp>
      </p:grpSp>
      <p:grpSp>
        <p:nvGrpSpPr>
          <p:cNvPr id="30" name="Group 30"/>
          <p:cNvGrpSpPr/>
          <p:nvPr/>
        </p:nvGrpSpPr>
        <p:grpSpPr>
          <a:xfrm>
            <a:off x="1524182" y="6093954"/>
            <a:ext cx="7333902" cy="714145"/>
            <a:chOff x="0" y="0"/>
            <a:chExt cx="9778536" cy="952194"/>
          </a:xfrm>
        </p:grpSpPr>
        <p:sp>
          <p:nvSpPr>
            <p:cNvPr id="31" name="Freeform 31"/>
            <p:cNvSpPr/>
            <p:nvPr/>
          </p:nvSpPr>
          <p:spPr>
            <a:xfrm>
              <a:off x="0" y="0"/>
              <a:ext cx="9778536" cy="952194"/>
            </a:xfrm>
            <a:custGeom>
              <a:avLst/>
              <a:gdLst/>
              <a:ahLst/>
              <a:cxnLst/>
              <a:rect l="l" t="t" r="r" b="b"/>
              <a:pathLst>
                <a:path w="9778536" h="952194">
                  <a:moveTo>
                    <a:pt x="0" y="0"/>
                  </a:moveTo>
                  <a:lnTo>
                    <a:pt x="9778536" y="0"/>
                  </a:lnTo>
                  <a:lnTo>
                    <a:pt x="9778536" y="952194"/>
                  </a:lnTo>
                  <a:lnTo>
                    <a:pt x="0" y="952194"/>
                  </a:lnTo>
                  <a:close/>
                </a:path>
              </a:pathLst>
            </a:custGeom>
          </p:spPr>
          <p:txBody>
            <a:bodyPr/>
            <a:lstStyle/>
            <a:p>
              <a:endParaRPr lang="lv-LV"/>
            </a:p>
          </p:txBody>
        </p:sp>
        <p:sp>
          <p:nvSpPr>
            <p:cNvPr id="32" name="TextBox 32"/>
            <p:cNvSpPr txBox="1"/>
            <p:nvPr/>
          </p:nvSpPr>
          <p:spPr>
            <a:xfrm>
              <a:off x="0" y="-19050"/>
              <a:ext cx="9778536" cy="971244"/>
            </a:xfrm>
            <a:prstGeom prst="rect">
              <a:avLst/>
            </a:prstGeom>
          </p:spPr>
          <p:txBody>
            <a:bodyPr lIns="0" tIns="0" rIns="0" bIns="0" rtlCol="0" anchor="t"/>
            <a:lstStyle/>
            <a:p>
              <a:pPr algn="l">
                <a:lnSpc>
                  <a:spcPts val="4561"/>
                </a:lnSpc>
              </a:pPr>
              <a:r>
                <a:rPr lang="en-US" sz="3599" b="1">
                  <a:solidFill>
                    <a:srgbClr val="000000"/>
                  </a:solidFill>
                  <a:latin typeface="Montserrat Bold"/>
                  <a:ea typeface="Montserrat Bold"/>
                  <a:cs typeface="Montserrat Bold"/>
                  <a:sym typeface="Montserrat Bold"/>
                </a:rPr>
                <a:t>Biorefineries and biomaterials</a:t>
              </a:r>
            </a:p>
          </p:txBody>
        </p:sp>
      </p:grpSp>
      <p:sp>
        <p:nvSpPr>
          <p:cNvPr id="33" name="TextBox 33"/>
          <p:cNvSpPr txBox="1"/>
          <p:nvPr/>
        </p:nvSpPr>
        <p:spPr>
          <a:xfrm>
            <a:off x="1332480" y="7004710"/>
            <a:ext cx="7357158" cy="2057400"/>
          </a:xfrm>
          <a:prstGeom prst="rect">
            <a:avLst/>
          </a:prstGeom>
        </p:spPr>
        <p:txBody>
          <a:bodyPr lIns="0" tIns="0" rIns="0" bIns="0" rtlCol="0" anchor="t">
            <a:spAutoFit/>
          </a:bodyPr>
          <a:lstStyle/>
          <a:p>
            <a:pPr marL="496571" lvl="1" indent="-248285" algn="l">
              <a:lnSpc>
                <a:spcPts val="2760"/>
              </a:lnSpc>
              <a:spcBef>
                <a:spcPct val="0"/>
              </a:spcBef>
              <a:buFont typeface="Arial"/>
              <a:buChar char="•"/>
            </a:pPr>
            <a:r>
              <a:rPr lang="en-US" sz="2300">
                <a:solidFill>
                  <a:srgbClr val="000000"/>
                </a:solidFill>
                <a:latin typeface="Montserrat"/>
                <a:ea typeface="Montserrat"/>
                <a:cs typeface="Montserrat"/>
                <a:sym typeface="Montserrat"/>
              </a:rPr>
              <a:t>Strong</a:t>
            </a:r>
            <a:r>
              <a:rPr lang="en-US" sz="2300" u="none" strike="noStrike">
                <a:solidFill>
                  <a:srgbClr val="000000"/>
                </a:solidFill>
                <a:latin typeface="Montserrat"/>
                <a:ea typeface="Montserrat"/>
                <a:cs typeface="Montserrat"/>
                <a:sym typeface="Montserrat"/>
              </a:rPr>
              <a:t> biorefining potential with major projects like </a:t>
            </a:r>
            <a:r>
              <a:rPr lang="en-US" sz="2300" i="1" u="none" strike="noStrike">
                <a:solidFill>
                  <a:srgbClr val="000000"/>
                </a:solidFill>
                <a:latin typeface="Montserrat Italics"/>
                <a:ea typeface="Montserrat Italics"/>
                <a:cs typeface="Montserrat Italics"/>
                <a:sym typeface="Montserrat Italics"/>
              </a:rPr>
              <a:t>Fibenol</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Growing innovation ecosystem for bio-based materials and renewable chemicals</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TRL 4–6 pilot facility bridging lab research and industrial scale</a:t>
            </a:r>
          </a:p>
        </p:txBody>
      </p:sp>
      <p:sp>
        <p:nvSpPr>
          <p:cNvPr id="34" name="TextBox 34"/>
          <p:cNvSpPr txBox="1"/>
          <p:nvPr/>
        </p:nvSpPr>
        <p:spPr>
          <a:xfrm>
            <a:off x="1021249" y="715815"/>
            <a:ext cx="12206116" cy="800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Sustainable Bioeconomy</a:t>
            </a:r>
          </a:p>
        </p:txBody>
      </p:sp>
      <p:grpSp>
        <p:nvGrpSpPr>
          <p:cNvPr id="35" name="Group 35"/>
          <p:cNvGrpSpPr/>
          <p:nvPr/>
        </p:nvGrpSpPr>
        <p:grpSpPr>
          <a:xfrm>
            <a:off x="1332480" y="6217192"/>
            <a:ext cx="127801" cy="467670"/>
            <a:chOff x="0" y="0"/>
            <a:chExt cx="33660" cy="123172"/>
          </a:xfrm>
        </p:grpSpPr>
        <p:sp>
          <p:nvSpPr>
            <p:cNvPr id="36" name="Freeform 36"/>
            <p:cNvSpPr/>
            <p:nvPr/>
          </p:nvSpPr>
          <p:spPr>
            <a:xfrm>
              <a:off x="0" y="0"/>
              <a:ext cx="33660" cy="123172"/>
            </a:xfrm>
            <a:custGeom>
              <a:avLst/>
              <a:gdLst/>
              <a:ahLst/>
              <a:cxnLst/>
              <a:rect l="l" t="t" r="r" b="b"/>
              <a:pathLst>
                <a:path w="33660" h="123172">
                  <a:moveTo>
                    <a:pt x="0" y="0"/>
                  </a:moveTo>
                  <a:lnTo>
                    <a:pt x="33660" y="0"/>
                  </a:lnTo>
                  <a:lnTo>
                    <a:pt x="33660" y="123172"/>
                  </a:lnTo>
                  <a:lnTo>
                    <a:pt x="0" y="123172"/>
                  </a:lnTo>
                  <a:close/>
                </a:path>
              </a:pathLst>
            </a:custGeom>
            <a:solidFill>
              <a:srgbClr val="00DF9A"/>
            </a:solidFill>
          </p:spPr>
          <p:txBody>
            <a:bodyPr/>
            <a:lstStyle/>
            <a:p>
              <a:endParaRPr lang="lv-LV"/>
            </a:p>
          </p:txBody>
        </p:sp>
        <p:sp>
          <p:nvSpPr>
            <p:cNvPr id="37" name="TextBox 37"/>
            <p:cNvSpPr txBox="1"/>
            <p:nvPr/>
          </p:nvSpPr>
          <p:spPr>
            <a:xfrm>
              <a:off x="0" y="-9525"/>
              <a:ext cx="33660" cy="132697"/>
            </a:xfrm>
            <a:prstGeom prst="rect">
              <a:avLst/>
            </a:prstGeom>
          </p:spPr>
          <p:txBody>
            <a:bodyPr lIns="50800" tIns="50800" rIns="50800" bIns="50800" rtlCol="0" anchor="ctr"/>
            <a:lstStyle/>
            <a:p>
              <a:pPr algn="ctr">
                <a:lnSpc>
                  <a:spcPts val="1394"/>
                </a:lnSpc>
              </a:pPr>
              <a:endParaRPr/>
            </a:p>
          </p:txBody>
        </p:sp>
      </p:grpSp>
      <p:sp>
        <p:nvSpPr>
          <p:cNvPr id="38" name="Freeform 38"/>
          <p:cNvSpPr/>
          <p:nvPr/>
        </p:nvSpPr>
        <p:spPr>
          <a:xfrm>
            <a:off x="10354725" y="7500425"/>
            <a:ext cx="1076289" cy="1076289"/>
          </a:xfrm>
          <a:custGeom>
            <a:avLst/>
            <a:gdLst/>
            <a:ahLst/>
            <a:cxnLst/>
            <a:rect l="l" t="t" r="r" b="b"/>
            <a:pathLst>
              <a:path w="1076289" h="1076289">
                <a:moveTo>
                  <a:pt x="0" y="0"/>
                </a:moveTo>
                <a:lnTo>
                  <a:pt x="1076289" y="0"/>
                </a:lnTo>
                <a:lnTo>
                  <a:pt x="1076289" y="1076288"/>
                </a:lnTo>
                <a:lnTo>
                  <a:pt x="0" y="107628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39" name="Freeform 39"/>
          <p:cNvSpPr/>
          <p:nvPr/>
        </p:nvSpPr>
        <p:spPr>
          <a:xfrm>
            <a:off x="11986088" y="8940699"/>
            <a:ext cx="1076289" cy="1076289"/>
          </a:xfrm>
          <a:custGeom>
            <a:avLst/>
            <a:gdLst/>
            <a:ahLst/>
            <a:cxnLst/>
            <a:rect l="l" t="t" r="r" b="b"/>
            <a:pathLst>
              <a:path w="1076289" h="1076289">
                <a:moveTo>
                  <a:pt x="0" y="0"/>
                </a:moveTo>
                <a:lnTo>
                  <a:pt x="1076288" y="0"/>
                </a:lnTo>
                <a:lnTo>
                  <a:pt x="1076288" y="1076288"/>
                </a:lnTo>
                <a:lnTo>
                  <a:pt x="0" y="107628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40" name="Freeform 40"/>
          <p:cNvSpPr/>
          <p:nvPr/>
        </p:nvSpPr>
        <p:spPr>
          <a:xfrm>
            <a:off x="12698746" y="6826185"/>
            <a:ext cx="1076289" cy="1076289"/>
          </a:xfrm>
          <a:custGeom>
            <a:avLst/>
            <a:gdLst/>
            <a:ahLst/>
            <a:cxnLst/>
            <a:rect l="l" t="t" r="r" b="b"/>
            <a:pathLst>
              <a:path w="1076289" h="1076289">
                <a:moveTo>
                  <a:pt x="0" y="0"/>
                </a:moveTo>
                <a:lnTo>
                  <a:pt x="1076289" y="0"/>
                </a:lnTo>
                <a:lnTo>
                  <a:pt x="1076289" y="1076289"/>
                </a:lnTo>
                <a:lnTo>
                  <a:pt x="0" y="107628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86414" y="8880568"/>
            <a:ext cx="1076289" cy="1076289"/>
          </a:xfrm>
          <a:custGeom>
            <a:avLst/>
            <a:gdLst/>
            <a:ahLst/>
            <a:cxnLst/>
            <a:rect l="l" t="t" r="r" b="b"/>
            <a:pathLst>
              <a:path w="1076289" h="1076289">
                <a:moveTo>
                  <a:pt x="0" y="0"/>
                </a:moveTo>
                <a:lnTo>
                  <a:pt x="1076288" y="0"/>
                </a:lnTo>
                <a:lnTo>
                  <a:pt x="1076288" y="1076289"/>
                </a:lnTo>
                <a:lnTo>
                  <a:pt x="0" y="107628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lv-LV"/>
          </a:p>
        </p:txBody>
      </p:sp>
      <p:grpSp>
        <p:nvGrpSpPr>
          <p:cNvPr id="3" name="Group 3"/>
          <p:cNvGrpSpPr/>
          <p:nvPr/>
        </p:nvGrpSpPr>
        <p:grpSpPr>
          <a:xfrm>
            <a:off x="13227365" y="0"/>
            <a:ext cx="5668786" cy="10314266"/>
            <a:chOff x="0" y="0"/>
            <a:chExt cx="878243" cy="1597950"/>
          </a:xfrm>
        </p:grpSpPr>
        <p:sp>
          <p:nvSpPr>
            <p:cNvPr id="4" name="Freeform 4"/>
            <p:cNvSpPr/>
            <p:nvPr/>
          </p:nvSpPr>
          <p:spPr>
            <a:xfrm>
              <a:off x="0" y="0"/>
              <a:ext cx="878243" cy="1597950"/>
            </a:xfrm>
            <a:custGeom>
              <a:avLst/>
              <a:gdLst/>
              <a:ahLst/>
              <a:cxnLst/>
              <a:rect l="l" t="t" r="r" b="b"/>
              <a:pathLst>
                <a:path w="878243" h="1597950">
                  <a:moveTo>
                    <a:pt x="0" y="0"/>
                  </a:moveTo>
                  <a:lnTo>
                    <a:pt x="878243" y="0"/>
                  </a:lnTo>
                  <a:lnTo>
                    <a:pt x="878243" y="1597950"/>
                  </a:lnTo>
                  <a:lnTo>
                    <a:pt x="0" y="1597950"/>
                  </a:lnTo>
                  <a:close/>
                </a:path>
              </a:pathLst>
            </a:custGeom>
            <a:blipFill>
              <a:blip r:embed="rId4"/>
              <a:stretch>
                <a:fillRect l="-23703" t="-5066" r="-62395" b="-48451"/>
              </a:stretch>
            </a:blipFill>
          </p:spPr>
          <p:txBody>
            <a:bodyPr/>
            <a:lstStyle/>
            <a:p>
              <a:endParaRPr lang="lv-LV"/>
            </a:p>
          </p:txBody>
        </p:sp>
      </p:grpSp>
      <p:grpSp>
        <p:nvGrpSpPr>
          <p:cNvPr id="5" name="Group 5"/>
          <p:cNvGrpSpPr/>
          <p:nvPr/>
        </p:nvGrpSpPr>
        <p:grpSpPr>
          <a:xfrm>
            <a:off x="1850986" y="3867407"/>
            <a:ext cx="14586028" cy="5019511"/>
            <a:chOff x="0" y="0"/>
            <a:chExt cx="3841588" cy="1322011"/>
          </a:xfrm>
        </p:grpSpPr>
        <p:sp>
          <p:nvSpPr>
            <p:cNvPr id="6" name="Freeform 6"/>
            <p:cNvSpPr/>
            <p:nvPr/>
          </p:nvSpPr>
          <p:spPr>
            <a:xfrm>
              <a:off x="0" y="0"/>
              <a:ext cx="3841588" cy="1322011"/>
            </a:xfrm>
            <a:custGeom>
              <a:avLst/>
              <a:gdLst/>
              <a:ahLst/>
              <a:cxnLst/>
              <a:rect l="l" t="t" r="r" b="b"/>
              <a:pathLst>
                <a:path w="3841588" h="1322011">
                  <a:moveTo>
                    <a:pt x="9023" y="0"/>
                  </a:moveTo>
                  <a:lnTo>
                    <a:pt x="3832565" y="0"/>
                  </a:lnTo>
                  <a:cubicBezTo>
                    <a:pt x="3837548" y="0"/>
                    <a:pt x="3841588" y="4040"/>
                    <a:pt x="3841588" y="9023"/>
                  </a:cubicBezTo>
                  <a:lnTo>
                    <a:pt x="3841588" y="1312988"/>
                  </a:lnTo>
                  <a:cubicBezTo>
                    <a:pt x="3841588" y="1317971"/>
                    <a:pt x="3837548" y="1322011"/>
                    <a:pt x="3832565" y="1322011"/>
                  </a:cubicBezTo>
                  <a:lnTo>
                    <a:pt x="9023" y="1322011"/>
                  </a:lnTo>
                  <a:cubicBezTo>
                    <a:pt x="4040" y="1322011"/>
                    <a:pt x="0" y="1317971"/>
                    <a:pt x="0" y="1312988"/>
                  </a:cubicBezTo>
                  <a:lnTo>
                    <a:pt x="0" y="9023"/>
                  </a:lnTo>
                  <a:cubicBezTo>
                    <a:pt x="0" y="4040"/>
                    <a:pt x="4040" y="0"/>
                    <a:pt x="9023" y="0"/>
                  </a:cubicBezTo>
                  <a:close/>
                </a:path>
              </a:pathLst>
            </a:custGeom>
            <a:solidFill>
              <a:srgbClr val="FDFDFD"/>
            </a:solidFill>
            <a:ln w="38100" cap="sq">
              <a:solidFill>
                <a:srgbClr val="095147"/>
              </a:solidFill>
              <a:prstDash val="solid"/>
              <a:miter/>
            </a:ln>
          </p:spPr>
          <p:txBody>
            <a:bodyPr/>
            <a:lstStyle/>
            <a:p>
              <a:endParaRPr lang="lv-LV"/>
            </a:p>
          </p:txBody>
        </p:sp>
        <p:sp>
          <p:nvSpPr>
            <p:cNvPr id="7" name="TextBox 7"/>
            <p:cNvSpPr txBox="1"/>
            <p:nvPr/>
          </p:nvSpPr>
          <p:spPr>
            <a:xfrm>
              <a:off x="0" y="-38100"/>
              <a:ext cx="3841588" cy="1360111"/>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3515862" y="-47589"/>
            <a:ext cx="1076289" cy="1076289"/>
          </a:xfrm>
          <a:custGeom>
            <a:avLst/>
            <a:gdLst/>
            <a:ahLst/>
            <a:cxnLst/>
            <a:rect l="l" t="t" r="r" b="b"/>
            <a:pathLst>
              <a:path w="1076289" h="1076289">
                <a:moveTo>
                  <a:pt x="0" y="0"/>
                </a:moveTo>
                <a:lnTo>
                  <a:pt x="1076288" y="0"/>
                </a:lnTo>
                <a:lnTo>
                  <a:pt x="1076288" y="1076289"/>
                </a:lnTo>
                <a:lnTo>
                  <a:pt x="0" y="107628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lv-LV"/>
          </a:p>
        </p:txBody>
      </p:sp>
      <p:sp>
        <p:nvSpPr>
          <p:cNvPr id="9" name="Freeform 9"/>
          <p:cNvSpPr/>
          <p:nvPr/>
        </p:nvSpPr>
        <p:spPr>
          <a:xfrm>
            <a:off x="10910866" y="9554394"/>
            <a:ext cx="1076289" cy="1076289"/>
          </a:xfrm>
          <a:custGeom>
            <a:avLst/>
            <a:gdLst/>
            <a:ahLst/>
            <a:cxnLst/>
            <a:rect l="l" t="t" r="r" b="b"/>
            <a:pathLst>
              <a:path w="1076289" h="1076289">
                <a:moveTo>
                  <a:pt x="0" y="0"/>
                </a:moveTo>
                <a:lnTo>
                  <a:pt x="1076288" y="0"/>
                </a:lnTo>
                <a:lnTo>
                  <a:pt x="1076288" y="1076289"/>
                </a:lnTo>
                <a:lnTo>
                  <a:pt x="0" y="107628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lv-LV"/>
          </a:p>
        </p:txBody>
      </p:sp>
      <p:sp>
        <p:nvSpPr>
          <p:cNvPr id="10" name="Freeform 10"/>
          <p:cNvSpPr/>
          <p:nvPr/>
        </p:nvSpPr>
        <p:spPr>
          <a:xfrm>
            <a:off x="13842110" y="4135654"/>
            <a:ext cx="1357732" cy="1345286"/>
          </a:xfrm>
          <a:custGeom>
            <a:avLst/>
            <a:gdLst/>
            <a:ahLst/>
            <a:cxnLst/>
            <a:rect l="l" t="t" r="r" b="b"/>
            <a:pathLst>
              <a:path w="1357732" h="1345286">
                <a:moveTo>
                  <a:pt x="0" y="0"/>
                </a:moveTo>
                <a:lnTo>
                  <a:pt x="1357732" y="0"/>
                </a:lnTo>
                <a:lnTo>
                  <a:pt x="1357732" y="1345286"/>
                </a:lnTo>
                <a:lnTo>
                  <a:pt x="0" y="134528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11" name="Freeform 11"/>
          <p:cNvSpPr/>
          <p:nvPr/>
        </p:nvSpPr>
        <p:spPr>
          <a:xfrm>
            <a:off x="8707431" y="4235226"/>
            <a:ext cx="869628" cy="1297146"/>
          </a:xfrm>
          <a:custGeom>
            <a:avLst/>
            <a:gdLst/>
            <a:ahLst/>
            <a:cxnLst/>
            <a:rect l="l" t="t" r="r" b="b"/>
            <a:pathLst>
              <a:path w="869628" h="1297146">
                <a:moveTo>
                  <a:pt x="0" y="0"/>
                </a:moveTo>
                <a:lnTo>
                  <a:pt x="869628" y="0"/>
                </a:lnTo>
                <a:lnTo>
                  <a:pt x="869628" y="1297146"/>
                </a:lnTo>
                <a:lnTo>
                  <a:pt x="0" y="129714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lv-LV"/>
          </a:p>
        </p:txBody>
      </p:sp>
      <p:sp>
        <p:nvSpPr>
          <p:cNvPr id="12" name="Freeform 12"/>
          <p:cNvSpPr/>
          <p:nvPr/>
        </p:nvSpPr>
        <p:spPr>
          <a:xfrm>
            <a:off x="3216680" y="4340960"/>
            <a:ext cx="1199979" cy="1139980"/>
          </a:xfrm>
          <a:custGeom>
            <a:avLst/>
            <a:gdLst/>
            <a:ahLst/>
            <a:cxnLst/>
            <a:rect l="l" t="t" r="r" b="b"/>
            <a:pathLst>
              <a:path w="1199979" h="1139980">
                <a:moveTo>
                  <a:pt x="0" y="0"/>
                </a:moveTo>
                <a:lnTo>
                  <a:pt x="1199979" y="0"/>
                </a:lnTo>
                <a:lnTo>
                  <a:pt x="1199979" y="1139980"/>
                </a:lnTo>
                <a:lnTo>
                  <a:pt x="0" y="113998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sp>
        <p:nvSpPr>
          <p:cNvPr id="13" name="TextBox 13"/>
          <p:cNvSpPr txBox="1"/>
          <p:nvPr/>
        </p:nvSpPr>
        <p:spPr>
          <a:xfrm>
            <a:off x="5878251" y="6886347"/>
            <a:ext cx="6546524" cy="1544320"/>
          </a:xfrm>
          <a:prstGeom prst="rect">
            <a:avLst/>
          </a:prstGeom>
        </p:spPr>
        <p:txBody>
          <a:bodyPr lIns="0" tIns="0" rIns="0" bIns="0" rtlCol="0" anchor="t">
            <a:spAutoFit/>
          </a:bodyPr>
          <a:lstStyle/>
          <a:p>
            <a:pPr algn="ctr">
              <a:lnSpc>
                <a:spcPts val="3079"/>
              </a:lnSpc>
            </a:pPr>
            <a:r>
              <a:rPr lang="en-US" sz="2199" spc="2">
                <a:solidFill>
                  <a:srgbClr val="090F10"/>
                </a:solidFill>
                <a:latin typeface="Montserrat"/>
                <a:ea typeface="Montserrat"/>
                <a:cs typeface="Montserrat"/>
                <a:sym typeface="Montserrat"/>
              </a:rPr>
              <a:t> companies across the biomedicine ecosystem, ranging from pharmaceuticals and biotechnology to medical devices, diagnostics, and chemical production</a:t>
            </a:r>
          </a:p>
        </p:txBody>
      </p:sp>
      <p:sp>
        <p:nvSpPr>
          <p:cNvPr id="16" name="TextBox 16"/>
          <p:cNvSpPr txBox="1"/>
          <p:nvPr/>
        </p:nvSpPr>
        <p:spPr>
          <a:xfrm>
            <a:off x="10048358" y="6010923"/>
            <a:ext cx="72222" cy="411323"/>
          </a:xfrm>
          <a:prstGeom prst="rect">
            <a:avLst/>
          </a:prstGeom>
        </p:spPr>
        <p:txBody>
          <a:bodyPr lIns="0" tIns="0" rIns="0" bIns="0" rtlCol="0" anchor="t">
            <a:spAutoFit/>
          </a:bodyPr>
          <a:lstStyle/>
          <a:p>
            <a:pPr algn="l">
              <a:lnSpc>
                <a:spcPts val="3458"/>
              </a:lnSpc>
            </a:pPr>
            <a:r>
              <a:rPr lang="en-US" sz="2128">
                <a:solidFill>
                  <a:srgbClr val="090F10"/>
                </a:solidFill>
                <a:latin typeface="Montserrat Thin"/>
                <a:ea typeface="Montserrat Thin"/>
                <a:cs typeface="Montserrat Thin"/>
                <a:sym typeface="Montserrat Thin"/>
              </a:rPr>
              <a:t> </a:t>
            </a:r>
          </a:p>
        </p:txBody>
      </p:sp>
      <p:sp>
        <p:nvSpPr>
          <p:cNvPr id="17" name="TextBox 17"/>
          <p:cNvSpPr txBox="1"/>
          <p:nvPr/>
        </p:nvSpPr>
        <p:spPr>
          <a:xfrm>
            <a:off x="13805999" y="6010923"/>
            <a:ext cx="72222" cy="411323"/>
          </a:xfrm>
          <a:prstGeom prst="rect">
            <a:avLst/>
          </a:prstGeom>
        </p:spPr>
        <p:txBody>
          <a:bodyPr lIns="0" tIns="0" rIns="0" bIns="0" rtlCol="0" anchor="t">
            <a:spAutoFit/>
          </a:bodyPr>
          <a:lstStyle/>
          <a:p>
            <a:pPr algn="l">
              <a:lnSpc>
                <a:spcPts val="3458"/>
              </a:lnSpc>
            </a:pPr>
            <a:r>
              <a:rPr lang="en-US" sz="2128">
                <a:solidFill>
                  <a:srgbClr val="090F10"/>
                </a:solidFill>
                <a:latin typeface="Montserrat Thin"/>
                <a:ea typeface="Montserrat Thin"/>
                <a:cs typeface="Montserrat Thin"/>
                <a:sym typeface="Montserrat Thin"/>
              </a:rPr>
              <a:t> </a:t>
            </a:r>
          </a:p>
        </p:txBody>
      </p:sp>
      <p:sp>
        <p:nvSpPr>
          <p:cNvPr id="18" name="TextBox 18"/>
          <p:cNvSpPr txBox="1"/>
          <p:nvPr/>
        </p:nvSpPr>
        <p:spPr>
          <a:xfrm>
            <a:off x="2100024" y="6886347"/>
            <a:ext cx="3433291" cy="763270"/>
          </a:xfrm>
          <a:prstGeom prst="rect">
            <a:avLst/>
          </a:prstGeom>
        </p:spPr>
        <p:txBody>
          <a:bodyPr lIns="0" tIns="0" rIns="0" bIns="0" rtlCol="0" anchor="t">
            <a:spAutoFit/>
          </a:bodyPr>
          <a:lstStyle/>
          <a:p>
            <a:pPr marL="0" lvl="0" indent="0" algn="ctr">
              <a:lnSpc>
                <a:spcPts val="3079"/>
              </a:lnSpc>
              <a:spcBef>
                <a:spcPct val="0"/>
              </a:spcBef>
            </a:pPr>
            <a:r>
              <a:rPr lang="en-US" sz="2199" spc="2" dirty="0">
                <a:solidFill>
                  <a:srgbClr val="090F10"/>
                </a:solidFill>
                <a:latin typeface="Montserrat"/>
                <a:ea typeface="Montserrat"/>
                <a:cs typeface="Montserrat"/>
                <a:sym typeface="Montserrat"/>
              </a:rPr>
              <a:t>years</a:t>
            </a:r>
            <a:r>
              <a:rPr lang="en-US" sz="2199" u="none" strike="noStrike" spc="2" dirty="0">
                <a:solidFill>
                  <a:srgbClr val="090F10"/>
                </a:solidFill>
                <a:latin typeface="Montserrat"/>
                <a:ea typeface="Montserrat"/>
                <a:cs typeface="Montserrat"/>
                <a:sym typeface="Montserrat"/>
              </a:rPr>
              <a:t> of biomedicine expertise</a:t>
            </a:r>
          </a:p>
        </p:txBody>
      </p:sp>
      <p:sp>
        <p:nvSpPr>
          <p:cNvPr id="19" name="TextBox 19"/>
          <p:cNvSpPr txBox="1"/>
          <p:nvPr/>
        </p:nvSpPr>
        <p:spPr>
          <a:xfrm>
            <a:off x="1028700" y="685800"/>
            <a:ext cx="13077052" cy="800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NEXT-GEN Biomedicine</a:t>
            </a:r>
          </a:p>
        </p:txBody>
      </p:sp>
      <p:sp>
        <p:nvSpPr>
          <p:cNvPr id="21" name="TextBox 21"/>
          <p:cNvSpPr txBox="1"/>
          <p:nvPr/>
        </p:nvSpPr>
        <p:spPr>
          <a:xfrm>
            <a:off x="12769712" y="6886347"/>
            <a:ext cx="3502529" cy="1153795"/>
          </a:xfrm>
          <a:prstGeom prst="rect">
            <a:avLst/>
          </a:prstGeom>
        </p:spPr>
        <p:txBody>
          <a:bodyPr lIns="0" tIns="0" rIns="0" bIns="0" rtlCol="0" anchor="t">
            <a:spAutoFit/>
          </a:bodyPr>
          <a:lstStyle/>
          <a:p>
            <a:pPr algn="ctr">
              <a:lnSpc>
                <a:spcPts val="3080"/>
              </a:lnSpc>
            </a:pPr>
            <a:r>
              <a:rPr lang="en-US" sz="2200">
                <a:solidFill>
                  <a:srgbClr val="090F10"/>
                </a:solidFill>
                <a:latin typeface="Montserrat"/>
                <a:ea typeface="Montserrat"/>
                <a:cs typeface="Montserrat"/>
                <a:sym typeface="Montserrat"/>
              </a:rPr>
              <a:t>of chemicals &amp; pharmaceutical products are exported</a:t>
            </a:r>
          </a:p>
        </p:txBody>
      </p:sp>
      <p:sp>
        <p:nvSpPr>
          <p:cNvPr id="22" name="TextBox 22"/>
          <p:cNvSpPr txBox="1"/>
          <p:nvPr/>
        </p:nvSpPr>
        <p:spPr>
          <a:xfrm>
            <a:off x="1028700" y="1533782"/>
            <a:ext cx="12198665" cy="1371600"/>
          </a:xfrm>
          <a:prstGeom prst="rect">
            <a:avLst/>
          </a:prstGeom>
        </p:spPr>
        <p:txBody>
          <a:bodyPr lIns="0" tIns="0" rIns="0" bIns="0" rtlCol="0" anchor="t">
            <a:spAutoFit/>
          </a:bodyPr>
          <a:lstStyle/>
          <a:p>
            <a:pPr algn="l">
              <a:lnSpc>
                <a:spcPts val="3600"/>
              </a:lnSpc>
              <a:spcBef>
                <a:spcPct val="0"/>
              </a:spcBef>
            </a:pPr>
            <a:r>
              <a:rPr lang="en-US" sz="3000">
                <a:solidFill>
                  <a:srgbClr val="8B8B8B"/>
                </a:solidFill>
                <a:latin typeface="Montserrat"/>
                <a:ea typeface="Montserrat"/>
                <a:cs typeface="Montserrat"/>
                <a:sym typeface="Montserrat"/>
              </a:rPr>
              <a:t>Latvia's deep industry expertise and leading research institutions offer a high‑quality, cost‑efficient platform for innovation in precision medicine, biomaterials, pharmaceuticals</a:t>
            </a:r>
          </a:p>
        </p:txBody>
      </p:sp>
      <p:grpSp>
        <p:nvGrpSpPr>
          <p:cNvPr id="23" name="Group 40">
            <a:extLst>
              <a:ext uri="{FF2B5EF4-FFF2-40B4-BE49-F238E27FC236}">
                <a16:creationId xmlns:a16="http://schemas.microsoft.com/office/drawing/2014/main" id="{82165E32-29FF-C11A-842D-491F0CA4948C}"/>
              </a:ext>
            </a:extLst>
          </p:cNvPr>
          <p:cNvGrpSpPr/>
          <p:nvPr/>
        </p:nvGrpSpPr>
        <p:grpSpPr>
          <a:xfrm>
            <a:off x="3048000" y="5807910"/>
            <a:ext cx="1524000" cy="797054"/>
            <a:chOff x="0" y="0"/>
            <a:chExt cx="880871" cy="334428"/>
          </a:xfrm>
        </p:grpSpPr>
        <p:sp>
          <p:nvSpPr>
            <p:cNvPr id="24" name="Freeform 41">
              <a:extLst>
                <a:ext uri="{FF2B5EF4-FFF2-40B4-BE49-F238E27FC236}">
                  <a16:creationId xmlns:a16="http://schemas.microsoft.com/office/drawing/2014/main" id="{8F904165-6593-32F4-F284-B67B156C4961}"/>
                </a:ext>
              </a:extLst>
            </p:cNvPr>
            <p:cNvSpPr/>
            <p:nvPr/>
          </p:nvSpPr>
          <p:spPr>
            <a:xfrm>
              <a:off x="0" y="0"/>
              <a:ext cx="880871" cy="334428"/>
            </a:xfrm>
            <a:custGeom>
              <a:avLst/>
              <a:gdLst/>
              <a:ahLst/>
              <a:cxnLst/>
              <a:rect l="l" t="t" r="r" b="b"/>
              <a:pathLst>
                <a:path w="880871" h="334428">
                  <a:moveTo>
                    <a:pt x="0" y="0"/>
                  </a:moveTo>
                  <a:lnTo>
                    <a:pt x="880871" y="0"/>
                  </a:lnTo>
                  <a:lnTo>
                    <a:pt x="880871" y="334428"/>
                  </a:lnTo>
                  <a:lnTo>
                    <a:pt x="0" y="334428"/>
                  </a:lnTo>
                  <a:close/>
                </a:path>
              </a:pathLst>
            </a:custGeom>
            <a:solidFill>
              <a:srgbClr val="095147"/>
            </a:solidFill>
          </p:spPr>
          <p:txBody>
            <a:bodyPr/>
            <a:lstStyle/>
            <a:p>
              <a:endParaRPr lang="lv-LV"/>
            </a:p>
          </p:txBody>
        </p:sp>
        <p:sp>
          <p:nvSpPr>
            <p:cNvPr id="25" name="TextBox 42">
              <a:extLst>
                <a:ext uri="{FF2B5EF4-FFF2-40B4-BE49-F238E27FC236}">
                  <a16:creationId xmlns:a16="http://schemas.microsoft.com/office/drawing/2014/main" id="{699E87AA-051E-F5DA-BDB2-336B596D28B2}"/>
                </a:ext>
              </a:extLst>
            </p:cNvPr>
            <p:cNvSpPr txBox="1"/>
            <p:nvPr/>
          </p:nvSpPr>
          <p:spPr>
            <a:xfrm>
              <a:off x="0" y="-76200"/>
              <a:ext cx="880871" cy="410628"/>
            </a:xfrm>
            <a:prstGeom prst="rect">
              <a:avLst/>
            </a:prstGeom>
          </p:spPr>
          <p:txBody>
            <a:bodyPr lIns="50800" tIns="50800" rIns="50800" bIns="50800" rtlCol="0" anchor="ctr"/>
            <a:lstStyle/>
            <a:p>
              <a:pPr marL="0" lvl="0" indent="0" algn="ctr">
                <a:lnSpc>
                  <a:spcPts val="2973"/>
                </a:lnSpc>
                <a:spcBef>
                  <a:spcPct val="0"/>
                </a:spcBef>
              </a:pPr>
              <a:endParaRPr/>
            </a:p>
          </p:txBody>
        </p:sp>
      </p:grpSp>
      <p:sp>
        <p:nvSpPr>
          <p:cNvPr id="14" name="TextBox 14"/>
          <p:cNvSpPr txBox="1"/>
          <p:nvPr/>
        </p:nvSpPr>
        <p:spPr>
          <a:xfrm>
            <a:off x="1850986" y="5784795"/>
            <a:ext cx="3931367" cy="854075"/>
          </a:xfrm>
          <a:prstGeom prst="rect">
            <a:avLst/>
          </a:prstGeom>
        </p:spPr>
        <p:txBody>
          <a:bodyPr lIns="0" tIns="0" rIns="0" bIns="0" rtlCol="0" anchor="t">
            <a:spAutoFit/>
          </a:bodyPr>
          <a:lstStyle/>
          <a:p>
            <a:pPr algn="ctr">
              <a:lnSpc>
                <a:spcPts val="7000"/>
              </a:lnSpc>
            </a:pPr>
            <a:r>
              <a:rPr lang="en-US" sz="5000" b="1" dirty="0">
                <a:solidFill>
                  <a:srgbClr val="09E6A1"/>
                </a:solidFill>
                <a:latin typeface="Montserrat Bold"/>
                <a:ea typeface="Montserrat Bold"/>
                <a:cs typeface="Montserrat Bold"/>
                <a:sym typeface="Montserrat Bold"/>
              </a:rPr>
              <a:t>60+</a:t>
            </a:r>
          </a:p>
        </p:txBody>
      </p:sp>
      <p:grpSp>
        <p:nvGrpSpPr>
          <p:cNvPr id="26" name="Group 40">
            <a:extLst>
              <a:ext uri="{FF2B5EF4-FFF2-40B4-BE49-F238E27FC236}">
                <a16:creationId xmlns:a16="http://schemas.microsoft.com/office/drawing/2014/main" id="{919EF28D-0852-8D03-B0F2-F597A02E845C}"/>
              </a:ext>
            </a:extLst>
          </p:cNvPr>
          <p:cNvGrpSpPr/>
          <p:nvPr/>
        </p:nvGrpSpPr>
        <p:grpSpPr>
          <a:xfrm>
            <a:off x="-159135" y="5569540"/>
            <a:ext cx="10243604" cy="1273793"/>
            <a:chOff x="0" y="-76200"/>
            <a:chExt cx="3521457" cy="410628"/>
          </a:xfrm>
        </p:grpSpPr>
        <p:sp>
          <p:nvSpPr>
            <p:cNvPr id="27" name="Freeform 41">
              <a:extLst>
                <a:ext uri="{FF2B5EF4-FFF2-40B4-BE49-F238E27FC236}">
                  <a16:creationId xmlns:a16="http://schemas.microsoft.com/office/drawing/2014/main" id="{D2923253-6781-2A22-F33B-751A8F696792}"/>
                </a:ext>
              </a:extLst>
            </p:cNvPr>
            <p:cNvSpPr/>
            <p:nvPr/>
          </p:nvSpPr>
          <p:spPr>
            <a:xfrm>
              <a:off x="2902466" y="7450"/>
              <a:ext cx="618991" cy="256943"/>
            </a:xfrm>
            <a:custGeom>
              <a:avLst/>
              <a:gdLst/>
              <a:ahLst/>
              <a:cxnLst/>
              <a:rect l="l" t="t" r="r" b="b"/>
              <a:pathLst>
                <a:path w="880871" h="334428">
                  <a:moveTo>
                    <a:pt x="0" y="0"/>
                  </a:moveTo>
                  <a:lnTo>
                    <a:pt x="880871" y="0"/>
                  </a:lnTo>
                  <a:lnTo>
                    <a:pt x="880871" y="334428"/>
                  </a:lnTo>
                  <a:lnTo>
                    <a:pt x="0" y="334428"/>
                  </a:lnTo>
                  <a:close/>
                </a:path>
              </a:pathLst>
            </a:custGeom>
            <a:solidFill>
              <a:srgbClr val="095147"/>
            </a:solidFill>
          </p:spPr>
          <p:txBody>
            <a:bodyPr/>
            <a:lstStyle/>
            <a:p>
              <a:endParaRPr lang="lv-LV" dirty="0"/>
            </a:p>
          </p:txBody>
        </p:sp>
        <p:sp>
          <p:nvSpPr>
            <p:cNvPr id="28" name="TextBox 42">
              <a:extLst>
                <a:ext uri="{FF2B5EF4-FFF2-40B4-BE49-F238E27FC236}">
                  <a16:creationId xmlns:a16="http://schemas.microsoft.com/office/drawing/2014/main" id="{18E206AF-4360-66FA-4CC6-97B61F6477F4}"/>
                </a:ext>
              </a:extLst>
            </p:cNvPr>
            <p:cNvSpPr txBox="1"/>
            <p:nvPr/>
          </p:nvSpPr>
          <p:spPr>
            <a:xfrm>
              <a:off x="0" y="-76200"/>
              <a:ext cx="880871" cy="410628"/>
            </a:xfrm>
            <a:prstGeom prst="rect">
              <a:avLst/>
            </a:prstGeom>
          </p:spPr>
          <p:txBody>
            <a:bodyPr lIns="50800" tIns="50800" rIns="50800" bIns="50800" rtlCol="0" anchor="ctr"/>
            <a:lstStyle/>
            <a:p>
              <a:pPr marL="0" lvl="0" indent="0" algn="ctr">
                <a:lnSpc>
                  <a:spcPts val="2973"/>
                </a:lnSpc>
                <a:spcBef>
                  <a:spcPct val="0"/>
                </a:spcBef>
              </a:pPr>
              <a:endParaRPr/>
            </a:p>
          </p:txBody>
        </p:sp>
      </p:grpSp>
      <p:sp>
        <p:nvSpPr>
          <p:cNvPr id="15" name="TextBox 15"/>
          <p:cNvSpPr txBox="1"/>
          <p:nvPr/>
        </p:nvSpPr>
        <p:spPr>
          <a:xfrm>
            <a:off x="8333720" y="5794170"/>
            <a:ext cx="1786860" cy="831703"/>
          </a:xfrm>
          <a:prstGeom prst="rect">
            <a:avLst/>
          </a:prstGeom>
        </p:spPr>
        <p:txBody>
          <a:bodyPr wrap="square" lIns="0" tIns="0" rIns="0" bIns="0" rtlCol="0" anchor="t">
            <a:spAutoFit/>
          </a:bodyPr>
          <a:lstStyle/>
          <a:p>
            <a:pPr marL="0" lvl="0" indent="0" algn="ctr">
              <a:lnSpc>
                <a:spcPts val="7000"/>
              </a:lnSpc>
              <a:spcBef>
                <a:spcPct val="0"/>
              </a:spcBef>
            </a:pPr>
            <a:r>
              <a:rPr lang="en-US" sz="5000" b="1" dirty="0">
                <a:solidFill>
                  <a:srgbClr val="09E6A1"/>
                </a:solidFill>
                <a:latin typeface="Montserrat Bold"/>
                <a:ea typeface="Montserrat Bold"/>
                <a:cs typeface="Montserrat Bold"/>
                <a:sym typeface="Montserrat Bold"/>
              </a:rPr>
              <a:t>500</a:t>
            </a:r>
            <a:r>
              <a:rPr lang="lv-LV" sz="5000" b="1" dirty="0">
                <a:solidFill>
                  <a:srgbClr val="09E6A1"/>
                </a:solidFill>
                <a:latin typeface="Montserrat Bold"/>
                <a:ea typeface="Montserrat Bold"/>
                <a:cs typeface="Montserrat Bold"/>
                <a:sym typeface="Montserrat Bold"/>
              </a:rPr>
              <a:t>+</a:t>
            </a:r>
            <a:endParaRPr lang="en-US" sz="5000" b="1" dirty="0">
              <a:solidFill>
                <a:srgbClr val="09E6A1"/>
              </a:solidFill>
              <a:latin typeface="Montserrat Bold"/>
              <a:ea typeface="Montserrat Bold"/>
              <a:cs typeface="Montserrat Bold"/>
              <a:sym typeface="Montserrat Bold"/>
            </a:endParaRPr>
          </a:p>
        </p:txBody>
      </p:sp>
      <p:grpSp>
        <p:nvGrpSpPr>
          <p:cNvPr id="29" name="Group 40">
            <a:extLst>
              <a:ext uri="{FF2B5EF4-FFF2-40B4-BE49-F238E27FC236}">
                <a16:creationId xmlns:a16="http://schemas.microsoft.com/office/drawing/2014/main" id="{9D963AA8-FE16-7F89-8956-26D2B227C63C}"/>
              </a:ext>
            </a:extLst>
          </p:cNvPr>
          <p:cNvGrpSpPr/>
          <p:nvPr/>
        </p:nvGrpSpPr>
        <p:grpSpPr>
          <a:xfrm>
            <a:off x="13830151" y="5829027"/>
            <a:ext cx="1646404" cy="797054"/>
            <a:chOff x="0" y="0"/>
            <a:chExt cx="880871" cy="334428"/>
          </a:xfrm>
        </p:grpSpPr>
        <p:sp>
          <p:nvSpPr>
            <p:cNvPr id="30" name="Freeform 41">
              <a:extLst>
                <a:ext uri="{FF2B5EF4-FFF2-40B4-BE49-F238E27FC236}">
                  <a16:creationId xmlns:a16="http://schemas.microsoft.com/office/drawing/2014/main" id="{DCBFC47A-4658-9C1B-FE24-9FBA2953158B}"/>
                </a:ext>
              </a:extLst>
            </p:cNvPr>
            <p:cNvSpPr/>
            <p:nvPr/>
          </p:nvSpPr>
          <p:spPr>
            <a:xfrm>
              <a:off x="0" y="0"/>
              <a:ext cx="880871" cy="334428"/>
            </a:xfrm>
            <a:custGeom>
              <a:avLst/>
              <a:gdLst/>
              <a:ahLst/>
              <a:cxnLst/>
              <a:rect l="l" t="t" r="r" b="b"/>
              <a:pathLst>
                <a:path w="880871" h="334428">
                  <a:moveTo>
                    <a:pt x="0" y="0"/>
                  </a:moveTo>
                  <a:lnTo>
                    <a:pt x="880871" y="0"/>
                  </a:lnTo>
                  <a:lnTo>
                    <a:pt x="880871" y="334428"/>
                  </a:lnTo>
                  <a:lnTo>
                    <a:pt x="0" y="334428"/>
                  </a:lnTo>
                  <a:close/>
                </a:path>
              </a:pathLst>
            </a:custGeom>
            <a:solidFill>
              <a:srgbClr val="095147"/>
            </a:solidFill>
          </p:spPr>
          <p:txBody>
            <a:bodyPr/>
            <a:lstStyle/>
            <a:p>
              <a:endParaRPr lang="lv-LV"/>
            </a:p>
          </p:txBody>
        </p:sp>
        <p:sp>
          <p:nvSpPr>
            <p:cNvPr id="31" name="TextBox 42">
              <a:extLst>
                <a:ext uri="{FF2B5EF4-FFF2-40B4-BE49-F238E27FC236}">
                  <a16:creationId xmlns:a16="http://schemas.microsoft.com/office/drawing/2014/main" id="{AF64C4C3-4CFF-C89E-9CCB-A4B0A137A95E}"/>
                </a:ext>
              </a:extLst>
            </p:cNvPr>
            <p:cNvSpPr txBox="1"/>
            <p:nvPr/>
          </p:nvSpPr>
          <p:spPr>
            <a:xfrm>
              <a:off x="0" y="-76200"/>
              <a:ext cx="880871" cy="410628"/>
            </a:xfrm>
            <a:prstGeom prst="rect">
              <a:avLst/>
            </a:prstGeom>
          </p:spPr>
          <p:txBody>
            <a:bodyPr lIns="50800" tIns="50800" rIns="50800" bIns="50800" rtlCol="0" anchor="ctr"/>
            <a:lstStyle/>
            <a:p>
              <a:pPr marL="0" lvl="0" indent="0" algn="ctr">
                <a:lnSpc>
                  <a:spcPts val="2973"/>
                </a:lnSpc>
                <a:spcBef>
                  <a:spcPct val="0"/>
                </a:spcBef>
              </a:pPr>
              <a:endParaRPr/>
            </a:p>
          </p:txBody>
        </p:sp>
      </p:grpSp>
      <p:sp>
        <p:nvSpPr>
          <p:cNvPr id="20" name="TextBox 20"/>
          <p:cNvSpPr txBox="1"/>
          <p:nvPr/>
        </p:nvSpPr>
        <p:spPr>
          <a:xfrm>
            <a:off x="13900756" y="5794170"/>
            <a:ext cx="1567844" cy="854075"/>
          </a:xfrm>
          <a:prstGeom prst="rect">
            <a:avLst/>
          </a:prstGeom>
        </p:spPr>
        <p:txBody>
          <a:bodyPr wrap="square" lIns="0" tIns="0" rIns="0" bIns="0" rtlCol="0" anchor="t">
            <a:spAutoFit/>
          </a:bodyPr>
          <a:lstStyle/>
          <a:p>
            <a:pPr marL="0" lvl="0" indent="0" algn="ctr">
              <a:lnSpc>
                <a:spcPts val="7000"/>
              </a:lnSpc>
              <a:spcBef>
                <a:spcPct val="0"/>
              </a:spcBef>
            </a:pPr>
            <a:r>
              <a:rPr lang="en-US" sz="5000" b="1" dirty="0">
                <a:solidFill>
                  <a:srgbClr val="09E6A1"/>
                </a:solidFill>
                <a:latin typeface="Montserrat Bold"/>
                <a:ea typeface="Montserrat Bold"/>
                <a:cs typeface="Montserrat Bold"/>
                <a:sym typeface="Montserrat Bold"/>
              </a:rPr>
              <a:t>74%</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227365" y="0"/>
            <a:ext cx="5668786" cy="10314266"/>
            <a:chOff x="0" y="0"/>
            <a:chExt cx="878243" cy="1597950"/>
          </a:xfrm>
        </p:grpSpPr>
        <p:sp>
          <p:nvSpPr>
            <p:cNvPr id="3" name="Freeform 3"/>
            <p:cNvSpPr/>
            <p:nvPr/>
          </p:nvSpPr>
          <p:spPr>
            <a:xfrm>
              <a:off x="0" y="0"/>
              <a:ext cx="878243" cy="1597950"/>
            </a:xfrm>
            <a:custGeom>
              <a:avLst/>
              <a:gdLst/>
              <a:ahLst/>
              <a:cxnLst/>
              <a:rect l="l" t="t" r="r" b="b"/>
              <a:pathLst>
                <a:path w="878243" h="1597950">
                  <a:moveTo>
                    <a:pt x="0" y="0"/>
                  </a:moveTo>
                  <a:lnTo>
                    <a:pt x="878243" y="0"/>
                  </a:lnTo>
                  <a:lnTo>
                    <a:pt x="878243" y="1597950"/>
                  </a:lnTo>
                  <a:lnTo>
                    <a:pt x="0" y="1597950"/>
                  </a:lnTo>
                  <a:close/>
                </a:path>
              </a:pathLst>
            </a:custGeom>
            <a:blipFill>
              <a:blip r:embed="rId3"/>
              <a:stretch>
                <a:fillRect l="-23703" t="-5066" r="-62395" b="-48451"/>
              </a:stretch>
            </a:blipFill>
          </p:spPr>
          <p:txBody>
            <a:bodyPr/>
            <a:lstStyle/>
            <a:p>
              <a:endParaRPr lang="lv-LV"/>
            </a:p>
          </p:txBody>
        </p:sp>
      </p:grpSp>
      <p:sp>
        <p:nvSpPr>
          <p:cNvPr id="4" name="Freeform 4"/>
          <p:cNvSpPr/>
          <p:nvPr/>
        </p:nvSpPr>
        <p:spPr>
          <a:xfrm>
            <a:off x="11247365" y="2461784"/>
            <a:ext cx="6361628" cy="747491"/>
          </a:xfrm>
          <a:custGeom>
            <a:avLst/>
            <a:gdLst/>
            <a:ahLst/>
            <a:cxnLst/>
            <a:rect l="l" t="t" r="r" b="b"/>
            <a:pathLst>
              <a:path w="6361628" h="747491">
                <a:moveTo>
                  <a:pt x="0" y="0"/>
                </a:moveTo>
                <a:lnTo>
                  <a:pt x="6361627" y="0"/>
                </a:lnTo>
                <a:lnTo>
                  <a:pt x="6361627" y="747492"/>
                </a:lnTo>
                <a:lnTo>
                  <a:pt x="0" y="747492"/>
                </a:lnTo>
                <a:lnTo>
                  <a:pt x="0" y="0"/>
                </a:lnTo>
                <a:close/>
              </a:path>
            </a:pathLst>
          </a:custGeom>
          <a:blipFill>
            <a:blip r:embed="rId4"/>
            <a:stretch>
              <a:fillRect/>
            </a:stretch>
          </a:blipFill>
        </p:spPr>
        <p:txBody>
          <a:bodyPr/>
          <a:lstStyle/>
          <a:p>
            <a:endParaRPr lang="lv-LV"/>
          </a:p>
        </p:txBody>
      </p:sp>
      <p:sp>
        <p:nvSpPr>
          <p:cNvPr id="5" name="Freeform 5"/>
          <p:cNvSpPr/>
          <p:nvPr/>
        </p:nvSpPr>
        <p:spPr>
          <a:xfrm>
            <a:off x="1958046" y="5288312"/>
            <a:ext cx="6361628" cy="595091"/>
          </a:xfrm>
          <a:custGeom>
            <a:avLst/>
            <a:gdLst/>
            <a:ahLst/>
            <a:cxnLst/>
            <a:rect l="l" t="t" r="r" b="b"/>
            <a:pathLst>
              <a:path w="6361628" h="595091">
                <a:moveTo>
                  <a:pt x="0" y="0"/>
                </a:moveTo>
                <a:lnTo>
                  <a:pt x="6361628" y="0"/>
                </a:lnTo>
                <a:lnTo>
                  <a:pt x="6361628" y="595091"/>
                </a:lnTo>
                <a:lnTo>
                  <a:pt x="0" y="595091"/>
                </a:lnTo>
                <a:lnTo>
                  <a:pt x="0" y="0"/>
                </a:lnTo>
                <a:close/>
              </a:path>
            </a:pathLst>
          </a:custGeom>
          <a:blipFill>
            <a:blip r:embed="rId4"/>
            <a:stretch>
              <a:fillRect b="-25609"/>
            </a:stretch>
          </a:blipFill>
        </p:spPr>
        <p:txBody>
          <a:bodyPr/>
          <a:lstStyle/>
          <a:p>
            <a:endParaRPr lang="lv-LV"/>
          </a:p>
        </p:txBody>
      </p:sp>
      <p:grpSp>
        <p:nvGrpSpPr>
          <p:cNvPr id="6" name="Group 6"/>
          <p:cNvGrpSpPr/>
          <p:nvPr/>
        </p:nvGrpSpPr>
        <p:grpSpPr>
          <a:xfrm>
            <a:off x="1112564" y="1763565"/>
            <a:ext cx="7974428" cy="3779656"/>
            <a:chOff x="0" y="0"/>
            <a:chExt cx="2100261" cy="995465"/>
          </a:xfrm>
        </p:grpSpPr>
        <p:sp>
          <p:nvSpPr>
            <p:cNvPr id="7" name="Freeform 7"/>
            <p:cNvSpPr/>
            <p:nvPr/>
          </p:nvSpPr>
          <p:spPr>
            <a:xfrm>
              <a:off x="0" y="0"/>
              <a:ext cx="2100261" cy="995465"/>
            </a:xfrm>
            <a:custGeom>
              <a:avLst/>
              <a:gdLst/>
              <a:ahLst/>
              <a:cxnLst/>
              <a:rect l="l" t="t" r="r" b="b"/>
              <a:pathLst>
                <a:path w="2100261" h="995465">
                  <a:moveTo>
                    <a:pt x="16504" y="0"/>
                  </a:moveTo>
                  <a:lnTo>
                    <a:pt x="2083757" y="0"/>
                  </a:lnTo>
                  <a:cubicBezTo>
                    <a:pt x="2088134" y="0"/>
                    <a:pt x="2092332" y="1739"/>
                    <a:pt x="2095427" y="4834"/>
                  </a:cubicBezTo>
                  <a:cubicBezTo>
                    <a:pt x="2098522" y="7929"/>
                    <a:pt x="2100261" y="12127"/>
                    <a:pt x="2100261" y="16504"/>
                  </a:cubicBezTo>
                  <a:lnTo>
                    <a:pt x="2100261" y="978961"/>
                  </a:lnTo>
                  <a:cubicBezTo>
                    <a:pt x="2100261" y="983338"/>
                    <a:pt x="2098522" y="987536"/>
                    <a:pt x="2095427" y="990631"/>
                  </a:cubicBezTo>
                  <a:cubicBezTo>
                    <a:pt x="2092332" y="993726"/>
                    <a:pt x="2088134" y="995465"/>
                    <a:pt x="2083757" y="995465"/>
                  </a:cubicBezTo>
                  <a:lnTo>
                    <a:pt x="16504" y="995465"/>
                  </a:lnTo>
                  <a:cubicBezTo>
                    <a:pt x="12127" y="995465"/>
                    <a:pt x="7929" y="993726"/>
                    <a:pt x="4834" y="990631"/>
                  </a:cubicBezTo>
                  <a:cubicBezTo>
                    <a:pt x="1739" y="987536"/>
                    <a:pt x="0" y="983338"/>
                    <a:pt x="0" y="978961"/>
                  </a:cubicBezTo>
                  <a:lnTo>
                    <a:pt x="0" y="16504"/>
                  </a:lnTo>
                  <a:cubicBezTo>
                    <a:pt x="0" y="12127"/>
                    <a:pt x="1739" y="7929"/>
                    <a:pt x="4834" y="4834"/>
                  </a:cubicBezTo>
                  <a:cubicBezTo>
                    <a:pt x="7929" y="1739"/>
                    <a:pt x="12127" y="0"/>
                    <a:pt x="16504" y="0"/>
                  </a:cubicBezTo>
                  <a:close/>
                </a:path>
              </a:pathLst>
            </a:custGeom>
            <a:solidFill>
              <a:srgbClr val="FDFDFD"/>
            </a:solidFill>
            <a:ln w="38100" cap="sq">
              <a:solidFill>
                <a:srgbClr val="095147"/>
              </a:solidFill>
              <a:prstDash val="solid"/>
              <a:miter/>
            </a:ln>
          </p:spPr>
          <p:txBody>
            <a:bodyPr/>
            <a:lstStyle/>
            <a:p>
              <a:endParaRPr lang="lv-LV"/>
            </a:p>
          </p:txBody>
        </p:sp>
        <p:sp>
          <p:nvSpPr>
            <p:cNvPr id="8" name="TextBox 8"/>
            <p:cNvSpPr txBox="1"/>
            <p:nvPr/>
          </p:nvSpPr>
          <p:spPr>
            <a:xfrm>
              <a:off x="0" y="-28575"/>
              <a:ext cx="2100261" cy="1024040"/>
            </a:xfrm>
            <a:prstGeom prst="rect">
              <a:avLst/>
            </a:prstGeom>
          </p:spPr>
          <p:txBody>
            <a:bodyPr lIns="50800" tIns="50800" rIns="50800" bIns="50800" rtlCol="0" anchor="ctr"/>
            <a:lstStyle/>
            <a:p>
              <a:pPr algn="ctr">
                <a:lnSpc>
                  <a:spcPts val="2240"/>
                </a:lnSpc>
              </a:pPr>
              <a:endParaRPr/>
            </a:p>
          </p:txBody>
        </p:sp>
      </p:grpSp>
      <p:grpSp>
        <p:nvGrpSpPr>
          <p:cNvPr id="9" name="Group 9"/>
          <p:cNvGrpSpPr/>
          <p:nvPr/>
        </p:nvGrpSpPr>
        <p:grpSpPr>
          <a:xfrm>
            <a:off x="1616260" y="1940627"/>
            <a:ext cx="5270149" cy="714145"/>
            <a:chOff x="0" y="0"/>
            <a:chExt cx="7026865" cy="952194"/>
          </a:xfrm>
        </p:grpSpPr>
        <p:sp>
          <p:nvSpPr>
            <p:cNvPr id="10" name="Freeform 10"/>
            <p:cNvSpPr/>
            <p:nvPr/>
          </p:nvSpPr>
          <p:spPr>
            <a:xfrm>
              <a:off x="0" y="0"/>
              <a:ext cx="7026865" cy="952194"/>
            </a:xfrm>
            <a:custGeom>
              <a:avLst/>
              <a:gdLst/>
              <a:ahLst/>
              <a:cxnLst/>
              <a:rect l="l" t="t" r="r" b="b"/>
              <a:pathLst>
                <a:path w="7026865" h="952194">
                  <a:moveTo>
                    <a:pt x="0" y="0"/>
                  </a:moveTo>
                  <a:lnTo>
                    <a:pt x="7026865" y="0"/>
                  </a:lnTo>
                  <a:lnTo>
                    <a:pt x="7026865" y="952194"/>
                  </a:lnTo>
                  <a:lnTo>
                    <a:pt x="0" y="952194"/>
                  </a:lnTo>
                  <a:close/>
                </a:path>
              </a:pathLst>
            </a:custGeom>
          </p:spPr>
          <p:txBody>
            <a:bodyPr/>
            <a:lstStyle/>
            <a:p>
              <a:endParaRPr lang="lv-LV"/>
            </a:p>
          </p:txBody>
        </p:sp>
        <p:sp>
          <p:nvSpPr>
            <p:cNvPr id="11" name="TextBox 11"/>
            <p:cNvSpPr txBox="1"/>
            <p:nvPr/>
          </p:nvSpPr>
          <p:spPr>
            <a:xfrm>
              <a:off x="0" y="-19050"/>
              <a:ext cx="7026865" cy="971244"/>
            </a:xfrm>
            <a:prstGeom prst="rect">
              <a:avLst/>
            </a:prstGeom>
          </p:spPr>
          <p:txBody>
            <a:bodyPr lIns="0" tIns="0" rIns="0" bIns="0" rtlCol="0" anchor="t"/>
            <a:lstStyle/>
            <a:p>
              <a:pPr algn="l">
                <a:lnSpc>
                  <a:spcPts val="4561"/>
                </a:lnSpc>
              </a:pPr>
              <a:r>
                <a:rPr lang="en-US" sz="3599" b="1">
                  <a:solidFill>
                    <a:srgbClr val="000000"/>
                  </a:solidFill>
                  <a:latin typeface="Montserrat Bold"/>
                  <a:ea typeface="Montserrat Bold"/>
                  <a:cs typeface="Montserrat Bold"/>
                  <a:sym typeface="Montserrat Bold"/>
                </a:rPr>
                <a:t>Pharmaceuticals </a:t>
              </a:r>
            </a:p>
          </p:txBody>
        </p:sp>
      </p:grpSp>
      <p:sp>
        <p:nvSpPr>
          <p:cNvPr id="12" name="TextBox 12"/>
          <p:cNvSpPr txBox="1"/>
          <p:nvPr/>
        </p:nvSpPr>
        <p:spPr>
          <a:xfrm>
            <a:off x="1460281" y="2799574"/>
            <a:ext cx="7357158" cy="2400300"/>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Full value chain — from API R&amp;D to finished drug manufacturing</a:t>
            </a:r>
          </a:p>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GMP-certified, EU and globally compliant production</a:t>
            </a:r>
          </a:p>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Strong, home-grown pharma companies (e.g., </a:t>
            </a:r>
            <a:r>
              <a:rPr lang="en-US" sz="2300" i="1">
                <a:solidFill>
                  <a:srgbClr val="000000"/>
                </a:solidFill>
                <a:latin typeface="Montserrat Italics"/>
                <a:ea typeface="Montserrat Italics"/>
                <a:cs typeface="Montserrat Italics"/>
                <a:sym typeface="Montserrat Italics"/>
              </a:rPr>
              <a:t>Grindeks, Olpha</a:t>
            </a:r>
            <a:r>
              <a:rPr lang="en-US" sz="2300">
                <a:solidFill>
                  <a:srgbClr val="000000"/>
                </a:solidFill>
                <a:latin typeface="Montserrat"/>
                <a:ea typeface="Montserrat"/>
                <a:cs typeface="Montserrat"/>
                <a:sym typeface="Montserrat"/>
              </a:rPr>
              <a:t>) with global export experience</a:t>
            </a:r>
          </a:p>
        </p:txBody>
      </p:sp>
      <p:sp>
        <p:nvSpPr>
          <p:cNvPr id="13" name="Freeform 13"/>
          <p:cNvSpPr/>
          <p:nvPr/>
        </p:nvSpPr>
        <p:spPr>
          <a:xfrm>
            <a:off x="1958046" y="9416949"/>
            <a:ext cx="6361628" cy="747491"/>
          </a:xfrm>
          <a:custGeom>
            <a:avLst/>
            <a:gdLst/>
            <a:ahLst/>
            <a:cxnLst/>
            <a:rect l="l" t="t" r="r" b="b"/>
            <a:pathLst>
              <a:path w="6361628" h="747491">
                <a:moveTo>
                  <a:pt x="0" y="0"/>
                </a:moveTo>
                <a:lnTo>
                  <a:pt x="6361628" y="0"/>
                </a:lnTo>
                <a:lnTo>
                  <a:pt x="6361628" y="747491"/>
                </a:lnTo>
                <a:lnTo>
                  <a:pt x="0" y="747491"/>
                </a:lnTo>
                <a:lnTo>
                  <a:pt x="0" y="0"/>
                </a:lnTo>
                <a:close/>
              </a:path>
            </a:pathLst>
          </a:custGeom>
          <a:blipFill>
            <a:blip r:embed="rId4"/>
            <a:stretch>
              <a:fillRect/>
            </a:stretch>
          </a:blipFill>
        </p:spPr>
        <p:txBody>
          <a:bodyPr/>
          <a:lstStyle/>
          <a:p>
            <a:endParaRPr lang="lv-LV"/>
          </a:p>
        </p:txBody>
      </p:sp>
      <p:grpSp>
        <p:nvGrpSpPr>
          <p:cNvPr id="14" name="Group 14"/>
          <p:cNvGrpSpPr/>
          <p:nvPr/>
        </p:nvGrpSpPr>
        <p:grpSpPr>
          <a:xfrm>
            <a:off x="1105113" y="5848022"/>
            <a:ext cx="7981879" cy="3779656"/>
            <a:chOff x="0" y="0"/>
            <a:chExt cx="2102223" cy="995465"/>
          </a:xfrm>
        </p:grpSpPr>
        <p:sp>
          <p:nvSpPr>
            <p:cNvPr id="15" name="Freeform 15"/>
            <p:cNvSpPr/>
            <p:nvPr/>
          </p:nvSpPr>
          <p:spPr>
            <a:xfrm>
              <a:off x="0" y="0"/>
              <a:ext cx="2102223" cy="995465"/>
            </a:xfrm>
            <a:custGeom>
              <a:avLst/>
              <a:gdLst/>
              <a:ahLst/>
              <a:cxnLst/>
              <a:rect l="l" t="t" r="r" b="b"/>
              <a:pathLst>
                <a:path w="2102223" h="995465">
                  <a:moveTo>
                    <a:pt x="16489" y="0"/>
                  </a:moveTo>
                  <a:lnTo>
                    <a:pt x="2085735" y="0"/>
                  </a:lnTo>
                  <a:cubicBezTo>
                    <a:pt x="2094841" y="0"/>
                    <a:pt x="2102223" y="7382"/>
                    <a:pt x="2102223" y="16489"/>
                  </a:cubicBezTo>
                  <a:lnTo>
                    <a:pt x="2102223" y="978976"/>
                  </a:lnTo>
                  <a:cubicBezTo>
                    <a:pt x="2102223" y="988083"/>
                    <a:pt x="2094841" y="995465"/>
                    <a:pt x="2085735" y="995465"/>
                  </a:cubicBezTo>
                  <a:lnTo>
                    <a:pt x="16489" y="995465"/>
                  </a:lnTo>
                  <a:cubicBezTo>
                    <a:pt x="7382" y="995465"/>
                    <a:pt x="0" y="988083"/>
                    <a:pt x="0" y="978976"/>
                  </a:cubicBezTo>
                  <a:lnTo>
                    <a:pt x="0" y="16489"/>
                  </a:lnTo>
                  <a:cubicBezTo>
                    <a:pt x="0" y="7382"/>
                    <a:pt x="7382" y="0"/>
                    <a:pt x="16489" y="0"/>
                  </a:cubicBezTo>
                  <a:close/>
                </a:path>
              </a:pathLst>
            </a:custGeom>
            <a:solidFill>
              <a:srgbClr val="FDFDFD"/>
            </a:solidFill>
            <a:ln w="38100" cap="sq">
              <a:solidFill>
                <a:srgbClr val="095147"/>
              </a:solidFill>
              <a:prstDash val="solid"/>
              <a:miter/>
            </a:ln>
          </p:spPr>
          <p:txBody>
            <a:bodyPr/>
            <a:lstStyle/>
            <a:p>
              <a:endParaRPr lang="lv-LV"/>
            </a:p>
          </p:txBody>
        </p:sp>
        <p:sp>
          <p:nvSpPr>
            <p:cNvPr id="16" name="TextBox 16"/>
            <p:cNvSpPr txBox="1"/>
            <p:nvPr/>
          </p:nvSpPr>
          <p:spPr>
            <a:xfrm>
              <a:off x="0" y="-28575"/>
              <a:ext cx="2102223" cy="1024040"/>
            </a:xfrm>
            <a:prstGeom prst="rect">
              <a:avLst/>
            </a:prstGeom>
          </p:spPr>
          <p:txBody>
            <a:bodyPr lIns="50800" tIns="50800" rIns="50800" bIns="50800" rtlCol="0" anchor="ctr"/>
            <a:lstStyle/>
            <a:p>
              <a:pPr algn="ctr">
                <a:lnSpc>
                  <a:spcPts val="2240"/>
                </a:lnSpc>
              </a:pPr>
              <a:endParaRPr/>
            </a:p>
          </p:txBody>
        </p:sp>
      </p:grpSp>
      <p:grpSp>
        <p:nvGrpSpPr>
          <p:cNvPr id="17" name="Group 17"/>
          <p:cNvGrpSpPr/>
          <p:nvPr/>
        </p:nvGrpSpPr>
        <p:grpSpPr>
          <a:xfrm>
            <a:off x="1486687" y="6026278"/>
            <a:ext cx="5455081" cy="714145"/>
            <a:chOff x="0" y="0"/>
            <a:chExt cx="7273441" cy="952194"/>
          </a:xfrm>
        </p:grpSpPr>
        <p:sp>
          <p:nvSpPr>
            <p:cNvPr id="18" name="Freeform 18"/>
            <p:cNvSpPr/>
            <p:nvPr/>
          </p:nvSpPr>
          <p:spPr>
            <a:xfrm>
              <a:off x="0" y="0"/>
              <a:ext cx="7273441" cy="952194"/>
            </a:xfrm>
            <a:custGeom>
              <a:avLst/>
              <a:gdLst/>
              <a:ahLst/>
              <a:cxnLst/>
              <a:rect l="l" t="t" r="r" b="b"/>
              <a:pathLst>
                <a:path w="7273441" h="952194">
                  <a:moveTo>
                    <a:pt x="0" y="0"/>
                  </a:moveTo>
                  <a:lnTo>
                    <a:pt x="7273441" y="0"/>
                  </a:lnTo>
                  <a:lnTo>
                    <a:pt x="7273441" y="952194"/>
                  </a:lnTo>
                  <a:lnTo>
                    <a:pt x="0" y="952194"/>
                  </a:lnTo>
                  <a:close/>
                </a:path>
              </a:pathLst>
            </a:custGeom>
          </p:spPr>
          <p:txBody>
            <a:bodyPr/>
            <a:lstStyle/>
            <a:p>
              <a:endParaRPr lang="lv-LV"/>
            </a:p>
          </p:txBody>
        </p:sp>
        <p:sp>
          <p:nvSpPr>
            <p:cNvPr id="19" name="TextBox 19"/>
            <p:cNvSpPr txBox="1"/>
            <p:nvPr/>
          </p:nvSpPr>
          <p:spPr>
            <a:xfrm>
              <a:off x="0" y="-19050"/>
              <a:ext cx="7273441" cy="971244"/>
            </a:xfrm>
            <a:prstGeom prst="rect">
              <a:avLst/>
            </a:prstGeom>
          </p:spPr>
          <p:txBody>
            <a:bodyPr lIns="0" tIns="0" rIns="0" bIns="0" rtlCol="0" anchor="t"/>
            <a:lstStyle/>
            <a:p>
              <a:pPr algn="l">
                <a:lnSpc>
                  <a:spcPts val="4561"/>
                </a:lnSpc>
              </a:pPr>
              <a:r>
                <a:rPr lang="en-US" sz="3599" b="1">
                  <a:solidFill>
                    <a:srgbClr val="000000"/>
                  </a:solidFill>
                  <a:latin typeface="Montserrat Bold"/>
                  <a:ea typeface="Montserrat Bold"/>
                  <a:cs typeface="Montserrat Bold"/>
                  <a:sym typeface="Montserrat Bold"/>
                </a:rPr>
                <a:t> Precision medicine</a:t>
              </a:r>
            </a:p>
          </p:txBody>
        </p:sp>
      </p:grpSp>
      <p:sp>
        <p:nvSpPr>
          <p:cNvPr id="20" name="TextBox 20"/>
          <p:cNvSpPr txBox="1"/>
          <p:nvPr/>
        </p:nvSpPr>
        <p:spPr>
          <a:xfrm>
            <a:off x="1460281" y="6883299"/>
            <a:ext cx="7357158" cy="2057400"/>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National Biobank with over 42,000 samples</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PMPC Centre - advancing pediatric precision medicine</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PMNET Forum in Riga, connecting European experts and industry leaders in biomarker discovery and clinical translation</a:t>
            </a:r>
          </a:p>
        </p:txBody>
      </p:sp>
      <p:sp>
        <p:nvSpPr>
          <p:cNvPr id="21" name="TextBox 21"/>
          <p:cNvSpPr txBox="1"/>
          <p:nvPr/>
        </p:nvSpPr>
        <p:spPr>
          <a:xfrm>
            <a:off x="1021249" y="668190"/>
            <a:ext cx="12206116" cy="800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NEXT-GEN Biomedicine</a:t>
            </a:r>
          </a:p>
        </p:txBody>
      </p:sp>
      <p:sp>
        <p:nvSpPr>
          <p:cNvPr id="22" name="Freeform 22"/>
          <p:cNvSpPr/>
          <p:nvPr/>
        </p:nvSpPr>
        <p:spPr>
          <a:xfrm>
            <a:off x="10070159" y="5288312"/>
            <a:ext cx="6361628" cy="747491"/>
          </a:xfrm>
          <a:custGeom>
            <a:avLst/>
            <a:gdLst/>
            <a:ahLst/>
            <a:cxnLst/>
            <a:rect l="l" t="t" r="r" b="b"/>
            <a:pathLst>
              <a:path w="6361628" h="747491">
                <a:moveTo>
                  <a:pt x="0" y="0"/>
                </a:moveTo>
                <a:lnTo>
                  <a:pt x="6361628" y="0"/>
                </a:lnTo>
                <a:lnTo>
                  <a:pt x="6361628" y="747491"/>
                </a:lnTo>
                <a:lnTo>
                  <a:pt x="0" y="747491"/>
                </a:lnTo>
                <a:lnTo>
                  <a:pt x="0" y="0"/>
                </a:lnTo>
                <a:close/>
              </a:path>
            </a:pathLst>
          </a:custGeom>
          <a:blipFill>
            <a:blip r:embed="rId4"/>
            <a:stretch>
              <a:fillRect/>
            </a:stretch>
          </a:blipFill>
        </p:spPr>
        <p:txBody>
          <a:bodyPr/>
          <a:lstStyle/>
          <a:p>
            <a:endParaRPr lang="lv-LV"/>
          </a:p>
        </p:txBody>
      </p:sp>
      <p:grpSp>
        <p:nvGrpSpPr>
          <p:cNvPr id="23" name="Group 23"/>
          <p:cNvGrpSpPr/>
          <p:nvPr/>
        </p:nvGrpSpPr>
        <p:grpSpPr>
          <a:xfrm>
            <a:off x="9239393" y="1763565"/>
            <a:ext cx="7974428" cy="3779656"/>
            <a:chOff x="0" y="0"/>
            <a:chExt cx="2100261" cy="995465"/>
          </a:xfrm>
        </p:grpSpPr>
        <p:sp>
          <p:nvSpPr>
            <p:cNvPr id="24" name="Freeform 24"/>
            <p:cNvSpPr/>
            <p:nvPr/>
          </p:nvSpPr>
          <p:spPr>
            <a:xfrm>
              <a:off x="0" y="0"/>
              <a:ext cx="2100261" cy="995465"/>
            </a:xfrm>
            <a:custGeom>
              <a:avLst/>
              <a:gdLst/>
              <a:ahLst/>
              <a:cxnLst/>
              <a:rect l="l" t="t" r="r" b="b"/>
              <a:pathLst>
                <a:path w="2100261" h="995465">
                  <a:moveTo>
                    <a:pt x="16504" y="0"/>
                  </a:moveTo>
                  <a:lnTo>
                    <a:pt x="2083757" y="0"/>
                  </a:lnTo>
                  <a:cubicBezTo>
                    <a:pt x="2088134" y="0"/>
                    <a:pt x="2092332" y="1739"/>
                    <a:pt x="2095427" y="4834"/>
                  </a:cubicBezTo>
                  <a:cubicBezTo>
                    <a:pt x="2098522" y="7929"/>
                    <a:pt x="2100261" y="12127"/>
                    <a:pt x="2100261" y="16504"/>
                  </a:cubicBezTo>
                  <a:lnTo>
                    <a:pt x="2100261" y="978961"/>
                  </a:lnTo>
                  <a:cubicBezTo>
                    <a:pt x="2100261" y="983338"/>
                    <a:pt x="2098522" y="987536"/>
                    <a:pt x="2095427" y="990631"/>
                  </a:cubicBezTo>
                  <a:cubicBezTo>
                    <a:pt x="2092332" y="993726"/>
                    <a:pt x="2088134" y="995465"/>
                    <a:pt x="2083757" y="995465"/>
                  </a:cubicBezTo>
                  <a:lnTo>
                    <a:pt x="16504" y="995465"/>
                  </a:lnTo>
                  <a:cubicBezTo>
                    <a:pt x="12127" y="995465"/>
                    <a:pt x="7929" y="993726"/>
                    <a:pt x="4834" y="990631"/>
                  </a:cubicBezTo>
                  <a:cubicBezTo>
                    <a:pt x="1739" y="987536"/>
                    <a:pt x="0" y="983338"/>
                    <a:pt x="0" y="978961"/>
                  </a:cubicBezTo>
                  <a:lnTo>
                    <a:pt x="0" y="16504"/>
                  </a:lnTo>
                  <a:cubicBezTo>
                    <a:pt x="0" y="12127"/>
                    <a:pt x="1739" y="7929"/>
                    <a:pt x="4834" y="4834"/>
                  </a:cubicBezTo>
                  <a:cubicBezTo>
                    <a:pt x="7929" y="1739"/>
                    <a:pt x="12127" y="0"/>
                    <a:pt x="16504" y="0"/>
                  </a:cubicBezTo>
                  <a:close/>
                </a:path>
              </a:pathLst>
            </a:custGeom>
            <a:solidFill>
              <a:srgbClr val="FDFDFD"/>
            </a:solidFill>
            <a:ln w="38100" cap="sq">
              <a:solidFill>
                <a:srgbClr val="095147"/>
              </a:solidFill>
              <a:prstDash val="solid"/>
              <a:miter/>
            </a:ln>
          </p:spPr>
          <p:txBody>
            <a:bodyPr/>
            <a:lstStyle/>
            <a:p>
              <a:endParaRPr lang="lv-LV"/>
            </a:p>
          </p:txBody>
        </p:sp>
        <p:sp>
          <p:nvSpPr>
            <p:cNvPr id="25" name="TextBox 25"/>
            <p:cNvSpPr txBox="1"/>
            <p:nvPr/>
          </p:nvSpPr>
          <p:spPr>
            <a:xfrm>
              <a:off x="0" y="-28575"/>
              <a:ext cx="2100261" cy="1024040"/>
            </a:xfrm>
            <a:prstGeom prst="rect">
              <a:avLst/>
            </a:prstGeom>
          </p:spPr>
          <p:txBody>
            <a:bodyPr lIns="50800" tIns="50800" rIns="50800" bIns="50800" rtlCol="0" anchor="ctr"/>
            <a:lstStyle/>
            <a:p>
              <a:pPr algn="ctr">
                <a:lnSpc>
                  <a:spcPts val="2240"/>
                </a:lnSpc>
              </a:pPr>
              <a:endParaRPr/>
            </a:p>
          </p:txBody>
        </p:sp>
      </p:grpSp>
      <p:grpSp>
        <p:nvGrpSpPr>
          <p:cNvPr id="26" name="Group 26"/>
          <p:cNvGrpSpPr/>
          <p:nvPr/>
        </p:nvGrpSpPr>
        <p:grpSpPr>
          <a:xfrm>
            <a:off x="9930244" y="1950152"/>
            <a:ext cx="5455081" cy="714145"/>
            <a:chOff x="0" y="0"/>
            <a:chExt cx="7273441" cy="952194"/>
          </a:xfrm>
        </p:grpSpPr>
        <p:sp>
          <p:nvSpPr>
            <p:cNvPr id="27" name="Freeform 27"/>
            <p:cNvSpPr/>
            <p:nvPr/>
          </p:nvSpPr>
          <p:spPr>
            <a:xfrm>
              <a:off x="0" y="0"/>
              <a:ext cx="7273441" cy="952194"/>
            </a:xfrm>
            <a:custGeom>
              <a:avLst/>
              <a:gdLst/>
              <a:ahLst/>
              <a:cxnLst/>
              <a:rect l="l" t="t" r="r" b="b"/>
              <a:pathLst>
                <a:path w="7273441" h="952194">
                  <a:moveTo>
                    <a:pt x="0" y="0"/>
                  </a:moveTo>
                  <a:lnTo>
                    <a:pt x="7273441" y="0"/>
                  </a:lnTo>
                  <a:lnTo>
                    <a:pt x="7273441" y="952194"/>
                  </a:lnTo>
                  <a:lnTo>
                    <a:pt x="0" y="952194"/>
                  </a:lnTo>
                  <a:close/>
                </a:path>
              </a:pathLst>
            </a:custGeom>
          </p:spPr>
          <p:txBody>
            <a:bodyPr/>
            <a:lstStyle/>
            <a:p>
              <a:endParaRPr lang="lv-LV"/>
            </a:p>
          </p:txBody>
        </p:sp>
        <p:sp>
          <p:nvSpPr>
            <p:cNvPr id="28" name="TextBox 28"/>
            <p:cNvSpPr txBox="1"/>
            <p:nvPr/>
          </p:nvSpPr>
          <p:spPr>
            <a:xfrm>
              <a:off x="0" y="-19050"/>
              <a:ext cx="7273441" cy="971244"/>
            </a:xfrm>
            <a:prstGeom prst="rect">
              <a:avLst/>
            </a:prstGeom>
          </p:spPr>
          <p:txBody>
            <a:bodyPr lIns="0" tIns="0" rIns="0" bIns="0" rtlCol="0" anchor="t"/>
            <a:lstStyle/>
            <a:p>
              <a:pPr algn="l">
                <a:lnSpc>
                  <a:spcPts val="4561"/>
                </a:lnSpc>
              </a:pPr>
              <a:r>
                <a:rPr lang="en-US" sz="3599" b="1">
                  <a:solidFill>
                    <a:srgbClr val="000000"/>
                  </a:solidFill>
                  <a:latin typeface="Montserrat Bold"/>
                  <a:ea typeface="Montserrat Bold"/>
                  <a:cs typeface="Montserrat Bold"/>
                  <a:sym typeface="Montserrat Bold"/>
                </a:rPr>
                <a:t>Biomaterials </a:t>
              </a:r>
            </a:p>
          </p:txBody>
        </p:sp>
      </p:grpSp>
      <p:sp>
        <p:nvSpPr>
          <p:cNvPr id="29" name="TextBox 29"/>
          <p:cNvSpPr txBox="1"/>
          <p:nvPr/>
        </p:nvSpPr>
        <p:spPr>
          <a:xfrm>
            <a:off x="9726711" y="2709957"/>
            <a:ext cx="7048523" cy="2400300"/>
          </a:xfrm>
          <a:prstGeom prst="rect">
            <a:avLst/>
          </a:prstGeom>
        </p:spPr>
        <p:txBody>
          <a:bodyPr lIns="0" tIns="0" rIns="0" bIns="0" rtlCol="0" anchor="t">
            <a:spAutoFit/>
          </a:bodyPr>
          <a:lstStyle/>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BBCE is a leading R&amp;D hub for advanced biomaterials in the Baltics</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State-of-the-art infrastructure ensuring a full cycle from idea to clinical application</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Pioneering biomaterials innovation — from organ-on-chip and 3D-printed tissues to synthetic spider silk</a:t>
            </a:r>
          </a:p>
        </p:txBody>
      </p:sp>
      <p:grpSp>
        <p:nvGrpSpPr>
          <p:cNvPr id="30" name="Group 30"/>
          <p:cNvGrpSpPr/>
          <p:nvPr/>
        </p:nvGrpSpPr>
        <p:grpSpPr>
          <a:xfrm>
            <a:off x="1357476" y="2049660"/>
            <a:ext cx="102805" cy="496081"/>
            <a:chOff x="0" y="0"/>
            <a:chExt cx="27076" cy="130655"/>
          </a:xfrm>
        </p:grpSpPr>
        <p:sp>
          <p:nvSpPr>
            <p:cNvPr id="31" name="Freeform 31"/>
            <p:cNvSpPr/>
            <p:nvPr/>
          </p:nvSpPr>
          <p:spPr>
            <a:xfrm>
              <a:off x="0" y="0"/>
              <a:ext cx="27076" cy="130655"/>
            </a:xfrm>
            <a:custGeom>
              <a:avLst/>
              <a:gdLst/>
              <a:ahLst/>
              <a:cxnLst/>
              <a:rect l="l" t="t" r="r" b="b"/>
              <a:pathLst>
                <a:path w="27076" h="130655">
                  <a:moveTo>
                    <a:pt x="0" y="0"/>
                  </a:moveTo>
                  <a:lnTo>
                    <a:pt x="27076" y="0"/>
                  </a:lnTo>
                  <a:lnTo>
                    <a:pt x="27076" y="130655"/>
                  </a:lnTo>
                  <a:lnTo>
                    <a:pt x="0" y="130655"/>
                  </a:lnTo>
                  <a:close/>
                </a:path>
              </a:pathLst>
            </a:custGeom>
            <a:solidFill>
              <a:srgbClr val="00DF9A"/>
            </a:solidFill>
          </p:spPr>
          <p:txBody>
            <a:bodyPr/>
            <a:lstStyle/>
            <a:p>
              <a:endParaRPr lang="lv-LV"/>
            </a:p>
          </p:txBody>
        </p:sp>
        <p:sp>
          <p:nvSpPr>
            <p:cNvPr id="32" name="TextBox 32"/>
            <p:cNvSpPr txBox="1"/>
            <p:nvPr/>
          </p:nvSpPr>
          <p:spPr>
            <a:xfrm>
              <a:off x="0" y="-9525"/>
              <a:ext cx="27076" cy="140180"/>
            </a:xfrm>
            <a:prstGeom prst="rect">
              <a:avLst/>
            </a:prstGeom>
          </p:spPr>
          <p:txBody>
            <a:bodyPr lIns="50800" tIns="50800" rIns="50800" bIns="50800" rtlCol="0" anchor="ctr"/>
            <a:lstStyle/>
            <a:p>
              <a:pPr algn="ctr">
                <a:lnSpc>
                  <a:spcPts val="1394"/>
                </a:lnSpc>
              </a:pPr>
              <a:endParaRPr/>
            </a:p>
          </p:txBody>
        </p:sp>
      </p:grpSp>
      <p:grpSp>
        <p:nvGrpSpPr>
          <p:cNvPr id="33" name="Group 33"/>
          <p:cNvGrpSpPr/>
          <p:nvPr/>
        </p:nvGrpSpPr>
        <p:grpSpPr>
          <a:xfrm>
            <a:off x="1383882" y="6124247"/>
            <a:ext cx="102805" cy="496081"/>
            <a:chOff x="0" y="0"/>
            <a:chExt cx="27076" cy="130655"/>
          </a:xfrm>
        </p:grpSpPr>
        <p:sp>
          <p:nvSpPr>
            <p:cNvPr id="34" name="Freeform 34"/>
            <p:cNvSpPr/>
            <p:nvPr/>
          </p:nvSpPr>
          <p:spPr>
            <a:xfrm>
              <a:off x="0" y="0"/>
              <a:ext cx="27076" cy="130655"/>
            </a:xfrm>
            <a:custGeom>
              <a:avLst/>
              <a:gdLst/>
              <a:ahLst/>
              <a:cxnLst/>
              <a:rect l="l" t="t" r="r" b="b"/>
              <a:pathLst>
                <a:path w="27076" h="130655">
                  <a:moveTo>
                    <a:pt x="0" y="0"/>
                  </a:moveTo>
                  <a:lnTo>
                    <a:pt x="27076" y="0"/>
                  </a:lnTo>
                  <a:lnTo>
                    <a:pt x="27076" y="130655"/>
                  </a:lnTo>
                  <a:lnTo>
                    <a:pt x="0" y="130655"/>
                  </a:lnTo>
                  <a:close/>
                </a:path>
              </a:pathLst>
            </a:custGeom>
            <a:solidFill>
              <a:srgbClr val="00DF9A"/>
            </a:solidFill>
          </p:spPr>
          <p:txBody>
            <a:bodyPr/>
            <a:lstStyle/>
            <a:p>
              <a:endParaRPr lang="lv-LV"/>
            </a:p>
          </p:txBody>
        </p:sp>
        <p:sp>
          <p:nvSpPr>
            <p:cNvPr id="35" name="TextBox 35"/>
            <p:cNvSpPr txBox="1"/>
            <p:nvPr/>
          </p:nvSpPr>
          <p:spPr>
            <a:xfrm>
              <a:off x="0" y="-9525"/>
              <a:ext cx="27076" cy="140180"/>
            </a:xfrm>
            <a:prstGeom prst="rect">
              <a:avLst/>
            </a:prstGeom>
          </p:spPr>
          <p:txBody>
            <a:bodyPr lIns="50800" tIns="50800" rIns="50800" bIns="50800" rtlCol="0" anchor="ctr"/>
            <a:lstStyle/>
            <a:p>
              <a:pPr algn="ctr">
                <a:lnSpc>
                  <a:spcPts val="1394"/>
                </a:lnSpc>
              </a:pPr>
              <a:endParaRPr/>
            </a:p>
          </p:txBody>
        </p:sp>
      </p:grpSp>
      <p:grpSp>
        <p:nvGrpSpPr>
          <p:cNvPr id="36" name="Group 36"/>
          <p:cNvGrpSpPr/>
          <p:nvPr/>
        </p:nvGrpSpPr>
        <p:grpSpPr>
          <a:xfrm>
            <a:off x="9623907" y="2059185"/>
            <a:ext cx="102805" cy="496081"/>
            <a:chOff x="0" y="0"/>
            <a:chExt cx="27076" cy="130655"/>
          </a:xfrm>
        </p:grpSpPr>
        <p:sp>
          <p:nvSpPr>
            <p:cNvPr id="37" name="Freeform 37"/>
            <p:cNvSpPr/>
            <p:nvPr/>
          </p:nvSpPr>
          <p:spPr>
            <a:xfrm>
              <a:off x="0" y="0"/>
              <a:ext cx="27076" cy="130655"/>
            </a:xfrm>
            <a:custGeom>
              <a:avLst/>
              <a:gdLst/>
              <a:ahLst/>
              <a:cxnLst/>
              <a:rect l="l" t="t" r="r" b="b"/>
              <a:pathLst>
                <a:path w="27076" h="130655">
                  <a:moveTo>
                    <a:pt x="0" y="0"/>
                  </a:moveTo>
                  <a:lnTo>
                    <a:pt x="27076" y="0"/>
                  </a:lnTo>
                  <a:lnTo>
                    <a:pt x="27076" y="130655"/>
                  </a:lnTo>
                  <a:lnTo>
                    <a:pt x="0" y="130655"/>
                  </a:lnTo>
                  <a:close/>
                </a:path>
              </a:pathLst>
            </a:custGeom>
            <a:solidFill>
              <a:srgbClr val="00DF9A"/>
            </a:solidFill>
          </p:spPr>
          <p:txBody>
            <a:bodyPr/>
            <a:lstStyle/>
            <a:p>
              <a:endParaRPr lang="lv-LV"/>
            </a:p>
          </p:txBody>
        </p:sp>
        <p:sp>
          <p:nvSpPr>
            <p:cNvPr id="38" name="TextBox 38"/>
            <p:cNvSpPr txBox="1"/>
            <p:nvPr/>
          </p:nvSpPr>
          <p:spPr>
            <a:xfrm>
              <a:off x="0" y="-9525"/>
              <a:ext cx="27076" cy="140180"/>
            </a:xfrm>
            <a:prstGeom prst="rect">
              <a:avLst/>
            </a:prstGeom>
          </p:spPr>
          <p:txBody>
            <a:bodyPr lIns="50800" tIns="50800" rIns="50800" bIns="50800" rtlCol="0" anchor="ctr"/>
            <a:lstStyle/>
            <a:p>
              <a:pPr algn="ctr">
                <a:lnSpc>
                  <a:spcPts val="1394"/>
                </a:lnSpc>
              </a:pPr>
              <a:endParaRPr/>
            </a:p>
          </p:txBody>
        </p:sp>
      </p:grpSp>
      <p:sp>
        <p:nvSpPr>
          <p:cNvPr id="39" name="Freeform 39"/>
          <p:cNvSpPr/>
          <p:nvPr/>
        </p:nvSpPr>
        <p:spPr>
          <a:xfrm>
            <a:off x="10354725" y="7500425"/>
            <a:ext cx="1076289" cy="1076289"/>
          </a:xfrm>
          <a:custGeom>
            <a:avLst/>
            <a:gdLst/>
            <a:ahLst/>
            <a:cxnLst/>
            <a:rect l="l" t="t" r="r" b="b"/>
            <a:pathLst>
              <a:path w="1076289" h="1076289">
                <a:moveTo>
                  <a:pt x="0" y="0"/>
                </a:moveTo>
                <a:lnTo>
                  <a:pt x="1076289" y="0"/>
                </a:lnTo>
                <a:lnTo>
                  <a:pt x="1076289" y="1076288"/>
                </a:lnTo>
                <a:lnTo>
                  <a:pt x="0" y="107628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40" name="Freeform 40"/>
          <p:cNvSpPr/>
          <p:nvPr/>
        </p:nvSpPr>
        <p:spPr>
          <a:xfrm>
            <a:off x="11986088" y="8940699"/>
            <a:ext cx="1076289" cy="1076289"/>
          </a:xfrm>
          <a:custGeom>
            <a:avLst/>
            <a:gdLst/>
            <a:ahLst/>
            <a:cxnLst/>
            <a:rect l="l" t="t" r="r" b="b"/>
            <a:pathLst>
              <a:path w="1076289" h="1076289">
                <a:moveTo>
                  <a:pt x="0" y="0"/>
                </a:moveTo>
                <a:lnTo>
                  <a:pt x="1076288" y="0"/>
                </a:lnTo>
                <a:lnTo>
                  <a:pt x="1076288" y="1076288"/>
                </a:lnTo>
                <a:lnTo>
                  <a:pt x="0" y="107628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41" name="Freeform 41"/>
          <p:cNvSpPr/>
          <p:nvPr/>
        </p:nvSpPr>
        <p:spPr>
          <a:xfrm>
            <a:off x="12698746" y="6826185"/>
            <a:ext cx="1076289" cy="1076289"/>
          </a:xfrm>
          <a:custGeom>
            <a:avLst/>
            <a:gdLst/>
            <a:ahLst/>
            <a:cxnLst/>
            <a:rect l="l" t="t" r="r" b="b"/>
            <a:pathLst>
              <a:path w="1076289" h="1076289">
                <a:moveTo>
                  <a:pt x="0" y="0"/>
                </a:moveTo>
                <a:lnTo>
                  <a:pt x="1076289" y="0"/>
                </a:lnTo>
                <a:lnTo>
                  <a:pt x="1076289" y="1076289"/>
                </a:lnTo>
                <a:lnTo>
                  <a:pt x="0" y="107628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227365" y="0"/>
            <a:ext cx="5668786" cy="10314266"/>
            <a:chOff x="0" y="0"/>
            <a:chExt cx="878243" cy="1597950"/>
          </a:xfrm>
        </p:grpSpPr>
        <p:sp>
          <p:nvSpPr>
            <p:cNvPr id="3" name="Freeform 3"/>
            <p:cNvSpPr/>
            <p:nvPr/>
          </p:nvSpPr>
          <p:spPr>
            <a:xfrm>
              <a:off x="0" y="0"/>
              <a:ext cx="878243" cy="1597950"/>
            </a:xfrm>
            <a:custGeom>
              <a:avLst/>
              <a:gdLst/>
              <a:ahLst/>
              <a:cxnLst/>
              <a:rect l="l" t="t" r="r" b="b"/>
              <a:pathLst>
                <a:path w="878243" h="1597950">
                  <a:moveTo>
                    <a:pt x="0" y="0"/>
                  </a:moveTo>
                  <a:lnTo>
                    <a:pt x="878243" y="0"/>
                  </a:lnTo>
                  <a:lnTo>
                    <a:pt x="878243" y="1597950"/>
                  </a:lnTo>
                  <a:lnTo>
                    <a:pt x="0" y="1597950"/>
                  </a:lnTo>
                  <a:close/>
                </a:path>
              </a:pathLst>
            </a:custGeom>
            <a:blipFill>
              <a:blip r:embed="rId3"/>
              <a:stretch>
                <a:fillRect l="-85782" r="-85782"/>
              </a:stretch>
            </a:blipFill>
          </p:spPr>
          <p:txBody>
            <a:bodyPr/>
            <a:lstStyle/>
            <a:p>
              <a:endParaRPr lang="lv-LV"/>
            </a:p>
          </p:txBody>
        </p:sp>
      </p:grpSp>
      <p:sp>
        <p:nvSpPr>
          <p:cNvPr id="4" name="Freeform 4"/>
          <p:cNvSpPr/>
          <p:nvPr/>
        </p:nvSpPr>
        <p:spPr>
          <a:xfrm>
            <a:off x="10858072" y="7660717"/>
            <a:ext cx="1076289" cy="1076289"/>
          </a:xfrm>
          <a:custGeom>
            <a:avLst/>
            <a:gdLst/>
            <a:ahLst/>
            <a:cxnLst/>
            <a:rect l="l" t="t" r="r" b="b"/>
            <a:pathLst>
              <a:path w="1076289" h="1076289">
                <a:moveTo>
                  <a:pt x="0" y="0"/>
                </a:moveTo>
                <a:lnTo>
                  <a:pt x="1076288" y="0"/>
                </a:lnTo>
                <a:lnTo>
                  <a:pt x="1076288" y="1076288"/>
                </a:lnTo>
                <a:lnTo>
                  <a:pt x="0" y="107628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5" name="Freeform 5"/>
          <p:cNvSpPr/>
          <p:nvPr/>
        </p:nvSpPr>
        <p:spPr>
          <a:xfrm>
            <a:off x="8786414" y="8478106"/>
            <a:ext cx="1076289" cy="1076289"/>
          </a:xfrm>
          <a:custGeom>
            <a:avLst/>
            <a:gdLst/>
            <a:ahLst/>
            <a:cxnLst/>
            <a:rect l="l" t="t" r="r" b="b"/>
            <a:pathLst>
              <a:path w="1076289" h="1076289">
                <a:moveTo>
                  <a:pt x="0" y="0"/>
                </a:moveTo>
                <a:lnTo>
                  <a:pt x="1076288" y="0"/>
                </a:lnTo>
                <a:lnTo>
                  <a:pt x="1076288" y="1076288"/>
                </a:lnTo>
                <a:lnTo>
                  <a:pt x="0" y="107628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grpSp>
        <p:nvGrpSpPr>
          <p:cNvPr id="6" name="Group 6"/>
          <p:cNvGrpSpPr/>
          <p:nvPr/>
        </p:nvGrpSpPr>
        <p:grpSpPr>
          <a:xfrm>
            <a:off x="1850986" y="3836326"/>
            <a:ext cx="14586028" cy="5019511"/>
            <a:chOff x="0" y="0"/>
            <a:chExt cx="3841588" cy="1322011"/>
          </a:xfrm>
        </p:grpSpPr>
        <p:sp>
          <p:nvSpPr>
            <p:cNvPr id="7" name="Freeform 7"/>
            <p:cNvSpPr/>
            <p:nvPr/>
          </p:nvSpPr>
          <p:spPr>
            <a:xfrm>
              <a:off x="0" y="0"/>
              <a:ext cx="3841588" cy="1322011"/>
            </a:xfrm>
            <a:custGeom>
              <a:avLst/>
              <a:gdLst/>
              <a:ahLst/>
              <a:cxnLst/>
              <a:rect l="l" t="t" r="r" b="b"/>
              <a:pathLst>
                <a:path w="3841588" h="1322011">
                  <a:moveTo>
                    <a:pt x="9023" y="0"/>
                  </a:moveTo>
                  <a:lnTo>
                    <a:pt x="3832565" y="0"/>
                  </a:lnTo>
                  <a:cubicBezTo>
                    <a:pt x="3837548" y="0"/>
                    <a:pt x="3841588" y="4040"/>
                    <a:pt x="3841588" y="9023"/>
                  </a:cubicBezTo>
                  <a:lnTo>
                    <a:pt x="3841588" y="1312988"/>
                  </a:lnTo>
                  <a:cubicBezTo>
                    <a:pt x="3841588" y="1317971"/>
                    <a:pt x="3837548" y="1322011"/>
                    <a:pt x="3832565" y="1322011"/>
                  </a:cubicBezTo>
                  <a:lnTo>
                    <a:pt x="9023" y="1322011"/>
                  </a:lnTo>
                  <a:cubicBezTo>
                    <a:pt x="4040" y="1322011"/>
                    <a:pt x="0" y="1317971"/>
                    <a:pt x="0" y="1312988"/>
                  </a:cubicBezTo>
                  <a:lnTo>
                    <a:pt x="0" y="9023"/>
                  </a:lnTo>
                  <a:cubicBezTo>
                    <a:pt x="0" y="4040"/>
                    <a:pt x="4040" y="0"/>
                    <a:pt x="9023" y="0"/>
                  </a:cubicBezTo>
                  <a:close/>
                </a:path>
              </a:pathLst>
            </a:custGeom>
            <a:solidFill>
              <a:srgbClr val="FDFDFD"/>
            </a:solidFill>
            <a:ln w="38100" cap="sq">
              <a:solidFill>
                <a:srgbClr val="095147"/>
              </a:solidFill>
              <a:prstDash val="solid"/>
              <a:miter/>
            </a:ln>
          </p:spPr>
          <p:txBody>
            <a:bodyPr/>
            <a:lstStyle/>
            <a:p>
              <a:endParaRPr lang="lv-LV"/>
            </a:p>
          </p:txBody>
        </p:sp>
        <p:sp>
          <p:nvSpPr>
            <p:cNvPr id="8" name="TextBox 8"/>
            <p:cNvSpPr txBox="1"/>
            <p:nvPr/>
          </p:nvSpPr>
          <p:spPr>
            <a:xfrm>
              <a:off x="0" y="-38100"/>
              <a:ext cx="3841588" cy="136011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3515862" y="-47589"/>
            <a:ext cx="1076289" cy="1076289"/>
          </a:xfrm>
          <a:custGeom>
            <a:avLst/>
            <a:gdLst/>
            <a:ahLst/>
            <a:cxnLst/>
            <a:rect l="l" t="t" r="r" b="b"/>
            <a:pathLst>
              <a:path w="1076289" h="1076289">
                <a:moveTo>
                  <a:pt x="0" y="0"/>
                </a:moveTo>
                <a:lnTo>
                  <a:pt x="1076288" y="0"/>
                </a:lnTo>
                <a:lnTo>
                  <a:pt x="1076288" y="1076289"/>
                </a:lnTo>
                <a:lnTo>
                  <a:pt x="0" y="107628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0" name="Freeform 10"/>
          <p:cNvSpPr/>
          <p:nvPr/>
        </p:nvSpPr>
        <p:spPr>
          <a:xfrm>
            <a:off x="10910866" y="9554394"/>
            <a:ext cx="1076289" cy="1076289"/>
          </a:xfrm>
          <a:custGeom>
            <a:avLst/>
            <a:gdLst/>
            <a:ahLst/>
            <a:cxnLst/>
            <a:rect l="l" t="t" r="r" b="b"/>
            <a:pathLst>
              <a:path w="1076289" h="1076289">
                <a:moveTo>
                  <a:pt x="0" y="0"/>
                </a:moveTo>
                <a:lnTo>
                  <a:pt x="1076288" y="0"/>
                </a:lnTo>
                <a:lnTo>
                  <a:pt x="1076288" y="1076289"/>
                </a:lnTo>
                <a:lnTo>
                  <a:pt x="0" y="107628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1" name="Freeform 11"/>
          <p:cNvSpPr/>
          <p:nvPr/>
        </p:nvSpPr>
        <p:spPr>
          <a:xfrm>
            <a:off x="3033037" y="3995950"/>
            <a:ext cx="1567265" cy="1567265"/>
          </a:xfrm>
          <a:custGeom>
            <a:avLst/>
            <a:gdLst/>
            <a:ahLst/>
            <a:cxnLst/>
            <a:rect l="l" t="t" r="r" b="b"/>
            <a:pathLst>
              <a:path w="1567265" h="1567265">
                <a:moveTo>
                  <a:pt x="0" y="0"/>
                </a:moveTo>
                <a:lnTo>
                  <a:pt x="1567265" y="0"/>
                </a:lnTo>
                <a:lnTo>
                  <a:pt x="1567265" y="1567265"/>
                </a:lnTo>
                <a:lnTo>
                  <a:pt x="0" y="156726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12" name="Freeform 12"/>
          <p:cNvSpPr/>
          <p:nvPr/>
        </p:nvSpPr>
        <p:spPr>
          <a:xfrm>
            <a:off x="8354550" y="4330342"/>
            <a:ext cx="1578900" cy="848659"/>
          </a:xfrm>
          <a:custGeom>
            <a:avLst/>
            <a:gdLst/>
            <a:ahLst/>
            <a:cxnLst/>
            <a:rect l="l" t="t" r="r" b="b"/>
            <a:pathLst>
              <a:path w="1578900" h="848659">
                <a:moveTo>
                  <a:pt x="0" y="0"/>
                </a:moveTo>
                <a:lnTo>
                  <a:pt x="1578900" y="0"/>
                </a:lnTo>
                <a:lnTo>
                  <a:pt x="1578900" y="848658"/>
                </a:lnTo>
                <a:lnTo>
                  <a:pt x="0" y="84865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lv-LV"/>
          </a:p>
        </p:txBody>
      </p:sp>
      <p:sp>
        <p:nvSpPr>
          <p:cNvPr id="13" name="TextBox 13"/>
          <p:cNvSpPr txBox="1"/>
          <p:nvPr/>
        </p:nvSpPr>
        <p:spPr>
          <a:xfrm>
            <a:off x="5878251" y="6855267"/>
            <a:ext cx="6546524" cy="1153795"/>
          </a:xfrm>
          <a:prstGeom prst="rect">
            <a:avLst/>
          </a:prstGeom>
        </p:spPr>
        <p:txBody>
          <a:bodyPr lIns="0" tIns="0" rIns="0" bIns="0" rtlCol="0" anchor="t">
            <a:spAutoFit/>
          </a:bodyPr>
          <a:lstStyle/>
          <a:p>
            <a:pPr algn="ctr">
              <a:lnSpc>
                <a:spcPts val="3079"/>
              </a:lnSpc>
            </a:pPr>
            <a:r>
              <a:rPr lang="en-US" sz="2199" spc="2">
                <a:solidFill>
                  <a:srgbClr val="090F10"/>
                </a:solidFill>
                <a:latin typeface="Montserrat"/>
                <a:ea typeface="Montserrat"/>
                <a:cs typeface="Montserrat"/>
                <a:sym typeface="Montserrat"/>
              </a:rPr>
              <a:t>Europe’s largest exporter of drones, exporting €47.7 million worth or 3.8% of total Europe’s drone exports volume, 2024</a:t>
            </a:r>
          </a:p>
        </p:txBody>
      </p:sp>
      <p:sp>
        <p:nvSpPr>
          <p:cNvPr id="16" name="TextBox 16"/>
          <p:cNvSpPr txBox="1"/>
          <p:nvPr/>
        </p:nvSpPr>
        <p:spPr>
          <a:xfrm>
            <a:off x="10048358" y="5979843"/>
            <a:ext cx="72222" cy="411323"/>
          </a:xfrm>
          <a:prstGeom prst="rect">
            <a:avLst/>
          </a:prstGeom>
        </p:spPr>
        <p:txBody>
          <a:bodyPr lIns="0" tIns="0" rIns="0" bIns="0" rtlCol="0" anchor="t">
            <a:spAutoFit/>
          </a:bodyPr>
          <a:lstStyle/>
          <a:p>
            <a:pPr algn="l">
              <a:lnSpc>
                <a:spcPts val="3458"/>
              </a:lnSpc>
            </a:pPr>
            <a:r>
              <a:rPr lang="en-US" sz="2128">
                <a:solidFill>
                  <a:srgbClr val="090F10"/>
                </a:solidFill>
                <a:latin typeface="Montserrat Thin"/>
                <a:ea typeface="Montserrat Thin"/>
                <a:cs typeface="Montserrat Thin"/>
                <a:sym typeface="Montserrat Thin"/>
              </a:rPr>
              <a:t> </a:t>
            </a:r>
          </a:p>
        </p:txBody>
      </p:sp>
      <p:sp>
        <p:nvSpPr>
          <p:cNvPr id="17" name="TextBox 17"/>
          <p:cNvSpPr txBox="1"/>
          <p:nvPr/>
        </p:nvSpPr>
        <p:spPr>
          <a:xfrm>
            <a:off x="13805999" y="5979843"/>
            <a:ext cx="72222" cy="411323"/>
          </a:xfrm>
          <a:prstGeom prst="rect">
            <a:avLst/>
          </a:prstGeom>
        </p:spPr>
        <p:txBody>
          <a:bodyPr lIns="0" tIns="0" rIns="0" bIns="0" rtlCol="0" anchor="t">
            <a:spAutoFit/>
          </a:bodyPr>
          <a:lstStyle/>
          <a:p>
            <a:pPr algn="l">
              <a:lnSpc>
                <a:spcPts val="3458"/>
              </a:lnSpc>
            </a:pPr>
            <a:r>
              <a:rPr lang="en-US" sz="2128">
                <a:solidFill>
                  <a:srgbClr val="090F10"/>
                </a:solidFill>
                <a:latin typeface="Montserrat Thin"/>
                <a:ea typeface="Montserrat Thin"/>
                <a:cs typeface="Montserrat Thin"/>
                <a:sym typeface="Montserrat Thin"/>
              </a:rPr>
              <a:t> </a:t>
            </a:r>
          </a:p>
        </p:txBody>
      </p:sp>
      <p:sp>
        <p:nvSpPr>
          <p:cNvPr id="18" name="TextBox 18"/>
          <p:cNvSpPr txBox="1"/>
          <p:nvPr/>
        </p:nvSpPr>
        <p:spPr>
          <a:xfrm>
            <a:off x="2100024" y="6855267"/>
            <a:ext cx="3433291" cy="1153795"/>
          </a:xfrm>
          <a:prstGeom prst="rect">
            <a:avLst/>
          </a:prstGeom>
        </p:spPr>
        <p:txBody>
          <a:bodyPr lIns="0" tIns="0" rIns="0" bIns="0" rtlCol="0" anchor="t">
            <a:spAutoFit/>
          </a:bodyPr>
          <a:lstStyle/>
          <a:p>
            <a:pPr marL="0" lvl="0" indent="0" algn="ctr">
              <a:lnSpc>
                <a:spcPts val="3079"/>
              </a:lnSpc>
              <a:spcBef>
                <a:spcPct val="0"/>
              </a:spcBef>
            </a:pPr>
            <a:r>
              <a:rPr lang="en-US" sz="2199" spc="2" dirty="0">
                <a:solidFill>
                  <a:srgbClr val="090F10"/>
                </a:solidFill>
                <a:latin typeface="Montserrat"/>
                <a:ea typeface="Montserrat"/>
                <a:cs typeface="Montserrat"/>
                <a:sym typeface="Montserrat"/>
              </a:rPr>
              <a:t>NATO country</a:t>
            </a:r>
            <a:r>
              <a:rPr lang="en-US" sz="2199" u="none" strike="noStrike" spc="2" dirty="0">
                <a:solidFill>
                  <a:srgbClr val="090F10"/>
                </a:solidFill>
                <a:latin typeface="Montserrat"/>
                <a:ea typeface="Montserrat"/>
                <a:cs typeface="Montserrat"/>
                <a:sym typeface="Montserrat"/>
              </a:rPr>
              <a:t> for </a:t>
            </a:r>
            <a:r>
              <a:rPr lang="en-US" sz="2199" u="none" strike="noStrike" spc="2" dirty="0" err="1">
                <a:solidFill>
                  <a:srgbClr val="090F10"/>
                </a:solidFill>
                <a:latin typeface="Montserrat"/>
                <a:ea typeface="Montserrat"/>
                <a:cs typeface="Montserrat"/>
                <a:sym typeface="Montserrat"/>
              </a:rPr>
              <a:t>defence</a:t>
            </a:r>
            <a:r>
              <a:rPr lang="en-US" sz="2199" u="none" strike="noStrike" spc="2" dirty="0">
                <a:solidFill>
                  <a:srgbClr val="090F10"/>
                </a:solidFill>
                <a:latin typeface="Montserrat"/>
                <a:ea typeface="Montserrat"/>
                <a:cs typeface="Montserrat"/>
                <a:sym typeface="Montserrat"/>
              </a:rPr>
              <a:t> expenditures as % of GDP in 2025</a:t>
            </a:r>
          </a:p>
        </p:txBody>
      </p:sp>
      <p:sp>
        <p:nvSpPr>
          <p:cNvPr id="19" name="TextBox 19"/>
          <p:cNvSpPr txBox="1"/>
          <p:nvPr/>
        </p:nvSpPr>
        <p:spPr>
          <a:xfrm>
            <a:off x="1028700" y="733682"/>
            <a:ext cx="13077052" cy="800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Defence</a:t>
            </a:r>
          </a:p>
        </p:txBody>
      </p:sp>
      <p:sp>
        <p:nvSpPr>
          <p:cNvPr id="21" name="TextBox 21"/>
          <p:cNvSpPr txBox="1"/>
          <p:nvPr/>
        </p:nvSpPr>
        <p:spPr>
          <a:xfrm>
            <a:off x="12769712" y="6855267"/>
            <a:ext cx="3502529" cy="763270"/>
          </a:xfrm>
          <a:prstGeom prst="rect">
            <a:avLst/>
          </a:prstGeom>
        </p:spPr>
        <p:txBody>
          <a:bodyPr lIns="0" tIns="0" rIns="0" bIns="0" rtlCol="0" anchor="t">
            <a:spAutoFit/>
          </a:bodyPr>
          <a:lstStyle/>
          <a:p>
            <a:pPr algn="ctr">
              <a:lnSpc>
                <a:spcPts val="3080"/>
              </a:lnSpc>
            </a:pPr>
            <a:r>
              <a:rPr lang="en-US" sz="2200">
                <a:solidFill>
                  <a:srgbClr val="090F10"/>
                </a:solidFill>
                <a:latin typeface="Montserrat"/>
                <a:ea typeface="Montserrat"/>
                <a:cs typeface="Montserrat"/>
                <a:sym typeface="Montserrat"/>
              </a:rPr>
              <a:t>of the defence budget is allocated to innovations </a:t>
            </a:r>
          </a:p>
        </p:txBody>
      </p:sp>
      <p:sp>
        <p:nvSpPr>
          <p:cNvPr id="22" name="Freeform 22"/>
          <p:cNvSpPr/>
          <p:nvPr/>
        </p:nvSpPr>
        <p:spPr>
          <a:xfrm>
            <a:off x="14117090" y="4224904"/>
            <a:ext cx="955482" cy="1183259"/>
          </a:xfrm>
          <a:custGeom>
            <a:avLst/>
            <a:gdLst/>
            <a:ahLst/>
            <a:cxnLst/>
            <a:rect l="l" t="t" r="r" b="b"/>
            <a:pathLst>
              <a:path w="955482" h="1183259">
                <a:moveTo>
                  <a:pt x="0" y="0"/>
                </a:moveTo>
                <a:lnTo>
                  <a:pt x="955481" y="0"/>
                </a:lnTo>
                <a:lnTo>
                  <a:pt x="955481" y="1183259"/>
                </a:lnTo>
                <a:lnTo>
                  <a:pt x="0" y="118325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sp>
        <p:nvSpPr>
          <p:cNvPr id="23" name="TextBox 23"/>
          <p:cNvSpPr txBox="1"/>
          <p:nvPr/>
        </p:nvSpPr>
        <p:spPr>
          <a:xfrm>
            <a:off x="1028700" y="1533782"/>
            <a:ext cx="11537879" cy="1371600"/>
          </a:xfrm>
          <a:prstGeom prst="rect">
            <a:avLst/>
          </a:prstGeom>
        </p:spPr>
        <p:txBody>
          <a:bodyPr lIns="0" tIns="0" rIns="0" bIns="0" rtlCol="0" anchor="t">
            <a:spAutoFit/>
          </a:bodyPr>
          <a:lstStyle/>
          <a:p>
            <a:pPr algn="l">
              <a:lnSpc>
                <a:spcPts val="3600"/>
              </a:lnSpc>
              <a:spcBef>
                <a:spcPct val="0"/>
              </a:spcBef>
            </a:pPr>
            <a:r>
              <a:rPr lang="en-US" sz="3000">
                <a:solidFill>
                  <a:srgbClr val="8B8B8B"/>
                </a:solidFill>
                <a:latin typeface="Montserrat"/>
                <a:ea typeface="Montserrat"/>
                <a:cs typeface="Montserrat"/>
                <a:sym typeface="Montserrat"/>
              </a:rPr>
              <a:t>With testing infrastructure, government support, NATO-aligned R&amp;D, and EU funding, Latvia offers a strong platform for defence innovation and manufacturing</a:t>
            </a:r>
          </a:p>
        </p:txBody>
      </p:sp>
      <p:grpSp>
        <p:nvGrpSpPr>
          <p:cNvPr id="24" name="Group 40">
            <a:extLst>
              <a:ext uri="{FF2B5EF4-FFF2-40B4-BE49-F238E27FC236}">
                <a16:creationId xmlns:a16="http://schemas.microsoft.com/office/drawing/2014/main" id="{2D5D590E-1050-8494-9A65-A8052070B7D9}"/>
              </a:ext>
            </a:extLst>
          </p:cNvPr>
          <p:cNvGrpSpPr/>
          <p:nvPr/>
        </p:nvGrpSpPr>
        <p:grpSpPr>
          <a:xfrm>
            <a:off x="2711769" y="5810692"/>
            <a:ext cx="2209800" cy="797054"/>
            <a:chOff x="0" y="0"/>
            <a:chExt cx="880871" cy="334428"/>
          </a:xfrm>
        </p:grpSpPr>
        <p:sp>
          <p:nvSpPr>
            <p:cNvPr id="25" name="Freeform 41">
              <a:extLst>
                <a:ext uri="{FF2B5EF4-FFF2-40B4-BE49-F238E27FC236}">
                  <a16:creationId xmlns:a16="http://schemas.microsoft.com/office/drawing/2014/main" id="{D23866C9-64AE-4BFA-0FCD-5C0C41B8F60F}"/>
                </a:ext>
              </a:extLst>
            </p:cNvPr>
            <p:cNvSpPr/>
            <p:nvPr/>
          </p:nvSpPr>
          <p:spPr>
            <a:xfrm>
              <a:off x="0" y="0"/>
              <a:ext cx="880871" cy="334428"/>
            </a:xfrm>
            <a:custGeom>
              <a:avLst/>
              <a:gdLst/>
              <a:ahLst/>
              <a:cxnLst/>
              <a:rect l="l" t="t" r="r" b="b"/>
              <a:pathLst>
                <a:path w="880871" h="334428">
                  <a:moveTo>
                    <a:pt x="0" y="0"/>
                  </a:moveTo>
                  <a:lnTo>
                    <a:pt x="880871" y="0"/>
                  </a:lnTo>
                  <a:lnTo>
                    <a:pt x="880871" y="334428"/>
                  </a:lnTo>
                  <a:lnTo>
                    <a:pt x="0" y="334428"/>
                  </a:lnTo>
                  <a:close/>
                </a:path>
              </a:pathLst>
            </a:custGeom>
            <a:solidFill>
              <a:srgbClr val="095147"/>
            </a:solidFill>
          </p:spPr>
          <p:txBody>
            <a:bodyPr/>
            <a:lstStyle/>
            <a:p>
              <a:endParaRPr lang="lv-LV"/>
            </a:p>
          </p:txBody>
        </p:sp>
        <p:sp>
          <p:nvSpPr>
            <p:cNvPr id="26" name="TextBox 42">
              <a:extLst>
                <a:ext uri="{FF2B5EF4-FFF2-40B4-BE49-F238E27FC236}">
                  <a16:creationId xmlns:a16="http://schemas.microsoft.com/office/drawing/2014/main" id="{D31307D0-DEB6-ECE1-F1A5-85E3FA498B49}"/>
                </a:ext>
              </a:extLst>
            </p:cNvPr>
            <p:cNvSpPr txBox="1"/>
            <p:nvPr/>
          </p:nvSpPr>
          <p:spPr>
            <a:xfrm>
              <a:off x="0" y="-76200"/>
              <a:ext cx="880871" cy="410628"/>
            </a:xfrm>
            <a:prstGeom prst="rect">
              <a:avLst/>
            </a:prstGeom>
          </p:spPr>
          <p:txBody>
            <a:bodyPr lIns="50800" tIns="50800" rIns="50800" bIns="50800" rtlCol="0" anchor="ctr"/>
            <a:lstStyle/>
            <a:p>
              <a:pPr marL="0" lvl="0" indent="0" algn="ctr">
                <a:lnSpc>
                  <a:spcPts val="2973"/>
                </a:lnSpc>
                <a:spcBef>
                  <a:spcPct val="0"/>
                </a:spcBef>
              </a:pPr>
              <a:endParaRPr/>
            </a:p>
          </p:txBody>
        </p:sp>
      </p:grpSp>
      <p:sp>
        <p:nvSpPr>
          <p:cNvPr id="14" name="TextBox 14"/>
          <p:cNvSpPr txBox="1"/>
          <p:nvPr/>
        </p:nvSpPr>
        <p:spPr>
          <a:xfrm>
            <a:off x="1850986" y="5753715"/>
            <a:ext cx="3931367" cy="854075"/>
          </a:xfrm>
          <a:prstGeom prst="rect">
            <a:avLst/>
          </a:prstGeom>
        </p:spPr>
        <p:txBody>
          <a:bodyPr lIns="0" tIns="0" rIns="0" bIns="0" rtlCol="0" anchor="t">
            <a:spAutoFit/>
          </a:bodyPr>
          <a:lstStyle/>
          <a:p>
            <a:pPr algn="ctr">
              <a:lnSpc>
                <a:spcPts val="7000"/>
              </a:lnSpc>
            </a:pPr>
            <a:r>
              <a:rPr lang="en-US" sz="5000" b="1" dirty="0">
                <a:solidFill>
                  <a:srgbClr val="09E6A1"/>
                </a:solidFill>
                <a:latin typeface="Montserrat Bold"/>
                <a:ea typeface="Montserrat Bold"/>
                <a:cs typeface="Montserrat Bold"/>
                <a:sym typeface="Montserrat Bold"/>
              </a:rPr>
              <a:t>TOP 3</a:t>
            </a:r>
          </a:p>
        </p:txBody>
      </p:sp>
      <p:grpSp>
        <p:nvGrpSpPr>
          <p:cNvPr id="27" name="Group 40">
            <a:extLst>
              <a:ext uri="{FF2B5EF4-FFF2-40B4-BE49-F238E27FC236}">
                <a16:creationId xmlns:a16="http://schemas.microsoft.com/office/drawing/2014/main" id="{8115E06B-4BCD-B717-DBC9-0FAA37C8B8D9}"/>
              </a:ext>
            </a:extLst>
          </p:cNvPr>
          <p:cNvGrpSpPr/>
          <p:nvPr/>
        </p:nvGrpSpPr>
        <p:grpSpPr>
          <a:xfrm>
            <a:off x="8489278" y="5823691"/>
            <a:ext cx="1228687" cy="797054"/>
            <a:chOff x="0" y="0"/>
            <a:chExt cx="880871" cy="334428"/>
          </a:xfrm>
        </p:grpSpPr>
        <p:sp>
          <p:nvSpPr>
            <p:cNvPr id="28" name="Freeform 41">
              <a:extLst>
                <a:ext uri="{FF2B5EF4-FFF2-40B4-BE49-F238E27FC236}">
                  <a16:creationId xmlns:a16="http://schemas.microsoft.com/office/drawing/2014/main" id="{DF367A13-D01F-DDA7-FB3D-59627A3BCC7D}"/>
                </a:ext>
              </a:extLst>
            </p:cNvPr>
            <p:cNvSpPr/>
            <p:nvPr/>
          </p:nvSpPr>
          <p:spPr>
            <a:xfrm>
              <a:off x="0" y="0"/>
              <a:ext cx="880871" cy="334428"/>
            </a:xfrm>
            <a:custGeom>
              <a:avLst/>
              <a:gdLst/>
              <a:ahLst/>
              <a:cxnLst/>
              <a:rect l="l" t="t" r="r" b="b"/>
              <a:pathLst>
                <a:path w="880871" h="334428">
                  <a:moveTo>
                    <a:pt x="0" y="0"/>
                  </a:moveTo>
                  <a:lnTo>
                    <a:pt x="880871" y="0"/>
                  </a:lnTo>
                  <a:lnTo>
                    <a:pt x="880871" y="334428"/>
                  </a:lnTo>
                  <a:lnTo>
                    <a:pt x="0" y="334428"/>
                  </a:lnTo>
                  <a:close/>
                </a:path>
              </a:pathLst>
            </a:custGeom>
            <a:solidFill>
              <a:srgbClr val="095147"/>
            </a:solidFill>
          </p:spPr>
          <p:txBody>
            <a:bodyPr/>
            <a:lstStyle/>
            <a:p>
              <a:endParaRPr lang="lv-LV"/>
            </a:p>
          </p:txBody>
        </p:sp>
        <p:sp>
          <p:nvSpPr>
            <p:cNvPr id="29" name="TextBox 42">
              <a:extLst>
                <a:ext uri="{FF2B5EF4-FFF2-40B4-BE49-F238E27FC236}">
                  <a16:creationId xmlns:a16="http://schemas.microsoft.com/office/drawing/2014/main" id="{736BEF1B-155A-6D4C-DC80-7DB08E77F615}"/>
                </a:ext>
              </a:extLst>
            </p:cNvPr>
            <p:cNvSpPr txBox="1"/>
            <p:nvPr/>
          </p:nvSpPr>
          <p:spPr>
            <a:xfrm>
              <a:off x="0" y="-76200"/>
              <a:ext cx="880871" cy="410628"/>
            </a:xfrm>
            <a:prstGeom prst="rect">
              <a:avLst/>
            </a:prstGeom>
          </p:spPr>
          <p:txBody>
            <a:bodyPr lIns="50800" tIns="50800" rIns="50800" bIns="50800" rtlCol="0" anchor="ctr"/>
            <a:lstStyle/>
            <a:p>
              <a:pPr marL="0" lvl="0" indent="0" algn="ctr">
                <a:lnSpc>
                  <a:spcPts val="2973"/>
                </a:lnSpc>
                <a:spcBef>
                  <a:spcPct val="0"/>
                </a:spcBef>
              </a:pPr>
              <a:endParaRPr/>
            </a:p>
          </p:txBody>
        </p:sp>
      </p:grpSp>
      <p:sp>
        <p:nvSpPr>
          <p:cNvPr id="15" name="TextBox 15"/>
          <p:cNvSpPr txBox="1"/>
          <p:nvPr/>
        </p:nvSpPr>
        <p:spPr>
          <a:xfrm>
            <a:off x="8628638" y="5763089"/>
            <a:ext cx="1030724" cy="854075"/>
          </a:xfrm>
          <a:prstGeom prst="rect">
            <a:avLst/>
          </a:prstGeom>
        </p:spPr>
        <p:txBody>
          <a:bodyPr lIns="0" tIns="0" rIns="0" bIns="0" rtlCol="0" anchor="t">
            <a:spAutoFit/>
          </a:bodyPr>
          <a:lstStyle/>
          <a:p>
            <a:pPr marL="0" lvl="0" indent="0" algn="ctr">
              <a:lnSpc>
                <a:spcPts val="7000"/>
              </a:lnSpc>
              <a:spcBef>
                <a:spcPct val="0"/>
              </a:spcBef>
            </a:pPr>
            <a:r>
              <a:rPr lang="en-US" sz="5000" b="1" dirty="0">
                <a:solidFill>
                  <a:srgbClr val="09E6A1"/>
                </a:solidFill>
                <a:latin typeface="Montserrat Bold"/>
                <a:ea typeface="Montserrat Bold"/>
                <a:cs typeface="Montserrat Bold"/>
                <a:sym typeface="Montserrat Bold"/>
              </a:rPr>
              <a:t>#7 </a:t>
            </a:r>
          </a:p>
        </p:txBody>
      </p:sp>
      <p:grpSp>
        <p:nvGrpSpPr>
          <p:cNvPr id="30" name="Group 40">
            <a:extLst>
              <a:ext uri="{FF2B5EF4-FFF2-40B4-BE49-F238E27FC236}">
                <a16:creationId xmlns:a16="http://schemas.microsoft.com/office/drawing/2014/main" id="{45429830-9EA6-CE5D-7845-B18D6DFCC9C3}"/>
              </a:ext>
            </a:extLst>
          </p:cNvPr>
          <p:cNvGrpSpPr/>
          <p:nvPr/>
        </p:nvGrpSpPr>
        <p:grpSpPr>
          <a:xfrm>
            <a:off x="13889744" y="5796741"/>
            <a:ext cx="1578856" cy="797054"/>
            <a:chOff x="0" y="0"/>
            <a:chExt cx="880871" cy="334428"/>
          </a:xfrm>
        </p:grpSpPr>
        <p:sp>
          <p:nvSpPr>
            <p:cNvPr id="31" name="Freeform 41">
              <a:extLst>
                <a:ext uri="{FF2B5EF4-FFF2-40B4-BE49-F238E27FC236}">
                  <a16:creationId xmlns:a16="http://schemas.microsoft.com/office/drawing/2014/main" id="{203D07A1-B5C8-481E-95B5-C98C0F6BC434}"/>
                </a:ext>
              </a:extLst>
            </p:cNvPr>
            <p:cNvSpPr/>
            <p:nvPr/>
          </p:nvSpPr>
          <p:spPr>
            <a:xfrm>
              <a:off x="0" y="0"/>
              <a:ext cx="880871" cy="334428"/>
            </a:xfrm>
            <a:custGeom>
              <a:avLst/>
              <a:gdLst/>
              <a:ahLst/>
              <a:cxnLst/>
              <a:rect l="l" t="t" r="r" b="b"/>
              <a:pathLst>
                <a:path w="880871" h="334428">
                  <a:moveTo>
                    <a:pt x="0" y="0"/>
                  </a:moveTo>
                  <a:lnTo>
                    <a:pt x="880871" y="0"/>
                  </a:lnTo>
                  <a:lnTo>
                    <a:pt x="880871" y="334428"/>
                  </a:lnTo>
                  <a:lnTo>
                    <a:pt x="0" y="334428"/>
                  </a:lnTo>
                  <a:close/>
                </a:path>
              </a:pathLst>
            </a:custGeom>
            <a:solidFill>
              <a:srgbClr val="095147"/>
            </a:solidFill>
          </p:spPr>
          <p:txBody>
            <a:bodyPr/>
            <a:lstStyle/>
            <a:p>
              <a:endParaRPr lang="lv-LV"/>
            </a:p>
          </p:txBody>
        </p:sp>
        <p:sp>
          <p:nvSpPr>
            <p:cNvPr id="32" name="TextBox 42">
              <a:extLst>
                <a:ext uri="{FF2B5EF4-FFF2-40B4-BE49-F238E27FC236}">
                  <a16:creationId xmlns:a16="http://schemas.microsoft.com/office/drawing/2014/main" id="{97B321A9-25D7-D9B6-049B-000E34C8FD14}"/>
                </a:ext>
              </a:extLst>
            </p:cNvPr>
            <p:cNvSpPr txBox="1"/>
            <p:nvPr/>
          </p:nvSpPr>
          <p:spPr>
            <a:xfrm>
              <a:off x="0" y="-76200"/>
              <a:ext cx="880871" cy="410628"/>
            </a:xfrm>
            <a:prstGeom prst="rect">
              <a:avLst/>
            </a:prstGeom>
          </p:spPr>
          <p:txBody>
            <a:bodyPr lIns="50800" tIns="50800" rIns="50800" bIns="50800" rtlCol="0" anchor="ctr"/>
            <a:lstStyle/>
            <a:p>
              <a:pPr marL="0" lvl="0" indent="0" algn="ctr">
                <a:lnSpc>
                  <a:spcPts val="2973"/>
                </a:lnSpc>
                <a:spcBef>
                  <a:spcPct val="0"/>
                </a:spcBef>
              </a:pPr>
              <a:endParaRPr/>
            </a:p>
          </p:txBody>
        </p:sp>
      </p:grpSp>
      <p:sp>
        <p:nvSpPr>
          <p:cNvPr id="20" name="TextBox 20"/>
          <p:cNvSpPr txBox="1"/>
          <p:nvPr/>
        </p:nvSpPr>
        <p:spPr>
          <a:xfrm>
            <a:off x="13919806" y="5763089"/>
            <a:ext cx="1548794" cy="854075"/>
          </a:xfrm>
          <a:prstGeom prst="rect">
            <a:avLst/>
          </a:prstGeom>
        </p:spPr>
        <p:txBody>
          <a:bodyPr wrap="square" lIns="0" tIns="0" rIns="0" bIns="0" rtlCol="0" anchor="t">
            <a:spAutoFit/>
          </a:bodyPr>
          <a:lstStyle/>
          <a:p>
            <a:pPr marL="0" lvl="0" indent="0" algn="ctr">
              <a:lnSpc>
                <a:spcPts val="7000"/>
              </a:lnSpc>
              <a:spcBef>
                <a:spcPct val="0"/>
              </a:spcBef>
            </a:pPr>
            <a:r>
              <a:rPr lang="en-US" sz="5000" b="1" dirty="0">
                <a:solidFill>
                  <a:srgbClr val="09E6A1"/>
                </a:solidFill>
                <a:latin typeface="Montserrat Bold"/>
                <a:ea typeface="Montserrat Bold"/>
                <a:cs typeface="Montserrat Bold"/>
                <a:sym typeface="Montserrat Bold"/>
              </a:rPr>
              <a:t>1.5%</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6678" y="5580930"/>
            <a:ext cx="6361628" cy="747491"/>
          </a:xfrm>
          <a:custGeom>
            <a:avLst/>
            <a:gdLst/>
            <a:ahLst/>
            <a:cxnLst/>
            <a:rect l="l" t="t" r="r" b="b"/>
            <a:pathLst>
              <a:path w="6361628" h="747491">
                <a:moveTo>
                  <a:pt x="0" y="0"/>
                </a:moveTo>
                <a:lnTo>
                  <a:pt x="6361628" y="0"/>
                </a:lnTo>
                <a:lnTo>
                  <a:pt x="6361628" y="747492"/>
                </a:lnTo>
                <a:lnTo>
                  <a:pt x="0" y="747492"/>
                </a:lnTo>
                <a:lnTo>
                  <a:pt x="0" y="0"/>
                </a:lnTo>
                <a:close/>
              </a:path>
            </a:pathLst>
          </a:custGeom>
          <a:blipFill>
            <a:blip r:embed="rId3"/>
            <a:stretch>
              <a:fillRect/>
            </a:stretch>
          </a:blipFill>
        </p:spPr>
        <p:txBody>
          <a:bodyPr/>
          <a:lstStyle/>
          <a:p>
            <a:endParaRPr lang="lv-LV"/>
          </a:p>
        </p:txBody>
      </p:sp>
      <p:grpSp>
        <p:nvGrpSpPr>
          <p:cNvPr id="3" name="Group 3"/>
          <p:cNvGrpSpPr/>
          <p:nvPr/>
        </p:nvGrpSpPr>
        <p:grpSpPr>
          <a:xfrm>
            <a:off x="1028700" y="1896915"/>
            <a:ext cx="7974428" cy="3779656"/>
            <a:chOff x="0" y="0"/>
            <a:chExt cx="2100261" cy="995465"/>
          </a:xfrm>
        </p:grpSpPr>
        <p:sp>
          <p:nvSpPr>
            <p:cNvPr id="4" name="Freeform 4"/>
            <p:cNvSpPr/>
            <p:nvPr/>
          </p:nvSpPr>
          <p:spPr>
            <a:xfrm>
              <a:off x="0" y="0"/>
              <a:ext cx="2100261" cy="995465"/>
            </a:xfrm>
            <a:custGeom>
              <a:avLst/>
              <a:gdLst/>
              <a:ahLst/>
              <a:cxnLst/>
              <a:rect l="l" t="t" r="r" b="b"/>
              <a:pathLst>
                <a:path w="2100261" h="995465">
                  <a:moveTo>
                    <a:pt x="16504" y="0"/>
                  </a:moveTo>
                  <a:lnTo>
                    <a:pt x="2083757" y="0"/>
                  </a:lnTo>
                  <a:cubicBezTo>
                    <a:pt x="2088134" y="0"/>
                    <a:pt x="2092332" y="1739"/>
                    <a:pt x="2095427" y="4834"/>
                  </a:cubicBezTo>
                  <a:cubicBezTo>
                    <a:pt x="2098522" y="7929"/>
                    <a:pt x="2100261" y="12127"/>
                    <a:pt x="2100261" y="16504"/>
                  </a:cubicBezTo>
                  <a:lnTo>
                    <a:pt x="2100261" y="978961"/>
                  </a:lnTo>
                  <a:cubicBezTo>
                    <a:pt x="2100261" y="983338"/>
                    <a:pt x="2098522" y="987536"/>
                    <a:pt x="2095427" y="990631"/>
                  </a:cubicBezTo>
                  <a:cubicBezTo>
                    <a:pt x="2092332" y="993726"/>
                    <a:pt x="2088134" y="995465"/>
                    <a:pt x="2083757" y="995465"/>
                  </a:cubicBezTo>
                  <a:lnTo>
                    <a:pt x="16504" y="995465"/>
                  </a:lnTo>
                  <a:cubicBezTo>
                    <a:pt x="12127" y="995465"/>
                    <a:pt x="7929" y="993726"/>
                    <a:pt x="4834" y="990631"/>
                  </a:cubicBezTo>
                  <a:cubicBezTo>
                    <a:pt x="1739" y="987536"/>
                    <a:pt x="0" y="983338"/>
                    <a:pt x="0" y="978961"/>
                  </a:cubicBezTo>
                  <a:lnTo>
                    <a:pt x="0" y="16504"/>
                  </a:lnTo>
                  <a:cubicBezTo>
                    <a:pt x="0" y="12127"/>
                    <a:pt x="1739" y="7929"/>
                    <a:pt x="4834" y="4834"/>
                  </a:cubicBezTo>
                  <a:cubicBezTo>
                    <a:pt x="7929" y="1739"/>
                    <a:pt x="12127" y="0"/>
                    <a:pt x="16504" y="0"/>
                  </a:cubicBezTo>
                  <a:close/>
                </a:path>
              </a:pathLst>
            </a:custGeom>
            <a:solidFill>
              <a:srgbClr val="FDFDFD"/>
            </a:solidFill>
            <a:ln w="38100" cap="sq">
              <a:solidFill>
                <a:srgbClr val="095147"/>
              </a:solidFill>
              <a:prstDash val="solid"/>
              <a:miter/>
            </a:ln>
          </p:spPr>
          <p:txBody>
            <a:bodyPr/>
            <a:lstStyle/>
            <a:p>
              <a:endParaRPr lang="lv-LV"/>
            </a:p>
          </p:txBody>
        </p:sp>
        <p:sp>
          <p:nvSpPr>
            <p:cNvPr id="5" name="TextBox 5"/>
            <p:cNvSpPr txBox="1"/>
            <p:nvPr/>
          </p:nvSpPr>
          <p:spPr>
            <a:xfrm>
              <a:off x="0" y="-28575"/>
              <a:ext cx="2100261" cy="1024040"/>
            </a:xfrm>
            <a:prstGeom prst="rect">
              <a:avLst/>
            </a:prstGeom>
          </p:spPr>
          <p:txBody>
            <a:bodyPr lIns="50800" tIns="50800" rIns="50800" bIns="50800" rtlCol="0" anchor="ctr"/>
            <a:lstStyle/>
            <a:p>
              <a:pPr algn="ctr">
                <a:lnSpc>
                  <a:spcPts val="2240"/>
                </a:lnSpc>
              </a:pPr>
              <a:endParaRPr/>
            </a:p>
          </p:txBody>
        </p:sp>
      </p:grpSp>
      <p:grpSp>
        <p:nvGrpSpPr>
          <p:cNvPr id="6" name="Group 6"/>
          <p:cNvGrpSpPr/>
          <p:nvPr/>
        </p:nvGrpSpPr>
        <p:grpSpPr>
          <a:xfrm>
            <a:off x="1676678" y="1977508"/>
            <a:ext cx="7326451" cy="714145"/>
            <a:chOff x="0" y="0"/>
            <a:chExt cx="9768601" cy="952194"/>
          </a:xfrm>
        </p:grpSpPr>
        <p:sp>
          <p:nvSpPr>
            <p:cNvPr id="7" name="Freeform 7"/>
            <p:cNvSpPr/>
            <p:nvPr/>
          </p:nvSpPr>
          <p:spPr>
            <a:xfrm>
              <a:off x="0" y="0"/>
              <a:ext cx="9768601" cy="952194"/>
            </a:xfrm>
            <a:custGeom>
              <a:avLst/>
              <a:gdLst/>
              <a:ahLst/>
              <a:cxnLst/>
              <a:rect l="l" t="t" r="r" b="b"/>
              <a:pathLst>
                <a:path w="9768601" h="952194">
                  <a:moveTo>
                    <a:pt x="0" y="0"/>
                  </a:moveTo>
                  <a:lnTo>
                    <a:pt x="9768601" y="0"/>
                  </a:lnTo>
                  <a:lnTo>
                    <a:pt x="9768601" y="952194"/>
                  </a:lnTo>
                  <a:lnTo>
                    <a:pt x="0" y="952194"/>
                  </a:lnTo>
                  <a:close/>
                </a:path>
              </a:pathLst>
            </a:custGeom>
          </p:spPr>
          <p:txBody>
            <a:bodyPr/>
            <a:lstStyle/>
            <a:p>
              <a:endParaRPr lang="lv-LV"/>
            </a:p>
          </p:txBody>
        </p:sp>
        <p:sp>
          <p:nvSpPr>
            <p:cNvPr id="8" name="TextBox 8"/>
            <p:cNvSpPr txBox="1"/>
            <p:nvPr/>
          </p:nvSpPr>
          <p:spPr>
            <a:xfrm>
              <a:off x="0" y="-19050"/>
              <a:ext cx="9768601" cy="971244"/>
            </a:xfrm>
            <a:prstGeom prst="rect">
              <a:avLst/>
            </a:prstGeom>
          </p:spPr>
          <p:txBody>
            <a:bodyPr lIns="0" tIns="0" rIns="0" bIns="0" rtlCol="0" anchor="t"/>
            <a:lstStyle/>
            <a:p>
              <a:pPr algn="l">
                <a:lnSpc>
                  <a:spcPts val="4561"/>
                </a:lnSpc>
              </a:pPr>
              <a:r>
                <a:rPr lang="en-US" sz="3599" b="1">
                  <a:solidFill>
                    <a:srgbClr val="000000"/>
                  </a:solidFill>
                  <a:latin typeface="Montserrat Bold"/>
                  <a:ea typeface="Montserrat Bold"/>
                  <a:cs typeface="Montserrat Bold"/>
                  <a:sym typeface="Montserrat Bold"/>
                </a:rPr>
                <a:t>Environment and financing</a:t>
              </a:r>
            </a:p>
          </p:txBody>
        </p:sp>
      </p:grpSp>
      <p:grpSp>
        <p:nvGrpSpPr>
          <p:cNvPr id="9" name="Group 9"/>
          <p:cNvGrpSpPr/>
          <p:nvPr/>
        </p:nvGrpSpPr>
        <p:grpSpPr>
          <a:xfrm>
            <a:off x="13227365" y="0"/>
            <a:ext cx="5668786" cy="10314266"/>
            <a:chOff x="0" y="0"/>
            <a:chExt cx="878243" cy="1597950"/>
          </a:xfrm>
        </p:grpSpPr>
        <p:sp>
          <p:nvSpPr>
            <p:cNvPr id="10" name="Freeform 10"/>
            <p:cNvSpPr/>
            <p:nvPr/>
          </p:nvSpPr>
          <p:spPr>
            <a:xfrm>
              <a:off x="0" y="0"/>
              <a:ext cx="878243" cy="1597950"/>
            </a:xfrm>
            <a:custGeom>
              <a:avLst/>
              <a:gdLst/>
              <a:ahLst/>
              <a:cxnLst/>
              <a:rect l="l" t="t" r="r" b="b"/>
              <a:pathLst>
                <a:path w="878243" h="1597950">
                  <a:moveTo>
                    <a:pt x="0" y="0"/>
                  </a:moveTo>
                  <a:lnTo>
                    <a:pt x="878243" y="0"/>
                  </a:lnTo>
                  <a:lnTo>
                    <a:pt x="878243" y="1597950"/>
                  </a:lnTo>
                  <a:lnTo>
                    <a:pt x="0" y="1597950"/>
                  </a:lnTo>
                  <a:close/>
                </a:path>
              </a:pathLst>
            </a:custGeom>
            <a:blipFill>
              <a:blip r:embed="rId4"/>
              <a:stretch>
                <a:fillRect l="-85782" r="-85782"/>
              </a:stretch>
            </a:blipFill>
          </p:spPr>
          <p:txBody>
            <a:bodyPr/>
            <a:lstStyle/>
            <a:p>
              <a:endParaRPr lang="lv-LV"/>
            </a:p>
          </p:txBody>
        </p:sp>
      </p:grpSp>
      <p:grpSp>
        <p:nvGrpSpPr>
          <p:cNvPr id="11" name="Group 11"/>
          <p:cNvGrpSpPr/>
          <p:nvPr/>
        </p:nvGrpSpPr>
        <p:grpSpPr>
          <a:xfrm>
            <a:off x="1353573" y="2098283"/>
            <a:ext cx="127801" cy="478406"/>
            <a:chOff x="0" y="0"/>
            <a:chExt cx="33660" cy="126000"/>
          </a:xfrm>
        </p:grpSpPr>
        <p:sp>
          <p:nvSpPr>
            <p:cNvPr id="12" name="Freeform 12"/>
            <p:cNvSpPr/>
            <p:nvPr/>
          </p:nvSpPr>
          <p:spPr>
            <a:xfrm>
              <a:off x="0" y="0"/>
              <a:ext cx="33660" cy="126000"/>
            </a:xfrm>
            <a:custGeom>
              <a:avLst/>
              <a:gdLst/>
              <a:ahLst/>
              <a:cxnLst/>
              <a:rect l="l" t="t" r="r" b="b"/>
              <a:pathLst>
                <a:path w="33660" h="126000">
                  <a:moveTo>
                    <a:pt x="0" y="0"/>
                  </a:moveTo>
                  <a:lnTo>
                    <a:pt x="33660" y="0"/>
                  </a:lnTo>
                  <a:lnTo>
                    <a:pt x="33660" y="126000"/>
                  </a:lnTo>
                  <a:lnTo>
                    <a:pt x="0" y="126000"/>
                  </a:lnTo>
                  <a:close/>
                </a:path>
              </a:pathLst>
            </a:custGeom>
            <a:solidFill>
              <a:srgbClr val="00DF9A"/>
            </a:solidFill>
          </p:spPr>
          <p:txBody>
            <a:bodyPr/>
            <a:lstStyle/>
            <a:p>
              <a:endParaRPr lang="lv-LV"/>
            </a:p>
          </p:txBody>
        </p:sp>
        <p:sp>
          <p:nvSpPr>
            <p:cNvPr id="13" name="TextBox 13"/>
            <p:cNvSpPr txBox="1"/>
            <p:nvPr/>
          </p:nvSpPr>
          <p:spPr>
            <a:xfrm>
              <a:off x="0" y="-9525"/>
              <a:ext cx="33660" cy="135525"/>
            </a:xfrm>
            <a:prstGeom prst="rect">
              <a:avLst/>
            </a:prstGeom>
          </p:spPr>
          <p:txBody>
            <a:bodyPr lIns="50800" tIns="50800" rIns="50800" bIns="50800" rtlCol="0" anchor="ctr"/>
            <a:lstStyle/>
            <a:p>
              <a:pPr algn="ctr">
                <a:lnSpc>
                  <a:spcPts val="1394"/>
                </a:lnSpc>
              </a:pPr>
              <a:endParaRPr/>
            </a:p>
          </p:txBody>
        </p:sp>
      </p:grpSp>
      <p:sp>
        <p:nvSpPr>
          <p:cNvPr id="14" name="TextBox 14"/>
          <p:cNvSpPr txBox="1"/>
          <p:nvPr/>
        </p:nvSpPr>
        <p:spPr>
          <a:xfrm>
            <a:off x="1332480" y="2799883"/>
            <a:ext cx="7357158" cy="2743200"/>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NATO member since 2004</a:t>
            </a:r>
          </a:p>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Backed by NATO collective defence</a:t>
            </a:r>
          </a:p>
          <a:p>
            <a:pPr marL="496571" lvl="1" indent="-248285" algn="l">
              <a:lnSpc>
                <a:spcPts val="2760"/>
              </a:lnSpc>
              <a:spcBef>
                <a:spcPct val="0"/>
              </a:spcBef>
              <a:buFont typeface="Arial"/>
              <a:buChar char="•"/>
            </a:pPr>
            <a:r>
              <a:rPr lang="en-US" sz="2300">
                <a:solidFill>
                  <a:srgbClr val="000000"/>
                </a:solidFill>
                <a:latin typeface="Montserrat"/>
                <a:ea typeface="Montserrat"/>
                <a:cs typeface="Montserrat"/>
                <a:sym typeface="Montserrat"/>
              </a:rPr>
              <a:t>Defence spending</a:t>
            </a:r>
            <a:r>
              <a:rPr lang="en-US" sz="2300" u="none" strike="noStrike">
                <a:solidFill>
                  <a:srgbClr val="000000"/>
                </a:solidFill>
                <a:latin typeface="Montserrat"/>
                <a:ea typeface="Montserrat"/>
                <a:cs typeface="Montserrat"/>
                <a:sym typeface="Montserrat"/>
              </a:rPr>
              <a:t> at 4.91% of GDP (2026)</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Defence innovation system supports NATO-oriented R&amp;D, dual-use tech and industrial prototyping</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Local sourcing in defence procurement</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€5.7B EU defence funding available</a:t>
            </a:r>
          </a:p>
        </p:txBody>
      </p:sp>
      <p:sp>
        <p:nvSpPr>
          <p:cNvPr id="15" name="Freeform 15"/>
          <p:cNvSpPr/>
          <p:nvPr/>
        </p:nvSpPr>
        <p:spPr>
          <a:xfrm>
            <a:off x="1676678" y="9342831"/>
            <a:ext cx="6361628" cy="747491"/>
          </a:xfrm>
          <a:custGeom>
            <a:avLst/>
            <a:gdLst/>
            <a:ahLst/>
            <a:cxnLst/>
            <a:rect l="l" t="t" r="r" b="b"/>
            <a:pathLst>
              <a:path w="6361628" h="747491">
                <a:moveTo>
                  <a:pt x="0" y="0"/>
                </a:moveTo>
                <a:lnTo>
                  <a:pt x="6361628" y="0"/>
                </a:lnTo>
                <a:lnTo>
                  <a:pt x="6361628" y="747491"/>
                </a:lnTo>
                <a:lnTo>
                  <a:pt x="0" y="747491"/>
                </a:lnTo>
                <a:lnTo>
                  <a:pt x="0" y="0"/>
                </a:lnTo>
                <a:close/>
              </a:path>
            </a:pathLst>
          </a:custGeom>
          <a:blipFill>
            <a:blip r:embed="rId3"/>
            <a:stretch>
              <a:fillRect/>
            </a:stretch>
          </a:blipFill>
        </p:spPr>
        <p:txBody>
          <a:bodyPr/>
          <a:lstStyle/>
          <a:p>
            <a:endParaRPr lang="lv-LV"/>
          </a:p>
        </p:txBody>
      </p:sp>
      <p:grpSp>
        <p:nvGrpSpPr>
          <p:cNvPr id="16" name="Group 16"/>
          <p:cNvGrpSpPr/>
          <p:nvPr/>
        </p:nvGrpSpPr>
        <p:grpSpPr>
          <a:xfrm>
            <a:off x="1028700" y="5855494"/>
            <a:ext cx="7974428" cy="3735389"/>
            <a:chOff x="0" y="0"/>
            <a:chExt cx="10632571" cy="4980518"/>
          </a:xfrm>
        </p:grpSpPr>
        <p:sp>
          <p:nvSpPr>
            <p:cNvPr id="17" name="Freeform 17"/>
            <p:cNvSpPr/>
            <p:nvPr/>
          </p:nvSpPr>
          <p:spPr>
            <a:xfrm>
              <a:off x="1017927" y="4140421"/>
              <a:ext cx="8482170" cy="840097"/>
            </a:xfrm>
            <a:custGeom>
              <a:avLst/>
              <a:gdLst/>
              <a:ahLst/>
              <a:cxnLst/>
              <a:rect l="l" t="t" r="r" b="b"/>
              <a:pathLst>
                <a:path w="8482170" h="840097">
                  <a:moveTo>
                    <a:pt x="0" y="0"/>
                  </a:moveTo>
                  <a:lnTo>
                    <a:pt x="8482170" y="0"/>
                  </a:lnTo>
                  <a:lnTo>
                    <a:pt x="8482170" y="840097"/>
                  </a:lnTo>
                  <a:lnTo>
                    <a:pt x="0" y="840097"/>
                  </a:lnTo>
                  <a:lnTo>
                    <a:pt x="0" y="0"/>
                  </a:lnTo>
                  <a:close/>
                </a:path>
              </a:pathLst>
            </a:custGeom>
            <a:blipFill>
              <a:blip r:embed="rId3"/>
              <a:stretch>
                <a:fillRect t="-9317" b="-9317"/>
              </a:stretch>
            </a:blipFill>
          </p:spPr>
          <p:txBody>
            <a:bodyPr/>
            <a:lstStyle/>
            <a:p>
              <a:endParaRPr lang="lv-LV"/>
            </a:p>
          </p:txBody>
        </p:sp>
        <p:grpSp>
          <p:nvGrpSpPr>
            <p:cNvPr id="18" name="Group 18"/>
            <p:cNvGrpSpPr/>
            <p:nvPr/>
          </p:nvGrpSpPr>
          <p:grpSpPr>
            <a:xfrm>
              <a:off x="0" y="0"/>
              <a:ext cx="10632571" cy="4980518"/>
              <a:chOff x="0" y="0"/>
              <a:chExt cx="2100261" cy="983806"/>
            </a:xfrm>
          </p:grpSpPr>
          <p:sp>
            <p:nvSpPr>
              <p:cNvPr id="19" name="Freeform 19"/>
              <p:cNvSpPr/>
              <p:nvPr/>
            </p:nvSpPr>
            <p:spPr>
              <a:xfrm>
                <a:off x="0" y="0"/>
                <a:ext cx="2100261" cy="983806"/>
              </a:xfrm>
              <a:custGeom>
                <a:avLst/>
                <a:gdLst/>
                <a:ahLst/>
                <a:cxnLst/>
                <a:rect l="l" t="t" r="r" b="b"/>
                <a:pathLst>
                  <a:path w="2100261" h="983806">
                    <a:moveTo>
                      <a:pt x="16504" y="0"/>
                    </a:moveTo>
                    <a:lnTo>
                      <a:pt x="2083757" y="0"/>
                    </a:lnTo>
                    <a:cubicBezTo>
                      <a:pt x="2088134" y="0"/>
                      <a:pt x="2092332" y="1739"/>
                      <a:pt x="2095427" y="4834"/>
                    </a:cubicBezTo>
                    <a:cubicBezTo>
                      <a:pt x="2098522" y="7929"/>
                      <a:pt x="2100261" y="12127"/>
                      <a:pt x="2100261" y="16504"/>
                    </a:cubicBezTo>
                    <a:lnTo>
                      <a:pt x="2100261" y="967302"/>
                    </a:lnTo>
                    <a:cubicBezTo>
                      <a:pt x="2100261" y="976417"/>
                      <a:pt x="2092872" y="983806"/>
                      <a:pt x="2083757" y="983806"/>
                    </a:cubicBezTo>
                    <a:lnTo>
                      <a:pt x="16504" y="983806"/>
                    </a:lnTo>
                    <a:cubicBezTo>
                      <a:pt x="12127" y="983806"/>
                      <a:pt x="7929" y="982067"/>
                      <a:pt x="4834" y="978972"/>
                    </a:cubicBezTo>
                    <a:cubicBezTo>
                      <a:pt x="1739" y="975877"/>
                      <a:pt x="0" y="971679"/>
                      <a:pt x="0" y="967302"/>
                    </a:cubicBezTo>
                    <a:lnTo>
                      <a:pt x="0" y="16504"/>
                    </a:lnTo>
                    <a:cubicBezTo>
                      <a:pt x="0" y="12127"/>
                      <a:pt x="1739" y="7929"/>
                      <a:pt x="4834" y="4834"/>
                    </a:cubicBezTo>
                    <a:cubicBezTo>
                      <a:pt x="7929" y="1739"/>
                      <a:pt x="12127" y="0"/>
                      <a:pt x="16504" y="0"/>
                    </a:cubicBezTo>
                    <a:close/>
                  </a:path>
                </a:pathLst>
              </a:custGeom>
              <a:solidFill>
                <a:srgbClr val="FDFDFD"/>
              </a:solidFill>
              <a:ln w="38100" cap="sq">
                <a:solidFill>
                  <a:srgbClr val="095147"/>
                </a:solidFill>
                <a:prstDash val="solid"/>
                <a:miter/>
              </a:ln>
            </p:spPr>
            <p:txBody>
              <a:bodyPr/>
              <a:lstStyle/>
              <a:p>
                <a:endParaRPr lang="lv-LV"/>
              </a:p>
            </p:txBody>
          </p:sp>
          <p:sp>
            <p:nvSpPr>
              <p:cNvPr id="20" name="TextBox 20"/>
              <p:cNvSpPr txBox="1"/>
              <p:nvPr/>
            </p:nvSpPr>
            <p:spPr>
              <a:xfrm>
                <a:off x="0" y="-28575"/>
                <a:ext cx="2100261" cy="1012381"/>
              </a:xfrm>
              <a:prstGeom prst="rect">
                <a:avLst/>
              </a:prstGeom>
            </p:spPr>
            <p:txBody>
              <a:bodyPr lIns="50800" tIns="50800" rIns="50800" bIns="50800" rtlCol="0" anchor="ctr"/>
              <a:lstStyle/>
              <a:p>
                <a:pPr algn="ctr">
                  <a:lnSpc>
                    <a:spcPts val="2240"/>
                  </a:lnSpc>
                </a:pPr>
                <a:endParaRPr/>
              </a:p>
            </p:txBody>
          </p:sp>
        </p:grpSp>
        <p:grpSp>
          <p:nvGrpSpPr>
            <p:cNvPr id="21" name="Group 21"/>
            <p:cNvGrpSpPr/>
            <p:nvPr/>
          </p:nvGrpSpPr>
          <p:grpSpPr>
            <a:xfrm>
              <a:off x="433164" y="226314"/>
              <a:ext cx="170402" cy="454655"/>
              <a:chOff x="0" y="0"/>
              <a:chExt cx="33660" cy="89808"/>
            </a:xfrm>
          </p:grpSpPr>
          <p:sp>
            <p:nvSpPr>
              <p:cNvPr id="22" name="Freeform 22"/>
              <p:cNvSpPr/>
              <p:nvPr/>
            </p:nvSpPr>
            <p:spPr>
              <a:xfrm>
                <a:off x="0" y="0"/>
                <a:ext cx="33660" cy="89808"/>
              </a:xfrm>
              <a:custGeom>
                <a:avLst/>
                <a:gdLst/>
                <a:ahLst/>
                <a:cxnLst/>
                <a:rect l="l" t="t" r="r" b="b"/>
                <a:pathLst>
                  <a:path w="33660" h="89808">
                    <a:moveTo>
                      <a:pt x="0" y="0"/>
                    </a:moveTo>
                    <a:lnTo>
                      <a:pt x="33660" y="0"/>
                    </a:lnTo>
                    <a:lnTo>
                      <a:pt x="33660" y="89808"/>
                    </a:lnTo>
                    <a:lnTo>
                      <a:pt x="0" y="89808"/>
                    </a:lnTo>
                    <a:close/>
                  </a:path>
                </a:pathLst>
              </a:custGeom>
              <a:solidFill>
                <a:srgbClr val="00DF9A"/>
              </a:solidFill>
            </p:spPr>
            <p:txBody>
              <a:bodyPr/>
              <a:lstStyle/>
              <a:p>
                <a:endParaRPr lang="lv-LV"/>
              </a:p>
            </p:txBody>
          </p:sp>
          <p:sp>
            <p:nvSpPr>
              <p:cNvPr id="23" name="TextBox 23"/>
              <p:cNvSpPr txBox="1"/>
              <p:nvPr/>
            </p:nvSpPr>
            <p:spPr>
              <a:xfrm>
                <a:off x="0" y="-9525"/>
                <a:ext cx="33660" cy="99333"/>
              </a:xfrm>
              <a:prstGeom prst="rect">
                <a:avLst/>
              </a:prstGeom>
            </p:spPr>
            <p:txBody>
              <a:bodyPr lIns="50800" tIns="50800" rIns="50800" bIns="50800" rtlCol="0" anchor="ctr"/>
              <a:lstStyle/>
              <a:p>
                <a:pPr algn="ctr">
                  <a:lnSpc>
                    <a:spcPts val="1394"/>
                  </a:lnSpc>
                </a:pPr>
                <a:endParaRPr/>
              </a:p>
            </p:txBody>
          </p:sp>
        </p:grpSp>
      </p:grpSp>
      <p:sp>
        <p:nvSpPr>
          <p:cNvPr id="24" name="TextBox 24"/>
          <p:cNvSpPr txBox="1"/>
          <p:nvPr/>
        </p:nvSpPr>
        <p:spPr>
          <a:xfrm>
            <a:off x="1417474" y="6688332"/>
            <a:ext cx="7357158" cy="2743200"/>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Latvia is the founder and co-leader of 18+ country Drone Coalition, investing €50M+ annually locally</a:t>
            </a:r>
          </a:p>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Latvian drone firms win global contracts, outperforming 265+ competitors, e.g. </a:t>
            </a:r>
            <a:r>
              <a:rPr lang="en-US" sz="2300" i="1">
                <a:solidFill>
                  <a:srgbClr val="000000"/>
                </a:solidFill>
                <a:latin typeface="Montserrat Italics"/>
                <a:ea typeface="Montserrat Italics"/>
                <a:cs typeface="Montserrat Italics"/>
                <a:sym typeface="Montserrat Italics"/>
              </a:rPr>
              <a:t>Redwire Latvia </a:t>
            </a:r>
            <a:r>
              <a:rPr lang="en-US" sz="2300">
                <a:solidFill>
                  <a:srgbClr val="000000"/>
                </a:solidFill>
                <a:latin typeface="Montserrat"/>
                <a:ea typeface="Montserrat"/>
                <a:cs typeface="Montserrat"/>
                <a:sym typeface="Montserrat"/>
              </a:rPr>
              <a:t>and </a:t>
            </a:r>
            <a:r>
              <a:rPr lang="en-US" sz="2300" i="1">
                <a:solidFill>
                  <a:srgbClr val="000000"/>
                </a:solidFill>
                <a:latin typeface="Montserrat Italics"/>
                <a:ea typeface="Montserrat Italics"/>
                <a:cs typeface="Montserrat Italics"/>
                <a:sym typeface="Montserrat Italics"/>
              </a:rPr>
              <a:t>Atlas Aerospace</a:t>
            </a:r>
          </a:p>
          <a:p>
            <a:pPr marL="496571" lvl="1" indent="-248285" algn="l">
              <a:lnSpc>
                <a:spcPts val="2760"/>
              </a:lnSpc>
              <a:buFont typeface="Arial"/>
              <a:buChar char="•"/>
            </a:pPr>
            <a:r>
              <a:rPr lang="en-US" sz="2300">
                <a:solidFill>
                  <a:srgbClr val="000000"/>
                </a:solidFill>
                <a:latin typeface="Montserrat"/>
                <a:ea typeface="Montserrat"/>
                <a:cs typeface="Montserrat"/>
                <a:sym typeface="Montserrat"/>
              </a:rPr>
              <a:t>First EU country to deploy acoustic drone sensors for airspace security</a:t>
            </a:r>
          </a:p>
        </p:txBody>
      </p:sp>
      <p:grpSp>
        <p:nvGrpSpPr>
          <p:cNvPr id="25" name="Group 25"/>
          <p:cNvGrpSpPr/>
          <p:nvPr/>
        </p:nvGrpSpPr>
        <p:grpSpPr>
          <a:xfrm>
            <a:off x="1676678" y="5936087"/>
            <a:ext cx="5659091" cy="714145"/>
            <a:chOff x="0" y="0"/>
            <a:chExt cx="7545455" cy="952194"/>
          </a:xfrm>
        </p:grpSpPr>
        <p:sp>
          <p:nvSpPr>
            <p:cNvPr id="26" name="Freeform 26"/>
            <p:cNvSpPr/>
            <p:nvPr/>
          </p:nvSpPr>
          <p:spPr>
            <a:xfrm>
              <a:off x="0" y="0"/>
              <a:ext cx="7545455" cy="952194"/>
            </a:xfrm>
            <a:custGeom>
              <a:avLst/>
              <a:gdLst/>
              <a:ahLst/>
              <a:cxnLst/>
              <a:rect l="l" t="t" r="r" b="b"/>
              <a:pathLst>
                <a:path w="7545455" h="952194">
                  <a:moveTo>
                    <a:pt x="0" y="0"/>
                  </a:moveTo>
                  <a:lnTo>
                    <a:pt x="7545455" y="0"/>
                  </a:lnTo>
                  <a:lnTo>
                    <a:pt x="7545455" y="952194"/>
                  </a:lnTo>
                  <a:lnTo>
                    <a:pt x="0" y="952194"/>
                  </a:lnTo>
                  <a:close/>
                </a:path>
              </a:pathLst>
            </a:custGeom>
          </p:spPr>
          <p:txBody>
            <a:bodyPr/>
            <a:lstStyle/>
            <a:p>
              <a:endParaRPr lang="lv-LV"/>
            </a:p>
          </p:txBody>
        </p:sp>
        <p:sp>
          <p:nvSpPr>
            <p:cNvPr id="27" name="TextBox 27"/>
            <p:cNvSpPr txBox="1"/>
            <p:nvPr/>
          </p:nvSpPr>
          <p:spPr>
            <a:xfrm>
              <a:off x="0" y="-19050"/>
              <a:ext cx="7545455" cy="971244"/>
            </a:xfrm>
            <a:prstGeom prst="rect">
              <a:avLst/>
            </a:prstGeom>
          </p:spPr>
          <p:txBody>
            <a:bodyPr lIns="0" tIns="0" rIns="0" bIns="0" rtlCol="0" anchor="t"/>
            <a:lstStyle/>
            <a:p>
              <a:pPr algn="l">
                <a:lnSpc>
                  <a:spcPts val="4561"/>
                </a:lnSpc>
              </a:pPr>
              <a:r>
                <a:rPr lang="en-US" sz="3599" b="1">
                  <a:solidFill>
                    <a:srgbClr val="000000"/>
                  </a:solidFill>
                  <a:latin typeface="Montserrat Bold"/>
                  <a:ea typeface="Montserrat Bold"/>
                  <a:cs typeface="Montserrat Bold"/>
                  <a:sym typeface="Montserrat Bold"/>
                </a:rPr>
                <a:t>Drones and sensors</a:t>
              </a:r>
            </a:p>
          </p:txBody>
        </p:sp>
      </p:grpSp>
      <p:sp>
        <p:nvSpPr>
          <p:cNvPr id="28" name="Freeform 28"/>
          <p:cNvSpPr/>
          <p:nvPr/>
        </p:nvSpPr>
        <p:spPr>
          <a:xfrm>
            <a:off x="10012149" y="5431709"/>
            <a:ext cx="6361628" cy="747491"/>
          </a:xfrm>
          <a:custGeom>
            <a:avLst/>
            <a:gdLst/>
            <a:ahLst/>
            <a:cxnLst/>
            <a:rect l="l" t="t" r="r" b="b"/>
            <a:pathLst>
              <a:path w="6361628" h="747491">
                <a:moveTo>
                  <a:pt x="0" y="0"/>
                </a:moveTo>
                <a:lnTo>
                  <a:pt x="6361628" y="0"/>
                </a:lnTo>
                <a:lnTo>
                  <a:pt x="6361628" y="747491"/>
                </a:lnTo>
                <a:lnTo>
                  <a:pt x="0" y="747491"/>
                </a:lnTo>
                <a:lnTo>
                  <a:pt x="0" y="0"/>
                </a:lnTo>
                <a:close/>
              </a:path>
            </a:pathLst>
          </a:custGeom>
          <a:blipFill>
            <a:blip r:embed="rId3"/>
            <a:stretch>
              <a:fillRect/>
            </a:stretch>
          </a:blipFill>
        </p:spPr>
        <p:txBody>
          <a:bodyPr/>
          <a:lstStyle/>
          <a:p>
            <a:endParaRPr lang="lv-LV"/>
          </a:p>
        </p:txBody>
      </p:sp>
      <p:grpSp>
        <p:nvGrpSpPr>
          <p:cNvPr id="29" name="Group 29"/>
          <p:cNvGrpSpPr/>
          <p:nvPr/>
        </p:nvGrpSpPr>
        <p:grpSpPr>
          <a:xfrm>
            <a:off x="9203153" y="1896915"/>
            <a:ext cx="7981879" cy="3779656"/>
            <a:chOff x="0" y="0"/>
            <a:chExt cx="2102223" cy="995465"/>
          </a:xfrm>
        </p:grpSpPr>
        <p:sp>
          <p:nvSpPr>
            <p:cNvPr id="30" name="Freeform 30"/>
            <p:cNvSpPr/>
            <p:nvPr/>
          </p:nvSpPr>
          <p:spPr>
            <a:xfrm>
              <a:off x="0" y="0"/>
              <a:ext cx="2102223" cy="995465"/>
            </a:xfrm>
            <a:custGeom>
              <a:avLst/>
              <a:gdLst/>
              <a:ahLst/>
              <a:cxnLst/>
              <a:rect l="l" t="t" r="r" b="b"/>
              <a:pathLst>
                <a:path w="2102223" h="995465">
                  <a:moveTo>
                    <a:pt x="16489" y="0"/>
                  </a:moveTo>
                  <a:lnTo>
                    <a:pt x="2085735" y="0"/>
                  </a:lnTo>
                  <a:cubicBezTo>
                    <a:pt x="2094841" y="0"/>
                    <a:pt x="2102223" y="7382"/>
                    <a:pt x="2102223" y="16489"/>
                  </a:cubicBezTo>
                  <a:lnTo>
                    <a:pt x="2102223" y="978976"/>
                  </a:lnTo>
                  <a:cubicBezTo>
                    <a:pt x="2102223" y="988083"/>
                    <a:pt x="2094841" y="995465"/>
                    <a:pt x="2085735" y="995465"/>
                  </a:cubicBezTo>
                  <a:lnTo>
                    <a:pt x="16489" y="995465"/>
                  </a:lnTo>
                  <a:cubicBezTo>
                    <a:pt x="7382" y="995465"/>
                    <a:pt x="0" y="988083"/>
                    <a:pt x="0" y="978976"/>
                  </a:cubicBezTo>
                  <a:lnTo>
                    <a:pt x="0" y="16489"/>
                  </a:lnTo>
                  <a:cubicBezTo>
                    <a:pt x="0" y="7382"/>
                    <a:pt x="7382" y="0"/>
                    <a:pt x="16489" y="0"/>
                  </a:cubicBezTo>
                  <a:close/>
                </a:path>
              </a:pathLst>
            </a:custGeom>
            <a:solidFill>
              <a:srgbClr val="FDFDFD"/>
            </a:solidFill>
            <a:ln w="38100" cap="sq">
              <a:solidFill>
                <a:srgbClr val="095147"/>
              </a:solidFill>
              <a:prstDash val="solid"/>
              <a:miter/>
            </a:ln>
          </p:spPr>
          <p:txBody>
            <a:bodyPr/>
            <a:lstStyle/>
            <a:p>
              <a:endParaRPr lang="lv-LV"/>
            </a:p>
          </p:txBody>
        </p:sp>
        <p:sp>
          <p:nvSpPr>
            <p:cNvPr id="31" name="TextBox 31"/>
            <p:cNvSpPr txBox="1"/>
            <p:nvPr/>
          </p:nvSpPr>
          <p:spPr>
            <a:xfrm>
              <a:off x="0" y="-28575"/>
              <a:ext cx="2102223" cy="1024040"/>
            </a:xfrm>
            <a:prstGeom prst="rect">
              <a:avLst/>
            </a:prstGeom>
          </p:spPr>
          <p:txBody>
            <a:bodyPr lIns="50800" tIns="50800" rIns="50800" bIns="50800" rtlCol="0" anchor="ctr"/>
            <a:lstStyle/>
            <a:p>
              <a:pPr algn="ctr">
                <a:lnSpc>
                  <a:spcPts val="2240"/>
                </a:lnSpc>
              </a:pPr>
              <a:endParaRPr/>
            </a:p>
          </p:txBody>
        </p:sp>
      </p:grpSp>
      <p:grpSp>
        <p:nvGrpSpPr>
          <p:cNvPr id="32" name="Group 32"/>
          <p:cNvGrpSpPr/>
          <p:nvPr/>
        </p:nvGrpSpPr>
        <p:grpSpPr>
          <a:xfrm>
            <a:off x="9851131" y="1962728"/>
            <a:ext cx="6522646" cy="1285645"/>
            <a:chOff x="0" y="0"/>
            <a:chExt cx="8696862" cy="1714194"/>
          </a:xfrm>
        </p:grpSpPr>
        <p:sp>
          <p:nvSpPr>
            <p:cNvPr id="33" name="Freeform 33"/>
            <p:cNvSpPr/>
            <p:nvPr/>
          </p:nvSpPr>
          <p:spPr>
            <a:xfrm>
              <a:off x="0" y="0"/>
              <a:ext cx="8696862" cy="1714194"/>
            </a:xfrm>
            <a:custGeom>
              <a:avLst/>
              <a:gdLst/>
              <a:ahLst/>
              <a:cxnLst/>
              <a:rect l="l" t="t" r="r" b="b"/>
              <a:pathLst>
                <a:path w="8696862" h="1714194">
                  <a:moveTo>
                    <a:pt x="0" y="0"/>
                  </a:moveTo>
                  <a:lnTo>
                    <a:pt x="8696862" y="0"/>
                  </a:lnTo>
                  <a:lnTo>
                    <a:pt x="8696862" y="1714194"/>
                  </a:lnTo>
                  <a:lnTo>
                    <a:pt x="0" y="1714194"/>
                  </a:lnTo>
                  <a:close/>
                </a:path>
              </a:pathLst>
            </a:custGeom>
          </p:spPr>
          <p:txBody>
            <a:bodyPr/>
            <a:lstStyle/>
            <a:p>
              <a:endParaRPr lang="lv-LV"/>
            </a:p>
          </p:txBody>
        </p:sp>
        <p:sp>
          <p:nvSpPr>
            <p:cNvPr id="34" name="TextBox 34"/>
            <p:cNvSpPr txBox="1"/>
            <p:nvPr/>
          </p:nvSpPr>
          <p:spPr>
            <a:xfrm>
              <a:off x="0" y="-19050"/>
              <a:ext cx="8696862" cy="1733244"/>
            </a:xfrm>
            <a:prstGeom prst="rect">
              <a:avLst/>
            </a:prstGeom>
          </p:spPr>
          <p:txBody>
            <a:bodyPr lIns="0" tIns="0" rIns="0" bIns="0" rtlCol="0" anchor="t"/>
            <a:lstStyle/>
            <a:p>
              <a:pPr algn="l">
                <a:lnSpc>
                  <a:spcPts val="4561"/>
                </a:lnSpc>
              </a:pPr>
              <a:r>
                <a:rPr lang="en-US" sz="3599" b="1">
                  <a:solidFill>
                    <a:srgbClr val="000000"/>
                  </a:solidFill>
                  <a:latin typeface="Montserrat Bold"/>
                  <a:ea typeface="Montserrat Bold"/>
                  <a:cs typeface="Montserrat Bold"/>
                  <a:sym typeface="Montserrat Bold"/>
                </a:rPr>
                <a:t>Defence manufacturing and military testbeds</a:t>
              </a:r>
            </a:p>
          </p:txBody>
        </p:sp>
      </p:grpSp>
      <p:sp>
        <p:nvSpPr>
          <p:cNvPr id="35" name="TextBox 35"/>
          <p:cNvSpPr txBox="1"/>
          <p:nvPr/>
        </p:nvSpPr>
        <p:spPr>
          <a:xfrm>
            <a:off x="9599378" y="3295998"/>
            <a:ext cx="7357158" cy="2057135"/>
          </a:xfrm>
          <a:prstGeom prst="rect">
            <a:avLst/>
          </a:prstGeom>
        </p:spPr>
        <p:txBody>
          <a:bodyPr lIns="0" tIns="0" rIns="0" bIns="0" rtlCol="0" anchor="t">
            <a:spAutoFit/>
          </a:bodyPr>
          <a:lstStyle/>
          <a:p>
            <a:pPr marL="496571" lvl="1" indent="-248285" algn="l">
              <a:lnSpc>
                <a:spcPts val="2760"/>
              </a:lnSpc>
              <a:spcBef>
                <a:spcPct val="0"/>
              </a:spcBef>
              <a:buFont typeface="Arial"/>
              <a:buChar char="•"/>
            </a:pPr>
            <a:r>
              <a:rPr lang="en-US" sz="2300">
                <a:solidFill>
                  <a:srgbClr val="000000"/>
                </a:solidFill>
                <a:latin typeface="Montserrat"/>
                <a:ea typeface="Montserrat"/>
                <a:cs typeface="Montserrat"/>
                <a:sym typeface="Montserrat"/>
              </a:rPr>
              <a:t>1st 5G m</a:t>
            </a:r>
            <a:r>
              <a:rPr lang="en-US" sz="2300" u="none" strike="noStrike">
                <a:solidFill>
                  <a:srgbClr val="000000"/>
                </a:solidFill>
                <a:latin typeface="Montserrat"/>
                <a:ea typeface="Montserrat"/>
                <a:cs typeface="Montserrat"/>
                <a:sym typeface="Montserrat"/>
              </a:rPr>
              <a:t>ilitary testbed in Ādaži for large-scale testing</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Naval testbed in Šķēde for live UAV and defence-tech trials</a:t>
            </a:r>
          </a:p>
          <a:p>
            <a:pPr marL="496571" lvl="1" indent="-248285" algn="l">
              <a:lnSpc>
                <a:spcPts val="2760"/>
              </a:lnSpc>
              <a:spcBef>
                <a:spcPct val="0"/>
              </a:spcBef>
              <a:buFont typeface="Arial"/>
              <a:buChar char="•"/>
            </a:pPr>
            <a:r>
              <a:rPr lang="en-US" sz="2300" u="none" strike="noStrike">
                <a:solidFill>
                  <a:srgbClr val="000000"/>
                </a:solidFill>
                <a:latin typeface="Montserrat"/>
                <a:ea typeface="Montserrat"/>
                <a:cs typeface="Montserrat"/>
                <a:sym typeface="Montserrat"/>
              </a:rPr>
              <a:t>Integrated defence ecosystem linking state, industry, and research</a:t>
            </a:r>
          </a:p>
        </p:txBody>
      </p:sp>
      <p:sp>
        <p:nvSpPr>
          <p:cNvPr id="36" name="TextBox 36"/>
          <p:cNvSpPr txBox="1"/>
          <p:nvPr/>
        </p:nvSpPr>
        <p:spPr>
          <a:xfrm>
            <a:off x="1028700" y="733682"/>
            <a:ext cx="12206116" cy="800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Defence</a:t>
            </a:r>
          </a:p>
        </p:txBody>
      </p:sp>
      <p:grpSp>
        <p:nvGrpSpPr>
          <p:cNvPr id="37" name="Group 37"/>
          <p:cNvGrpSpPr/>
          <p:nvPr/>
        </p:nvGrpSpPr>
        <p:grpSpPr>
          <a:xfrm>
            <a:off x="9514384" y="2083502"/>
            <a:ext cx="127801" cy="1044097"/>
            <a:chOff x="0" y="0"/>
            <a:chExt cx="33660" cy="274988"/>
          </a:xfrm>
        </p:grpSpPr>
        <p:sp>
          <p:nvSpPr>
            <p:cNvPr id="38" name="Freeform 38"/>
            <p:cNvSpPr/>
            <p:nvPr/>
          </p:nvSpPr>
          <p:spPr>
            <a:xfrm>
              <a:off x="0" y="0"/>
              <a:ext cx="33660" cy="274988"/>
            </a:xfrm>
            <a:custGeom>
              <a:avLst/>
              <a:gdLst/>
              <a:ahLst/>
              <a:cxnLst/>
              <a:rect l="l" t="t" r="r" b="b"/>
              <a:pathLst>
                <a:path w="33660" h="274988">
                  <a:moveTo>
                    <a:pt x="0" y="0"/>
                  </a:moveTo>
                  <a:lnTo>
                    <a:pt x="33660" y="0"/>
                  </a:lnTo>
                  <a:lnTo>
                    <a:pt x="33660" y="274988"/>
                  </a:lnTo>
                  <a:lnTo>
                    <a:pt x="0" y="274988"/>
                  </a:lnTo>
                  <a:close/>
                </a:path>
              </a:pathLst>
            </a:custGeom>
            <a:solidFill>
              <a:srgbClr val="00DF9A"/>
            </a:solidFill>
          </p:spPr>
          <p:txBody>
            <a:bodyPr/>
            <a:lstStyle/>
            <a:p>
              <a:endParaRPr lang="lv-LV"/>
            </a:p>
          </p:txBody>
        </p:sp>
        <p:sp>
          <p:nvSpPr>
            <p:cNvPr id="39" name="TextBox 39"/>
            <p:cNvSpPr txBox="1"/>
            <p:nvPr/>
          </p:nvSpPr>
          <p:spPr>
            <a:xfrm>
              <a:off x="0" y="-9525"/>
              <a:ext cx="33660" cy="284513"/>
            </a:xfrm>
            <a:prstGeom prst="rect">
              <a:avLst/>
            </a:prstGeom>
          </p:spPr>
          <p:txBody>
            <a:bodyPr lIns="50800" tIns="50800" rIns="50800" bIns="50800" rtlCol="0" anchor="ctr"/>
            <a:lstStyle/>
            <a:p>
              <a:pPr algn="ctr">
                <a:lnSpc>
                  <a:spcPts val="1394"/>
                </a:lnSpc>
              </a:pPr>
              <a:endParaRPr/>
            </a:p>
          </p:txBody>
        </p:sp>
      </p:grpSp>
      <p:sp>
        <p:nvSpPr>
          <p:cNvPr id="40" name="Freeform 40"/>
          <p:cNvSpPr/>
          <p:nvPr/>
        </p:nvSpPr>
        <p:spPr>
          <a:xfrm>
            <a:off x="10354725" y="7500425"/>
            <a:ext cx="1076289" cy="1076289"/>
          </a:xfrm>
          <a:custGeom>
            <a:avLst/>
            <a:gdLst/>
            <a:ahLst/>
            <a:cxnLst/>
            <a:rect l="l" t="t" r="r" b="b"/>
            <a:pathLst>
              <a:path w="1076289" h="1076289">
                <a:moveTo>
                  <a:pt x="0" y="0"/>
                </a:moveTo>
                <a:lnTo>
                  <a:pt x="1076289" y="0"/>
                </a:lnTo>
                <a:lnTo>
                  <a:pt x="1076289" y="1076288"/>
                </a:lnTo>
                <a:lnTo>
                  <a:pt x="0" y="107628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41" name="Freeform 41"/>
          <p:cNvSpPr/>
          <p:nvPr/>
        </p:nvSpPr>
        <p:spPr>
          <a:xfrm>
            <a:off x="11986088" y="8940699"/>
            <a:ext cx="1076289" cy="1076289"/>
          </a:xfrm>
          <a:custGeom>
            <a:avLst/>
            <a:gdLst/>
            <a:ahLst/>
            <a:cxnLst/>
            <a:rect l="l" t="t" r="r" b="b"/>
            <a:pathLst>
              <a:path w="1076289" h="1076289">
                <a:moveTo>
                  <a:pt x="0" y="0"/>
                </a:moveTo>
                <a:lnTo>
                  <a:pt x="1076288" y="0"/>
                </a:lnTo>
                <a:lnTo>
                  <a:pt x="1076288" y="1076288"/>
                </a:lnTo>
                <a:lnTo>
                  <a:pt x="0" y="107628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42" name="Freeform 42"/>
          <p:cNvSpPr/>
          <p:nvPr/>
        </p:nvSpPr>
        <p:spPr>
          <a:xfrm>
            <a:off x="12698746" y="6826185"/>
            <a:ext cx="1076289" cy="1076289"/>
          </a:xfrm>
          <a:custGeom>
            <a:avLst/>
            <a:gdLst/>
            <a:ahLst/>
            <a:cxnLst/>
            <a:rect l="l" t="t" r="r" b="b"/>
            <a:pathLst>
              <a:path w="1076289" h="1076289">
                <a:moveTo>
                  <a:pt x="0" y="0"/>
                </a:moveTo>
                <a:lnTo>
                  <a:pt x="1076289" y="0"/>
                </a:lnTo>
                <a:lnTo>
                  <a:pt x="1076289" y="1076289"/>
                </a:lnTo>
                <a:lnTo>
                  <a:pt x="0" y="107628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756543"/>
            <a:ext cx="15077382" cy="800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Innovations</a:t>
            </a:r>
          </a:p>
        </p:txBody>
      </p:sp>
      <p:grpSp>
        <p:nvGrpSpPr>
          <p:cNvPr id="3" name="Group 3"/>
          <p:cNvGrpSpPr/>
          <p:nvPr/>
        </p:nvGrpSpPr>
        <p:grpSpPr>
          <a:xfrm>
            <a:off x="7023802" y="618952"/>
            <a:ext cx="184668" cy="184669"/>
            <a:chOff x="0" y="0"/>
            <a:chExt cx="2382761" cy="2382774"/>
          </a:xfrm>
        </p:grpSpPr>
        <p:sp>
          <p:nvSpPr>
            <p:cNvPr id="4" name="Freeform 4"/>
            <p:cNvSpPr/>
            <p:nvPr/>
          </p:nvSpPr>
          <p:spPr>
            <a:xfrm>
              <a:off x="0" y="0"/>
              <a:ext cx="2382772" cy="2382772"/>
            </a:xfrm>
            <a:custGeom>
              <a:avLst/>
              <a:gdLst/>
              <a:ahLst/>
              <a:cxnLst/>
              <a:rect l="l" t="t" r="r" b="b"/>
              <a:pathLst>
                <a:path w="2382772" h="2382772">
                  <a:moveTo>
                    <a:pt x="0" y="1191386"/>
                  </a:moveTo>
                  <a:cubicBezTo>
                    <a:pt x="0" y="1849373"/>
                    <a:pt x="533400" y="2382772"/>
                    <a:pt x="1191386" y="2382772"/>
                  </a:cubicBezTo>
                  <a:cubicBezTo>
                    <a:pt x="1849373" y="2382772"/>
                    <a:pt x="2382772" y="1849373"/>
                    <a:pt x="2382772" y="1191386"/>
                  </a:cubicBezTo>
                  <a:cubicBezTo>
                    <a:pt x="2382772" y="533400"/>
                    <a:pt x="1849373" y="0"/>
                    <a:pt x="1191386" y="0"/>
                  </a:cubicBezTo>
                  <a:cubicBezTo>
                    <a:pt x="533400" y="0"/>
                    <a:pt x="0" y="533400"/>
                    <a:pt x="0" y="1191386"/>
                  </a:cubicBezTo>
                </a:path>
              </a:pathLst>
            </a:custGeom>
            <a:solidFill>
              <a:srgbClr val="FFFFFF"/>
            </a:solidFill>
          </p:spPr>
          <p:txBody>
            <a:bodyPr/>
            <a:lstStyle/>
            <a:p>
              <a:endParaRPr lang="lv-LV"/>
            </a:p>
          </p:txBody>
        </p:sp>
      </p:grpSp>
      <p:sp>
        <p:nvSpPr>
          <p:cNvPr id="5" name="TextBox 5"/>
          <p:cNvSpPr txBox="1"/>
          <p:nvPr/>
        </p:nvSpPr>
        <p:spPr>
          <a:xfrm>
            <a:off x="1052198" y="1556643"/>
            <a:ext cx="11277107" cy="514350"/>
          </a:xfrm>
          <a:prstGeom prst="rect">
            <a:avLst/>
          </a:prstGeom>
        </p:spPr>
        <p:txBody>
          <a:bodyPr lIns="0" tIns="0" rIns="0" bIns="0" rtlCol="0" anchor="t">
            <a:spAutoFit/>
          </a:bodyPr>
          <a:lstStyle/>
          <a:p>
            <a:pPr algn="l">
              <a:lnSpc>
                <a:spcPts val="4080"/>
              </a:lnSpc>
            </a:pPr>
            <a:r>
              <a:rPr lang="en-US" sz="3400">
                <a:solidFill>
                  <a:srgbClr val="646464"/>
                </a:solidFill>
                <a:latin typeface="Montserrat"/>
                <a:ea typeface="Montserrat"/>
                <a:cs typeface="Montserrat"/>
                <a:sym typeface="Montserrat"/>
              </a:rPr>
              <a:t>Areas Latvia contributes to global growth</a:t>
            </a:r>
          </a:p>
        </p:txBody>
      </p:sp>
      <p:sp>
        <p:nvSpPr>
          <p:cNvPr id="6" name="Freeform 6"/>
          <p:cNvSpPr/>
          <p:nvPr/>
        </p:nvSpPr>
        <p:spPr>
          <a:xfrm>
            <a:off x="4197745" y="-6822207"/>
            <a:ext cx="14399626" cy="16524532"/>
          </a:xfrm>
          <a:custGeom>
            <a:avLst/>
            <a:gdLst/>
            <a:ahLst/>
            <a:cxnLst/>
            <a:rect l="l" t="t" r="r" b="b"/>
            <a:pathLst>
              <a:path w="14399626" h="16524532">
                <a:moveTo>
                  <a:pt x="0" y="0"/>
                </a:moveTo>
                <a:lnTo>
                  <a:pt x="14399626" y="0"/>
                </a:lnTo>
                <a:lnTo>
                  <a:pt x="14399626" y="16524532"/>
                </a:lnTo>
                <a:lnTo>
                  <a:pt x="0" y="16524532"/>
                </a:lnTo>
                <a:lnTo>
                  <a:pt x="0" y="0"/>
                </a:lnTo>
                <a:close/>
              </a:path>
            </a:pathLst>
          </a:custGeom>
          <a:blipFill>
            <a:blip>
              <a:alphaModFix amt="64000"/>
              <a:extLst>
                <a:ext uri="{96DAC541-7B7A-43D3-8B79-37D633B846F1}">
                  <asvg:svgBlip xmlns:asvg="http://schemas.microsoft.com/office/drawing/2016/SVG/main" r:embed="rId3"/>
                </a:ext>
              </a:extLst>
            </a:blip>
            <a:stretch>
              <a:fillRect/>
            </a:stretch>
          </a:blipFill>
        </p:spPr>
        <p:txBody>
          <a:bodyPr/>
          <a:lstStyle/>
          <a:p>
            <a:endParaRPr lang="lv-LV"/>
          </a:p>
        </p:txBody>
      </p:sp>
      <p:sp>
        <p:nvSpPr>
          <p:cNvPr id="7" name="Freeform 7"/>
          <p:cNvSpPr/>
          <p:nvPr/>
        </p:nvSpPr>
        <p:spPr>
          <a:xfrm>
            <a:off x="9316802" y="4405105"/>
            <a:ext cx="3656262" cy="429611"/>
          </a:xfrm>
          <a:custGeom>
            <a:avLst/>
            <a:gdLst/>
            <a:ahLst/>
            <a:cxnLst/>
            <a:rect l="l" t="t" r="r" b="b"/>
            <a:pathLst>
              <a:path w="3656262" h="429611">
                <a:moveTo>
                  <a:pt x="0" y="0"/>
                </a:moveTo>
                <a:lnTo>
                  <a:pt x="3656262" y="0"/>
                </a:lnTo>
                <a:lnTo>
                  <a:pt x="3656262" y="429611"/>
                </a:lnTo>
                <a:lnTo>
                  <a:pt x="0" y="429611"/>
                </a:lnTo>
                <a:lnTo>
                  <a:pt x="0" y="0"/>
                </a:lnTo>
                <a:close/>
              </a:path>
            </a:pathLst>
          </a:custGeom>
          <a:blipFill>
            <a:blip r:embed="rId4"/>
            <a:stretch>
              <a:fillRect/>
            </a:stretch>
          </a:blipFill>
        </p:spPr>
        <p:txBody>
          <a:bodyPr/>
          <a:lstStyle/>
          <a:p>
            <a:endParaRPr lang="lv-LV"/>
          </a:p>
        </p:txBody>
      </p:sp>
      <p:grpSp>
        <p:nvGrpSpPr>
          <p:cNvPr id="8" name="Group 8"/>
          <p:cNvGrpSpPr/>
          <p:nvPr/>
        </p:nvGrpSpPr>
        <p:grpSpPr>
          <a:xfrm>
            <a:off x="9316802" y="2482245"/>
            <a:ext cx="7319048" cy="1964908"/>
            <a:chOff x="0" y="0"/>
            <a:chExt cx="1580919" cy="424422"/>
          </a:xfrm>
        </p:grpSpPr>
        <p:sp>
          <p:nvSpPr>
            <p:cNvPr id="9" name="Freeform 9"/>
            <p:cNvSpPr/>
            <p:nvPr/>
          </p:nvSpPr>
          <p:spPr>
            <a:xfrm>
              <a:off x="0" y="0"/>
              <a:ext cx="1580919" cy="424422"/>
            </a:xfrm>
            <a:custGeom>
              <a:avLst/>
              <a:gdLst/>
              <a:ahLst/>
              <a:cxnLst/>
              <a:rect l="l" t="t" r="r" b="b"/>
              <a:pathLst>
                <a:path w="1580919" h="424422">
                  <a:moveTo>
                    <a:pt x="17982" y="0"/>
                  </a:moveTo>
                  <a:lnTo>
                    <a:pt x="1562937" y="0"/>
                  </a:lnTo>
                  <a:cubicBezTo>
                    <a:pt x="1567706" y="0"/>
                    <a:pt x="1572280" y="1895"/>
                    <a:pt x="1575653" y="5267"/>
                  </a:cubicBezTo>
                  <a:cubicBezTo>
                    <a:pt x="1579025" y="8639"/>
                    <a:pt x="1580919" y="13213"/>
                    <a:pt x="1580919" y="17982"/>
                  </a:cubicBezTo>
                  <a:lnTo>
                    <a:pt x="1580919" y="406439"/>
                  </a:lnTo>
                  <a:cubicBezTo>
                    <a:pt x="1580919" y="411209"/>
                    <a:pt x="1579025" y="415782"/>
                    <a:pt x="1575653" y="419155"/>
                  </a:cubicBezTo>
                  <a:cubicBezTo>
                    <a:pt x="1572280" y="422527"/>
                    <a:pt x="1567706" y="424422"/>
                    <a:pt x="1562937" y="424422"/>
                  </a:cubicBezTo>
                  <a:lnTo>
                    <a:pt x="17982" y="424422"/>
                  </a:lnTo>
                  <a:cubicBezTo>
                    <a:pt x="13213" y="424422"/>
                    <a:pt x="8639" y="422527"/>
                    <a:pt x="5267" y="419155"/>
                  </a:cubicBezTo>
                  <a:cubicBezTo>
                    <a:pt x="1895" y="415782"/>
                    <a:pt x="0" y="411209"/>
                    <a:pt x="0" y="406439"/>
                  </a:cubicBezTo>
                  <a:lnTo>
                    <a:pt x="0" y="17982"/>
                  </a:lnTo>
                  <a:cubicBezTo>
                    <a:pt x="0" y="13213"/>
                    <a:pt x="1895" y="8639"/>
                    <a:pt x="5267" y="5267"/>
                  </a:cubicBezTo>
                  <a:cubicBezTo>
                    <a:pt x="8639" y="1895"/>
                    <a:pt x="13213" y="0"/>
                    <a:pt x="17982" y="0"/>
                  </a:cubicBezTo>
                  <a:close/>
                </a:path>
              </a:pathLst>
            </a:custGeom>
            <a:solidFill>
              <a:srgbClr val="FDFDFD"/>
            </a:solidFill>
            <a:ln w="38100" cap="sq">
              <a:solidFill>
                <a:srgbClr val="095147"/>
              </a:solidFill>
              <a:prstDash val="solid"/>
              <a:miter/>
            </a:ln>
          </p:spPr>
          <p:txBody>
            <a:bodyPr/>
            <a:lstStyle/>
            <a:p>
              <a:endParaRPr lang="lv-LV"/>
            </a:p>
          </p:txBody>
        </p:sp>
        <p:sp>
          <p:nvSpPr>
            <p:cNvPr id="10" name="TextBox 10"/>
            <p:cNvSpPr txBox="1"/>
            <p:nvPr/>
          </p:nvSpPr>
          <p:spPr>
            <a:xfrm>
              <a:off x="0" y="-28575"/>
              <a:ext cx="1580919" cy="452997"/>
            </a:xfrm>
            <a:prstGeom prst="rect">
              <a:avLst/>
            </a:prstGeom>
          </p:spPr>
          <p:txBody>
            <a:bodyPr lIns="61942" tIns="61942" rIns="61942" bIns="61942" rtlCol="0" anchor="ctr"/>
            <a:lstStyle/>
            <a:p>
              <a:pPr marL="0" lvl="0" indent="0" algn="ctr">
                <a:lnSpc>
                  <a:spcPts val="2240"/>
                </a:lnSpc>
                <a:spcBef>
                  <a:spcPct val="0"/>
                </a:spcBef>
              </a:pPr>
              <a:endParaRPr/>
            </a:p>
          </p:txBody>
        </p:sp>
      </p:grpSp>
      <p:grpSp>
        <p:nvGrpSpPr>
          <p:cNvPr id="11" name="Group 11"/>
          <p:cNvGrpSpPr/>
          <p:nvPr/>
        </p:nvGrpSpPr>
        <p:grpSpPr>
          <a:xfrm>
            <a:off x="10665456" y="2557065"/>
            <a:ext cx="5917746" cy="625021"/>
            <a:chOff x="0" y="0"/>
            <a:chExt cx="6471076" cy="683463"/>
          </a:xfrm>
        </p:grpSpPr>
        <p:sp>
          <p:nvSpPr>
            <p:cNvPr id="12" name="Freeform 12"/>
            <p:cNvSpPr/>
            <p:nvPr/>
          </p:nvSpPr>
          <p:spPr>
            <a:xfrm>
              <a:off x="0" y="0"/>
              <a:ext cx="6471076" cy="683463"/>
            </a:xfrm>
            <a:custGeom>
              <a:avLst/>
              <a:gdLst/>
              <a:ahLst/>
              <a:cxnLst/>
              <a:rect l="l" t="t" r="r" b="b"/>
              <a:pathLst>
                <a:path w="6471076" h="683463">
                  <a:moveTo>
                    <a:pt x="0" y="0"/>
                  </a:moveTo>
                  <a:lnTo>
                    <a:pt x="6471076" y="0"/>
                  </a:lnTo>
                  <a:lnTo>
                    <a:pt x="6471076" y="683463"/>
                  </a:lnTo>
                  <a:lnTo>
                    <a:pt x="0" y="683463"/>
                  </a:lnTo>
                  <a:close/>
                </a:path>
              </a:pathLst>
            </a:custGeom>
          </p:spPr>
          <p:txBody>
            <a:bodyPr/>
            <a:lstStyle/>
            <a:p>
              <a:endParaRPr lang="lv-LV"/>
            </a:p>
          </p:txBody>
        </p:sp>
        <p:sp>
          <p:nvSpPr>
            <p:cNvPr id="13" name="TextBox 13"/>
            <p:cNvSpPr txBox="1"/>
            <p:nvPr/>
          </p:nvSpPr>
          <p:spPr>
            <a:xfrm>
              <a:off x="0" y="-9525"/>
              <a:ext cx="6471076" cy="692988"/>
            </a:xfrm>
            <a:prstGeom prst="rect">
              <a:avLst/>
            </a:prstGeom>
          </p:spPr>
          <p:txBody>
            <a:bodyPr lIns="0" tIns="0" rIns="0" bIns="0" rtlCol="0" anchor="t"/>
            <a:lstStyle/>
            <a:p>
              <a:pPr algn="l">
                <a:lnSpc>
                  <a:spcPts val="3294"/>
                </a:lnSpc>
              </a:pPr>
              <a:r>
                <a:rPr lang="en-US" sz="2600" b="1">
                  <a:solidFill>
                    <a:srgbClr val="000000"/>
                  </a:solidFill>
                  <a:latin typeface="Montserrat Bold"/>
                  <a:ea typeface="Montserrat Bold"/>
                  <a:cs typeface="Montserrat Bold"/>
                  <a:sym typeface="Montserrat Bold"/>
                </a:rPr>
                <a:t>Naco Technologies </a:t>
              </a:r>
            </a:p>
          </p:txBody>
        </p:sp>
      </p:grpSp>
      <p:grpSp>
        <p:nvGrpSpPr>
          <p:cNvPr id="14" name="Group 14"/>
          <p:cNvGrpSpPr/>
          <p:nvPr/>
        </p:nvGrpSpPr>
        <p:grpSpPr>
          <a:xfrm>
            <a:off x="10665456" y="3182086"/>
            <a:ext cx="5917746" cy="1132231"/>
            <a:chOff x="0" y="0"/>
            <a:chExt cx="6471076" cy="1238098"/>
          </a:xfrm>
        </p:grpSpPr>
        <p:sp>
          <p:nvSpPr>
            <p:cNvPr id="15" name="Freeform 15"/>
            <p:cNvSpPr/>
            <p:nvPr/>
          </p:nvSpPr>
          <p:spPr>
            <a:xfrm>
              <a:off x="0" y="0"/>
              <a:ext cx="6471076" cy="1238098"/>
            </a:xfrm>
            <a:custGeom>
              <a:avLst/>
              <a:gdLst/>
              <a:ahLst/>
              <a:cxnLst/>
              <a:rect l="l" t="t" r="r" b="b"/>
              <a:pathLst>
                <a:path w="6471076" h="1238098">
                  <a:moveTo>
                    <a:pt x="0" y="0"/>
                  </a:moveTo>
                  <a:lnTo>
                    <a:pt x="6471076" y="0"/>
                  </a:lnTo>
                  <a:lnTo>
                    <a:pt x="6471076" y="1238098"/>
                  </a:lnTo>
                  <a:lnTo>
                    <a:pt x="0" y="1238098"/>
                  </a:lnTo>
                  <a:close/>
                </a:path>
              </a:pathLst>
            </a:custGeom>
          </p:spPr>
          <p:txBody>
            <a:bodyPr/>
            <a:lstStyle/>
            <a:p>
              <a:endParaRPr lang="lv-LV"/>
            </a:p>
          </p:txBody>
        </p:sp>
        <p:sp>
          <p:nvSpPr>
            <p:cNvPr id="16" name="TextBox 16"/>
            <p:cNvSpPr txBox="1"/>
            <p:nvPr/>
          </p:nvSpPr>
          <p:spPr>
            <a:xfrm>
              <a:off x="0" y="-9525"/>
              <a:ext cx="6471076" cy="1247623"/>
            </a:xfrm>
            <a:prstGeom prst="rect">
              <a:avLst/>
            </a:prstGeom>
          </p:spPr>
          <p:txBody>
            <a:bodyPr lIns="0" tIns="0" rIns="0" bIns="0" rtlCol="0" anchor="t"/>
            <a:lstStyle/>
            <a:p>
              <a:pPr algn="l">
                <a:lnSpc>
                  <a:spcPts val="2787"/>
                </a:lnSpc>
              </a:pPr>
              <a:r>
                <a:rPr lang="en-US" sz="2200">
                  <a:solidFill>
                    <a:srgbClr val="000000"/>
                  </a:solidFill>
                  <a:latin typeface="Montserrat"/>
                  <a:ea typeface="Montserrat"/>
                  <a:cs typeface="Montserrat"/>
                  <a:sym typeface="Montserrat"/>
                </a:rPr>
                <a:t>Deep-Tech Innovator in Nano-Coatings for Green &amp; Space Applications</a:t>
              </a:r>
            </a:p>
          </p:txBody>
        </p:sp>
      </p:grpSp>
      <p:sp>
        <p:nvSpPr>
          <p:cNvPr id="17" name="Freeform 17"/>
          <p:cNvSpPr/>
          <p:nvPr/>
        </p:nvSpPr>
        <p:spPr>
          <a:xfrm>
            <a:off x="9691389" y="3075023"/>
            <a:ext cx="834699" cy="779400"/>
          </a:xfrm>
          <a:custGeom>
            <a:avLst/>
            <a:gdLst/>
            <a:ahLst/>
            <a:cxnLst/>
            <a:rect l="l" t="t" r="r" b="b"/>
            <a:pathLst>
              <a:path w="834699" h="779400">
                <a:moveTo>
                  <a:pt x="0" y="0"/>
                </a:moveTo>
                <a:lnTo>
                  <a:pt x="834699" y="0"/>
                </a:lnTo>
                <a:lnTo>
                  <a:pt x="834699" y="779400"/>
                </a:lnTo>
                <a:lnTo>
                  <a:pt x="0" y="77940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18" name="Freeform 18"/>
          <p:cNvSpPr/>
          <p:nvPr/>
        </p:nvSpPr>
        <p:spPr>
          <a:xfrm>
            <a:off x="9658281" y="3955836"/>
            <a:ext cx="900915" cy="61938"/>
          </a:xfrm>
          <a:custGeom>
            <a:avLst/>
            <a:gdLst/>
            <a:ahLst/>
            <a:cxnLst/>
            <a:rect l="l" t="t" r="r" b="b"/>
            <a:pathLst>
              <a:path w="900915" h="61938">
                <a:moveTo>
                  <a:pt x="0" y="0"/>
                </a:moveTo>
                <a:lnTo>
                  <a:pt x="900915" y="0"/>
                </a:lnTo>
                <a:lnTo>
                  <a:pt x="900915" y="61938"/>
                </a:lnTo>
                <a:lnTo>
                  <a:pt x="0" y="61938"/>
                </a:lnTo>
                <a:lnTo>
                  <a:pt x="0" y="0"/>
                </a:lnTo>
                <a:close/>
              </a:path>
            </a:pathLst>
          </a:custGeom>
          <a:blipFill>
            <a:blip r:embed="rId6"/>
            <a:stretch>
              <a:fillRect/>
            </a:stretch>
          </a:blipFill>
        </p:spPr>
        <p:txBody>
          <a:bodyPr/>
          <a:lstStyle/>
          <a:p>
            <a:endParaRPr lang="lv-LV"/>
          </a:p>
        </p:txBody>
      </p:sp>
      <p:grpSp>
        <p:nvGrpSpPr>
          <p:cNvPr id="19" name="Group 19"/>
          <p:cNvGrpSpPr/>
          <p:nvPr/>
        </p:nvGrpSpPr>
        <p:grpSpPr>
          <a:xfrm>
            <a:off x="1686044" y="2454474"/>
            <a:ext cx="7319048" cy="2354609"/>
            <a:chOff x="0" y="0"/>
            <a:chExt cx="9758730" cy="3139478"/>
          </a:xfrm>
        </p:grpSpPr>
        <p:sp>
          <p:nvSpPr>
            <p:cNvPr id="20" name="Freeform 20"/>
            <p:cNvSpPr/>
            <p:nvPr/>
          </p:nvSpPr>
          <p:spPr>
            <a:xfrm>
              <a:off x="2371661" y="2566664"/>
              <a:ext cx="4875016" cy="572814"/>
            </a:xfrm>
            <a:custGeom>
              <a:avLst/>
              <a:gdLst/>
              <a:ahLst/>
              <a:cxnLst/>
              <a:rect l="l" t="t" r="r" b="b"/>
              <a:pathLst>
                <a:path w="4875016" h="572814">
                  <a:moveTo>
                    <a:pt x="0" y="0"/>
                  </a:moveTo>
                  <a:lnTo>
                    <a:pt x="4875016" y="0"/>
                  </a:lnTo>
                  <a:lnTo>
                    <a:pt x="4875016" y="572814"/>
                  </a:lnTo>
                  <a:lnTo>
                    <a:pt x="0" y="572814"/>
                  </a:lnTo>
                  <a:lnTo>
                    <a:pt x="0" y="0"/>
                  </a:lnTo>
                  <a:close/>
                </a:path>
              </a:pathLst>
            </a:custGeom>
            <a:blipFill>
              <a:blip r:embed="rId4"/>
              <a:stretch>
                <a:fillRect/>
              </a:stretch>
            </a:blipFill>
          </p:spPr>
          <p:txBody>
            <a:bodyPr/>
            <a:lstStyle/>
            <a:p>
              <a:endParaRPr lang="lv-LV"/>
            </a:p>
          </p:txBody>
        </p:sp>
        <p:grpSp>
          <p:nvGrpSpPr>
            <p:cNvPr id="21" name="Group 21"/>
            <p:cNvGrpSpPr/>
            <p:nvPr/>
          </p:nvGrpSpPr>
          <p:grpSpPr>
            <a:xfrm>
              <a:off x="0" y="0"/>
              <a:ext cx="9758730" cy="2619878"/>
              <a:chOff x="0" y="0"/>
              <a:chExt cx="1580919" cy="424422"/>
            </a:xfrm>
          </p:grpSpPr>
          <p:sp>
            <p:nvSpPr>
              <p:cNvPr id="22" name="Freeform 22"/>
              <p:cNvSpPr/>
              <p:nvPr/>
            </p:nvSpPr>
            <p:spPr>
              <a:xfrm>
                <a:off x="0" y="0"/>
                <a:ext cx="1580919" cy="424422"/>
              </a:xfrm>
              <a:custGeom>
                <a:avLst/>
                <a:gdLst/>
                <a:ahLst/>
                <a:cxnLst/>
                <a:rect l="l" t="t" r="r" b="b"/>
                <a:pathLst>
                  <a:path w="1580919" h="424422">
                    <a:moveTo>
                      <a:pt x="17982" y="0"/>
                    </a:moveTo>
                    <a:lnTo>
                      <a:pt x="1562937" y="0"/>
                    </a:lnTo>
                    <a:cubicBezTo>
                      <a:pt x="1567706" y="0"/>
                      <a:pt x="1572280" y="1895"/>
                      <a:pt x="1575653" y="5267"/>
                    </a:cubicBezTo>
                    <a:cubicBezTo>
                      <a:pt x="1579025" y="8639"/>
                      <a:pt x="1580919" y="13213"/>
                      <a:pt x="1580919" y="17982"/>
                    </a:cubicBezTo>
                    <a:lnTo>
                      <a:pt x="1580919" y="406439"/>
                    </a:lnTo>
                    <a:cubicBezTo>
                      <a:pt x="1580919" y="411209"/>
                      <a:pt x="1579025" y="415782"/>
                      <a:pt x="1575653" y="419155"/>
                    </a:cubicBezTo>
                    <a:cubicBezTo>
                      <a:pt x="1572280" y="422527"/>
                      <a:pt x="1567706" y="424422"/>
                      <a:pt x="1562937" y="424422"/>
                    </a:cubicBezTo>
                    <a:lnTo>
                      <a:pt x="17982" y="424422"/>
                    </a:lnTo>
                    <a:cubicBezTo>
                      <a:pt x="13213" y="424422"/>
                      <a:pt x="8639" y="422527"/>
                      <a:pt x="5267" y="419155"/>
                    </a:cubicBezTo>
                    <a:cubicBezTo>
                      <a:pt x="1895" y="415782"/>
                      <a:pt x="0" y="411209"/>
                      <a:pt x="0" y="406439"/>
                    </a:cubicBezTo>
                    <a:lnTo>
                      <a:pt x="0" y="17982"/>
                    </a:lnTo>
                    <a:cubicBezTo>
                      <a:pt x="0" y="13213"/>
                      <a:pt x="1895" y="8639"/>
                      <a:pt x="5267" y="5267"/>
                    </a:cubicBezTo>
                    <a:cubicBezTo>
                      <a:pt x="8639" y="1895"/>
                      <a:pt x="13213" y="0"/>
                      <a:pt x="17982" y="0"/>
                    </a:cubicBezTo>
                    <a:close/>
                  </a:path>
                </a:pathLst>
              </a:custGeom>
              <a:solidFill>
                <a:srgbClr val="FDFDFD"/>
              </a:solidFill>
              <a:ln w="38100" cap="sq">
                <a:solidFill>
                  <a:srgbClr val="095147"/>
                </a:solidFill>
                <a:prstDash val="solid"/>
                <a:miter/>
              </a:ln>
            </p:spPr>
            <p:txBody>
              <a:bodyPr/>
              <a:lstStyle/>
              <a:p>
                <a:endParaRPr lang="lv-LV"/>
              </a:p>
            </p:txBody>
          </p:sp>
          <p:sp>
            <p:nvSpPr>
              <p:cNvPr id="23" name="TextBox 23"/>
              <p:cNvSpPr txBox="1"/>
              <p:nvPr/>
            </p:nvSpPr>
            <p:spPr>
              <a:xfrm>
                <a:off x="0" y="-28575"/>
                <a:ext cx="1580919" cy="452997"/>
              </a:xfrm>
              <a:prstGeom prst="rect">
                <a:avLst/>
              </a:prstGeom>
            </p:spPr>
            <p:txBody>
              <a:bodyPr lIns="61942" tIns="61942" rIns="61942" bIns="61942" rtlCol="0" anchor="ctr"/>
              <a:lstStyle/>
              <a:p>
                <a:pPr marL="0" lvl="0" indent="0" algn="ctr">
                  <a:lnSpc>
                    <a:spcPts val="2240"/>
                  </a:lnSpc>
                  <a:spcBef>
                    <a:spcPct val="0"/>
                  </a:spcBef>
                </a:pPr>
                <a:endParaRPr/>
              </a:p>
            </p:txBody>
          </p:sp>
        </p:grpSp>
        <p:sp>
          <p:nvSpPr>
            <p:cNvPr id="24" name="Freeform 24"/>
            <p:cNvSpPr/>
            <p:nvPr/>
          </p:nvSpPr>
          <p:spPr>
            <a:xfrm>
              <a:off x="120512" y="607475"/>
              <a:ext cx="1490640" cy="1404928"/>
            </a:xfrm>
            <a:custGeom>
              <a:avLst/>
              <a:gdLst/>
              <a:ahLst/>
              <a:cxnLst/>
              <a:rect l="l" t="t" r="r" b="b"/>
              <a:pathLst>
                <a:path w="1490640" h="1404928">
                  <a:moveTo>
                    <a:pt x="0" y="0"/>
                  </a:moveTo>
                  <a:lnTo>
                    <a:pt x="1490640" y="0"/>
                  </a:lnTo>
                  <a:lnTo>
                    <a:pt x="1490640" y="1404928"/>
                  </a:lnTo>
                  <a:lnTo>
                    <a:pt x="0" y="140492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sp>
          <p:nvSpPr>
            <p:cNvPr id="25" name="Freeform 25"/>
            <p:cNvSpPr/>
            <p:nvPr/>
          </p:nvSpPr>
          <p:spPr>
            <a:xfrm>
              <a:off x="322806" y="2012403"/>
              <a:ext cx="1201220" cy="82584"/>
            </a:xfrm>
            <a:custGeom>
              <a:avLst/>
              <a:gdLst/>
              <a:ahLst/>
              <a:cxnLst/>
              <a:rect l="l" t="t" r="r" b="b"/>
              <a:pathLst>
                <a:path w="1201220" h="82584">
                  <a:moveTo>
                    <a:pt x="0" y="0"/>
                  </a:moveTo>
                  <a:lnTo>
                    <a:pt x="1201220" y="0"/>
                  </a:lnTo>
                  <a:lnTo>
                    <a:pt x="1201220" y="82584"/>
                  </a:lnTo>
                  <a:lnTo>
                    <a:pt x="0" y="82584"/>
                  </a:lnTo>
                  <a:lnTo>
                    <a:pt x="0" y="0"/>
                  </a:lnTo>
                  <a:close/>
                </a:path>
              </a:pathLst>
            </a:custGeom>
            <a:blipFill>
              <a:blip r:embed="rId6"/>
              <a:stretch>
                <a:fillRect/>
              </a:stretch>
            </a:blipFill>
          </p:spPr>
          <p:txBody>
            <a:bodyPr/>
            <a:lstStyle/>
            <a:p>
              <a:endParaRPr lang="lv-LV"/>
            </a:p>
          </p:txBody>
        </p:sp>
      </p:grpSp>
      <p:grpSp>
        <p:nvGrpSpPr>
          <p:cNvPr id="26" name="Group 26"/>
          <p:cNvGrpSpPr/>
          <p:nvPr/>
        </p:nvGrpSpPr>
        <p:grpSpPr>
          <a:xfrm>
            <a:off x="3034699" y="3154315"/>
            <a:ext cx="5917746" cy="1132437"/>
            <a:chOff x="0" y="0"/>
            <a:chExt cx="6471076" cy="1238324"/>
          </a:xfrm>
        </p:grpSpPr>
        <p:sp>
          <p:nvSpPr>
            <p:cNvPr id="27" name="Freeform 27"/>
            <p:cNvSpPr/>
            <p:nvPr/>
          </p:nvSpPr>
          <p:spPr>
            <a:xfrm>
              <a:off x="0" y="0"/>
              <a:ext cx="6471076" cy="1238324"/>
            </a:xfrm>
            <a:custGeom>
              <a:avLst/>
              <a:gdLst/>
              <a:ahLst/>
              <a:cxnLst/>
              <a:rect l="l" t="t" r="r" b="b"/>
              <a:pathLst>
                <a:path w="6471076" h="1238324">
                  <a:moveTo>
                    <a:pt x="0" y="0"/>
                  </a:moveTo>
                  <a:lnTo>
                    <a:pt x="6471076" y="0"/>
                  </a:lnTo>
                  <a:lnTo>
                    <a:pt x="6471076" y="1238324"/>
                  </a:lnTo>
                  <a:lnTo>
                    <a:pt x="0" y="1238324"/>
                  </a:lnTo>
                  <a:close/>
                </a:path>
              </a:pathLst>
            </a:custGeom>
          </p:spPr>
          <p:txBody>
            <a:bodyPr/>
            <a:lstStyle/>
            <a:p>
              <a:endParaRPr lang="lv-LV"/>
            </a:p>
          </p:txBody>
        </p:sp>
        <p:sp>
          <p:nvSpPr>
            <p:cNvPr id="28" name="TextBox 28"/>
            <p:cNvSpPr txBox="1"/>
            <p:nvPr/>
          </p:nvSpPr>
          <p:spPr>
            <a:xfrm>
              <a:off x="0" y="-9525"/>
              <a:ext cx="6471076" cy="1247849"/>
            </a:xfrm>
            <a:prstGeom prst="rect">
              <a:avLst/>
            </a:prstGeom>
          </p:spPr>
          <p:txBody>
            <a:bodyPr lIns="0" tIns="0" rIns="0" bIns="0" rtlCol="0" anchor="t"/>
            <a:lstStyle/>
            <a:p>
              <a:pPr algn="l">
                <a:lnSpc>
                  <a:spcPts val="2787"/>
                </a:lnSpc>
              </a:pPr>
              <a:r>
                <a:rPr lang="en-US" sz="2200">
                  <a:solidFill>
                    <a:srgbClr val="000000"/>
                  </a:solidFill>
                  <a:latin typeface="Montserrat"/>
                  <a:ea typeface="Montserrat"/>
                  <a:cs typeface="Montserrat"/>
                  <a:sym typeface="Montserrat"/>
                </a:rPr>
                <a:t>World-class expertise in quantum theory and algorithms with world leading quantum researchers - A. Ambainis </a:t>
              </a:r>
            </a:p>
          </p:txBody>
        </p:sp>
      </p:grpSp>
      <p:grpSp>
        <p:nvGrpSpPr>
          <p:cNvPr id="29" name="Group 29"/>
          <p:cNvGrpSpPr/>
          <p:nvPr/>
        </p:nvGrpSpPr>
        <p:grpSpPr>
          <a:xfrm>
            <a:off x="3034699" y="2592446"/>
            <a:ext cx="5917746" cy="625021"/>
            <a:chOff x="0" y="0"/>
            <a:chExt cx="6471076" cy="683463"/>
          </a:xfrm>
        </p:grpSpPr>
        <p:sp>
          <p:nvSpPr>
            <p:cNvPr id="30" name="Freeform 30"/>
            <p:cNvSpPr/>
            <p:nvPr/>
          </p:nvSpPr>
          <p:spPr>
            <a:xfrm>
              <a:off x="0" y="0"/>
              <a:ext cx="6471076" cy="683463"/>
            </a:xfrm>
            <a:custGeom>
              <a:avLst/>
              <a:gdLst/>
              <a:ahLst/>
              <a:cxnLst/>
              <a:rect l="l" t="t" r="r" b="b"/>
              <a:pathLst>
                <a:path w="6471076" h="683463">
                  <a:moveTo>
                    <a:pt x="0" y="0"/>
                  </a:moveTo>
                  <a:lnTo>
                    <a:pt x="6471076" y="0"/>
                  </a:lnTo>
                  <a:lnTo>
                    <a:pt x="6471076" y="683463"/>
                  </a:lnTo>
                  <a:lnTo>
                    <a:pt x="0" y="683463"/>
                  </a:lnTo>
                  <a:close/>
                </a:path>
              </a:pathLst>
            </a:custGeom>
          </p:spPr>
          <p:txBody>
            <a:bodyPr/>
            <a:lstStyle/>
            <a:p>
              <a:endParaRPr lang="lv-LV"/>
            </a:p>
          </p:txBody>
        </p:sp>
        <p:sp>
          <p:nvSpPr>
            <p:cNvPr id="31" name="TextBox 31"/>
            <p:cNvSpPr txBox="1"/>
            <p:nvPr/>
          </p:nvSpPr>
          <p:spPr>
            <a:xfrm>
              <a:off x="0" y="-9525"/>
              <a:ext cx="6471076" cy="692988"/>
            </a:xfrm>
            <a:prstGeom prst="rect">
              <a:avLst/>
            </a:prstGeom>
          </p:spPr>
          <p:txBody>
            <a:bodyPr lIns="0" tIns="0" rIns="0" bIns="0" rtlCol="0" anchor="t"/>
            <a:lstStyle/>
            <a:p>
              <a:pPr algn="l">
                <a:lnSpc>
                  <a:spcPts val="3294"/>
                </a:lnSpc>
              </a:pPr>
              <a:r>
                <a:rPr lang="en-US" sz="2600" b="1">
                  <a:solidFill>
                    <a:srgbClr val="000000"/>
                  </a:solidFill>
                  <a:latin typeface="Montserrat Bold"/>
                  <a:ea typeface="Montserrat Bold"/>
                  <a:cs typeface="Montserrat Bold"/>
                  <a:sym typeface="Montserrat Bold"/>
                </a:rPr>
                <a:t>Quantum </a:t>
              </a:r>
            </a:p>
          </p:txBody>
        </p:sp>
      </p:grpSp>
      <p:sp>
        <p:nvSpPr>
          <p:cNvPr id="32" name="Freeform 32"/>
          <p:cNvSpPr/>
          <p:nvPr/>
        </p:nvSpPr>
        <p:spPr>
          <a:xfrm>
            <a:off x="3607821" y="6870316"/>
            <a:ext cx="3656262" cy="429611"/>
          </a:xfrm>
          <a:custGeom>
            <a:avLst/>
            <a:gdLst/>
            <a:ahLst/>
            <a:cxnLst/>
            <a:rect l="l" t="t" r="r" b="b"/>
            <a:pathLst>
              <a:path w="3656262" h="429611">
                <a:moveTo>
                  <a:pt x="0" y="0"/>
                </a:moveTo>
                <a:lnTo>
                  <a:pt x="3656261" y="0"/>
                </a:lnTo>
                <a:lnTo>
                  <a:pt x="3656261" y="429611"/>
                </a:lnTo>
                <a:lnTo>
                  <a:pt x="0" y="429611"/>
                </a:lnTo>
                <a:lnTo>
                  <a:pt x="0" y="0"/>
                </a:lnTo>
                <a:close/>
              </a:path>
            </a:pathLst>
          </a:custGeom>
          <a:blipFill>
            <a:blip r:embed="rId4"/>
            <a:stretch>
              <a:fillRect/>
            </a:stretch>
          </a:blipFill>
        </p:spPr>
        <p:txBody>
          <a:bodyPr/>
          <a:lstStyle/>
          <a:p>
            <a:endParaRPr lang="lv-LV"/>
          </a:p>
        </p:txBody>
      </p:sp>
      <p:grpSp>
        <p:nvGrpSpPr>
          <p:cNvPr id="33" name="Group 33"/>
          <p:cNvGrpSpPr/>
          <p:nvPr/>
        </p:nvGrpSpPr>
        <p:grpSpPr>
          <a:xfrm>
            <a:off x="1738691" y="4972434"/>
            <a:ext cx="7319048" cy="1964908"/>
            <a:chOff x="0" y="0"/>
            <a:chExt cx="1580919" cy="424422"/>
          </a:xfrm>
        </p:grpSpPr>
        <p:sp>
          <p:nvSpPr>
            <p:cNvPr id="34" name="Freeform 34"/>
            <p:cNvSpPr/>
            <p:nvPr/>
          </p:nvSpPr>
          <p:spPr>
            <a:xfrm>
              <a:off x="0" y="0"/>
              <a:ext cx="1580919" cy="424422"/>
            </a:xfrm>
            <a:custGeom>
              <a:avLst/>
              <a:gdLst/>
              <a:ahLst/>
              <a:cxnLst/>
              <a:rect l="l" t="t" r="r" b="b"/>
              <a:pathLst>
                <a:path w="1580919" h="424422">
                  <a:moveTo>
                    <a:pt x="17982" y="0"/>
                  </a:moveTo>
                  <a:lnTo>
                    <a:pt x="1562937" y="0"/>
                  </a:lnTo>
                  <a:cubicBezTo>
                    <a:pt x="1567706" y="0"/>
                    <a:pt x="1572280" y="1895"/>
                    <a:pt x="1575653" y="5267"/>
                  </a:cubicBezTo>
                  <a:cubicBezTo>
                    <a:pt x="1579025" y="8639"/>
                    <a:pt x="1580919" y="13213"/>
                    <a:pt x="1580919" y="17982"/>
                  </a:cubicBezTo>
                  <a:lnTo>
                    <a:pt x="1580919" y="406439"/>
                  </a:lnTo>
                  <a:cubicBezTo>
                    <a:pt x="1580919" y="411209"/>
                    <a:pt x="1579025" y="415782"/>
                    <a:pt x="1575653" y="419155"/>
                  </a:cubicBezTo>
                  <a:cubicBezTo>
                    <a:pt x="1572280" y="422527"/>
                    <a:pt x="1567706" y="424422"/>
                    <a:pt x="1562937" y="424422"/>
                  </a:cubicBezTo>
                  <a:lnTo>
                    <a:pt x="17982" y="424422"/>
                  </a:lnTo>
                  <a:cubicBezTo>
                    <a:pt x="13213" y="424422"/>
                    <a:pt x="8639" y="422527"/>
                    <a:pt x="5267" y="419155"/>
                  </a:cubicBezTo>
                  <a:cubicBezTo>
                    <a:pt x="1895" y="415782"/>
                    <a:pt x="0" y="411209"/>
                    <a:pt x="0" y="406439"/>
                  </a:cubicBezTo>
                  <a:lnTo>
                    <a:pt x="0" y="17982"/>
                  </a:lnTo>
                  <a:cubicBezTo>
                    <a:pt x="0" y="13213"/>
                    <a:pt x="1895" y="8639"/>
                    <a:pt x="5267" y="5267"/>
                  </a:cubicBezTo>
                  <a:cubicBezTo>
                    <a:pt x="8639" y="1895"/>
                    <a:pt x="13213" y="0"/>
                    <a:pt x="17982" y="0"/>
                  </a:cubicBezTo>
                  <a:close/>
                </a:path>
              </a:pathLst>
            </a:custGeom>
            <a:solidFill>
              <a:srgbClr val="FDFDFD"/>
            </a:solidFill>
            <a:ln w="38100" cap="sq">
              <a:solidFill>
                <a:srgbClr val="095147"/>
              </a:solidFill>
              <a:prstDash val="solid"/>
              <a:miter/>
            </a:ln>
          </p:spPr>
          <p:txBody>
            <a:bodyPr/>
            <a:lstStyle/>
            <a:p>
              <a:endParaRPr lang="lv-LV"/>
            </a:p>
          </p:txBody>
        </p:sp>
        <p:sp>
          <p:nvSpPr>
            <p:cNvPr id="35" name="TextBox 35"/>
            <p:cNvSpPr txBox="1"/>
            <p:nvPr/>
          </p:nvSpPr>
          <p:spPr>
            <a:xfrm>
              <a:off x="0" y="-28575"/>
              <a:ext cx="1580919" cy="452997"/>
            </a:xfrm>
            <a:prstGeom prst="rect">
              <a:avLst/>
            </a:prstGeom>
          </p:spPr>
          <p:txBody>
            <a:bodyPr lIns="61942" tIns="61942" rIns="61942" bIns="61942" rtlCol="0" anchor="ctr"/>
            <a:lstStyle/>
            <a:p>
              <a:pPr marL="0" lvl="0" indent="0" algn="ctr">
                <a:lnSpc>
                  <a:spcPts val="2240"/>
                </a:lnSpc>
                <a:spcBef>
                  <a:spcPct val="0"/>
                </a:spcBef>
              </a:pPr>
              <a:endParaRPr/>
            </a:p>
          </p:txBody>
        </p:sp>
      </p:grpSp>
      <p:grpSp>
        <p:nvGrpSpPr>
          <p:cNvPr id="36" name="Group 36"/>
          <p:cNvGrpSpPr/>
          <p:nvPr/>
        </p:nvGrpSpPr>
        <p:grpSpPr>
          <a:xfrm>
            <a:off x="3034699" y="5047254"/>
            <a:ext cx="5917746" cy="625021"/>
            <a:chOff x="0" y="0"/>
            <a:chExt cx="6471076" cy="683463"/>
          </a:xfrm>
        </p:grpSpPr>
        <p:sp>
          <p:nvSpPr>
            <p:cNvPr id="37" name="Freeform 37"/>
            <p:cNvSpPr/>
            <p:nvPr/>
          </p:nvSpPr>
          <p:spPr>
            <a:xfrm>
              <a:off x="0" y="0"/>
              <a:ext cx="6471076" cy="683463"/>
            </a:xfrm>
            <a:custGeom>
              <a:avLst/>
              <a:gdLst/>
              <a:ahLst/>
              <a:cxnLst/>
              <a:rect l="l" t="t" r="r" b="b"/>
              <a:pathLst>
                <a:path w="6471076" h="683463">
                  <a:moveTo>
                    <a:pt x="0" y="0"/>
                  </a:moveTo>
                  <a:lnTo>
                    <a:pt x="6471076" y="0"/>
                  </a:lnTo>
                  <a:lnTo>
                    <a:pt x="6471076" y="683463"/>
                  </a:lnTo>
                  <a:lnTo>
                    <a:pt x="0" y="683463"/>
                  </a:lnTo>
                  <a:close/>
                </a:path>
              </a:pathLst>
            </a:custGeom>
          </p:spPr>
          <p:txBody>
            <a:bodyPr/>
            <a:lstStyle/>
            <a:p>
              <a:endParaRPr lang="lv-LV"/>
            </a:p>
          </p:txBody>
        </p:sp>
        <p:sp>
          <p:nvSpPr>
            <p:cNvPr id="38" name="TextBox 38"/>
            <p:cNvSpPr txBox="1"/>
            <p:nvPr/>
          </p:nvSpPr>
          <p:spPr>
            <a:xfrm>
              <a:off x="0" y="-9525"/>
              <a:ext cx="6471076" cy="692988"/>
            </a:xfrm>
            <a:prstGeom prst="rect">
              <a:avLst/>
            </a:prstGeom>
          </p:spPr>
          <p:txBody>
            <a:bodyPr lIns="0" tIns="0" rIns="0" bIns="0" rtlCol="0" anchor="t"/>
            <a:lstStyle/>
            <a:p>
              <a:pPr algn="l">
                <a:lnSpc>
                  <a:spcPts val="3294"/>
                </a:lnSpc>
              </a:pPr>
              <a:r>
                <a:rPr lang="en-US" sz="2600" b="1">
                  <a:solidFill>
                    <a:srgbClr val="000000"/>
                  </a:solidFill>
                  <a:latin typeface="Montserrat Bold"/>
                  <a:ea typeface="Montserrat Bold"/>
                  <a:cs typeface="Montserrat Bold"/>
                  <a:sym typeface="Montserrat Bold"/>
                </a:rPr>
                <a:t>Ariane 6 flight-proven material</a:t>
              </a:r>
            </a:p>
          </p:txBody>
        </p:sp>
      </p:grpSp>
      <p:grpSp>
        <p:nvGrpSpPr>
          <p:cNvPr id="39" name="Group 39"/>
          <p:cNvGrpSpPr/>
          <p:nvPr/>
        </p:nvGrpSpPr>
        <p:grpSpPr>
          <a:xfrm>
            <a:off x="3034699" y="5672275"/>
            <a:ext cx="5917746" cy="1144448"/>
            <a:chOff x="0" y="0"/>
            <a:chExt cx="6471076" cy="1251458"/>
          </a:xfrm>
        </p:grpSpPr>
        <p:sp>
          <p:nvSpPr>
            <p:cNvPr id="40" name="Freeform 40"/>
            <p:cNvSpPr/>
            <p:nvPr/>
          </p:nvSpPr>
          <p:spPr>
            <a:xfrm>
              <a:off x="0" y="0"/>
              <a:ext cx="6471076" cy="1251458"/>
            </a:xfrm>
            <a:custGeom>
              <a:avLst/>
              <a:gdLst/>
              <a:ahLst/>
              <a:cxnLst/>
              <a:rect l="l" t="t" r="r" b="b"/>
              <a:pathLst>
                <a:path w="6471076" h="1251458">
                  <a:moveTo>
                    <a:pt x="0" y="0"/>
                  </a:moveTo>
                  <a:lnTo>
                    <a:pt x="6471076" y="0"/>
                  </a:lnTo>
                  <a:lnTo>
                    <a:pt x="6471076" y="1251458"/>
                  </a:lnTo>
                  <a:lnTo>
                    <a:pt x="0" y="1251458"/>
                  </a:lnTo>
                  <a:close/>
                </a:path>
              </a:pathLst>
            </a:custGeom>
          </p:spPr>
          <p:txBody>
            <a:bodyPr/>
            <a:lstStyle/>
            <a:p>
              <a:endParaRPr lang="lv-LV"/>
            </a:p>
          </p:txBody>
        </p:sp>
        <p:sp>
          <p:nvSpPr>
            <p:cNvPr id="41" name="TextBox 41"/>
            <p:cNvSpPr txBox="1"/>
            <p:nvPr/>
          </p:nvSpPr>
          <p:spPr>
            <a:xfrm>
              <a:off x="0" y="-9525"/>
              <a:ext cx="6471076" cy="1260983"/>
            </a:xfrm>
            <a:prstGeom prst="rect">
              <a:avLst/>
            </a:prstGeom>
          </p:spPr>
          <p:txBody>
            <a:bodyPr lIns="0" tIns="0" rIns="0" bIns="0" rtlCol="0" anchor="t"/>
            <a:lstStyle/>
            <a:p>
              <a:pPr algn="l">
                <a:lnSpc>
                  <a:spcPts val="2787"/>
                </a:lnSpc>
              </a:pPr>
              <a:r>
                <a:rPr lang="en-US" sz="2200">
                  <a:solidFill>
                    <a:srgbClr val="000000"/>
                  </a:solidFill>
                  <a:latin typeface="Montserrat"/>
                  <a:ea typeface="Montserrat"/>
                  <a:cs typeface="Montserrat"/>
                  <a:sym typeface="Montserrat"/>
                </a:rPr>
                <a:t>Cryogenic polyurethane insulation developed in Latvia is used in the Ariane 6 launcher</a:t>
              </a:r>
            </a:p>
          </p:txBody>
        </p:sp>
      </p:grpSp>
      <p:sp>
        <p:nvSpPr>
          <p:cNvPr id="42" name="Freeform 42"/>
          <p:cNvSpPr/>
          <p:nvPr/>
        </p:nvSpPr>
        <p:spPr>
          <a:xfrm rot="-2700000">
            <a:off x="1888296" y="5468818"/>
            <a:ext cx="976562" cy="976562"/>
          </a:xfrm>
          <a:custGeom>
            <a:avLst/>
            <a:gdLst/>
            <a:ahLst/>
            <a:cxnLst/>
            <a:rect l="l" t="t" r="r" b="b"/>
            <a:pathLst>
              <a:path w="976562" h="976562">
                <a:moveTo>
                  <a:pt x="0" y="0"/>
                </a:moveTo>
                <a:lnTo>
                  <a:pt x="976562" y="0"/>
                </a:lnTo>
                <a:lnTo>
                  <a:pt x="976562" y="976562"/>
                </a:lnTo>
                <a:lnTo>
                  <a:pt x="0" y="976562"/>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lv-LV"/>
          </a:p>
        </p:txBody>
      </p:sp>
      <p:sp>
        <p:nvSpPr>
          <p:cNvPr id="43" name="Freeform 43"/>
          <p:cNvSpPr/>
          <p:nvPr/>
        </p:nvSpPr>
        <p:spPr>
          <a:xfrm>
            <a:off x="1937607" y="6472612"/>
            <a:ext cx="900915" cy="61938"/>
          </a:xfrm>
          <a:custGeom>
            <a:avLst/>
            <a:gdLst/>
            <a:ahLst/>
            <a:cxnLst/>
            <a:rect l="l" t="t" r="r" b="b"/>
            <a:pathLst>
              <a:path w="900915" h="61938">
                <a:moveTo>
                  <a:pt x="0" y="0"/>
                </a:moveTo>
                <a:lnTo>
                  <a:pt x="900915" y="0"/>
                </a:lnTo>
                <a:lnTo>
                  <a:pt x="900915" y="61938"/>
                </a:lnTo>
                <a:lnTo>
                  <a:pt x="0" y="61938"/>
                </a:lnTo>
                <a:lnTo>
                  <a:pt x="0" y="0"/>
                </a:lnTo>
                <a:close/>
              </a:path>
            </a:pathLst>
          </a:custGeom>
          <a:blipFill>
            <a:blip r:embed="rId6"/>
            <a:stretch>
              <a:fillRect/>
            </a:stretch>
          </a:blipFill>
        </p:spPr>
        <p:txBody>
          <a:bodyPr/>
          <a:lstStyle/>
          <a:p>
            <a:endParaRPr lang="lv-LV"/>
          </a:p>
        </p:txBody>
      </p:sp>
      <p:sp>
        <p:nvSpPr>
          <p:cNvPr id="44" name="Freeform 44"/>
          <p:cNvSpPr/>
          <p:nvPr/>
        </p:nvSpPr>
        <p:spPr>
          <a:xfrm>
            <a:off x="3517437" y="9426761"/>
            <a:ext cx="3656262" cy="429611"/>
          </a:xfrm>
          <a:custGeom>
            <a:avLst/>
            <a:gdLst/>
            <a:ahLst/>
            <a:cxnLst/>
            <a:rect l="l" t="t" r="r" b="b"/>
            <a:pathLst>
              <a:path w="3656262" h="429611">
                <a:moveTo>
                  <a:pt x="0" y="0"/>
                </a:moveTo>
                <a:lnTo>
                  <a:pt x="3656262" y="0"/>
                </a:lnTo>
                <a:lnTo>
                  <a:pt x="3656262" y="429610"/>
                </a:lnTo>
                <a:lnTo>
                  <a:pt x="0" y="429610"/>
                </a:lnTo>
                <a:lnTo>
                  <a:pt x="0" y="0"/>
                </a:lnTo>
                <a:close/>
              </a:path>
            </a:pathLst>
          </a:custGeom>
          <a:blipFill>
            <a:blip r:embed="rId4"/>
            <a:stretch>
              <a:fillRect/>
            </a:stretch>
          </a:blipFill>
        </p:spPr>
        <p:txBody>
          <a:bodyPr/>
          <a:lstStyle/>
          <a:p>
            <a:endParaRPr lang="lv-LV"/>
          </a:p>
        </p:txBody>
      </p:sp>
      <p:grpSp>
        <p:nvGrpSpPr>
          <p:cNvPr id="45" name="Group 45"/>
          <p:cNvGrpSpPr/>
          <p:nvPr/>
        </p:nvGrpSpPr>
        <p:grpSpPr>
          <a:xfrm>
            <a:off x="1686044" y="7461852"/>
            <a:ext cx="7319048" cy="1964908"/>
            <a:chOff x="0" y="0"/>
            <a:chExt cx="1580919" cy="424422"/>
          </a:xfrm>
        </p:grpSpPr>
        <p:sp>
          <p:nvSpPr>
            <p:cNvPr id="46" name="Freeform 46"/>
            <p:cNvSpPr/>
            <p:nvPr/>
          </p:nvSpPr>
          <p:spPr>
            <a:xfrm>
              <a:off x="0" y="0"/>
              <a:ext cx="1580919" cy="424422"/>
            </a:xfrm>
            <a:custGeom>
              <a:avLst/>
              <a:gdLst/>
              <a:ahLst/>
              <a:cxnLst/>
              <a:rect l="l" t="t" r="r" b="b"/>
              <a:pathLst>
                <a:path w="1580919" h="424422">
                  <a:moveTo>
                    <a:pt x="17982" y="0"/>
                  </a:moveTo>
                  <a:lnTo>
                    <a:pt x="1562937" y="0"/>
                  </a:lnTo>
                  <a:cubicBezTo>
                    <a:pt x="1567706" y="0"/>
                    <a:pt x="1572280" y="1895"/>
                    <a:pt x="1575653" y="5267"/>
                  </a:cubicBezTo>
                  <a:cubicBezTo>
                    <a:pt x="1579025" y="8639"/>
                    <a:pt x="1580919" y="13213"/>
                    <a:pt x="1580919" y="17982"/>
                  </a:cubicBezTo>
                  <a:lnTo>
                    <a:pt x="1580919" y="406439"/>
                  </a:lnTo>
                  <a:cubicBezTo>
                    <a:pt x="1580919" y="411209"/>
                    <a:pt x="1579025" y="415782"/>
                    <a:pt x="1575653" y="419155"/>
                  </a:cubicBezTo>
                  <a:cubicBezTo>
                    <a:pt x="1572280" y="422527"/>
                    <a:pt x="1567706" y="424422"/>
                    <a:pt x="1562937" y="424422"/>
                  </a:cubicBezTo>
                  <a:lnTo>
                    <a:pt x="17982" y="424422"/>
                  </a:lnTo>
                  <a:cubicBezTo>
                    <a:pt x="13213" y="424422"/>
                    <a:pt x="8639" y="422527"/>
                    <a:pt x="5267" y="419155"/>
                  </a:cubicBezTo>
                  <a:cubicBezTo>
                    <a:pt x="1895" y="415782"/>
                    <a:pt x="0" y="411209"/>
                    <a:pt x="0" y="406439"/>
                  </a:cubicBezTo>
                  <a:lnTo>
                    <a:pt x="0" y="17982"/>
                  </a:lnTo>
                  <a:cubicBezTo>
                    <a:pt x="0" y="13213"/>
                    <a:pt x="1895" y="8639"/>
                    <a:pt x="5267" y="5267"/>
                  </a:cubicBezTo>
                  <a:cubicBezTo>
                    <a:pt x="8639" y="1895"/>
                    <a:pt x="13213" y="0"/>
                    <a:pt x="17982" y="0"/>
                  </a:cubicBezTo>
                  <a:close/>
                </a:path>
              </a:pathLst>
            </a:custGeom>
            <a:solidFill>
              <a:srgbClr val="FDFDFD"/>
            </a:solidFill>
            <a:ln w="38100" cap="sq">
              <a:solidFill>
                <a:srgbClr val="095147"/>
              </a:solidFill>
              <a:prstDash val="solid"/>
              <a:miter/>
            </a:ln>
          </p:spPr>
          <p:txBody>
            <a:bodyPr/>
            <a:lstStyle/>
            <a:p>
              <a:endParaRPr lang="lv-LV"/>
            </a:p>
          </p:txBody>
        </p:sp>
        <p:sp>
          <p:nvSpPr>
            <p:cNvPr id="47" name="TextBox 47"/>
            <p:cNvSpPr txBox="1"/>
            <p:nvPr/>
          </p:nvSpPr>
          <p:spPr>
            <a:xfrm>
              <a:off x="0" y="-28575"/>
              <a:ext cx="1580919" cy="452997"/>
            </a:xfrm>
            <a:prstGeom prst="rect">
              <a:avLst/>
            </a:prstGeom>
          </p:spPr>
          <p:txBody>
            <a:bodyPr lIns="61942" tIns="61942" rIns="61942" bIns="61942" rtlCol="0" anchor="ctr"/>
            <a:lstStyle/>
            <a:p>
              <a:pPr marL="0" lvl="0" indent="0" algn="ctr">
                <a:lnSpc>
                  <a:spcPts val="2240"/>
                </a:lnSpc>
                <a:spcBef>
                  <a:spcPct val="0"/>
                </a:spcBef>
              </a:pPr>
              <a:endParaRPr/>
            </a:p>
          </p:txBody>
        </p:sp>
      </p:grpSp>
      <p:grpSp>
        <p:nvGrpSpPr>
          <p:cNvPr id="48" name="Group 48"/>
          <p:cNvGrpSpPr/>
          <p:nvPr/>
        </p:nvGrpSpPr>
        <p:grpSpPr>
          <a:xfrm>
            <a:off x="3034699" y="7536672"/>
            <a:ext cx="5917746" cy="625021"/>
            <a:chOff x="0" y="0"/>
            <a:chExt cx="6471076" cy="683463"/>
          </a:xfrm>
        </p:grpSpPr>
        <p:sp>
          <p:nvSpPr>
            <p:cNvPr id="49" name="Freeform 49"/>
            <p:cNvSpPr/>
            <p:nvPr/>
          </p:nvSpPr>
          <p:spPr>
            <a:xfrm>
              <a:off x="0" y="0"/>
              <a:ext cx="6471076" cy="683463"/>
            </a:xfrm>
            <a:custGeom>
              <a:avLst/>
              <a:gdLst/>
              <a:ahLst/>
              <a:cxnLst/>
              <a:rect l="l" t="t" r="r" b="b"/>
              <a:pathLst>
                <a:path w="6471076" h="683463">
                  <a:moveTo>
                    <a:pt x="0" y="0"/>
                  </a:moveTo>
                  <a:lnTo>
                    <a:pt x="6471076" y="0"/>
                  </a:lnTo>
                  <a:lnTo>
                    <a:pt x="6471076" y="683463"/>
                  </a:lnTo>
                  <a:lnTo>
                    <a:pt x="0" y="683463"/>
                  </a:lnTo>
                  <a:close/>
                </a:path>
              </a:pathLst>
            </a:custGeom>
          </p:spPr>
          <p:txBody>
            <a:bodyPr/>
            <a:lstStyle/>
            <a:p>
              <a:endParaRPr lang="lv-LV"/>
            </a:p>
          </p:txBody>
        </p:sp>
        <p:sp>
          <p:nvSpPr>
            <p:cNvPr id="50" name="TextBox 50"/>
            <p:cNvSpPr txBox="1"/>
            <p:nvPr/>
          </p:nvSpPr>
          <p:spPr>
            <a:xfrm>
              <a:off x="0" y="-9525"/>
              <a:ext cx="6471076" cy="692988"/>
            </a:xfrm>
            <a:prstGeom prst="rect">
              <a:avLst/>
            </a:prstGeom>
          </p:spPr>
          <p:txBody>
            <a:bodyPr lIns="0" tIns="0" rIns="0" bIns="0" rtlCol="0" anchor="t"/>
            <a:lstStyle/>
            <a:p>
              <a:pPr algn="l">
                <a:lnSpc>
                  <a:spcPts val="3294"/>
                </a:lnSpc>
              </a:pPr>
              <a:r>
                <a:rPr lang="en-US" sz="2600" b="1">
                  <a:solidFill>
                    <a:srgbClr val="000000"/>
                  </a:solidFill>
                  <a:latin typeface="Montserrat Bold"/>
                  <a:ea typeface="Montserrat Bold"/>
                  <a:cs typeface="Montserrat Bold"/>
                  <a:sym typeface="Montserrat Bold"/>
                </a:rPr>
                <a:t>Aerones </a:t>
              </a:r>
            </a:p>
          </p:txBody>
        </p:sp>
      </p:grpSp>
      <p:grpSp>
        <p:nvGrpSpPr>
          <p:cNvPr id="51" name="Group 51"/>
          <p:cNvGrpSpPr/>
          <p:nvPr/>
        </p:nvGrpSpPr>
        <p:grpSpPr>
          <a:xfrm>
            <a:off x="3034699" y="8161693"/>
            <a:ext cx="5917746" cy="1132231"/>
            <a:chOff x="0" y="0"/>
            <a:chExt cx="6471076" cy="1238098"/>
          </a:xfrm>
        </p:grpSpPr>
        <p:sp>
          <p:nvSpPr>
            <p:cNvPr id="52" name="Freeform 52"/>
            <p:cNvSpPr/>
            <p:nvPr/>
          </p:nvSpPr>
          <p:spPr>
            <a:xfrm>
              <a:off x="0" y="0"/>
              <a:ext cx="6471076" cy="1238098"/>
            </a:xfrm>
            <a:custGeom>
              <a:avLst/>
              <a:gdLst/>
              <a:ahLst/>
              <a:cxnLst/>
              <a:rect l="l" t="t" r="r" b="b"/>
              <a:pathLst>
                <a:path w="6471076" h="1238098">
                  <a:moveTo>
                    <a:pt x="0" y="0"/>
                  </a:moveTo>
                  <a:lnTo>
                    <a:pt x="6471076" y="0"/>
                  </a:lnTo>
                  <a:lnTo>
                    <a:pt x="6471076" y="1238098"/>
                  </a:lnTo>
                  <a:lnTo>
                    <a:pt x="0" y="1238098"/>
                  </a:lnTo>
                  <a:close/>
                </a:path>
              </a:pathLst>
            </a:custGeom>
          </p:spPr>
          <p:txBody>
            <a:bodyPr/>
            <a:lstStyle/>
            <a:p>
              <a:endParaRPr lang="lv-LV"/>
            </a:p>
          </p:txBody>
        </p:sp>
        <p:sp>
          <p:nvSpPr>
            <p:cNvPr id="53" name="TextBox 53"/>
            <p:cNvSpPr txBox="1"/>
            <p:nvPr/>
          </p:nvSpPr>
          <p:spPr>
            <a:xfrm>
              <a:off x="0" y="-9525"/>
              <a:ext cx="6471076" cy="1247623"/>
            </a:xfrm>
            <a:prstGeom prst="rect">
              <a:avLst/>
            </a:prstGeom>
          </p:spPr>
          <p:txBody>
            <a:bodyPr lIns="0" tIns="0" rIns="0" bIns="0" rtlCol="0" anchor="t"/>
            <a:lstStyle/>
            <a:p>
              <a:pPr algn="l">
                <a:lnSpc>
                  <a:spcPts val="2787"/>
                </a:lnSpc>
              </a:pPr>
              <a:r>
                <a:rPr lang="en-US" sz="2200">
                  <a:solidFill>
                    <a:srgbClr val="000000"/>
                  </a:solidFill>
                  <a:latin typeface="Montserrat"/>
                  <a:ea typeface="Montserrat"/>
                  <a:cs typeface="Montserrat"/>
                  <a:sym typeface="Montserrat"/>
                </a:rPr>
                <a:t>Global Leader in Robotic Wind-Turbine Maintenance</a:t>
              </a:r>
            </a:p>
          </p:txBody>
        </p:sp>
      </p:grpSp>
      <p:sp>
        <p:nvSpPr>
          <p:cNvPr id="54" name="Freeform 54"/>
          <p:cNvSpPr/>
          <p:nvPr/>
        </p:nvSpPr>
        <p:spPr>
          <a:xfrm>
            <a:off x="1936868" y="7849183"/>
            <a:ext cx="721626" cy="1105941"/>
          </a:xfrm>
          <a:custGeom>
            <a:avLst/>
            <a:gdLst/>
            <a:ahLst/>
            <a:cxnLst/>
            <a:rect l="l" t="t" r="r" b="b"/>
            <a:pathLst>
              <a:path w="721626" h="1105941">
                <a:moveTo>
                  <a:pt x="0" y="0"/>
                </a:moveTo>
                <a:lnTo>
                  <a:pt x="721626" y="0"/>
                </a:lnTo>
                <a:lnTo>
                  <a:pt x="721626" y="1105940"/>
                </a:lnTo>
                <a:lnTo>
                  <a:pt x="0" y="110594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lv-LV"/>
          </a:p>
        </p:txBody>
      </p:sp>
      <p:sp>
        <p:nvSpPr>
          <p:cNvPr id="55" name="Freeform 55"/>
          <p:cNvSpPr/>
          <p:nvPr/>
        </p:nvSpPr>
        <p:spPr>
          <a:xfrm>
            <a:off x="1890412" y="9038052"/>
            <a:ext cx="900915" cy="61938"/>
          </a:xfrm>
          <a:custGeom>
            <a:avLst/>
            <a:gdLst/>
            <a:ahLst/>
            <a:cxnLst/>
            <a:rect l="l" t="t" r="r" b="b"/>
            <a:pathLst>
              <a:path w="900915" h="61938">
                <a:moveTo>
                  <a:pt x="0" y="0"/>
                </a:moveTo>
                <a:lnTo>
                  <a:pt x="900915" y="0"/>
                </a:lnTo>
                <a:lnTo>
                  <a:pt x="900915" y="61937"/>
                </a:lnTo>
                <a:lnTo>
                  <a:pt x="0" y="61937"/>
                </a:lnTo>
                <a:lnTo>
                  <a:pt x="0" y="0"/>
                </a:lnTo>
                <a:close/>
              </a:path>
            </a:pathLst>
          </a:custGeom>
          <a:blipFill>
            <a:blip r:embed="rId6"/>
            <a:stretch>
              <a:fillRect/>
            </a:stretch>
          </a:blipFill>
        </p:spPr>
        <p:txBody>
          <a:bodyPr/>
          <a:lstStyle/>
          <a:p>
            <a:endParaRPr lang="lv-LV"/>
          </a:p>
        </p:txBody>
      </p:sp>
      <p:sp>
        <p:nvSpPr>
          <p:cNvPr id="56" name="Freeform 56"/>
          <p:cNvSpPr/>
          <p:nvPr/>
        </p:nvSpPr>
        <p:spPr>
          <a:xfrm>
            <a:off x="11148195" y="6872874"/>
            <a:ext cx="3656262" cy="429611"/>
          </a:xfrm>
          <a:custGeom>
            <a:avLst/>
            <a:gdLst/>
            <a:ahLst/>
            <a:cxnLst/>
            <a:rect l="l" t="t" r="r" b="b"/>
            <a:pathLst>
              <a:path w="3656262" h="429611">
                <a:moveTo>
                  <a:pt x="0" y="0"/>
                </a:moveTo>
                <a:lnTo>
                  <a:pt x="3656262" y="0"/>
                </a:lnTo>
                <a:lnTo>
                  <a:pt x="3656262" y="429611"/>
                </a:lnTo>
                <a:lnTo>
                  <a:pt x="0" y="429611"/>
                </a:lnTo>
                <a:lnTo>
                  <a:pt x="0" y="0"/>
                </a:lnTo>
                <a:close/>
              </a:path>
            </a:pathLst>
          </a:custGeom>
          <a:blipFill>
            <a:blip r:embed="rId4"/>
            <a:stretch>
              <a:fillRect/>
            </a:stretch>
          </a:blipFill>
        </p:spPr>
        <p:txBody>
          <a:bodyPr/>
          <a:lstStyle/>
          <a:p>
            <a:endParaRPr lang="lv-LV"/>
          </a:p>
        </p:txBody>
      </p:sp>
      <p:grpSp>
        <p:nvGrpSpPr>
          <p:cNvPr id="57" name="Group 57"/>
          <p:cNvGrpSpPr/>
          <p:nvPr/>
        </p:nvGrpSpPr>
        <p:grpSpPr>
          <a:xfrm>
            <a:off x="9316802" y="4972434"/>
            <a:ext cx="7319048" cy="1964908"/>
            <a:chOff x="0" y="0"/>
            <a:chExt cx="1580919" cy="424422"/>
          </a:xfrm>
        </p:grpSpPr>
        <p:sp>
          <p:nvSpPr>
            <p:cNvPr id="58" name="Freeform 58"/>
            <p:cNvSpPr/>
            <p:nvPr/>
          </p:nvSpPr>
          <p:spPr>
            <a:xfrm>
              <a:off x="0" y="0"/>
              <a:ext cx="1580919" cy="424422"/>
            </a:xfrm>
            <a:custGeom>
              <a:avLst/>
              <a:gdLst/>
              <a:ahLst/>
              <a:cxnLst/>
              <a:rect l="l" t="t" r="r" b="b"/>
              <a:pathLst>
                <a:path w="1580919" h="424422">
                  <a:moveTo>
                    <a:pt x="17982" y="0"/>
                  </a:moveTo>
                  <a:lnTo>
                    <a:pt x="1562937" y="0"/>
                  </a:lnTo>
                  <a:cubicBezTo>
                    <a:pt x="1567706" y="0"/>
                    <a:pt x="1572280" y="1895"/>
                    <a:pt x="1575653" y="5267"/>
                  </a:cubicBezTo>
                  <a:cubicBezTo>
                    <a:pt x="1579025" y="8639"/>
                    <a:pt x="1580919" y="13213"/>
                    <a:pt x="1580919" y="17982"/>
                  </a:cubicBezTo>
                  <a:lnTo>
                    <a:pt x="1580919" y="406439"/>
                  </a:lnTo>
                  <a:cubicBezTo>
                    <a:pt x="1580919" y="411209"/>
                    <a:pt x="1579025" y="415782"/>
                    <a:pt x="1575653" y="419155"/>
                  </a:cubicBezTo>
                  <a:cubicBezTo>
                    <a:pt x="1572280" y="422527"/>
                    <a:pt x="1567706" y="424422"/>
                    <a:pt x="1562937" y="424422"/>
                  </a:cubicBezTo>
                  <a:lnTo>
                    <a:pt x="17982" y="424422"/>
                  </a:lnTo>
                  <a:cubicBezTo>
                    <a:pt x="13213" y="424422"/>
                    <a:pt x="8639" y="422527"/>
                    <a:pt x="5267" y="419155"/>
                  </a:cubicBezTo>
                  <a:cubicBezTo>
                    <a:pt x="1895" y="415782"/>
                    <a:pt x="0" y="411209"/>
                    <a:pt x="0" y="406439"/>
                  </a:cubicBezTo>
                  <a:lnTo>
                    <a:pt x="0" y="17982"/>
                  </a:lnTo>
                  <a:cubicBezTo>
                    <a:pt x="0" y="13213"/>
                    <a:pt x="1895" y="8639"/>
                    <a:pt x="5267" y="5267"/>
                  </a:cubicBezTo>
                  <a:cubicBezTo>
                    <a:pt x="8639" y="1895"/>
                    <a:pt x="13213" y="0"/>
                    <a:pt x="17982" y="0"/>
                  </a:cubicBezTo>
                  <a:close/>
                </a:path>
              </a:pathLst>
            </a:custGeom>
            <a:solidFill>
              <a:srgbClr val="FDFDFD"/>
            </a:solidFill>
            <a:ln w="38100" cap="sq">
              <a:solidFill>
                <a:srgbClr val="095147"/>
              </a:solidFill>
              <a:prstDash val="solid"/>
              <a:miter/>
            </a:ln>
          </p:spPr>
          <p:txBody>
            <a:bodyPr/>
            <a:lstStyle/>
            <a:p>
              <a:endParaRPr lang="lv-LV"/>
            </a:p>
          </p:txBody>
        </p:sp>
        <p:sp>
          <p:nvSpPr>
            <p:cNvPr id="59" name="TextBox 59"/>
            <p:cNvSpPr txBox="1"/>
            <p:nvPr/>
          </p:nvSpPr>
          <p:spPr>
            <a:xfrm>
              <a:off x="0" y="-28575"/>
              <a:ext cx="1580919" cy="452997"/>
            </a:xfrm>
            <a:prstGeom prst="rect">
              <a:avLst/>
            </a:prstGeom>
          </p:spPr>
          <p:txBody>
            <a:bodyPr lIns="61942" tIns="61942" rIns="61942" bIns="61942" rtlCol="0" anchor="ctr"/>
            <a:lstStyle/>
            <a:p>
              <a:pPr marL="0" lvl="0" indent="0" algn="ctr">
                <a:lnSpc>
                  <a:spcPts val="2240"/>
                </a:lnSpc>
                <a:spcBef>
                  <a:spcPct val="0"/>
                </a:spcBef>
              </a:pPr>
              <a:endParaRPr/>
            </a:p>
          </p:txBody>
        </p:sp>
      </p:grpSp>
      <p:grpSp>
        <p:nvGrpSpPr>
          <p:cNvPr id="60" name="Group 60"/>
          <p:cNvGrpSpPr/>
          <p:nvPr/>
        </p:nvGrpSpPr>
        <p:grpSpPr>
          <a:xfrm>
            <a:off x="10665456" y="5047254"/>
            <a:ext cx="5917746" cy="625021"/>
            <a:chOff x="0" y="0"/>
            <a:chExt cx="6471076" cy="683463"/>
          </a:xfrm>
        </p:grpSpPr>
        <p:sp>
          <p:nvSpPr>
            <p:cNvPr id="61" name="Freeform 61"/>
            <p:cNvSpPr/>
            <p:nvPr/>
          </p:nvSpPr>
          <p:spPr>
            <a:xfrm>
              <a:off x="0" y="0"/>
              <a:ext cx="6471076" cy="683463"/>
            </a:xfrm>
            <a:custGeom>
              <a:avLst/>
              <a:gdLst/>
              <a:ahLst/>
              <a:cxnLst/>
              <a:rect l="l" t="t" r="r" b="b"/>
              <a:pathLst>
                <a:path w="6471076" h="683463">
                  <a:moveTo>
                    <a:pt x="0" y="0"/>
                  </a:moveTo>
                  <a:lnTo>
                    <a:pt x="6471076" y="0"/>
                  </a:lnTo>
                  <a:lnTo>
                    <a:pt x="6471076" y="683463"/>
                  </a:lnTo>
                  <a:lnTo>
                    <a:pt x="0" y="683463"/>
                  </a:lnTo>
                  <a:close/>
                </a:path>
              </a:pathLst>
            </a:custGeom>
          </p:spPr>
          <p:txBody>
            <a:bodyPr/>
            <a:lstStyle/>
            <a:p>
              <a:endParaRPr lang="lv-LV"/>
            </a:p>
          </p:txBody>
        </p:sp>
        <p:sp>
          <p:nvSpPr>
            <p:cNvPr id="62" name="TextBox 62"/>
            <p:cNvSpPr txBox="1"/>
            <p:nvPr/>
          </p:nvSpPr>
          <p:spPr>
            <a:xfrm>
              <a:off x="0" y="-9525"/>
              <a:ext cx="6471076" cy="692988"/>
            </a:xfrm>
            <a:prstGeom prst="rect">
              <a:avLst/>
            </a:prstGeom>
          </p:spPr>
          <p:txBody>
            <a:bodyPr lIns="0" tIns="0" rIns="0" bIns="0" rtlCol="0" anchor="t"/>
            <a:lstStyle/>
            <a:p>
              <a:pPr algn="l">
                <a:lnSpc>
                  <a:spcPts val="3294"/>
                </a:lnSpc>
              </a:pPr>
              <a:r>
                <a:rPr lang="en-US" sz="2600" b="1">
                  <a:solidFill>
                    <a:srgbClr val="000000"/>
                  </a:solidFill>
                  <a:latin typeface="Montserrat Bold"/>
                  <a:ea typeface="Montserrat Bold"/>
                  <a:cs typeface="Montserrat Bold"/>
                  <a:sym typeface="Montserrat Bold"/>
                </a:rPr>
                <a:t>Cellbox Labs </a:t>
              </a:r>
            </a:p>
          </p:txBody>
        </p:sp>
      </p:grpSp>
      <p:grpSp>
        <p:nvGrpSpPr>
          <p:cNvPr id="63" name="Group 63"/>
          <p:cNvGrpSpPr/>
          <p:nvPr/>
        </p:nvGrpSpPr>
        <p:grpSpPr>
          <a:xfrm>
            <a:off x="10665456" y="5672275"/>
            <a:ext cx="5917746" cy="1132231"/>
            <a:chOff x="0" y="0"/>
            <a:chExt cx="6471076" cy="1238098"/>
          </a:xfrm>
        </p:grpSpPr>
        <p:sp>
          <p:nvSpPr>
            <p:cNvPr id="64" name="Freeform 64"/>
            <p:cNvSpPr/>
            <p:nvPr/>
          </p:nvSpPr>
          <p:spPr>
            <a:xfrm>
              <a:off x="0" y="0"/>
              <a:ext cx="6471076" cy="1238098"/>
            </a:xfrm>
            <a:custGeom>
              <a:avLst/>
              <a:gdLst/>
              <a:ahLst/>
              <a:cxnLst/>
              <a:rect l="l" t="t" r="r" b="b"/>
              <a:pathLst>
                <a:path w="6471076" h="1238098">
                  <a:moveTo>
                    <a:pt x="0" y="0"/>
                  </a:moveTo>
                  <a:lnTo>
                    <a:pt x="6471076" y="0"/>
                  </a:lnTo>
                  <a:lnTo>
                    <a:pt x="6471076" y="1238098"/>
                  </a:lnTo>
                  <a:lnTo>
                    <a:pt x="0" y="1238098"/>
                  </a:lnTo>
                  <a:close/>
                </a:path>
              </a:pathLst>
            </a:custGeom>
          </p:spPr>
          <p:txBody>
            <a:bodyPr/>
            <a:lstStyle/>
            <a:p>
              <a:endParaRPr lang="lv-LV"/>
            </a:p>
          </p:txBody>
        </p:sp>
        <p:sp>
          <p:nvSpPr>
            <p:cNvPr id="65" name="TextBox 65"/>
            <p:cNvSpPr txBox="1"/>
            <p:nvPr/>
          </p:nvSpPr>
          <p:spPr>
            <a:xfrm>
              <a:off x="0" y="-9525"/>
              <a:ext cx="6471076" cy="1247623"/>
            </a:xfrm>
            <a:prstGeom prst="rect">
              <a:avLst/>
            </a:prstGeom>
          </p:spPr>
          <p:txBody>
            <a:bodyPr lIns="0" tIns="0" rIns="0" bIns="0" rtlCol="0" anchor="t"/>
            <a:lstStyle/>
            <a:p>
              <a:pPr algn="l">
                <a:lnSpc>
                  <a:spcPts val="2787"/>
                </a:lnSpc>
              </a:pPr>
              <a:r>
                <a:rPr lang="en-US" sz="2200">
                  <a:solidFill>
                    <a:srgbClr val="000000"/>
                  </a:solidFill>
                  <a:latin typeface="Montserrat"/>
                  <a:ea typeface="Montserrat"/>
                  <a:cs typeface="Montserrat"/>
                  <a:sym typeface="Montserrat"/>
                </a:rPr>
                <a:t>Innovator in Organs-on-a-Chip for Drug Discovery</a:t>
              </a:r>
            </a:p>
          </p:txBody>
        </p:sp>
      </p:grpSp>
      <p:sp>
        <p:nvSpPr>
          <p:cNvPr id="66" name="Freeform 66"/>
          <p:cNvSpPr/>
          <p:nvPr/>
        </p:nvSpPr>
        <p:spPr>
          <a:xfrm>
            <a:off x="9577858" y="5472847"/>
            <a:ext cx="888303" cy="874979"/>
          </a:xfrm>
          <a:custGeom>
            <a:avLst/>
            <a:gdLst/>
            <a:ahLst/>
            <a:cxnLst/>
            <a:rect l="l" t="t" r="r" b="b"/>
            <a:pathLst>
              <a:path w="888303" h="874979">
                <a:moveTo>
                  <a:pt x="0" y="0"/>
                </a:moveTo>
                <a:lnTo>
                  <a:pt x="888303" y="0"/>
                </a:lnTo>
                <a:lnTo>
                  <a:pt x="888303" y="874978"/>
                </a:lnTo>
                <a:lnTo>
                  <a:pt x="0" y="874978"/>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lv-LV"/>
          </a:p>
        </p:txBody>
      </p:sp>
      <p:sp>
        <p:nvSpPr>
          <p:cNvPr id="67" name="Freeform 67"/>
          <p:cNvSpPr/>
          <p:nvPr/>
        </p:nvSpPr>
        <p:spPr>
          <a:xfrm>
            <a:off x="9577858" y="6363882"/>
            <a:ext cx="900915" cy="61938"/>
          </a:xfrm>
          <a:custGeom>
            <a:avLst/>
            <a:gdLst/>
            <a:ahLst/>
            <a:cxnLst/>
            <a:rect l="l" t="t" r="r" b="b"/>
            <a:pathLst>
              <a:path w="900915" h="61938">
                <a:moveTo>
                  <a:pt x="0" y="0"/>
                </a:moveTo>
                <a:lnTo>
                  <a:pt x="900914" y="0"/>
                </a:lnTo>
                <a:lnTo>
                  <a:pt x="900914" y="61937"/>
                </a:lnTo>
                <a:lnTo>
                  <a:pt x="0" y="61937"/>
                </a:lnTo>
                <a:lnTo>
                  <a:pt x="0" y="0"/>
                </a:lnTo>
                <a:close/>
              </a:path>
            </a:pathLst>
          </a:custGeom>
          <a:blipFill>
            <a:blip r:embed="rId6"/>
            <a:stretch>
              <a:fillRect/>
            </a:stretch>
          </a:blipFill>
        </p:spPr>
        <p:txBody>
          <a:bodyPr/>
          <a:lstStyle/>
          <a:p>
            <a:endParaRPr lang="lv-LV"/>
          </a:p>
        </p:txBody>
      </p:sp>
      <p:sp>
        <p:nvSpPr>
          <p:cNvPr id="68" name="Freeform 68"/>
          <p:cNvSpPr/>
          <p:nvPr/>
        </p:nvSpPr>
        <p:spPr>
          <a:xfrm>
            <a:off x="11148195" y="9362292"/>
            <a:ext cx="3656262" cy="429611"/>
          </a:xfrm>
          <a:custGeom>
            <a:avLst/>
            <a:gdLst/>
            <a:ahLst/>
            <a:cxnLst/>
            <a:rect l="l" t="t" r="r" b="b"/>
            <a:pathLst>
              <a:path w="3656262" h="429611">
                <a:moveTo>
                  <a:pt x="0" y="0"/>
                </a:moveTo>
                <a:lnTo>
                  <a:pt x="3656262" y="0"/>
                </a:lnTo>
                <a:lnTo>
                  <a:pt x="3656262" y="429611"/>
                </a:lnTo>
                <a:lnTo>
                  <a:pt x="0" y="429611"/>
                </a:lnTo>
                <a:lnTo>
                  <a:pt x="0" y="0"/>
                </a:lnTo>
                <a:close/>
              </a:path>
            </a:pathLst>
          </a:custGeom>
          <a:blipFill>
            <a:blip r:embed="rId4"/>
            <a:stretch>
              <a:fillRect/>
            </a:stretch>
          </a:blipFill>
        </p:spPr>
        <p:txBody>
          <a:bodyPr/>
          <a:lstStyle/>
          <a:p>
            <a:endParaRPr lang="lv-LV"/>
          </a:p>
        </p:txBody>
      </p:sp>
      <p:grpSp>
        <p:nvGrpSpPr>
          <p:cNvPr id="69" name="Group 69"/>
          <p:cNvGrpSpPr/>
          <p:nvPr/>
        </p:nvGrpSpPr>
        <p:grpSpPr>
          <a:xfrm>
            <a:off x="9264155" y="7461852"/>
            <a:ext cx="7319048" cy="1964908"/>
            <a:chOff x="0" y="0"/>
            <a:chExt cx="1580919" cy="424422"/>
          </a:xfrm>
        </p:grpSpPr>
        <p:sp>
          <p:nvSpPr>
            <p:cNvPr id="70" name="Freeform 70"/>
            <p:cNvSpPr/>
            <p:nvPr/>
          </p:nvSpPr>
          <p:spPr>
            <a:xfrm>
              <a:off x="0" y="0"/>
              <a:ext cx="1580919" cy="424422"/>
            </a:xfrm>
            <a:custGeom>
              <a:avLst/>
              <a:gdLst/>
              <a:ahLst/>
              <a:cxnLst/>
              <a:rect l="l" t="t" r="r" b="b"/>
              <a:pathLst>
                <a:path w="1580919" h="424422">
                  <a:moveTo>
                    <a:pt x="17982" y="0"/>
                  </a:moveTo>
                  <a:lnTo>
                    <a:pt x="1562937" y="0"/>
                  </a:lnTo>
                  <a:cubicBezTo>
                    <a:pt x="1567706" y="0"/>
                    <a:pt x="1572280" y="1895"/>
                    <a:pt x="1575653" y="5267"/>
                  </a:cubicBezTo>
                  <a:cubicBezTo>
                    <a:pt x="1579025" y="8639"/>
                    <a:pt x="1580919" y="13213"/>
                    <a:pt x="1580919" y="17982"/>
                  </a:cubicBezTo>
                  <a:lnTo>
                    <a:pt x="1580919" y="406439"/>
                  </a:lnTo>
                  <a:cubicBezTo>
                    <a:pt x="1580919" y="411209"/>
                    <a:pt x="1579025" y="415782"/>
                    <a:pt x="1575653" y="419155"/>
                  </a:cubicBezTo>
                  <a:cubicBezTo>
                    <a:pt x="1572280" y="422527"/>
                    <a:pt x="1567706" y="424422"/>
                    <a:pt x="1562937" y="424422"/>
                  </a:cubicBezTo>
                  <a:lnTo>
                    <a:pt x="17982" y="424422"/>
                  </a:lnTo>
                  <a:cubicBezTo>
                    <a:pt x="13213" y="424422"/>
                    <a:pt x="8639" y="422527"/>
                    <a:pt x="5267" y="419155"/>
                  </a:cubicBezTo>
                  <a:cubicBezTo>
                    <a:pt x="1895" y="415782"/>
                    <a:pt x="0" y="411209"/>
                    <a:pt x="0" y="406439"/>
                  </a:cubicBezTo>
                  <a:lnTo>
                    <a:pt x="0" y="17982"/>
                  </a:lnTo>
                  <a:cubicBezTo>
                    <a:pt x="0" y="13213"/>
                    <a:pt x="1895" y="8639"/>
                    <a:pt x="5267" y="5267"/>
                  </a:cubicBezTo>
                  <a:cubicBezTo>
                    <a:pt x="8639" y="1895"/>
                    <a:pt x="13213" y="0"/>
                    <a:pt x="17982" y="0"/>
                  </a:cubicBezTo>
                  <a:close/>
                </a:path>
              </a:pathLst>
            </a:custGeom>
            <a:solidFill>
              <a:srgbClr val="FDFDFD"/>
            </a:solidFill>
            <a:ln w="38100" cap="sq">
              <a:solidFill>
                <a:srgbClr val="095147"/>
              </a:solidFill>
              <a:prstDash val="solid"/>
              <a:miter/>
            </a:ln>
          </p:spPr>
          <p:txBody>
            <a:bodyPr/>
            <a:lstStyle/>
            <a:p>
              <a:endParaRPr lang="lv-LV"/>
            </a:p>
          </p:txBody>
        </p:sp>
        <p:sp>
          <p:nvSpPr>
            <p:cNvPr id="71" name="TextBox 71"/>
            <p:cNvSpPr txBox="1"/>
            <p:nvPr/>
          </p:nvSpPr>
          <p:spPr>
            <a:xfrm>
              <a:off x="0" y="-28575"/>
              <a:ext cx="1580919" cy="452997"/>
            </a:xfrm>
            <a:prstGeom prst="rect">
              <a:avLst/>
            </a:prstGeom>
          </p:spPr>
          <p:txBody>
            <a:bodyPr lIns="61942" tIns="61942" rIns="61942" bIns="61942" rtlCol="0" anchor="ctr"/>
            <a:lstStyle/>
            <a:p>
              <a:pPr marL="0" lvl="0" indent="0" algn="ctr">
                <a:lnSpc>
                  <a:spcPts val="2240"/>
                </a:lnSpc>
                <a:spcBef>
                  <a:spcPct val="0"/>
                </a:spcBef>
              </a:pPr>
              <a:endParaRPr/>
            </a:p>
          </p:txBody>
        </p:sp>
      </p:grpSp>
      <p:grpSp>
        <p:nvGrpSpPr>
          <p:cNvPr id="72" name="Group 72"/>
          <p:cNvGrpSpPr/>
          <p:nvPr/>
        </p:nvGrpSpPr>
        <p:grpSpPr>
          <a:xfrm>
            <a:off x="10580182" y="7778432"/>
            <a:ext cx="5726180" cy="1266673"/>
            <a:chOff x="0" y="0"/>
            <a:chExt cx="6261598" cy="1385111"/>
          </a:xfrm>
        </p:grpSpPr>
        <p:sp>
          <p:nvSpPr>
            <p:cNvPr id="73" name="Freeform 73"/>
            <p:cNvSpPr/>
            <p:nvPr/>
          </p:nvSpPr>
          <p:spPr>
            <a:xfrm>
              <a:off x="0" y="0"/>
              <a:ext cx="6261598" cy="1385111"/>
            </a:xfrm>
            <a:custGeom>
              <a:avLst/>
              <a:gdLst/>
              <a:ahLst/>
              <a:cxnLst/>
              <a:rect l="l" t="t" r="r" b="b"/>
              <a:pathLst>
                <a:path w="6261598" h="1385111">
                  <a:moveTo>
                    <a:pt x="0" y="0"/>
                  </a:moveTo>
                  <a:lnTo>
                    <a:pt x="6261598" y="0"/>
                  </a:lnTo>
                  <a:lnTo>
                    <a:pt x="6261598" y="1385111"/>
                  </a:lnTo>
                  <a:lnTo>
                    <a:pt x="0" y="1385111"/>
                  </a:lnTo>
                  <a:close/>
                </a:path>
              </a:pathLst>
            </a:custGeom>
          </p:spPr>
          <p:txBody>
            <a:bodyPr/>
            <a:lstStyle/>
            <a:p>
              <a:endParaRPr lang="lv-LV"/>
            </a:p>
          </p:txBody>
        </p:sp>
        <p:sp>
          <p:nvSpPr>
            <p:cNvPr id="74" name="TextBox 74"/>
            <p:cNvSpPr txBox="1"/>
            <p:nvPr/>
          </p:nvSpPr>
          <p:spPr>
            <a:xfrm>
              <a:off x="0" y="-9525"/>
              <a:ext cx="6261598" cy="1394636"/>
            </a:xfrm>
            <a:prstGeom prst="rect">
              <a:avLst/>
            </a:prstGeom>
          </p:spPr>
          <p:txBody>
            <a:bodyPr lIns="0" tIns="0" rIns="0" bIns="0" rtlCol="0" anchor="t"/>
            <a:lstStyle/>
            <a:p>
              <a:pPr algn="l">
                <a:lnSpc>
                  <a:spcPts val="3294"/>
                </a:lnSpc>
              </a:pPr>
              <a:r>
                <a:rPr lang="en-US" sz="2600">
                  <a:solidFill>
                    <a:srgbClr val="000000"/>
                  </a:solidFill>
                  <a:latin typeface="Montserrat"/>
                  <a:ea typeface="Montserrat"/>
                  <a:cs typeface="Montserrat"/>
                  <a:sym typeface="Montserrat"/>
                </a:rPr>
                <a:t>Latvia is the </a:t>
              </a:r>
              <a:r>
                <a:rPr lang="en-US" sz="2600" b="1">
                  <a:solidFill>
                    <a:srgbClr val="000000"/>
                  </a:solidFill>
                  <a:latin typeface="Montserrat Bold"/>
                  <a:ea typeface="Montserrat Bold"/>
                  <a:cs typeface="Montserrat Bold"/>
                  <a:sym typeface="Montserrat Bold"/>
                </a:rPr>
                <a:t>1st in the EU </a:t>
              </a:r>
              <a:r>
                <a:rPr lang="en-US" sz="2600">
                  <a:solidFill>
                    <a:srgbClr val="000000"/>
                  </a:solidFill>
                  <a:latin typeface="Montserrat"/>
                  <a:ea typeface="Montserrat"/>
                  <a:cs typeface="Montserrat"/>
                  <a:sym typeface="Montserrat"/>
                </a:rPr>
                <a:t>in the share of </a:t>
              </a:r>
              <a:r>
                <a:rPr lang="en-US" sz="2600" b="1">
                  <a:solidFill>
                    <a:srgbClr val="000000"/>
                  </a:solidFill>
                  <a:latin typeface="Montserrat Bold"/>
                  <a:ea typeface="Montserrat Bold"/>
                  <a:cs typeface="Montserrat Bold"/>
                  <a:sym typeface="Montserrat Bold"/>
                </a:rPr>
                <a:t>women in science </a:t>
              </a:r>
              <a:r>
                <a:rPr lang="en-US" sz="2600">
                  <a:solidFill>
                    <a:srgbClr val="000000"/>
                  </a:solidFill>
                  <a:latin typeface="Montserrat"/>
                  <a:ea typeface="Montserrat"/>
                  <a:cs typeface="Montserrat"/>
                  <a:sym typeface="Montserrat"/>
                </a:rPr>
                <a:t>-</a:t>
              </a:r>
            </a:p>
            <a:p>
              <a:pPr algn="l">
                <a:lnSpc>
                  <a:spcPts val="2787"/>
                </a:lnSpc>
              </a:pPr>
              <a:r>
                <a:rPr lang="en-US" sz="2199">
                  <a:solidFill>
                    <a:srgbClr val="000000"/>
                  </a:solidFill>
                  <a:latin typeface="Montserrat"/>
                  <a:ea typeface="Montserrat"/>
                  <a:cs typeface="Montserrat"/>
                  <a:sym typeface="Montserrat"/>
                </a:rPr>
                <a:t>50.9% of scientists and engineers</a:t>
              </a:r>
            </a:p>
          </p:txBody>
        </p:sp>
      </p:grpSp>
      <p:sp>
        <p:nvSpPr>
          <p:cNvPr id="75" name="Freeform 75"/>
          <p:cNvSpPr/>
          <p:nvPr/>
        </p:nvSpPr>
        <p:spPr>
          <a:xfrm>
            <a:off x="9452562" y="8898862"/>
            <a:ext cx="900915" cy="61938"/>
          </a:xfrm>
          <a:custGeom>
            <a:avLst/>
            <a:gdLst/>
            <a:ahLst/>
            <a:cxnLst/>
            <a:rect l="l" t="t" r="r" b="b"/>
            <a:pathLst>
              <a:path w="900915" h="61938">
                <a:moveTo>
                  <a:pt x="0" y="0"/>
                </a:moveTo>
                <a:lnTo>
                  <a:pt x="900915" y="0"/>
                </a:lnTo>
                <a:lnTo>
                  <a:pt x="900915" y="61938"/>
                </a:lnTo>
                <a:lnTo>
                  <a:pt x="0" y="61938"/>
                </a:lnTo>
                <a:lnTo>
                  <a:pt x="0" y="0"/>
                </a:lnTo>
                <a:close/>
              </a:path>
            </a:pathLst>
          </a:custGeom>
          <a:blipFill>
            <a:blip r:embed="rId6"/>
            <a:stretch>
              <a:fillRect/>
            </a:stretch>
          </a:blipFill>
        </p:spPr>
        <p:txBody>
          <a:bodyPr/>
          <a:lstStyle/>
          <a:p>
            <a:endParaRPr lang="lv-LV"/>
          </a:p>
        </p:txBody>
      </p:sp>
      <p:sp>
        <p:nvSpPr>
          <p:cNvPr id="76" name="Freeform 76"/>
          <p:cNvSpPr/>
          <p:nvPr/>
        </p:nvSpPr>
        <p:spPr>
          <a:xfrm>
            <a:off x="9577858" y="7936339"/>
            <a:ext cx="900915" cy="916962"/>
          </a:xfrm>
          <a:custGeom>
            <a:avLst/>
            <a:gdLst/>
            <a:ahLst/>
            <a:cxnLst/>
            <a:rect l="l" t="t" r="r" b="b"/>
            <a:pathLst>
              <a:path w="900915" h="916962">
                <a:moveTo>
                  <a:pt x="0" y="0"/>
                </a:moveTo>
                <a:lnTo>
                  <a:pt x="900914" y="0"/>
                </a:lnTo>
                <a:lnTo>
                  <a:pt x="900914" y="916961"/>
                </a:lnTo>
                <a:lnTo>
                  <a:pt x="0" y="916961"/>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lv-LV"/>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809882"/>
            <a:ext cx="11973297" cy="1562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Recent Long‑Term </a:t>
            </a:r>
            <a:r>
              <a:rPr lang="en-US" sz="6000" b="1">
                <a:solidFill>
                  <a:srgbClr val="00DF9A"/>
                </a:solidFill>
                <a:latin typeface="Montserrat Bold"/>
                <a:ea typeface="Montserrat Bold"/>
                <a:cs typeface="Montserrat Bold"/>
                <a:sym typeface="Montserrat Bold"/>
              </a:rPr>
              <a:t>Strategic Investments</a:t>
            </a:r>
            <a:r>
              <a:rPr lang="en-US" sz="6000" b="1">
                <a:solidFill>
                  <a:srgbClr val="000000"/>
                </a:solidFill>
                <a:latin typeface="Montserrat Bold"/>
                <a:ea typeface="Montserrat Bold"/>
                <a:cs typeface="Montserrat Bold"/>
                <a:sym typeface="Montserrat Bold"/>
              </a:rPr>
              <a:t> in Latvia </a:t>
            </a:r>
            <a:r>
              <a:rPr lang="en-US" sz="6000">
                <a:solidFill>
                  <a:srgbClr val="000000"/>
                </a:solidFill>
                <a:latin typeface="Montserrat"/>
                <a:ea typeface="Montserrat"/>
                <a:cs typeface="Montserrat"/>
                <a:sym typeface="Montserrat"/>
              </a:rPr>
              <a:t>(2025)</a:t>
            </a:r>
          </a:p>
        </p:txBody>
      </p:sp>
      <p:grpSp>
        <p:nvGrpSpPr>
          <p:cNvPr id="3" name="Group 3"/>
          <p:cNvGrpSpPr/>
          <p:nvPr/>
        </p:nvGrpSpPr>
        <p:grpSpPr>
          <a:xfrm>
            <a:off x="9316551" y="0"/>
            <a:ext cx="14405836" cy="10804377"/>
            <a:chOff x="0" y="0"/>
            <a:chExt cx="812800" cy="609600"/>
          </a:xfrm>
        </p:grpSpPr>
        <p:sp>
          <p:nvSpPr>
            <p:cNvPr id="4" name="Freeform 4"/>
            <p:cNvSpPr/>
            <p:nvPr/>
          </p:nvSpPr>
          <p:spPr>
            <a:xfrm>
              <a:off x="0" y="0"/>
              <a:ext cx="812800" cy="609600"/>
            </a:xfrm>
            <a:custGeom>
              <a:avLst/>
              <a:gdLst/>
              <a:ahLst/>
              <a:cxnLst/>
              <a:rect l="l" t="t" r="r" b="b"/>
              <a:pathLst>
                <a:path w="812800" h="609600">
                  <a:moveTo>
                    <a:pt x="203200" y="0"/>
                  </a:moveTo>
                  <a:lnTo>
                    <a:pt x="609600" y="0"/>
                  </a:lnTo>
                  <a:lnTo>
                    <a:pt x="812800" y="609600"/>
                  </a:lnTo>
                  <a:lnTo>
                    <a:pt x="0" y="609600"/>
                  </a:lnTo>
                  <a:lnTo>
                    <a:pt x="203200" y="0"/>
                  </a:lnTo>
                  <a:close/>
                </a:path>
              </a:pathLst>
            </a:custGeom>
            <a:solidFill>
              <a:srgbClr val="095147"/>
            </a:solidFill>
          </p:spPr>
          <p:txBody>
            <a:bodyPr/>
            <a:lstStyle/>
            <a:p>
              <a:endParaRPr lang="lv-LV"/>
            </a:p>
          </p:txBody>
        </p:sp>
        <p:sp>
          <p:nvSpPr>
            <p:cNvPr id="5" name="TextBox 5"/>
            <p:cNvSpPr txBox="1"/>
            <p:nvPr/>
          </p:nvSpPr>
          <p:spPr>
            <a:xfrm>
              <a:off x="127000" y="-57150"/>
              <a:ext cx="558800" cy="66675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195532" y="6306471"/>
            <a:ext cx="8876770" cy="3797639"/>
            <a:chOff x="0" y="0"/>
            <a:chExt cx="2337915" cy="1000201"/>
          </a:xfrm>
        </p:grpSpPr>
        <p:sp>
          <p:nvSpPr>
            <p:cNvPr id="7" name="Freeform 7"/>
            <p:cNvSpPr/>
            <p:nvPr/>
          </p:nvSpPr>
          <p:spPr>
            <a:xfrm>
              <a:off x="0" y="0"/>
              <a:ext cx="2337915" cy="1000201"/>
            </a:xfrm>
            <a:custGeom>
              <a:avLst/>
              <a:gdLst/>
              <a:ahLst/>
              <a:cxnLst/>
              <a:rect l="l" t="t" r="r" b="b"/>
              <a:pathLst>
                <a:path w="2337915" h="1000201">
                  <a:moveTo>
                    <a:pt x="0" y="0"/>
                  </a:moveTo>
                  <a:lnTo>
                    <a:pt x="2337915" y="0"/>
                  </a:lnTo>
                  <a:lnTo>
                    <a:pt x="2337915" y="1000201"/>
                  </a:lnTo>
                  <a:lnTo>
                    <a:pt x="0" y="1000201"/>
                  </a:lnTo>
                  <a:close/>
                </a:path>
              </a:pathLst>
            </a:custGeom>
            <a:solidFill>
              <a:srgbClr val="F4F4F4"/>
            </a:solidFill>
          </p:spPr>
          <p:txBody>
            <a:bodyPr/>
            <a:lstStyle/>
            <a:p>
              <a:endParaRPr lang="lv-LV"/>
            </a:p>
          </p:txBody>
        </p:sp>
        <p:sp>
          <p:nvSpPr>
            <p:cNvPr id="8" name="TextBox 8"/>
            <p:cNvSpPr txBox="1"/>
            <p:nvPr/>
          </p:nvSpPr>
          <p:spPr>
            <a:xfrm>
              <a:off x="0" y="57150"/>
              <a:ext cx="2337915" cy="943051"/>
            </a:xfrm>
            <a:prstGeom prst="rect">
              <a:avLst/>
            </a:prstGeom>
          </p:spPr>
          <p:txBody>
            <a:bodyPr lIns="50800" tIns="50800" rIns="50800" bIns="50800" rtlCol="0" anchor="ctr"/>
            <a:lstStyle/>
            <a:p>
              <a:pPr algn="ctr">
                <a:lnSpc>
                  <a:spcPts val="2516"/>
                </a:lnSpc>
              </a:pPr>
              <a:endParaRPr/>
            </a:p>
          </p:txBody>
        </p:sp>
      </p:grpSp>
      <p:grpSp>
        <p:nvGrpSpPr>
          <p:cNvPr id="9" name="Group 9"/>
          <p:cNvGrpSpPr/>
          <p:nvPr/>
        </p:nvGrpSpPr>
        <p:grpSpPr>
          <a:xfrm>
            <a:off x="9416969" y="7090285"/>
            <a:ext cx="5157711" cy="1965114"/>
            <a:chOff x="0" y="0"/>
            <a:chExt cx="6876949" cy="2620152"/>
          </a:xfrm>
        </p:grpSpPr>
        <p:sp>
          <p:nvSpPr>
            <p:cNvPr id="10" name="Freeform 10"/>
            <p:cNvSpPr/>
            <p:nvPr/>
          </p:nvSpPr>
          <p:spPr>
            <a:xfrm>
              <a:off x="0" y="0"/>
              <a:ext cx="6876948" cy="2620152"/>
            </a:xfrm>
            <a:custGeom>
              <a:avLst/>
              <a:gdLst/>
              <a:ahLst/>
              <a:cxnLst/>
              <a:rect l="l" t="t" r="r" b="b"/>
              <a:pathLst>
                <a:path w="6876948" h="2620152">
                  <a:moveTo>
                    <a:pt x="0" y="0"/>
                  </a:moveTo>
                  <a:lnTo>
                    <a:pt x="6876948" y="0"/>
                  </a:lnTo>
                  <a:lnTo>
                    <a:pt x="6876948" y="2620152"/>
                  </a:lnTo>
                  <a:lnTo>
                    <a:pt x="0" y="2620152"/>
                  </a:lnTo>
                  <a:close/>
                </a:path>
              </a:pathLst>
            </a:custGeom>
          </p:spPr>
          <p:txBody>
            <a:bodyPr/>
            <a:lstStyle/>
            <a:p>
              <a:endParaRPr lang="lv-LV"/>
            </a:p>
          </p:txBody>
        </p:sp>
        <p:sp>
          <p:nvSpPr>
            <p:cNvPr id="11" name="TextBox 11"/>
            <p:cNvSpPr txBox="1"/>
            <p:nvPr/>
          </p:nvSpPr>
          <p:spPr>
            <a:xfrm>
              <a:off x="0" y="-9525"/>
              <a:ext cx="6876949" cy="2629677"/>
            </a:xfrm>
            <a:prstGeom prst="rect">
              <a:avLst/>
            </a:prstGeom>
          </p:spPr>
          <p:txBody>
            <a:bodyPr lIns="0" tIns="0" rIns="0" bIns="0" rtlCol="0" anchor="t"/>
            <a:lstStyle/>
            <a:p>
              <a:pPr marL="0" lvl="0" indent="0" algn="l">
                <a:lnSpc>
                  <a:spcPts val="2534"/>
                </a:lnSpc>
                <a:spcBef>
                  <a:spcPct val="0"/>
                </a:spcBef>
              </a:pPr>
              <a:r>
                <a:rPr lang="en-US" sz="2000">
                  <a:solidFill>
                    <a:srgbClr val="000000"/>
                  </a:solidFill>
                  <a:latin typeface="Montserrat"/>
                  <a:ea typeface="Montserrat"/>
                  <a:cs typeface="Montserrat"/>
                  <a:sym typeface="Montserrat"/>
                </a:rPr>
                <a:t>In 2025, </a:t>
              </a:r>
              <a:r>
                <a:rPr lang="en-US" sz="2000" u="none" strike="noStrike">
                  <a:solidFill>
                    <a:srgbClr val="000000"/>
                  </a:solidFill>
                  <a:latin typeface="Montserrat"/>
                  <a:ea typeface="Montserrat"/>
                  <a:cs typeface="Montserrat"/>
                  <a:sym typeface="Montserrat"/>
                </a:rPr>
                <a:t>Rimi Baltics was acquired by Salling Group for </a:t>
              </a:r>
              <a:r>
                <a:rPr lang="en-US" sz="2000" b="1" u="none" strike="noStrike">
                  <a:solidFill>
                    <a:srgbClr val="000000"/>
                  </a:solidFill>
                  <a:latin typeface="Montserrat Bold"/>
                  <a:ea typeface="Montserrat Bold"/>
                  <a:cs typeface="Montserrat Bold"/>
                  <a:sym typeface="Montserrat Bold"/>
                </a:rPr>
                <a:t>€ 1.3 billion, marking one of the largest retail transactions in the region.</a:t>
              </a:r>
              <a:r>
                <a:rPr lang="en-US" sz="2000" u="none" strike="noStrike">
                  <a:solidFill>
                    <a:srgbClr val="000000"/>
                  </a:solidFill>
                  <a:latin typeface="Montserrat"/>
                  <a:ea typeface="Montserrat"/>
                  <a:cs typeface="Montserrat"/>
                  <a:sym typeface="Montserrat"/>
                </a:rPr>
                <a:t> The deal reflects strong confidence in the Baltic consumer market.</a:t>
              </a:r>
            </a:p>
          </p:txBody>
        </p:sp>
      </p:grpSp>
      <p:grpSp>
        <p:nvGrpSpPr>
          <p:cNvPr id="12" name="Group 12"/>
          <p:cNvGrpSpPr/>
          <p:nvPr/>
        </p:nvGrpSpPr>
        <p:grpSpPr>
          <a:xfrm>
            <a:off x="9198979" y="2470231"/>
            <a:ext cx="8876770" cy="3740990"/>
            <a:chOff x="0" y="0"/>
            <a:chExt cx="2337915" cy="985281"/>
          </a:xfrm>
        </p:grpSpPr>
        <p:sp>
          <p:nvSpPr>
            <p:cNvPr id="13" name="Freeform 13"/>
            <p:cNvSpPr/>
            <p:nvPr/>
          </p:nvSpPr>
          <p:spPr>
            <a:xfrm>
              <a:off x="0" y="0"/>
              <a:ext cx="2337915" cy="985281"/>
            </a:xfrm>
            <a:custGeom>
              <a:avLst/>
              <a:gdLst/>
              <a:ahLst/>
              <a:cxnLst/>
              <a:rect l="l" t="t" r="r" b="b"/>
              <a:pathLst>
                <a:path w="2337915" h="985281">
                  <a:moveTo>
                    <a:pt x="0" y="0"/>
                  </a:moveTo>
                  <a:lnTo>
                    <a:pt x="2337915" y="0"/>
                  </a:lnTo>
                  <a:lnTo>
                    <a:pt x="2337915" y="985281"/>
                  </a:lnTo>
                  <a:lnTo>
                    <a:pt x="0" y="985281"/>
                  </a:lnTo>
                  <a:close/>
                </a:path>
              </a:pathLst>
            </a:custGeom>
            <a:solidFill>
              <a:srgbClr val="F4F4F4"/>
            </a:solidFill>
          </p:spPr>
          <p:txBody>
            <a:bodyPr/>
            <a:lstStyle/>
            <a:p>
              <a:endParaRPr lang="lv-LV"/>
            </a:p>
          </p:txBody>
        </p:sp>
        <p:sp>
          <p:nvSpPr>
            <p:cNvPr id="14" name="TextBox 14"/>
            <p:cNvSpPr txBox="1"/>
            <p:nvPr/>
          </p:nvSpPr>
          <p:spPr>
            <a:xfrm>
              <a:off x="0" y="57150"/>
              <a:ext cx="2337915" cy="928131"/>
            </a:xfrm>
            <a:prstGeom prst="rect">
              <a:avLst/>
            </a:prstGeom>
          </p:spPr>
          <p:txBody>
            <a:bodyPr lIns="50800" tIns="50800" rIns="50800" bIns="50800" rtlCol="0" anchor="ctr"/>
            <a:lstStyle/>
            <a:p>
              <a:pPr algn="ctr">
                <a:lnSpc>
                  <a:spcPts val="2516"/>
                </a:lnSpc>
              </a:pPr>
              <a:endParaRPr/>
            </a:p>
          </p:txBody>
        </p:sp>
      </p:grpSp>
      <p:grpSp>
        <p:nvGrpSpPr>
          <p:cNvPr id="15" name="Group 15"/>
          <p:cNvGrpSpPr/>
          <p:nvPr/>
        </p:nvGrpSpPr>
        <p:grpSpPr>
          <a:xfrm>
            <a:off x="545446" y="2505529"/>
            <a:ext cx="8378855" cy="3705693"/>
            <a:chOff x="0" y="0"/>
            <a:chExt cx="2206777" cy="975985"/>
          </a:xfrm>
        </p:grpSpPr>
        <p:sp>
          <p:nvSpPr>
            <p:cNvPr id="16" name="Freeform 16"/>
            <p:cNvSpPr/>
            <p:nvPr/>
          </p:nvSpPr>
          <p:spPr>
            <a:xfrm>
              <a:off x="0" y="0"/>
              <a:ext cx="2206777" cy="975985"/>
            </a:xfrm>
            <a:custGeom>
              <a:avLst/>
              <a:gdLst/>
              <a:ahLst/>
              <a:cxnLst/>
              <a:rect l="l" t="t" r="r" b="b"/>
              <a:pathLst>
                <a:path w="2206777" h="975985">
                  <a:moveTo>
                    <a:pt x="0" y="0"/>
                  </a:moveTo>
                  <a:lnTo>
                    <a:pt x="2206777" y="0"/>
                  </a:lnTo>
                  <a:lnTo>
                    <a:pt x="2206777" y="975985"/>
                  </a:lnTo>
                  <a:lnTo>
                    <a:pt x="0" y="975985"/>
                  </a:lnTo>
                  <a:close/>
                </a:path>
              </a:pathLst>
            </a:custGeom>
            <a:solidFill>
              <a:srgbClr val="F4F4F4"/>
            </a:solidFill>
          </p:spPr>
          <p:txBody>
            <a:bodyPr/>
            <a:lstStyle/>
            <a:p>
              <a:endParaRPr lang="lv-LV"/>
            </a:p>
          </p:txBody>
        </p:sp>
        <p:sp>
          <p:nvSpPr>
            <p:cNvPr id="17" name="TextBox 17"/>
            <p:cNvSpPr txBox="1"/>
            <p:nvPr/>
          </p:nvSpPr>
          <p:spPr>
            <a:xfrm>
              <a:off x="0" y="57150"/>
              <a:ext cx="2206777" cy="918835"/>
            </a:xfrm>
            <a:prstGeom prst="rect">
              <a:avLst/>
            </a:prstGeom>
          </p:spPr>
          <p:txBody>
            <a:bodyPr lIns="50800" tIns="50800" rIns="50800" bIns="50800" rtlCol="0" anchor="ctr"/>
            <a:lstStyle/>
            <a:p>
              <a:pPr algn="ctr">
                <a:lnSpc>
                  <a:spcPts val="2516"/>
                </a:lnSpc>
              </a:pPr>
              <a:endParaRPr/>
            </a:p>
          </p:txBody>
        </p:sp>
      </p:grpSp>
      <p:grpSp>
        <p:nvGrpSpPr>
          <p:cNvPr id="18" name="Group 18"/>
          <p:cNvGrpSpPr/>
          <p:nvPr/>
        </p:nvGrpSpPr>
        <p:grpSpPr>
          <a:xfrm>
            <a:off x="816084" y="3314521"/>
            <a:ext cx="4780897" cy="2279523"/>
            <a:chOff x="0" y="0"/>
            <a:chExt cx="6374530" cy="3039364"/>
          </a:xfrm>
        </p:grpSpPr>
        <p:sp>
          <p:nvSpPr>
            <p:cNvPr id="19" name="Freeform 19"/>
            <p:cNvSpPr/>
            <p:nvPr/>
          </p:nvSpPr>
          <p:spPr>
            <a:xfrm>
              <a:off x="0" y="0"/>
              <a:ext cx="6374530" cy="3039364"/>
            </a:xfrm>
            <a:custGeom>
              <a:avLst/>
              <a:gdLst/>
              <a:ahLst/>
              <a:cxnLst/>
              <a:rect l="l" t="t" r="r" b="b"/>
              <a:pathLst>
                <a:path w="6374530" h="3039364">
                  <a:moveTo>
                    <a:pt x="0" y="0"/>
                  </a:moveTo>
                  <a:lnTo>
                    <a:pt x="6374530" y="0"/>
                  </a:lnTo>
                  <a:lnTo>
                    <a:pt x="6374530" y="3039364"/>
                  </a:lnTo>
                  <a:lnTo>
                    <a:pt x="0" y="3039364"/>
                  </a:lnTo>
                  <a:close/>
                </a:path>
              </a:pathLst>
            </a:custGeom>
          </p:spPr>
          <p:txBody>
            <a:bodyPr/>
            <a:lstStyle/>
            <a:p>
              <a:endParaRPr lang="lv-LV"/>
            </a:p>
          </p:txBody>
        </p:sp>
        <p:sp>
          <p:nvSpPr>
            <p:cNvPr id="20" name="TextBox 20"/>
            <p:cNvSpPr txBox="1"/>
            <p:nvPr/>
          </p:nvSpPr>
          <p:spPr>
            <a:xfrm>
              <a:off x="0" y="-9525"/>
              <a:ext cx="6374530" cy="3048889"/>
            </a:xfrm>
            <a:prstGeom prst="rect">
              <a:avLst/>
            </a:prstGeom>
          </p:spPr>
          <p:txBody>
            <a:bodyPr lIns="0" tIns="0" rIns="0" bIns="0" rtlCol="0" anchor="t"/>
            <a:lstStyle/>
            <a:p>
              <a:pPr algn="l">
                <a:lnSpc>
                  <a:spcPts val="2534"/>
                </a:lnSpc>
              </a:pPr>
              <a:r>
                <a:rPr lang="en-US" sz="2000">
                  <a:solidFill>
                    <a:srgbClr val="000000"/>
                  </a:solidFill>
                  <a:latin typeface="Montserrat"/>
                  <a:ea typeface="Montserrat"/>
                  <a:cs typeface="Montserrat"/>
                  <a:sym typeface="Montserrat"/>
                </a:rPr>
                <a:t>The investment arm of the </a:t>
              </a:r>
              <a:r>
                <a:rPr lang="en-US" sz="2000" b="1">
                  <a:solidFill>
                    <a:srgbClr val="000000"/>
                  </a:solidFill>
                  <a:latin typeface="Montserrat Bold"/>
                  <a:ea typeface="Montserrat Bold"/>
                  <a:cs typeface="Montserrat Bold"/>
                  <a:sym typeface="Montserrat Bold"/>
                </a:rPr>
                <a:t>IKEA Group</a:t>
              </a:r>
              <a:r>
                <a:rPr lang="en-US" sz="2000">
                  <a:solidFill>
                    <a:srgbClr val="000000"/>
                  </a:solidFill>
                  <a:latin typeface="Montserrat"/>
                  <a:ea typeface="Montserrat"/>
                  <a:cs typeface="Montserrat"/>
                  <a:sym typeface="Montserrat"/>
                </a:rPr>
                <a:t> has committed </a:t>
              </a:r>
              <a:r>
                <a:rPr lang="en-US" sz="2000" b="1">
                  <a:solidFill>
                    <a:srgbClr val="000000"/>
                  </a:solidFill>
                  <a:latin typeface="Montserrat Bold"/>
                  <a:ea typeface="Montserrat Bold"/>
                  <a:cs typeface="Montserrat Bold"/>
                  <a:sym typeface="Montserrat Bold"/>
                </a:rPr>
                <a:t>€ 720 million </a:t>
              </a:r>
              <a:r>
                <a:rPr lang="en-US" sz="2000">
                  <a:solidFill>
                    <a:srgbClr val="000000"/>
                  </a:solidFill>
                  <a:latin typeface="Montserrat"/>
                  <a:ea typeface="Montserrat"/>
                  <a:cs typeface="Montserrat"/>
                  <a:sym typeface="Montserrat"/>
                </a:rPr>
                <a:t>to acquire forest holdings in Latvia, highlighting Latvia’s stable business environment and strong potential for long‑term, sustainable investment.</a:t>
              </a:r>
            </a:p>
            <a:p>
              <a:pPr algn="l">
                <a:lnSpc>
                  <a:spcPts val="2534"/>
                </a:lnSpc>
              </a:pPr>
              <a:endParaRPr lang="en-US" sz="2000">
                <a:solidFill>
                  <a:srgbClr val="000000"/>
                </a:solidFill>
                <a:latin typeface="Montserrat"/>
                <a:ea typeface="Montserrat"/>
                <a:cs typeface="Montserrat"/>
                <a:sym typeface="Montserrat"/>
              </a:endParaRPr>
            </a:p>
          </p:txBody>
        </p:sp>
      </p:grpSp>
      <p:grpSp>
        <p:nvGrpSpPr>
          <p:cNvPr id="21" name="Group 21"/>
          <p:cNvGrpSpPr/>
          <p:nvPr/>
        </p:nvGrpSpPr>
        <p:grpSpPr>
          <a:xfrm>
            <a:off x="9449085" y="3314521"/>
            <a:ext cx="5125595" cy="1965198"/>
            <a:chOff x="0" y="0"/>
            <a:chExt cx="6834127" cy="2620264"/>
          </a:xfrm>
        </p:grpSpPr>
        <p:sp>
          <p:nvSpPr>
            <p:cNvPr id="22" name="Freeform 22"/>
            <p:cNvSpPr/>
            <p:nvPr/>
          </p:nvSpPr>
          <p:spPr>
            <a:xfrm>
              <a:off x="0" y="0"/>
              <a:ext cx="6834126" cy="2620264"/>
            </a:xfrm>
            <a:custGeom>
              <a:avLst/>
              <a:gdLst/>
              <a:ahLst/>
              <a:cxnLst/>
              <a:rect l="l" t="t" r="r" b="b"/>
              <a:pathLst>
                <a:path w="6834126" h="2620264">
                  <a:moveTo>
                    <a:pt x="0" y="0"/>
                  </a:moveTo>
                  <a:lnTo>
                    <a:pt x="6834126" y="0"/>
                  </a:lnTo>
                  <a:lnTo>
                    <a:pt x="6834126" y="2620264"/>
                  </a:lnTo>
                  <a:lnTo>
                    <a:pt x="0" y="2620264"/>
                  </a:lnTo>
                  <a:close/>
                </a:path>
              </a:pathLst>
            </a:custGeom>
          </p:spPr>
          <p:txBody>
            <a:bodyPr/>
            <a:lstStyle/>
            <a:p>
              <a:endParaRPr lang="lv-LV"/>
            </a:p>
          </p:txBody>
        </p:sp>
        <p:sp>
          <p:nvSpPr>
            <p:cNvPr id="23" name="TextBox 23"/>
            <p:cNvSpPr txBox="1"/>
            <p:nvPr/>
          </p:nvSpPr>
          <p:spPr>
            <a:xfrm>
              <a:off x="0" y="-9525"/>
              <a:ext cx="6834127" cy="2629789"/>
            </a:xfrm>
            <a:prstGeom prst="rect">
              <a:avLst/>
            </a:prstGeom>
          </p:spPr>
          <p:txBody>
            <a:bodyPr lIns="0" tIns="0" rIns="0" bIns="0" rtlCol="0" anchor="t"/>
            <a:lstStyle/>
            <a:p>
              <a:pPr algn="l">
                <a:lnSpc>
                  <a:spcPts val="2534"/>
                </a:lnSpc>
              </a:pPr>
              <a:r>
                <a:rPr lang="en-US" sz="2000">
                  <a:solidFill>
                    <a:srgbClr val="000000"/>
                  </a:solidFill>
                  <a:latin typeface="Montserrat"/>
                  <a:ea typeface="Montserrat"/>
                  <a:cs typeface="Montserrat"/>
                  <a:sym typeface="Montserrat"/>
                </a:rPr>
                <a:t>A global technology innovator, is opening its new European Business Services centre (EBS) in Riga, Latvia. It will house non-customer facing roles, making it a </a:t>
              </a:r>
              <a:r>
                <a:rPr lang="en-US" sz="2000" b="1">
                  <a:solidFill>
                    <a:srgbClr val="000000"/>
                  </a:solidFill>
                  <a:latin typeface="Montserrat Bold"/>
                  <a:ea typeface="Montserrat Bold"/>
                  <a:cs typeface="Montserrat Bold"/>
                  <a:sym typeface="Montserrat Bold"/>
                </a:rPr>
                <a:t>critical hub for Epson’s business throughout Europe.</a:t>
              </a:r>
              <a:r>
                <a:rPr lang="en-US" sz="2000">
                  <a:solidFill>
                    <a:srgbClr val="000000"/>
                  </a:solidFill>
                  <a:latin typeface="Montserrat"/>
                  <a:ea typeface="Montserrat"/>
                  <a:cs typeface="Montserrat"/>
                  <a:sym typeface="Montserrat"/>
                </a:rPr>
                <a:t> </a:t>
              </a:r>
            </a:p>
          </p:txBody>
        </p:sp>
      </p:grpSp>
      <p:grpSp>
        <p:nvGrpSpPr>
          <p:cNvPr id="24" name="Group 24"/>
          <p:cNvGrpSpPr/>
          <p:nvPr/>
        </p:nvGrpSpPr>
        <p:grpSpPr>
          <a:xfrm>
            <a:off x="447395" y="6306471"/>
            <a:ext cx="8473525" cy="3797639"/>
            <a:chOff x="0" y="0"/>
            <a:chExt cx="2231710" cy="1000201"/>
          </a:xfrm>
        </p:grpSpPr>
        <p:sp>
          <p:nvSpPr>
            <p:cNvPr id="25" name="Freeform 25"/>
            <p:cNvSpPr/>
            <p:nvPr/>
          </p:nvSpPr>
          <p:spPr>
            <a:xfrm>
              <a:off x="0" y="0"/>
              <a:ext cx="2231710" cy="1000201"/>
            </a:xfrm>
            <a:custGeom>
              <a:avLst/>
              <a:gdLst/>
              <a:ahLst/>
              <a:cxnLst/>
              <a:rect l="l" t="t" r="r" b="b"/>
              <a:pathLst>
                <a:path w="2231710" h="1000201">
                  <a:moveTo>
                    <a:pt x="0" y="0"/>
                  </a:moveTo>
                  <a:lnTo>
                    <a:pt x="2231710" y="0"/>
                  </a:lnTo>
                  <a:lnTo>
                    <a:pt x="2231710" y="1000201"/>
                  </a:lnTo>
                  <a:lnTo>
                    <a:pt x="0" y="1000201"/>
                  </a:lnTo>
                  <a:close/>
                </a:path>
              </a:pathLst>
            </a:custGeom>
            <a:solidFill>
              <a:srgbClr val="F4F4F4"/>
            </a:solidFill>
          </p:spPr>
          <p:txBody>
            <a:bodyPr/>
            <a:lstStyle/>
            <a:p>
              <a:endParaRPr lang="lv-LV"/>
            </a:p>
          </p:txBody>
        </p:sp>
        <p:sp>
          <p:nvSpPr>
            <p:cNvPr id="26" name="TextBox 26"/>
            <p:cNvSpPr txBox="1"/>
            <p:nvPr/>
          </p:nvSpPr>
          <p:spPr>
            <a:xfrm>
              <a:off x="0" y="57150"/>
              <a:ext cx="2231710" cy="943051"/>
            </a:xfrm>
            <a:prstGeom prst="rect">
              <a:avLst/>
            </a:prstGeom>
          </p:spPr>
          <p:txBody>
            <a:bodyPr lIns="50800" tIns="50800" rIns="50800" bIns="50800" rtlCol="0" anchor="ctr"/>
            <a:lstStyle/>
            <a:p>
              <a:pPr algn="ctr">
                <a:lnSpc>
                  <a:spcPts val="2516"/>
                </a:lnSpc>
              </a:pPr>
              <a:endParaRPr/>
            </a:p>
          </p:txBody>
        </p:sp>
      </p:grpSp>
      <p:grpSp>
        <p:nvGrpSpPr>
          <p:cNvPr id="27" name="Group 27"/>
          <p:cNvGrpSpPr/>
          <p:nvPr/>
        </p:nvGrpSpPr>
        <p:grpSpPr>
          <a:xfrm>
            <a:off x="812884" y="7084206"/>
            <a:ext cx="4707897" cy="2279439"/>
            <a:chOff x="0" y="0"/>
            <a:chExt cx="6277196" cy="3039252"/>
          </a:xfrm>
        </p:grpSpPr>
        <p:sp>
          <p:nvSpPr>
            <p:cNvPr id="28" name="Freeform 28"/>
            <p:cNvSpPr/>
            <p:nvPr/>
          </p:nvSpPr>
          <p:spPr>
            <a:xfrm>
              <a:off x="0" y="0"/>
              <a:ext cx="6277196" cy="3039252"/>
            </a:xfrm>
            <a:custGeom>
              <a:avLst/>
              <a:gdLst/>
              <a:ahLst/>
              <a:cxnLst/>
              <a:rect l="l" t="t" r="r" b="b"/>
              <a:pathLst>
                <a:path w="6277196" h="3039252">
                  <a:moveTo>
                    <a:pt x="0" y="0"/>
                  </a:moveTo>
                  <a:lnTo>
                    <a:pt x="6277196" y="0"/>
                  </a:lnTo>
                  <a:lnTo>
                    <a:pt x="6277196" y="3039252"/>
                  </a:lnTo>
                  <a:lnTo>
                    <a:pt x="0" y="3039252"/>
                  </a:lnTo>
                  <a:close/>
                </a:path>
              </a:pathLst>
            </a:custGeom>
          </p:spPr>
          <p:txBody>
            <a:bodyPr/>
            <a:lstStyle/>
            <a:p>
              <a:endParaRPr lang="lv-LV"/>
            </a:p>
          </p:txBody>
        </p:sp>
        <p:sp>
          <p:nvSpPr>
            <p:cNvPr id="29" name="TextBox 29"/>
            <p:cNvSpPr txBox="1"/>
            <p:nvPr/>
          </p:nvSpPr>
          <p:spPr>
            <a:xfrm>
              <a:off x="0" y="-9525"/>
              <a:ext cx="6277196" cy="3048777"/>
            </a:xfrm>
            <a:prstGeom prst="rect">
              <a:avLst/>
            </a:prstGeom>
          </p:spPr>
          <p:txBody>
            <a:bodyPr lIns="0" tIns="0" rIns="0" bIns="0" rtlCol="0" anchor="t"/>
            <a:lstStyle/>
            <a:p>
              <a:pPr algn="l">
                <a:lnSpc>
                  <a:spcPts val="2534"/>
                </a:lnSpc>
              </a:pPr>
              <a:r>
                <a:rPr lang="en-US" sz="2000">
                  <a:solidFill>
                    <a:srgbClr val="000000"/>
                  </a:solidFill>
                  <a:latin typeface="Montserrat"/>
                  <a:ea typeface="Montserrat"/>
                  <a:cs typeface="Montserrat"/>
                  <a:sym typeface="Montserrat"/>
                </a:rPr>
                <a:t>A </a:t>
              </a:r>
              <a:r>
                <a:rPr lang="en-US" sz="2000" b="1">
                  <a:solidFill>
                    <a:srgbClr val="000000"/>
                  </a:solidFill>
                  <a:latin typeface="Montserrat Bold"/>
                  <a:ea typeface="Montserrat Bold"/>
                  <a:cs typeface="Montserrat Bold"/>
                  <a:sym typeface="Montserrat Bold"/>
                </a:rPr>
                <a:t>clean‑tech company</a:t>
              </a:r>
              <a:r>
                <a:rPr lang="en-US" sz="2000">
                  <a:solidFill>
                    <a:srgbClr val="000000"/>
                  </a:solidFill>
                  <a:latin typeface="Montserrat"/>
                  <a:ea typeface="Montserrat"/>
                  <a:cs typeface="Montserrat"/>
                  <a:sym typeface="Montserrat"/>
                </a:rPr>
                <a:t> is developing a major biorefinery in Latvia’s Valmiera Industrial Park, with a planned investment of </a:t>
              </a:r>
              <a:r>
                <a:rPr lang="en-US" sz="2000" b="1">
                  <a:solidFill>
                    <a:srgbClr val="000000"/>
                  </a:solidFill>
                  <a:latin typeface="Montserrat Bold"/>
                  <a:ea typeface="Montserrat Bold"/>
                  <a:cs typeface="Montserrat Bold"/>
                  <a:sym typeface="Montserrat Bold"/>
                </a:rPr>
                <a:t>€ 600–700 million</a:t>
              </a:r>
              <a:r>
                <a:rPr lang="en-US" sz="2000">
                  <a:solidFill>
                    <a:srgbClr val="000000"/>
                  </a:solidFill>
                  <a:latin typeface="Montserrat"/>
                  <a:ea typeface="Montserrat"/>
                  <a:cs typeface="Montserrat"/>
                  <a:sym typeface="Montserrat"/>
                </a:rPr>
                <a:t> to produce </a:t>
              </a:r>
              <a:r>
                <a:rPr lang="en-US" sz="2000" b="1">
                  <a:solidFill>
                    <a:srgbClr val="000000"/>
                  </a:solidFill>
                  <a:latin typeface="Montserrat Bold"/>
                  <a:ea typeface="Montserrat Bold"/>
                  <a:cs typeface="Montserrat Bold"/>
                  <a:sym typeface="Montserrat Bold"/>
                </a:rPr>
                <a:t>high‑value biomaterials</a:t>
              </a:r>
              <a:r>
                <a:rPr lang="en-US" sz="2000">
                  <a:solidFill>
                    <a:srgbClr val="000000"/>
                  </a:solidFill>
                  <a:latin typeface="Montserrat"/>
                  <a:ea typeface="Montserrat"/>
                  <a:cs typeface="Montserrat"/>
                  <a:sym typeface="Montserrat"/>
                </a:rPr>
                <a:t> from low‑quality wood.</a:t>
              </a:r>
            </a:p>
          </p:txBody>
        </p:sp>
      </p:grpSp>
      <p:grpSp>
        <p:nvGrpSpPr>
          <p:cNvPr id="30" name="Group 30"/>
          <p:cNvGrpSpPr/>
          <p:nvPr/>
        </p:nvGrpSpPr>
        <p:grpSpPr>
          <a:xfrm>
            <a:off x="5577932" y="2752500"/>
            <a:ext cx="3250972" cy="3250972"/>
            <a:chOff x="0" y="0"/>
            <a:chExt cx="812800" cy="812800"/>
          </a:xfrm>
        </p:grpSpPr>
        <p:sp>
          <p:nvSpPr>
            <p:cNvPr id="31" name="Freeform 31"/>
            <p:cNvSpPr/>
            <p:nvPr/>
          </p:nvSpPr>
          <p:spPr>
            <a:xfrm>
              <a:off x="0" y="0"/>
              <a:ext cx="812800" cy="812800"/>
            </a:xfrm>
            <a:custGeom>
              <a:avLst/>
              <a:gdLst/>
              <a:ahLst/>
              <a:cxnLst/>
              <a:rect l="l" t="t" r="r" b="b"/>
              <a:pathLst>
                <a:path w="812800" h="812800">
                  <a:moveTo>
                    <a:pt x="54773" y="0"/>
                  </a:moveTo>
                  <a:lnTo>
                    <a:pt x="758027" y="0"/>
                  </a:lnTo>
                  <a:cubicBezTo>
                    <a:pt x="788277" y="0"/>
                    <a:pt x="812800" y="24523"/>
                    <a:pt x="812800" y="54773"/>
                  </a:cubicBezTo>
                  <a:lnTo>
                    <a:pt x="812800" y="758027"/>
                  </a:lnTo>
                  <a:cubicBezTo>
                    <a:pt x="812800" y="788277"/>
                    <a:pt x="788277" y="812800"/>
                    <a:pt x="758027" y="812800"/>
                  </a:cubicBezTo>
                  <a:lnTo>
                    <a:pt x="54773" y="812800"/>
                  </a:lnTo>
                  <a:cubicBezTo>
                    <a:pt x="24523" y="812800"/>
                    <a:pt x="0" y="788277"/>
                    <a:pt x="0" y="758027"/>
                  </a:cubicBezTo>
                  <a:lnTo>
                    <a:pt x="0" y="54773"/>
                  </a:lnTo>
                  <a:cubicBezTo>
                    <a:pt x="0" y="24523"/>
                    <a:pt x="24523" y="0"/>
                    <a:pt x="54773" y="0"/>
                  </a:cubicBezTo>
                  <a:close/>
                </a:path>
              </a:pathLst>
            </a:custGeom>
            <a:blipFill>
              <a:blip r:embed="rId3"/>
              <a:stretch>
                <a:fillRect l="-78147"/>
              </a:stretch>
            </a:blipFill>
          </p:spPr>
          <p:txBody>
            <a:bodyPr/>
            <a:lstStyle/>
            <a:p>
              <a:endParaRPr lang="lv-LV"/>
            </a:p>
          </p:txBody>
        </p:sp>
      </p:grpSp>
      <p:grpSp>
        <p:nvGrpSpPr>
          <p:cNvPr id="32" name="Group 32"/>
          <p:cNvGrpSpPr/>
          <p:nvPr/>
        </p:nvGrpSpPr>
        <p:grpSpPr>
          <a:xfrm>
            <a:off x="9144000" y="6547405"/>
            <a:ext cx="2637554" cy="536801"/>
            <a:chOff x="0" y="0"/>
            <a:chExt cx="694664" cy="141380"/>
          </a:xfrm>
        </p:grpSpPr>
        <p:sp>
          <p:nvSpPr>
            <p:cNvPr id="33" name="Freeform 33"/>
            <p:cNvSpPr/>
            <p:nvPr/>
          </p:nvSpPr>
          <p:spPr>
            <a:xfrm>
              <a:off x="0" y="0"/>
              <a:ext cx="694664" cy="141380"/>
            </a:xfrm>
            <a:custGeom>
              <a:avLst/>
              <a:gdLst/>
              <a:ahLst/>
              <a:cxnLst/>
              <a:rect l="l" t="t" r="r" b="b"/>
              <a:pathLst>
                <a:path w="694664" h="141380">
                  <a:moveTo>
                    <a:pt x="0" y="0"/>
                  </a:moveTo>
                  <a:lnTo>
                    <a:pt x="694664" y="0"/>
                  </a:lnTo>
                  <a:lnTo>
                    <a:pt x="694664" y="141380"/>
                  </a:lnTo>
                  <a:lnTo>
                    <a:pt x="0" y="141380"/>
                  </a:lnTo>
                  <a:close/>
                </a:path>
              </a:pathLst>
            </a:custGeom>
            <a:solidFill>
              <a:srgbClr val="09E6A1"/>
            </a:solidFill>
          </p:spPr>
          <p:txBody>
            <a:bodyPr/>
            <a:lstStyle/>
            <a:p>
              <a:endParaRPr lang="lv-LV"/>
            </a:p>
          </p:txBody>
        </p:sp>
        <p:sp>
          <p:nvSpPr>
            <p:cNvPr id="34" name="TextBox 34"/>
            <p:cNvSpPr txBox="1"/>
            <p:nvPr/>
          </p:nvSpPr>
          <p:spPr>
            <a:xfrm>
              <a:off x="0" y="-9525"/>
              <a:ext cx="694664" cy="150905"/>
            </a:xfrm>
            <a:prstGeom prst="rect">
              <a:avLst/>
            </a:prstGeom>
          </p:spPr>
          <p:txBody>
            <a:bodyPr lIns="50800" tIns="50800" rIns="50800" bIns="50800" rtlCol="0" anchor="ctr"/>
            <a:lstStyle/>
            <a:p>
              <a:pPr algn="ctr">
                <a:lnSpc>
                  <a:spcPts val="3295"/>
                </a:lnSpc>
              </a:pPr>
              <a:endParaRPr/>
            </a:p>
          </p:txBody>
        </p:sp>
      </p:grpSp>
      <p:grpSp>
        <p:nvGrpSpPr>
          <p:cNvPr id="35" name="Group 35"/>
          <p:cNvGrpSpPr/>
          <p:nvPr/>
        </p:nvGrpSpPr>
        <p:grpSpPr>
          <a:xfrm>
            <a:off x="9144000" y="2728396"/>
            <a:ext cx="1478523" cy="536801"/>
            <a:chOff x="0" y="0"/>
            <a:chExt cx="389405" cy="141380"/>
          </a:xfrm>
        </p:grpSpPr>
        <p:sp>
          <p:nvSpPr>
            <p:cNvPr id="36" name="Freeform 36"/>
            <p:cNvSpPr/>
            <p:nvPr/>
          </p:nvSpPr>
          <p:spPr>
            <a:xfrm>
              <a:off x="0" y="0"/>
              <a:ext cx="389405" cy="141380"/>
            </a:xfrm>
            <a:custGeom>
              <a:avLst/>
              <a:gdLst/>
              <a:ahLst/>
              <a:cxnLst/>
              <a:rect l="l" t="t" r="r" b="b"/>
              <a:pathLst>
                <a:path w="389405" h="141380">
                  <a:moveTo>
                    <a:pt x="0" y="0"/>
                  </a:moveTo>
                  <a:lnTo>
                    <a:pt x="389405" y="0"/>
                  </a:lnTo>
                  <a:lnTo>
                    <a:pt x="389405" y="141380"/>
                  </a:lnTo>
                  <a:lnTo>
                    <a:pt x="0" y="141380"/>
                  </a:lnTo>
                  <a:close/>
                </a:path>
              </a:pathLst>
            </a:custGeom>
            <a:solidFill>
              <a:srgbClr val="09E6A1"/>
            </a:solidFill>
          </p:spPr>
          <p:txBody>
            <a:bodyPr/>
            <a:lstStyle/>
            <a:p>
              <a:endParaRPr lang="lv-LV"/>
            </a:p>
          </p:txBody>
        </p:sp>
        <p:sp>
          <p:nvSpPr>
            <p:cNvPr id="37" name="TextBox 37"/>
            <p:cNvSpPr txBox="1"/>
            <p:nvPr/>
          </p:nvSpPr>
          <p:spPr>
            <a:xfrm>
              <a:off x="0" y="-9525"/>
              <a:ext cx="389405" cy="150905"/>
            </a:xfrm>
            <a:prstGeom prst="rect">
              <a:avLst/>
            </a:prstGeom>
          </p:spPr>
          <p:txBody>
            <a:bodyPr lIns="50800" tIns="50800" rIns="50800" bIns="50800" rtlCol="0" anchor="ctr"/>
            <a:lstStyle/>
            <a:p>
              <a:pPr algn="ctr">
                <a:lnSpc>
                  <a:spcPts val="3295"/>
                </a:lnSpc>
              </a:pPr>
              <a:endParaRPr/>
            </a:p>
          </p:txBody>
        </p:sp>
      </p:grpSp>
      <p:sp>
        <p:nvSpPr>
          <p:cNvPr id="38" name="TextBox 38"/>
          <p:cNvSpPr txBox="1"/>
          <p:nvPr/>
        </p:nvSpPr>
        <p:spPr>
          <a:xfrm>
            <a:off x="9284926" y="6619283"/>
            <a:ext cx="5562976" cy="390525"/>
          </a:xfrm>
          <a:prstGeom prst="rect">
            <a:avLst/>
          </a:prstGeom>
        </p:spPr>
        <p:txBody>
          <a:bodyPr lIns="0" tIns="0" rIns="0" bIns="0" rtlCol="0" anchor="t">
            <a:spAutoFit/>
          </a:bodyPr>
          <a:lstStyle/>
          <a:p>
            <a:pPr marL="0" lvl="0" indent="0" algn="l">
              <a:lnSpc>
                <a:spcPts val="3120"/>
              </a:lnSpc>
            </a:pPr>
            <a:r>
              <a:rPr lang="en-US" sz="2600" b="1">
                <a:solidFill>
                  <a:srgbClr val="000000"/>
                </a:solidFill>
                <a:latin typeface="Montserrat Bold"/>
                <a:ea typeface="Montserrat Bold"/>
                <a:cs typeface="Montserrat Bold"/>
                <a:sym typeface="Montserrat Bold"/>
              </a:rPr>
              <a:t>Salling Group</a:t>
            </a:r>
          </a:p>
        </p:txBody>
      </p:sp>
      <p:grpSp>
        <p:nvGrpSpPr>
          <p:cNvPr id="39" name="Group 39"/>
          <p:cNvGrpSpPr/>
          <p:nvPr/>
        </p:nvGrpSpPr>
        <p:grpSpPr>
          <a:xfrm>
            <a:off x="287141" y="6553484"/>
            <a:ext cx="1760292" cy="536801"/>
            <a:chOff x="0" y="0"/>
            <a:chExt cx="463616" cy="141380"/>
          </a:xfrm>
        </p:grpSpPr>
        <p:sp>
          <p:nvSpPr>
            <p:cNvPr id="40" name="Freeform 40"/>
            <p:cNvSpPr/>
            <p:nvPr/>
          </p:nvSpPr>
          <p:spPr>
            <a:xfrm>
              <a:off x="0" y="0"/>
              <a:ext cx="463616" cy="141380"/>
            </a:xfrm>
            <a:custGeom>
              <a:avLst/>
              <a:gdLst/>
              <a:ahLst/>
              <a:cxnLst/>
              <a:rect l="l" t="t" r="r" b="b"/>
              <a:pathLst>
                <a:path w="463616" h="141380">
                  <a:moveTo>
                    <a:pt x="0" y="0"/>
                  </a:moveTo>
                  <a:lnTo>
                    <a:pt x="463616" y="0"/>
                  </a:lnTo>
                  <a:lnTo>
                    <a:pt x="463616" y="141380"/>
                  </a:lnTo>
                  <a:lnTo>
                    <a:pt x="0" y="141380"/>
                  </a:lnTo>
                  <a:close/>
                </a:path>
              </a:pathLst>
            </a:custGeom>
            <a:solidFill>
              <a:srgbClr val="09E6A1"/>
            </a:solidFill>
          </p:spPr>
          <p:txBody>
            <a:bodyPr/>
            <a:lstStyle/>
            <a:p>
              <a:endParaRPr lang="lv-LV"/>
            </a:p>
          </p:txBody>
        </p:sp>
        <p:sp>
          <p:nvSpPr>
            <p:cNvPr id="41" name="TextBox 41"/>
            <p:cNvSpPr txBox="1"/>
            <p:nvPr/>
          </p:nvSpPr>
          <p:spPr>
            <a:xfrm>
              <a:off x="0" y="-9525"/>
              <a:ext cx="463616" cy="150905"/>
            </a:xfrm>
            <a:prstGeom prst="rect">
              <a:avLst/>
            </a:prstGeom>
          </p:spPr>
          <p:txBody>
            <a:bodyPr lIns="50800" tIns="50800" rIns="50800" bIns="50800" rtlCol="0" anchor="ctr"/>
            <a:lstStyle/>
            <a:p>
              <a:pPr algn="ctr">
                <a:lnSpc>
                  <a:spcPts val="3295"/>
                </a:lnSpc>
              </a:pPr>
              <a:endParaRPr/>
            </a:p>
          </p:txBody>
        </p:sp>
      </p:grpSp>
      <p:sp>
        <p:nvSpPr>
          <p:cNvPr id="42" name="TextBox 42"/>
          <p:cNvSpPr txBox="1"/>
          <p:nvPr/>
        </p:nvSpPr>
        <p:spPr>
          <a:xfrm>
            <a:off x="447395" y="6619283"/>
            <a:ext cx="5562976" cy="390525"/>
          </a:xfrm>
          <a:prstGeom prst="rect">
            <a:avLst/>
          </a:prstGeom>
        </p:spPr>
        <p:txBody>
          <a:bodyPr lIns="0" tIns="0" rIns="0" bIns="0" rtlCol="0" anchor="t">
            <a:spAutoFit/>
          </a:bodyPr>
          <a:lstStyle/>
          <a:p>
            <a:pPr marL="0" lvl="0" indent="0" algn="l">
              <a:lnSpc>
                <a:spcPts val="3120"/>
              </a:lnSpc>
            </a:pPr>
            <a:r>
              <a:rPr lang="en-US" sz="2600" b="1">
                <a:solidFill>
                  <a:srgbClr val="000000"/>
                </a:solidFill>
                <a:latin typeface="Montserrat Bold"/>
                <a:ea typeface="Montserrat Bold"/>
                <a:cs typeface="Montserrat Bold"/>
                <a:sym typeface="Montserrat Bold"/>
              </a:rPr>
              <a:t>Fibenol</a:t>
            </a:r>
          </a:p>
        </p:txBody>
      </p:sp>
      <p:grpSp>
        <p:nvGrpSpPr>
          <p:cNvPr id="43" name="Group 43"/>
          <p:cNvGrpSpPr/>
          <p:nvPr/>
        </p:nvGrpSpPr>
        <p:grpSpPr>
          <a:xfrm>
            <a:off x="5577932" y="6619283"/>
            <a:ext cx="3250972" cy="3250972"/>
            <a:chOff x="0" y="0"/>
            <a:chExt cx="812800" cy="812800"/>
          </a:xfrm>
        </p:grpSpPr>
        <p:sp>
          <p:nvSpPr>
            <p:cNvPr id="44" name="Freeform 44"/>
            <p:cNvSpPr/>
            <p:nvPr/>
          </p:nvSpPr>
          <p:spPr>
            <a:xfrm>
              <a:off x="0" y="0"/>
              <a:ext cx="812800" cy="812800"/>
            </a:xfrm>
            <a:custGeom>
              <a:avLst/>
              <a:gdLst/>
              <a:ahLst/>
              <a:cxnLst/>
              <a:rect l="l" t="t" r="r" b="b"/>
              <a:pathLst>
                <a:path w="812800" h="812800">
                  <a:moveTo>
                    <a:pt x="54773" y="0"/>
                  </a:moveTo>
                  <a:lnTo>
                    <a:pt x="758027" y="0"/>
                  </a:lnTo>
                  <a:cubicBezTo>
                    <a:pt x="788277" y="0"/>
                    <a:pt x="812800" y="24523"/>
                    <a:pt x="812800" y="54773"/>
                  </a:cubicBezTo>
                  <a:lnTo>
                    <a:pt x="812800" y="758027"/>
                  </a:lnTo>
                  <a:cubicBezTo>
                    <a:pt x="812800" y="788277"/>
                    <a:pt x="788277" y="812800"/>
                    <a:pt x="758027" y="812800"/>
                  </a:cubicBezTo>
                  <a:lnTo>
                    <a:pt x="54773" y="812800"/>
                  </a:lnTo>
                  <a:cubicBezTo>
                    <a:pt x="24523" y="812800"/>
                    <a:pt x="0" y="788277"/>
                    <a:pt x="0" y="758027"/>
                  </a:cubicBezTo>
                  <a:lnTo>
                    <a:pt x="0" y="54773"/>
                  </a:lnTo>
                  <a:cubicBezTo>
                    <a:pt x="0" y="24523"/>
                    <a:pt x="24523" y="0"/>
                    <a:pt x="54773" y="0"/>
                  </a:cubicBezTo>
                  <a:close/>
                </a:path>
              </a:pathLst>
            </a:custGeom>
            <a:blipFill>
              <a:blip r:embed="rId4"/>
              <a:stretch>
                <a:fillRect l="-25046" r="-25046"/>
              </a:stretch>
            </a:blipFill>
          </p:spPr>
          <p:txBody>
            <a:bodyPr/>
            <a:lstStyle/>
            <a:p>
              <a:endParaRPr lang="lv-LV"/>
            </a:p>
          </p:txBody>
        </p:sp>
      </p:grpSp>
      <p:grpSp>
        <p:nvGrpSpPr>
          <p:cNvPr id="45" name="Group 45"/>
          <p:cNvGrpSpPr/>
          <p:nvPr/>
        </p:nvGrpSpPr>
        <p:grpSpPr>
          <a:xfrm>
            <a:off x="14759021" y="2820775"/>
            <a:ext cx="3250972" cy="3250972"/>
            <a:chOff x="0" y="0"/>
            <a:chExt cx="812800" cy="812800"/>
          </a:xfrm>
        </p:grpSpPr>
        <p:sp>
          <p:nvSpPr>
            <p:cNvPr id="46" name="Freeform 46"/>
            <p:cNvSpPr/>
            <p:nvPr/>
          </p:nvSpPr>
          <p:spPr>
            <a:xfrm>
              <a:off x="0" y="0"/>
              <a:ext cx="812800" cy="812800"/>
            </a:xfrm>
            <a:custGeom>
              <a:avLst/>
              <a:gdLst/>
              <a:ahLst/>
              <a:cxnLst/>
              <a:rect l="l" t="t" r="r" b="b"/>
              <a:pathLst>
                <a:path w="812800" h="812800">
                  <a:moveTo>
                    <a:pt x="54773" y="0"/>
                  </a:moveTo>
                  <a:lnTo>
                    <a:pt x="758027" y="0"/>
                  </a:lnTo>
                  <a:cubicBezTo>
                    <a:pt x="788277" y="0"/>
                    <a:pt x="812800" y="24523"/>
                    <a:pt x="812800" y="54773"/>
                  </a:cubicBezTo>
                  <a:lnTo>
                    <a:pt x="812800" y="758027"/>
                  </a:lnTo>
                  <a:cubicBezTo>
                    <a:pt x="812800" y="788277"/>
                    <a:pt x="788277" y="812800"/>
                    <a:pt x="758027" y="812800"/>
                  </a:cubicBezTo>
                  <a:lnTo>
                    <a:pt x="54773" y="812800"/>
                  </a:lnTo>
                  <a:cubicBezTo>
                    <a:pt x="24523" y="812800"/>
                    <a:pt x="0" y="788277"/>
                    <a:pt x="0" y="758027"/>
                  </a:cubicBezTo>
                  <a:lnTo>
                    <a:pt x="0" y="54773"/>
                  </a:lnTo>
                  <a:cubicBezTo>
                    <a:pt x="0" y="24523"/>
                    <a:pt x="24523" y="0"/>
                    <a:pt x="54773" y="0"/>
                  </a:cubicBezTo>
                  <a:close/>
                </a:path>
              </a:pathLst>
            </a:custGeom>
            <a:blipFill>
              <a:blip r:embed="rId5"/>
              <a:stretch>
                <a:fillRect l="-38888" r="-38888"/>
              </a:stretch>
            </a:blipFill>
          </p:spPr>
          <p:txBody>
            <a:bodyPr/>
            <a:lstStyle/>
            <a:p>
              <a:endParaRPr lang="lv-LV"/>
            </a:p>
          </p:txBody>
        </p:sp>
      </p:grpSp>
      <p:grpSp>
        <p:nvGrpSpPr>
          <p:cNvPr id="47" name="Group 47"/>
          <p:cNvGrpSpPr/>
          <p:nvPr/>
        </p:nvGrpSpPr>
        <p:grpSpPr>
          <a:xfrm>
            <a:off x="14759021" y="6619283"/>
            <a:ext cx="3250972" cy="3250972"/>
            <a:chOff x="0" y="0"/>
            <a:chExt cx="812800" cy="812800"/>
          </a:xfrm>
        </p:grpSpPr>
        <p:sp>
          <p:nvSpPr>
            <p:cNvPr id="48" name="Freeform 48"/>
            <p:cNvSpPr/>
            <p:nvPr/>
          </p:nvSpPr>
          <p:spPr>
            <a:xfrm>
              <a:off x="0" y="0"/>
              <a:ext cx="812800" cy="812800"/>
            </a:xfrm>
            <a:custGeom>
              <a:avLst/>
              <a:gdLst/>
              <a:ahLst/>
              <a:cxnLst/>
              <a:rect l="l" t="t" r="r" b="b"/>
              <a:pathLst>
                <a:path w="812800" h="812800">
                  <a:moveTo>
                    <a:pt x="54773" y="0"/>
                  </a:moveTo>
                  <a:lnTo>
                    <a:pt x="758027" y="0"/>
                  </a:lnTo>
                  <a:cubicBezTo>
                    <a:pt x="788277" y="0"/>
                    <a:pt x="812800" y="24523"/>
                    <a:pt x="812800" y="54773"/>
                  </a:cubicBezTo>
                  <a:lnTo>
                    <a:pt x="812800" y="758027"/>
                  </a:lnTo>
                  <a:cubicBezTo>
                    <a:pt x="812800" y="788277"/>
                    <a:pt x="788277" y="812800"/>
                    <a:pt x="758027" y="812800"/>
                  </a:cubicBezTo>
                  <a:lnTo>
                    <a:pt x="54773" y="812800"/>
                  </a:lnTo>
                  <a:cubicBezTo>
                    <a:pt x="24523" y="812800"/>
                    <a:pt x="0" y="788277"/>
                    <a:pt x="0" y="758027"/>
                  </a:cubicBezTo>
                  <a:lnTo>
                    <a:pt x="0" y="54773"/>
                  </a:lnTo>
                  <a:cubicBezTo>
                    <a:pt x="0" y="24523"/>
                    <a:pt x="24523" y="0"/>
                    <a:pt x="54773" y="0"/>
                  </a:cubicBezTo>
                  <a:close/>
                </a:path>
              </a:pathLst>
            </a:custGeom>
            <a:blipFill>
              <a:blip r:embed="rId6"/>
              <a:stretch>
                <a:fillRect l="-38888" r="-38888"/>
              </a:stretch>
            </a:blipFill>
          </p:spPr>
          <p:txBody>
            <a:bodyPr/>
            <a:lstStyle/>
            <a:p>
              <a:endParaRPr lang="lv-LV"/>
            </a:p>
          </p:txBody>
        </p:sp>
      </p:grpSp>
      <p:grpSp>
        <p:nvGrpSpPr>
          <p:cNvPr id="49" name="Group 49"/>
          <p:cNvGrpSpPr/>
          <p:nvPr/>
        </p:nvGrpSpPr>
        <p:grpSpPr>
          <a:xfrm>
            <a:off x="287141" y="2734475"/>
            <a:ext cx="3747740" cy="536801"/>
            <a:chOff x="0" y="0"/>
            <a:chExt cx="987059" cy="141380"/>
          </a:xfrm>
        </p:grpSpPr>
        <p:sp>
          <p:nvSpPr>
            <p:cNvPr id="50" name="Freeform 50"/>
            <p:cNvSpPr/>
            <p:nvPr/>
          </p:nvSpPr>
          <p:spPr>
            <a:xfrm>
              <a:off x="0" y="0"/>
              <a:ext cx="987059" cy="141380"/>
            </a:xfrm>
            <a:custGeom>
              <a:avLst/>
              <a:gdLst/>
              <a:ahLst/>
              <a:cxnLst/>
              <a:rect l="l" t="t" r="r" b="b"/>
              <a:pathLst>
                <a:path w="987059" h="141380">
                  <a:moveTo>
                    <a:pt x="0" y="0"/>
                  </a:moveTo>
                  <a:lnTo>
                    <a:pt x="987059" y="0"/>
                  </a:lnTo>
                  <a:lnTo>
                    <a:pt x="987059" y="141380"/>
                  </a:lnTo>
                  <a:lnTo>
                    <a:pt x="0" y="141380"/>
                  </a:lnTo>
                  <a:close/>
                </a:path>
              </a:pathLst>
            </a:custGeom>
            <a:solidFill>
              <a:srgbClr val="09E6A1"/>
            </a:solidFill>
          </p:spPr>
          <p:txBody>
            <a:bodyPr/>
            <a:lstStyle/>
            <a:p>
              <a:endParaRPr lang="lv-LV"/>
            </a:p>
          </p:txBody>
        </p:sp>
        <p:sp>
          <p:nvSpPr>
            <p:cNvPr id="51" name="TextBox 51"/>
            <p:cNvSpPr txBox="1"/>
            <p:nvPr/>
          </p:nvSpPr>
          <p:spPr>
            <a:xfrm>
              <a:off x="0" y="-9525"/>
              <a:ext cx="987059" cy="150905"/>
            </a:xfrm>
            <a:prstGeom prst="rect">
              <a:avLst/>
            </a:prstGeom>
          </p:spPr>
          <p:txBody>
            <a:bodyPr lIns="50800" tIns="50800" rIns="50800" bIns="50800" rtlCol="0" anchor="ctr"/>
            <a:lstStyle/>
            <a:p>
              <a:pPr algn="ctr">
                <a:lnSpc>
                  <a:spcPts val="3295"/>
                </a:lnSpc>
              </a:pPr>
              <a:endParaRPr/>
            </a:p>
          </p:txBody>
        </p:sp>
      </p:grpSp>
      <p:sp>
        <p:nvSpPr>
          <p:cNvPr id="52" name="Freeform 52"/>
          <p:cNvSpPr/>
          <p:nvPr/>
        </p:nvSpPr>
        <p:spPr>
          <a:xfrm>
            <a:off x="6625764" y="6821884"/>
            <a:ext cx="2089604" cy="844851"/>
          </a:xfrm>
          <a:custGeom>
            <a:avLst/>
            <a:gdLst/>
            <a:ahLst/>
            <a:cxnLst/>
            <a:rect l="l" t="t" r="r" b="b"/>
            <a:pathLst>
              <a:path w="2089604" h="844851">
                <a:moveTo>
                  <a:pt x="0" y="0"/>
                </a:moveTo>
                <a:lnTo>
                  <a:pt x="2089604" y="0"/>
                </a:lnTo>
                <a:lnTo>
                  <a:pt x="2089604" y="844851"/>
                </a:lnTo>
                <a:lnTo>
                  <a:pt x="0" y="844851"/>
                </a:lnTo>
                <a:lnTo>
                  <a:pt x="0" y="0"/>
                </a:lnTo>
                <a:close/>
              </a:path>
            </a:pathLst>
          </a:custGeom>
          <a:blipFill>
            <a:blip r:embed="rId7"/>
            <a:stretch>
              <a:fillRect t="-82566" b="-64767"/>
            </a:stretch>
          </a:blipFill>
        </p:spPr>
        <p:txBody>
          <a:bodyPr/>
          <a:lstStyle/>
          <a:p>
            <a:endParaRPr lang="lv-LV"/>
          </a:p>
        </p:txBody>
      </p:sp>
      <p:sp>
        <p:nvSpPr>
          <p:cNvPr id="53" name="TextBox 53"/>
          <p:cNvSpPr txBox="1"/>
          <p:nvPr/>
        </p:nvSpPr>
        <p:spPr>
          <a:xfrm>
            <a:off x="9284926" y="2820775"/>
            <a:ext cx="1536132" cy="390525"/>
          </a:xfrm>
          <a:prstGeom prst="rect">
            <a:avLst/>
          </a:prstGeom>
        </p:spPr>
        <p:txBody>
          <a:bodyPr lIns="0" tIns="0" rIns="0" bIns="0" rtlCol="0" anchor="t">
            <a:spAutoFit/>
          </a:bodyPr>
          <a:lstStyle/>
          <a:p>
            <a:pPr marL="0" lvl="0" indent="0" algn="l">
              <a:lnSpc>
                <a:spcPts val="3120"/>
              </a:lnSpc>
            </a:pPr>
            <a:r>
              <a:rPr lang="en-US" sz="2600" b="1">
                <a:solidFill>
                  <a:srgbClr val="000000"/>
                </a:solidFill>
                <a:latin typeface="Montserrat Bold"/>
                <a:ea typeface="Montserrat Bold"/>
                <a:cs typeface="Montserrat Bold"/>
                <a:sym typeface="Montserrat Bold"/>
              </a:rPr>
              <a:t>Epson</a:t>
            </a:r>
          </a:p>
        </p:txBody>
      </p:sp>
      <p:sp>
        <p:nvSpPr>
          <p:cNvPr id="54" name="TextBox 54"/>
          <p:cNvSpPr txBox="1"/>
          <p:nvPr/>
        </p:nvSpPr>
        <p:spPr>
          <a:xfrm>
            <a:off x="447395" y="2820775"/>
            <a:ext cx="7643980" cy="390525"/>
          </a:xfrm>
          <a:prstGeom prst="rect">
            <a:avLst/>
          </a:prstGeom>
        </p:spPr>
        <p:txBody>
          <a:bodyPr lIns="0" tIns="0" rIns="0" bIns="0" rtlCol="0" anchor="t">
            <a:spAutoFit/>
          </a:bodyPr>
          <a:lstStyle/>
          <a:p>
            <a:pPr marL="0" lvl="0" indent="0" algn="l">
              <a:lnSpc>
                <a:spcPts val="3120"/>
              </a:lnSpc>
            </a:pPr>
            <a:r>
              <a:rPr lang="en-US" sz="2600" b="1">
                <a:solidFill>
                  <a:srgbClr val="000000"/>
                </a:solidFill>
                <a:latin typeface="Montserrat Bold"/>
                <a:ea typeface="Montserrat Bold"/>
                <a:cs typeface="Montserrat Bold"/>
                <a:sym typeface="Montserrat Bold"/>
              </a:rPr>
              <a:t>Ingka Investments</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19426"/>
            <a:ext cx="14225673" cy="914356"/>
          </a:xfrm>
          <a:prstGeom prst="rect">
            <a:avLst/>
          </a:prstGeom>
        </p:spPr>
        <p:txBody>
          <a:bodyPr lIns="0" tIns="0" rIns="0" bIns="0" rtlCol="0" anchor="t">
            <a:spAutoFit/>
          </a:bodyPr>
          <a:lstStyle/>
          <a:p>
            <a:pPr algn="l">
              <a:lnSpc>
                <a:spcPts val="7200"/>
              </a:lnSpc>
            </a:pPr>
            <a:r>
              <a:rPr lang="en-US" sz="6000" b="1">
                <a:solidFill>
                  <a:srgbClr val="000000"/>
                </a:solidFill>
                <a:latin typeface="Montserrat Bold"/>
                <a:ea typeface="Montserrat Bold"/>
                <a:cs typeface="Montserrat Bold"/>
                <a:sym typeface="Montserrat Bold"/>
              </a:rPr>
              <a:t>Innovative &amp; Nordic Work Ethic</a:t>
            </a:r>
          </a:p>
        </p:txBody>
      </p:sp>
      <p:sp>
        <p:nvSpPr>
          <p:cNvPr id="3" name="TextBox 3"/>
          <p:cNvSpPr txBox="1"/>
          <p:nvPr/>
        </p:nvSpPr>
        <p:spPr>
          <a:xfrm>
            <a:off x="1028700" y="1533782"/>
            <a:ext cx="10017765" cy="514350"/>
          </a:xfrm>
          <a:prstGeom prst="rect">
            <a:avLst/>
          </a:prstGeom>
        </p:spPr>
        <p:txBody>
          <a:bodyPr lIns="0" tIns="0" rIns="0" bIns="0" rtlCol="0" anchor="t">
            <a:spAutoFit/>
          </a:bodyPr>
          <a:lstStyle/>
          <a:p>
            <a:pPr marL="0" lvl="0" indent="0" algn="l">
              <a:lnSpc>
                <a:spcPts val="4080"/>
              </a:lnSpc>
              <a:spcBef>
                <a:spcPct val="0"/>
              </a:spcBef>
            </a:pPr>
            <a:r>
              <a:rPr lang="en-US" sz="3400" u="none" strike="noStrike">
                <a:solidFill>
                  <a:srgbClr val="9A9694"/>
                </a:solidFill>
                <a:latin typeface="Montserrat"/>
                <a:ea typeface="Montserrat"/>
                <a:cs typeface="Montserrat"/>
                <a:sym typeface="Montserrat"/>
              </a:rPr>
              <a:t>Productive, cost-effective &amp; gender balanced </a:t>
            </a:r>
          </a:p>
        </p:txBody>
      </p:sp>
      <p:sp>
        <p:nvSpPr>
          <p:cNvPr id="4" name="Freeform 4"/>
          <p:cNvSpPr/>
          <p:nvPr/>
        </p:nvSpPr>
        <p:spPr>
          <a:xfrm>
            <a:off x="583209" y="8826068"/>
            <a:ext cx="2998602" cy="352336"/>
          </a:xfrm>
          <a:custGeom>
            <a:avLst/>
            <a:gdLst/>
            <a:ahLst/>
            <a:cxnLst/>
            <a:rect l="l" t="t" r="r" b="b"/>
            <a:pathLst>
              <a:path w="2998602" h="352336">
                <a:moveTo>
                  <a:pt x="0" y="0"/>
                </a:moveTo>
                <a:lnTo>
                  <a:pt x="2998602" y="0"/>
                </a:lnTo>
                <a:lnTo>
                  <a:pt x="2998602" y="352336"/>
                </a:lnTo>
                <a:lnTo>
                  <a:pt x="0" y="352336"/>
                </a:lnTo>
                <a:lnTo>
                  <a:pt x="0" y="0"/>
                </a:lnTo>
                <a:close/>
              </a:path>
            </a:pathLst>
          </a:custGeom>
          <a:blipFill>
            <a:blip r:embed="rId3"/>
            <a:stretch>
              <a:fillRect/>
            </a:stretch>
          </a:blipFill>
        </p:spPr>
        <p:txBody>
          <a:bodyPr/>
          <a:lstStyle/>
          <a:p>
            <a:endParaRPr lang="lv-LV"/>
          </a:p>
        </p:txBody>
      </p:sp>
      <p:grpSp>
        <p:nvGrpSpPr>
          <p:cNvPr id="5" name="Group 5"/>
          <p:cNvGrpSpPr/>
          <p:nvPr/>
        </p:nvGrpSpPr>
        <p:grpSpPr>
          <a:xfrm>
            <a:off x="473079" y="3294147"/>
            <a:ext cx="3218863" cy="5531922"/>
            <a:chOff x="0" y="0"/>
            <a:chExt cx="4291818" cy="7375895"/>
          </a:xfrm>
        </p:grpSpPr>
        <p:sp>
          <p:nvSpPr>
            <p:cNvPr id="6" name="Freeform 6"/>
            <p:cNvSpPr/>
            <p:nvPr/>
          </p:nvSpPr>
          <p:spPr>
            <a:xfrm>
              <a:off x="1271095" y="0"/>
              <a:ext cx="1749629" cy="1772184"/>
            </a:xfrm>
            <a:custGeom>
              <a:avLst/>
              <a:gdLst/>
              <a:ahLst/>
              <a:cxnLst/>
              <a:rect l="l" t="t" r="r" b="b"/>
              <a:pathLst>
                <a:path w="1749629" h="1772184">
                  <a:moveTo>
                    <a:pt x="0" y="0"/>
                  </a:moveTo>
                  <a:lnTo>
                    <a:pt x="1749628" y="0"/>
                  </a:lnTo>
                  <a:lnTo>
                    <a:pt x="1749628" y="1772184"/>
                  </a:lnTo>
                  <a:lnTo>
                    <a:pt x="0" y="177218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grpSp>
          <p:nvGrpSpPr>
            <p:cNvPr id="7" name="Group 7"/>
            <p:cNvGrpSpPr/>
            <p:nvPr/>
          </p:nvGrpSpPr>
          <p:grpSpPr>
            <a:xfrm>
              <a:off x="0" y="2125813"/>
              <a:ext cx="4291818" cy="5250082"/>
              <a:chOff x="0" y="0"/>
              <a:chExt cx="847766" cy="1037053"/>
            </a:xfrm>
          </p:grpSpPr>
          <p:sp>
            <p:nvSpPr>
              <p:cNvPr id="8" name="Freeform 8"/>
              <p:cNvSpPr/>
              <p:nvPr/>
            </p:nvSpPr>
            <p:spPr>
              <a:xfrm>
                <a:off x="0" y="0"/>
                <a:ext cx="847766" cy="1037053"/>
              </a:xfrm>
              <a:custGeom>
                <a:avLst/>
                <a:gdLst/>
                <a:ahLst/>
                <a:cxnLst/>
                <a:rect l="l" t="t" r="r" b="b"/>
                <a:pathLst>
                  <a:path w="847766" h="1037053">
                    <a:moveTo>
                      <a:pt x="55319" y="0"/>
                    </a:moveTo>
                    <a:lnTo>
                      <a:pt x="792448" y="0"/>
                    </a:lnTo>
                    <a:cubicBezTo>
                      <a:pt x="822999" y="0"/>
                      <a:pt x="847766" y="24767"/>
                      <a:pt x="847766" y="55319"/>
                    </a:cubicBezTo>
                    <a:lnTo>
                      <a:pt x="847766" y="981734"/>
                    </a:lnTo>
                    <a:cubicBezTo>
                      <a:pt x="847766" y="1012286"/>
                      <a:pt x="822999" y="1037053"/>
                      <a:pt x="792448" y="1037053"/>
                    </a:cubicBezTo>
                    <a:lnTo>
                      <a:pt x="55319" y="1037053"/>
                    </a:lnTo>
                    <a:cubicBezTo>
                      <a:pt x="40647" y="1037053"/>
                      <a:pt x="26577" y="1031225"/>
                      <a:pt x="16203" y="1020851"/>
                    </a:cubicBezTo>
                    <a:cubicBezTo>
                      <a:pt x="5828" y="1010476"/>
                      <a:pt x="0" y="996406"/>
                      <a:pt x="0" y="981734"/>
                    </a:cubicBezTo>
                    <a:lnTo>
                      <a:pt x="0" y="55319"/>
                    </a:lnTo>
                    <a:cubicBezTo>
                      <a:pt x="0" y="24767"/>
                      <a:pt x="24767" y="0"/>
                      <a:pt x="55319" y="0"/>
                    </a:cubicBezTo>
                    <a:close/>
                  </a:path>
                </a:pathLst>
              </a:custGeom>
              <a:solidFill>
                <a:srgbClr val="003230"/>
              </a:solidFill>
            </p:spPr>
            <p:txBody>
              <a:bodyPr/>
              <a:lstStyle/>
              <a:p>
                <a:endParaRPr lang="lv-LV"/>
              </a:p>
            </p:txBody>
          </p:sp>
          <p:sp>
            <p:nvSpPr>
              <p:cNvPr id="9" name="TextBox 9"/>
              <p:cNvSpPr txBox="1"/>
              <p:nvPr/>
            </p:nvSpPr>
            <p:spPr>
              <a:xfrm>
                <a:off x="0" y="0"/>
                <a:ext cx="847766" cy="1037053"/>
              </a:xfrm>
              <a:prstGeom prst="rect">
                <a:avLst/>
              </a:prstGeom>
            </p:spPr>
            <p:txBody>
              <a:bodyPr lIns="50800" tIns="50800" rIns="50800" bIns="50800" rtlCol="0" anchor="ctr"/>
              <a:lstStyle/>
              <a:p>
                <a:pPr algn="ctr">
                  <a:lnSpc>
                    <a:spcPts val="2639"/>
                  </a:lnSpc>
                </a:pPr>
                <a:endParaRPr/>
              </a:p>
            </p:txBody>
          </p:sp>
        </p:grpSp>
        <p:sp>
          <p:nvSpPr>
            <p:cNvPr id="10" name="TextBox 10"/>
            <p:cNvSpPr txBox="1"/>
            <p:nvPr/>
          </p:nvSpPr>
          <p:spPr>
            <a:xfrm>
              <a:off x="830507" y="2333909"/>
              <a:ext cx="2630803" cy="1727200"/>
            </a:xfrm>
            <a:prstGeom prst="rect">
              <a:avLst/>
            </a:prstGeom>
          </p:spPr>
          <p:txBody>
            <a:bodyPr lIns="0" tIns="0" rIns="0" bIns="0" rtlCol="0" anchor="t">
              <a:spAutoFit/>
            </a:bodyPr>
            <a:lstStyle/>
            <a:p>
              <a:pPr algn="l">
                <a:lnSpc>
                  <a:spcPts val="10205"/>
                </a:lnSpc>
              </a:pPr>
              <a:r>
                <a:rPr lang="en-US" sz="8504" b="1">
                  <a:solidFill>
                    <a:srgbClr val="09E6A1"/>
                  </a:solidFill>
                  <a:latin typeface="Montserrat Bold"/>
                  <a:ea typeface="Montserrat Bold"/>
                  <a:cs typeface="Montserrat Bold"/>
                  <a:sym typeface="Montserrat Bold"/>
                </a:rPr>
                <a:t>95</a:t>
              </a:r>
            </a:p>
          </p:txBody>
        </p:sp>
        <p:sp>
          <p:nvSpPr>
            <p:cNvPr id="11" name="TextBox 11"/>
            <p:cNvSpPr txBox="1"/>
            <p:nvPr/>
          </p:nvSpPr>
          <p:spPr>
            <a:xfrm>
              <a:off x="0" y="4119655"/>
              <a:ext cx="4092913" cy="2470573"/>
            </a:xfrm>
            <a:prstGeom prst="rect">
              <a:avLst/>
            </a:prstGeom>
          </p:spPr>
          <p:txBody>
            <a:bodyPr lIns="0" tIns="0" rIns="0" bIns="0" rtlCol="0" anchor="t">
              <a:spAutoFit/>
            </a:bodyPr>
            <a:lstStyle/>
            <a:p>
              <a:pPr algn="ctr">
                <a:lnSpc>
                  <a:spcPts val="3360"/>
                </a:lnSpc>
              </a:pPr>
              <a:r>
                <a:rPr lang="en-US" sz="2400" b="1">
                  <a:solidFill>
                    <a:srgbClr val="FFFFFF"/>
                  </a:solidFill>
                  <a:latin typeface="Montserrat Bold"/>
                  <a:ea typeface="Montserrat Bold"/>
                  <a:cs typeface="Montserrat Bold"/>
                  <a:sym typeface="Montserrat Bold"/>
                </a:rPr>
                <a:t>Multilingual</a:t>
              </a:r>
            </a:p>
            <a:p>
              <a:pPr algn="ctr">
                <a:lnSpc>
                  <a:spcPts val="3360"/>
                </a:lnSpc>
              </a:pPr>
              <a:r>
                <a:rPr lang="en-US" sz="2400" b="1">
                  <a:solidFill>
                    <a:srgbClr val="FFFFFF"/>
                  </a:solidFill>
                  <a:latin typeface="Montserrat Bold"/>
                  <a:ea typeface="Montserrat Bold"/>
                  <a:cs typeface="Montserrat Bold"/>
                  <a:sym typeface="Montserrat Bold"/>
                </a:rPr>
                <a:t>#5 in Europe</a:t>
              </a:r>
              <a:r>
                <a:rPr lang="en-US" sz="2400">
                  <a:solidFill>
                    <a:srgbClr val="FFFFFF"/>
                  </a:solidFill>
                  <a:latin typeface="Montserrat"/>
                  <a:ea typeface="Montserrat"/>
                  <a:cs typeface="Montserrat"/>
                  <a:sym typeface="Montserrat"/>
                </a:rPr>
                <a:t> </a:t>
              </a:r>
            </a:p>
            <a:p>
              <a:pPr algn="ctr">
                <a:lnSpc>
                  <a:spcPts val="2939"/>
                </a:lnSpc>
              </a:pPr>
              <a:r>
                <a:rPr lang="en-US" sz="2099">
                  <a:solidFill>
                    <a:srgbClr val="FFFFFF"/>
                  </a:solidFill>
                  <a:latin typeface="Montserrat"/>
                  <a:ea typeface="Montserrat"/>
                  <a:cs typeface="Montserrat"/>
                  <a:sym typeface="Montserrat"/>
                </a:rPr>
                <a:t>(68% in the EU on average)</a:t>
              </a:r>
            </a:p>
            <a:p>
              <a:pPr algn="ctr">
                <a:lnSpc>
                  <a:spcPts val="2380"/>
                </a:lnSpc>
              </a:pPr>
              <a:endParaRPr lang="en-US" sz="2099">
                <a:solidFill>
                  <a:srgbClr val="FFFFFF"/>
                </a:solidFill>
                <a:latin typeface="Montserrat"/>
                <a:ea typeface="Montserrat"/>
                <a:cs typeface="Montserrat"/>
                <a:sym typeface="Montserrat"/>
              </a:endParaRPr>
            </a:p>
          </p:txBody>
        </p:sp>
        <p:sp>
          <p:nvSpPr>
            <p:cNvPr id="12" name="TextBox 12"/>
            <p:cNvSpPr txBox="1"/>
            <p:nvPr/>
          </p:nvSpPr>
          <p:spPr>
            <a:xfrm>
              <a:off x="2764733" y="2472860"/>
              <a:ext cx="1078796" cy="1130267"/>
            </a:xfrm>
            <a:prstGeom prst="rect">
              <a:avLst/>
            </a:prstGeom>
          </p:spPr>
          <p:txBody>
            <a:bodyPr lIns="0" tIns="0" rIns="0" bIns="0" rtlCol="0" anchor="t">
              <a:spAutoFit/>
            </a:bodyPr>
            <a:lstStyle/>
            <a:p>
              <a:pPr algn="l">
                <a:lnSpc>
                  <a:spcPts val="6720"/>
                </a:lnSpc>
              </a:pPr>
              <a:r>
                <a:rPr lang="en-US" sz="5600" b="1">
                  <a:solidFill>
                    <a:srgbClr val="09E6A1"/>
                  </a:solidFill>
                  <a:latin typeface="Fira Code Bold"/>
                  <a:ea typeface="Fira Code Bold"/>
                  <a:cs typeface="Fira Code Bold"/>
                  <a:sym typeface="Fira Code Bold"/>
                </a:rPr>
                <a:t>%</a:t>
              </a:r>
            </a:p>
          </p:txBody>
        </p:sp>
      </p:grpSp>
      <p:sp>
        <p:nvSpPr>
          <p:cNvPr id="13" name="Freeform 13"/>
          <p:cNvSpPr/>
          <p:nvPr/>
        </p:nvSpPr>
        <p:spPr>
          <a:xfrm>
            <a:off x="7556732" y="8826068"/>
            <a:ext cx="2998602" cy="352336"/>
          </a:xfrm>
          <a:custGeom>
            <a:avLst/>
            <a:gdLst/>
            <a:ahLst/>
            <a:cxnLst/>
            <a:rect l="l" t="t" r="r" b="b"/>
            <a:pathLst>
              <a:path w="2998602" h="352336">
                <a:moveTo>
                  <a:pt x="0" y="0"/>
                </a:moveTo>
                <a:lnTo>
                  <a:pt x="2998602" y="0"/>
                </a:lnTo>
                <a:lnTo>
                  <a:pt x="2998602" y="352336"/>
                </a:lnTo>
                <a:lnTo>
                  <a:pt x="0" y="352336"/>
                </a:lnTo>
                <a:lnTo>
                  <a:pt x="0" y="0"/>
                </a:lnTo>
                <a:close/>
              </a:path>
            </a:pathLst>
          </a:custGeom>
          <a:blipFill>
            <a:blip r:embed="rId3"/>
            <a:stretch>
              <a:fillRect/>
            </a:stretch>
          </a:blipFill>
        </p:spPr>
        <p:txBody>
          <a:bodyPr/>
          <a:lstStyle/>
          <a:p>
            <a:endParaRPr lang="lv-LV"/>
          </a:p>
        </p:txBody>
      </p:sp>
      <p:grpSp>
        <p:nvGrpSpPr>
          <p:cNvPr id="14" name="Group 14"/>
          <p:cNvGrpSpPr/>
          <p:nvPr/>
        </p:nvGrpSpPr>
        <p:grpSpPr>
          <a:xfrm>
            <a:off x="7446602" y="3357866"/>
            <a:ext cx="3218863" cy="5468203"/>
            <a:chOff x="0" y="0"/>
            <a:chExt cx="4291818" cy="7290937"/>
          </a:xfrm>
        </p:grpSpPr>
        <p:grpSp>
          <p:nvGrpSpPr>
            <p:cNvPr id="15" name="Group 15"/>
            <p:cNvGrpSpPr/>
            <p:nvPr/>
          </p:nvGrpSpPr>
          <p:grpSpPr>
            <a:xfrm>
              <a:off x="0" y="2040855"/>
              <a:ext cx="4291818" cy="5250082"/>
              <a:chOff x="0" y="0"/>
              <a:chExt cx="847766" cy="1037053"/>
            </a:xfrm>
          </p:grpSpPr>
          <p:sp>
            <p:nvSpPr>
              <p:cNvPr id="16" name="Freeform 16"/>
              <p:cNvSpPr/>
              <p:nvPr/>
            </p:nvSpPr>
            <p:spPr>
              <a:xfrm>
                <a:off x="0" y="0"/>
                <a:ext cx="847766" cy="1037053"/>
              </a:xfrm>
              <a:custGeom>
                <a:avLst/>
                <a:gdLst/>
                <a:ahLst/>
                <a:cxnLst/>
                <a:rect l="l" t="t" r="r" b="b"/>
                <a:pathLst>
                  <a:path w="847766" h="1037053">
                    <a:moveTo>
                      <a:pt x="55319" y="0"/>
                    </a:moveTo>
                    <a:lnTo>
                      <a:pt x="792448" y="0"/>
                    </a:lnTo>
                    <a:cubicBezTo>
                      <a:pt x="822999" y="0"/>
                      <a:pt x="847766" y="24767"/>
                      <a:pt x="847766" y="55319"/>
                    </a:cubicBezTo>
                    <a:lnTo>
                      <a:pt x="847766" y="981734"/>
                    </a:lnTo>
                    <a:cubicBezTo>
                      <a:pt x="847766" y="1012286"/>
                      <a:pt x="822999" y="1037053"/>
                      <a:pt x="792448" y="1037053"/>
                    </a:cubicBezTo>
                    <a:lnTo>
                      <a:pt x="55319" y="1037053"/>
                    </a:lnTo>
                    <a:cubicBezTo>
                      <a:pt x="40647" y="1037053"/>
                      <a:pt x="26577" y="1031225"/>
                      <a:pt x="16203" y="1020851"/>
                    </a:cubicBezTo>
                    <a:cubicBezTo>
                      <a:pt x="5828" y="1010476"/>
                      <a:pt x="0" y="996406"/>
                      <a:pt x="0" y="981734"/>
                    </a:cubicBezTo>
                    <a:lnTo>
                      <a:pt x="0" y="55319"/>
                    </a:lnTo>
                    <a:cubicBezTo>
                      <a:pt x="0" y="24767"/>
                      <a:pt x="24767" y="0"/>
                      <a:pt x="55319" y="0"/>
                    </a:cubicBezTo>
                    <a:close/>
                  </a:path>
                </a:pathLst>
              </a:custGeom>
              <a:solidFill>
                <a:srgbClr val="003230"/>
              </a:solidFill>
              <a:ln cap="rnd">
                <a:noFill/>
                <a:prstDash val="solid"/>
                <a:round/>
              </a:ln>
            </p:spPr>
            <p:txBody>
              <a:bodyPr/>
              <a:lstStyle/>
              <a:p>
                <a:endParaRPr lang="lv-LV"/>
              </a:p>
            </p:txBody>
          </p:sp>
          <p:sp>
            <p:nvSpPr>
              <p:cNvPr id="17" name="TextBox 17"/>
              <p:cNvSpPr txBox="1"/>
              <p:nvPr/>
            </p:nvSpPr>
            <p:spPr>
              <a:xfrm>
                <a:off x="0" y="0"/>
                <a:ext cx="847766" cy="1037053"/>
              </a:xfrm>
              <a:prstGeom prst="rect">
                <a:avLst/>
              </a:prstGeom>
            </p:spPr>
            <p:txBody>
              <a:bodyPr lIns="50800" tIns="50800" rIns="50800" bIns="50800" rtlCol="0" anchor="ctr"/>
              <a:lstStyle/>
              <a:p>
                <a:pPr marL="0" lvl="0" indent="0" algn="ctr">
                  <a:lnSpc>
                    <a:spcPts val="2639"/>
                  </a:lnSpc>
                  <a:spcBef>
                    <a:spcPct val="0"/>
                  </a:spcBef>
                </a:pPr>
                <a:endParaRPr/>
              </a:p>
            </p:txBody>
          </p:sp>
        </p:grpSp>
        <p:sp>
          <p:nvSpPr>
            <p:cNvPr id="18" name="Freeform 18"/>
            <p:cNvSpPr/>
            <p:nvPr/>
          </p:nvSpPr>
          <p:spPr>
            <a:xfrm>
              <a:off x="1314642" y="0"/>
              <a:ext cx="1662534" cy="1602267"/>
            </a:xfrm>
            <a:custGeom>
              <a:avLst/>
              <a:gdLst/>
              <a:ahLst/>
              <a:cxnLst/>
              <a:rect l="l" t="t" r="r" b="b"/>
              <a:pathLst>
                <a:path w="1662534" h="1602267">
                  <a:moveTo>
                    <a:pt x="0" y="0"/>
                  </a:moveTo>
                  <a:lnTo>
                    <a:pt x="1662534" y="0"/>
                  </a:lnTo>
                  <a:lnTo>
                    <a:pt x="1662534" y="1602267"/>
                  </a:lnTo>
                  <a:lnTo>
                    <a:pt x="0" y="160226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19" name="TextBox 19"/>
            <p:cNvSpPr txBox="1"/>
            <p:nvPr/>
          </p:nvSpPr>
          <p:spPr>
            <a:xfrm>
              <a:off x="242985" y="4034696"/>
              <a:ext cx="3805847" cy="2750820"/>
            </a:xfrm>
            <a:prstGeom prst="rect">
              <a:avLst/>
            </a:prstGeom>
          </p:spPr>
          <p:txBody>
            <a:bodyPr lIns="0" tIns="0" rIns="0" bIns="0" rtlCol="0" anchor="t">
              <a:spAutoFit/>
            </a:bodyPr>
            <a:lstStyle/>
            <a:p>
              <a:pPr algn="ctr">
                <a:lnSpc>
                  <a:spcPts val="3360"/>
                </a:lnSpc>
              </a:pPr>
              <a:r>
                <a:rPr lang="en-US" sz="2400" b="1">
                  <a:solidFill>
                    <a:srgbClr val="FFFFFF"/>
                  </a:solidFill>
                  <a:latin typeface="Montserrat Bold"/>
                  <a:ea typeface="Montserrat Bold"/>
                  <a:cs typeface="Montserrat Bold"/>
                  <a:sym typeface="Montserrat Bold"/>
                </a:rPr>
                <a:t>highest share of women in managerial positions in the EU</a:t>
              </a:r>
            </a:p>
          </p:txBody>
        </p:sp>
        <p:sp>
          <p:nvSpPr>
            <p:cNvPr id="20" name="TextBox 20"/>
            <p:cNvSpPr txBox="1"/>
            <p:nvPr/>
          </p:nvSpPr>
          <p:spPr>
            <a:xfrm>
              <a:off x="1796794" y="2289461"/>
              <a:ext cx="1765327" cy="1130300"/>
            </a:xfrm>
            <a:prstGeom prst="rect">
              <a:avLst/>
            </a:prstGeom>
          </p:spPr>
          <p:txBody>
            <a:bodyPr lIns="0" tIns="0" rIns="0" bIns="0" rtlCol="0" anchor="t">
              <a:spAutoFit/>
            </a:bodyPr>
            <a:lstStyle/>
            <a:p>
              <a:pPr algn="l">
                <a:lnSpc>
                  <a:spcPts val="6720"/>
                </a:lnSpc>
              </a:pPr>
              <a:r>
                <a:rPr lang="en-US" sz="5600" b="1">
                  <a:solidFill>
                    <a:srgbClr val="09E6A1"/>
                  </a:solidFill>
                  <a:latin typeface="Montserrat Bold"/>
                  <a:ea typeface="Montserrat Bold"/>
                  <a:cs typeface="Montserrat Bold"/>
                  <a:sym typeface="Montserrat Bold"/>
                </a:rPr>
                <a:t>nd</a:t>
              </a:r>
            </a:p>
          </p:txBody>
        </p:sp>
        <p:sp>
          <p:nvSpPr>
            <p:cNvPr id="21" name="TextBox 21"/>
            <p:cNvSpPr txBox="1"/>
            <p:nvPr/>
          </p:nvSpPr>
          <p:spPr>
            <a:xfrm>
              <a:off x="991524" y="2248980"/>
              <a:ext cx="1662534" cy="1727233"/>
            </a:xfrm>
            <a:prstGeom prst="rect">
              <a:avLst/>
            </a:prstGeom>
          </p:spPr>
          <p:txBody>
            <a:bodyPr lIns="0" tIns="0" rIns="0" bIns="0" rtlCol="0" anchor="t">
              <a:spAutoFit/>
            </a:bodyPr>
            <a:lstStyle/>
            <a:p>
              <a:pPr marL="0" lvl="0" indent="0" algn="l">
                <a:lnSpc>
                  <a:spcPts val="10205"/>
                </a:lnSpc>
                <a:spcBef>
                  <a:spcPct val="0"/>
                </a:spcBef>
              </a:pPr>
              <a:r>
                <a:rPr lang="en-US" sz="8504" b="1" u="none" strike="noStrike">
                  <a:solidFill>
                    <a:srgbClr val="09E6A1"/>
                  </a:solidFill>
                  <a:latin typeface="Montserrat Bold"/>
                  <a:ea typeface="Montserrat Bold"/>
                  <a:cs typeface="Montserrat Bold"/>
                  <a:sym typeface="Montserrat Bold"/>
                </a:rPr>
                <a:t>2</a:t>
              </a:r>
            </a:p>
          </p:txBody>
        </p:sp>
      </p:grpSp>
      <p:grpSp>
        <p:nvGrpSpPr>
          <p:cNvPr id="22" name="Group 22"/>
          <p:cNvGrpSpPr/>
          <p:nvPr/>
        </p:nvGrpSpPr>
        <p:grpSpPr>
          <a:xfrm>
            <a:off x="3959840" y="3294147"/>
            <a:ext cx="3218863" cy="5531922"/>
            <a:chOff x="0" y="0"/>
            <a:chExt cx="4291818" cy="7375895"/>
          </a:xfrm>
        </p:grpSpPr>
        <p:grpSp>
          <p:nvGrpSpPr>
            <p:cNvPr id="23" name="Group 23"/>
            <p:cNvGrpSpPr/>
            <p:nvPr/>
          </p:nvGrpSpPr>
          <p:grpSpPr>
            <a:xfrm>
              <a:off x="0" y="2125813"/>
              <a:ext cx="4291818" cy="5250082"/>
              <a:chOff x="0" y="0"/>
              <a:chExt cx="847766" cy="1037053"/>
            </a:xfrm>
          </p:grpSpPr>
          <p:sp>
            <p:nvSpPr>
              <p:cNvPr id="24" name="Freeform 24"/>
              <p:cNvSpPr/>
              <p:nvPr/>
            </p:nvSpPr>
            <p:spPr>
              <a:xfrm>
                <a:off x="0" y="0"/>
                <a:ext cx="847766" cy="1037053"/>
              </a:xfrm>
              <a:custGeom>
                <a:avLst/>
                <a:gdLst/>
                <a:ahLst/>
                <a:cxnLst/>
                <a:rect l="l" t="t" r="r" b="b"/>
                <a:pathLst>
                  <a:path w="847766" h="1037053">
                    <a:moveTo>
                      <a:pt x="55319" y="0"/>
                    </a:moveTo>
                    <a:lnTo>
                      <a:pt x="792448" y="0"/>
                    </a:lnTo>
                    <a:cubicBezTo>
                      <a:pt x="822999" y="0"/>
                      <a:pt x="847766" y="24767"/>
                      <a:pt x="847766" y="55319"/>
                    </a:cubicBezTo>
                    <a:lnTo>
                      <a:pt x="847766" y="981734"/>
                    </a:lnTo>
                    <a:cubicBezTo>
                      <a:pt x="847766" y="1012286"/>
                      <a:pt x="822999" y="1037053"/>
                      <a:pt x="792448" y="1037053"/>
                    </a:cubicBezTo>
                    <a:lnTo>
                      <a:pt x="55319" y="1037053"/>
                    </a:lnTo>
                    <a:cubicBezTo>
                      <a:pt x="40647" y="1037053"/>
                      <a:pt x="26577" y="1031225"/>
                      <a:pt x="16203" y="1020851"/>
                    </a:cubicBezTo>
                    <a:cubicBezTo>
                      <a:pt x="5828" y="1010476"/>
                      <a:pt x="0" y="996406"/>
                      <a:pt x="0" y="981734"/>
                    </a:cubicBezTo>
                    <a:lnTo>
                      <a:pt x="0" y="55319"/>
                    </a:lnTo>
                    <a:cubicBezTo>
                      <a:pt x="0" y="24767"/>
                      <a:pt x="24767" y="0"/>
                      <a:pt x="55319" y="0"/>
                    </a:cubicBezTo>
                    <a:close/>
                  </a:path>
                </a:pathLst>
              </a:custGeom>
              <a:solidFill>
                <a:srgbClr val="00594F"/>
              </a:solidFill>
              <a:ln cap="rnd">
                <a:noFill/>
                <a:prstDash val="solid"/>
                <a:round/>
              </a:ln>
            </p:spPr>
            <p:txBody>
              <a:bodyPr/>
              <a:lstStyle/>
              <a:p>
                <a:endParaRPr lang="lv-LV"/>
              </a:p>
            </p:txBody>
          </p:sp>
          <p:sp>
            <p:nvSpPr>
              <p:cNvPr id="25" name="TextBox 25"/>
              <p:cNvSpPr txBox="1"/>
              <p:nvPr/>
            </p:nvSpPr>
            <p:spPr>
              <a:xfrm>
                <a:off x="0" y="0"/>
                <a:ext cx="847766" cy="1037053"/>
              </a:xfrm>
              <a:prstGeom prst="rect">
                <a:avLst/>
              </a:prstGeom>
            </p:spPr>
            <p:txBody>
              <a:bodyPr lIns="50800" tIns="50800" rIns="50800" bIns="50800" rtlCol="0" anchor="ctr"/>
              <a:lstStyle/>
              <a:p>
                <a:pPr marL="0" lvl="0" indent="0" algn="ctr">
                  <a:lnSpc>
                    <a:spcPts val="2639"/>
                  </a:lnSpc>
                  <a:spcBef>
                    <a:spcPct val="0"/>
                  </a:spcBef>
                </a:pPr>
                <a:endParaRPr/>
              </a:p>
            </p:txBody>
          </p:sp>
        </p:grpSp>
        <p:sp>
          <p:nvSpPr>
            <p:cNvPr id="26" name="Freeform 26"/>
            <p:cNvSpPr/>
            <p:nvPr/>
          </p:nvSpPr>
          <p:spPr>
            <a:xfrm>
              <a:off x="1259817" y="0"/>
              <a:ext cx="1772184" cy="1772184"/>
            </a:xfrm>
            <a:custGeom>
              <a:avLst/>
              <a:gdLst/>
              <a:ahLst/>
              <a:cxnLst/>
              <a:rect l="l" t="t" r="r" b="b"/>
              <a:pathLst>
                <a:path w="1772184" h="1772184">
                  <a:moveTo>
                    <a:pt x="0" y="0"/>
                  </a:moveTo>
                  <a:lnTo>
                    <a:pt x="1772184" y="0"/>
                  </a:lnTo>
                  <a:lnTo>
                    <a:pt x="1772184" y="1772184"/>
                  </a:lnTo>
                  <a:lnTo>
                    <a:pt x="0" y="177218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lv-LV"/>
            </a:p>
          </p:txBody>
        </p:sp>
        <p:sp>
          <p:nvSpPr>
            <p:cNvPr id="27" name="TextBox 27"/>
            <p:cNvSpPr txBox="1"/>
            <p:nvPr/>
          </p:nvSpPr>
          <p:spPr>
            <a:xfrm>
              <a:off x="155553" y="4119655"/>
              <a:ext cx="3980711" cy="1016000"/>
            </a:xfrm>
            <a:prstGeom prst="rect">
              <a:avLst/>
            </a:prstGeom>
          </p:spPr>
          <p:txBody>
            <a:bodyPr lIns="0" tIns="0" rIns="0" bIns="0" rtlCol="0" anchor="t">
              <a:spAutoFit/>
            </a:bodyPr>
            <a:lstStyle/>
            <a:p>
              <a:pPr algn="ctr">
                <a:lnSpc>
                  <a:spcPts val="3360"/>
                </a:lnSpc>
              </a:pPr>
              <a:r>
                <a:rPr lang="en-US" sz="2400" b="1">
                  <a:solidFill>
                    <a:srgbClr val="FFFFFF"/>
                  </a:solidFill>
                  <a:latin typeface="Montserrat Bold"/>
                  <a:ea typeface="Montserrat Bold"/>
                  <a:cs typeface="Montserrat Bold"/>
                  <a:sym typeface="Montserrat Bold"/>
                </a:rPr>
                <a:t>hourly salary rate </a:t>
              </a:r>
            </a:p>
            <a:p>
              <a:pPr algn="ctr">
                <a:lnSpc>
                  <a:spcPts val="2940"/>
                </a:lnSpc>
              </a:pPr>
              <a:r>
                <a:rPr lang="en-US" sz="2100">
                  <a:solidFill>
                    <a:srgbClr val="FFFFFF"/>
                  </a:solidFill>
                  <a:latin typeface="Montserrat"/>
                  <a:ea typeface="Montserrat"/>
                  <a:cs typeface="Montserrat"/>
                  <a:sym typeface="Montserrat"/>
                </a:rPr>
                <a:t>(34.9 €/h in the EU)</a:t>
              </a:r>
            </a:p>
          </p:txBody>
        </p:sp>
        <p:sp>
          <p:nvSpPr>
            <p:cNvPr id="28" name="TextBox 28"/>
            <p:cNvSpPr txBox="1"/>
            <p:nvPr/>
          </p:nvSpPr>
          <p:spPr>
            <a:xfrm>
              <a:off x="423502" y="2333938"/>
              <a:ext cx="3444813" cy="1727200"/>
            </a:xfrm>
            <a:prstGeom prst="rect">
              <a:avLst/>
            </a:prstGeom>
          </p:spPr>
          <p:txBody>
            <a:bodyPr lIns="0" tIns="0" rIns="0" bIns="0" rtlCol="0" anchor="t">
              <a:spAutoFit/>
            </a:bodyPr>
            <a:lstStyle/>
            <a:p>
              <a:pPr marL="0" lvl="0" indent="0" algn="l">
                <a:lnSpc>
                  <a:spcPts val="10205"/>
                </a:lnSpc>
                <a:spcBef>
                  <a:spcPct val="0"/>
                </a:spcBef>
              </a:pPr>
              <a:r>
                <a:rPr lang="en-US" sz="8504" b="1" u="none" strike="noStrike">
                  <a:solidFill>
                    <a:srgbClr val="09E6A1"/>
                  </a:solidFill>
                  <a:latin typeface="Montserrat Bold"/>
                  <a:ea typeface="Montserrat Bold"/>
                  <a:cs typeface="Montserrat Bold"/>
                  <a:sym typeface="Montserrat Bold"/>
                </a:rPr>
                <a:t>16.3</a:t>
              </a:r>
            </a:p>
          </p:txBody>
        </p:sp>
      </p:grpSp>
      <p:sp>
        <p:nvSpPr>
          <p:cNvPr id="29" name="TextBox 29"/>
          <p:cNvSpPr txBox="1"/>
          <p:nvPr/>
        </p:nvSpPr>
        <p:spPr>
          <a:xfrm>
            <a:off x="11387493" y="9283179"/>
            <a:ext cx="6200260" cy="306748"/>
          </a:xfrm>
          <a:prstGeom prst="rect">
            <a:avLst/>
          </a:prstGeom>
        </p:spPr>
        <p:txBody>
          <a:bodyPr lIns="0" tIns="0" rIns="0" bIns="0" rtlCol="0" anchor="t">
            <a:spAutoFit/>
          </a:bodyPr>
          <a:lstStyle/>
          <a:p>
            <a:pPr algn="ctr">
              <a:lnSpc>
                <a:spcPts val="2534"/>
              </a:lnSpc>
              <a:spcBef>
                <a:spcPct val="0"/>
              </a:spcBef>
            </a:pPr>
            <a:r>
              <a:rPr lang="en-US" sz="1999" i="1">
                <a:solidFill>
                  <a:srgbClr val="000000"/>
                </a:solidFill>
                <a:latin typeface="Montserrat Italics"/>
                <a:ea typeface="Montserrat Italics"/>
                <a:cs typeface="Montserrat Italics"/>
                <a:sym typeface="Montserrat Italics"/>
              </a:rPr>
              <a:t>Sources: European Commision, Eurostat 2025</a:t>
            </a:r>
          </a:p>
        </p:txBody>
      </p:sp>
      <p:grpSp>
        <p:nvGrpSpPr>
          <p:cNvPr id="30" name="Group 30"/>
          <p:cNvGrpSpPr/>
          <p:nvPr/>
        </p:nvGrpSpPr>
        <p:grpSpPr>
          <a:xfrm>
            <a:off x="14420125" y="3294147"/>
            <a:ext cx="3459890" cy="5589072"/>
            <a:chOff x="0" y="0"/>
            <a:chExt cx="4613186" cy="7452095"/>
          </a:xfrm>
        </p:grpSpPr>
        <p:sp>
          <p:nvSpPr>
            <p:cNvPr id="31" name="Freeform 31"/>
            <p:cNvSpPr/>
            <p:nvPr/>
          </p:nvSpPr>
          <p:spPr>
            <a:xfrm>
              <a:off x="1320736" y="0"/>
              <a:ext cx="1650346" cy="1772184"/>
            </a:xfrm>
            <a:custGeom>
              <a:avLst/>
              <a:gdLst/>
              <a:ahLst/>
              <a:cxnLst/>
              <a:rect l="l" t="t" r="r" b="b"/>
              <a:pathLst>
                <a:path w="1650346" h="1772184">
                  <a:moveTo>
                    <a:pt x="0" y="0"/>
                  </a:moveTo>
                  <a:lnTo>
                    <a:pt x="1650346" y="0"/>
                  </a:lnTo>
                  <a:lnTo>
                    <a:pt x="1650346" y="1772184"/>
                  </a:lnTo>
                  <a:lnTo>
                    <a:pt x="0" y="177218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grpSp>
          <p:nvGrpSpPr>
            <p:cNvPr id="32" name="Group 32"/>
            <p:cNvGrpSpPr/>
            <p:nvPr/>
          </p:nvGrpSpPr>
          <p:grpSpPr>
            <a:xfrm>
              <a:off x="0" y="2202013"/>
              <a:ext cx="4291818" cy="5250082"/>
              <a:chOff x="0" y="0"/>
              <a:chExt cx="847766" cy="1037053"/>
            </a:xfrm>
          </p:grpSpPr>
          <p:sp>
            <p:nvSpPr>
              <p:cNvPr id="33" name="Freeform 33"/>
              <p:cNvSpPr/>
              <p:nvPr/>
            </p:nvSpPr>
            <p:spPr>
              <a:xfrm>
                <a:off x="0" y="0"/>
                <a:ext cx="847766" cy="1037053"/>
              </a:xfrm>
              <a:custGeom>
                <a:avLst/>
                <a:gdLst/>
                <a:ahLst/>
                <a:cxnLst/>
                <a:rect l="l" t="t" r="r" b="b"/>
                <a:pathLst>
                  <a:path w="847766" h="1037053">
                    <a:moveTo>
                      <a:pt x="55319" y="0"/>
                    </a:moveTo>
                    <a:lnTo>
                      <a:pt x="792448" y="0"/>
                    </a:lnTo>
                    <a:cubicBezTo>
                      <a:pt x="822999" y="0"/>
                      <a:pt x="847766" y="24767"/>
                      <a:pt x="847766" y="55319"/>
                    </a:cubicBezTo>
                    <a:lnTo>
                      <a:pt x="847766" y="981734"/>
                    </a:lnTo>
                    <a:cubicBezTo>
                      <a:pt x="847766" y="1012286"/>
                      <a:pt x="822999" y="1037053"/>
                      <a:pt x="792448" y="1037053"/>
                    </a:cubicBezTo>
                    <a:lnTo>
                      <a:pt x="55319" y="1037053"/>
                    </a:lnTo>
                    <a:cubicBezTo>
                      <a:pt x="40647" y="1037053"/>
                      <a:pt x="26577" y="1031225"/>
                      <a:pt x="16203" y="1020851"/>
                    </a:cubicBezTo>
                    <a:cubicBezTo>
                      <a:pt x="5828" y="1010476"/>
                      <a:pt x="0" y="996406"/>
                      <a:pt x="0" y="981734"/>
                    </a:cubicBezTo>
                    <a:lnTo>
                      <a:pt x="0" y="55319"/>
                    </a:lnTo>
                    <a:cubicBezTo>
                      <a:pt x="0" y="24767"/>
                      <a:pt x="24767" y="0"/>
                      <a:pt x="55319" y="0"/>
                    </a:cubicBezTo>
                    <a:close/>
                  </a:path>
                </a:pathLst>
              </a:custGeom>
              <a:solidFill>
                <a:srgbClr val="003230"/>
              </a:solidFill>
              <a:ln cap="rnd">
                <a:noFill/>
                <a:prstDash val="solid"/>
                <a:round/>
              </a:ln>
            </p:spPr>
            <p:txBody>
              <a:bodyPr/>
              <a:lstStyle/>
              <a:p>
                <a:endParaRPr lang="lv-LV"/>
              </a:p>
            </p:txBody>
          </p:sp>
          <p:sp>
            <p:nvSpPr>
              <p:cNvPr id="34" name="TextBox 34"/>
              <p:cNvSpPr txBox="1"/>
              <p:nvPr/>
            </p:nvSpPr>
            <p:spPr>
              <a:xfrm>
                <a:off x="0" y="0"/>
                <a:ext cx="847766" cy="1037053"/>
              </a:xfrm>
              <a:prstGeom prst="rect">
                <a:avLst/>
              </a:prstGeom>
            </p:spPr>
            <p:txBody>
              <a:bodyPr lIns="50800" tIns="50800" rIns="50800" bIns="50800" rtlCol="0" anchor="ctr"/>
              <a:lstStyle/>
              <a:p>
                <a:pPr marL="0" lvl="0" indent="0" algn="ctr">
                  <a:lnSpc>
                    <a:spcPts val="2639"/>
                  </a:lnSpc>
                  <a:spcBef>
                    <a:spcPct val="0"/>
                  </a:spcBef>
                </a:pPr>
                <a:endParaRPr/>
              </a:p>
            </p:txBody>
          </p:sp>
        </p:grpSp>
        <p:sp>
          <p:nvSpPr>
            <p:cNvPr id="35" name="TextBox 35"/>
            <p:cNvSpPr txBox="1"/>
            <p:nvPr/>
          </p:nvSpPr>
          <p:spPr>
            <a:xfrm>
              <a:off x="76517" y="4119655"/>
              <a:ext cx="4138784" cy="1074420"/>
            </a:xfrm>
            <a:prstGeom prst="rect">
              <a:avLst/>
            </a:prstGeom>
          </p:spPr>
          <p:txBody>
            <a:bodyPr lIns="0" tIns="0" rIns="0" bIns="0" rtlCol="0" anchor="t">
              <a:spAutoFit/>
            </a:bodyPr>
            <a:lstStyle/>
            <a:p>
              <a:pPr algn="ctr">
                <a:lnSpc>
                  <a:spcPts val="3360"/>
                </a:lnSpc>
              </a:pPr>
              <a:r>
                <a:rPr lang="en-US" sz="2400" b="1">
                  <a:solidFill>
                    <a:srgbClr val="FFFFFF"/>
                  </a:solidFill>
                  <a:latin typeface="Montserrat Bold"/>
                  <a:ea typeface="Montserrat Bold"/>
                  <a:cs typeface="Montserrat Bold"/>
                  <a:sym typeface="Montserrat Bold"/>
                </a:rPr>
                <a:t>of Latvians had tertiary education </a:t>
              </a:r>
            </a:p>
          </p:txBody>
        </p:sp>
        <p:sp>
          <p:nvSpPr>
            <p:cNvPr id="36" name="TextBox 36"/>
            <p:cNvSpPr txBox="1"/>
            <p:nvPr/>
          </p:nvSpPr>
          <p:spPr>
            <a:xfrm>
              <a:off x="76517" y="2202013"/>
              <a:ext cx="3738437" cy="1727233"/>
            </a:xfrm>
            <a:prstGeom prst="rect">
              <a:avLst/>
            </a:prstGeom>
          </p:spPr>
          <p:txBody>
            <a:bodyPr lIns="0" tIns="0" rIns="0" bIns="0" rtlCol="0" anchor="t">
              <a:spAutoFit/>
            </a:bodyPr>
            <a:lstStyle/>
            <a:p>
              <a:pPr algn="ctr">
                <a:lnSpc>
                  <a:spcPts val="10205"/>
                </a:lnSpc>
              </a:pPr>
              <a:r>
                <a:rPr lang="en-US" sz="8504" b="1">
                  <a:solidFill>
                    <a:srgbClr val="09E6A1"/>
                  </a:solidFill>
                  <a:latin typeface="Montserrat Bold"/>
                  <a:ea typeface="Montserrat Bold"/>
                  <a:cs typeface="Montserrat Bold"/>
                  <a:sym typeface="Montserrat Bold"/>
                </a:rPr>
                <a:t>45</a:t>
              </a:r>
            </a:p>
          </p:txBody>
        </p:sp>
        <p:sp>
          <p:nvSpPr>
            <p:cNvPr id="37" name="TextBox 37"/>
            <p:cNvSpPr txBox="1"/>
            <p:nvPr/>
          </p:nvSpPr>
          <p:spPr>
            <a:xfrm>
              <a:off x="3016722" y="2374419"/>
              <a:ext cx="1596464" cy="1130300"/>
            </a:xfrm>
            <a:prstGeom prst="rect">
              <a:avLst/>
            </a:prstGeom>
          </p:spPr>
          <p:txBody>
            <a:bodyPr lIns="0" tIns="0" rIns="0" bIns="0" rtlCol="0" anchor="t">
              <a:spAutoFit/>
            </a:bodyPr>
            <a:lstStyle/>
            <a:p>
              <a:pPr algn="l">
                <a:lnSpc>
                  <a:spcPts val="6720"/>
                </a:lnSpc>
              </a:pPr>
              <a:r>
                <a:rPr lang="en-US" sz="5600" b="1">
                  <a:solidFill>
                    <a:srgbClr val="09E6A1"/>
                  </a:solidFill>
                  <a:latin typeface="Fira Code Bold"/>
                  <a:ea typeface="Fira Code Bold"/>
                  <a:cs typeface="Fira Code Bold"/>
                  <a:sym typeface="Fira Code Bold"/>
                </a:rPr>
                <a:t>%</a:t>
              </a:r>
            </a:p>
          </p:txBody>
        </p:sp>
      </p:grpSp>
      <p:grpSp>
        <p:nvGrpSpPr>
          <p:cNvPr id="38" name="Group 38"/>
          <p:cNvGrpSpPr/>
          <p:nvPr/>
        </p:nvGrpSpPr>
        <p:grpSpPr>
          <a:xfrm>
            <a:off x="10933363" y="3488047"/>
            <a:ext cx="3218863" cy="5338022"/>
            <a:chOff x="0" y="0"/>
            <a:chExt cx="4291818" cy="7117363"/>
          </a:xfrm>
        </p:grpSpPr>
        <p:grpSp>
          <p:nvGrpSpPr>
            <p:cNvPr id="39" name="Group 39"/>
            <p:cNvGrpSpPr/>
            <p:nvPr/>
          </p:nvGrpSpPr>
          <p:grpSpPr>
            <a:xfrm>
              <a:off x="0" y="1867280"/>
              <a:ext cx="4291818" cy="5250082"/>
              <a:chOff x="0" y="0"/>
              <a:chExt cx="847766" cy="1037053"/>
            </a:xfrm>
          </p:grpSpPr>
          <p:sp>
            <p:nvSpPr>
              <p:cNvPr id="40" name="Freeform 40"/>
              <p:cNvSpPr/>
              <p:nvPr/>
            </p:nvSpPr>
            <p:spPr>
              <a:xfrm>
                <a:off x="0" y="0"/>
                <a:ext cx="847766" cy="1037053"/>
              </a:xfrm>
              <a:custGeom>
                <a:avLst/>
                <a:gdLst/>
                <a:ahLst/>
                <a:cxnLst/>
                <a:rect l="l" t="t" r="r" b="b"/>
                <a:pathLst>
                  <a:path w="847766" h="1037053">
                    <a:moveTo>
                      <a:pt x="55319" y="0"/>
                    </a:moveTo>
                    <a:lnTo>
                      <a:pt x="792448" y="0"/>
                    </a:lnTo>
                    <a:cubicBezTo>
                      <a:pt x="822999" y="0"/>
                      <a:pt x="847766" y="24767"/>
                      <a:pt x="847766" y="55319"/>
                    </a:cubicBezTo>
                    <a:lnTo>
                      <a:pt x="847766" y="981734"/>
                    </a:lnTo>
                    <a:cubicBezTo>
                      <a:pt x="847766" y="1012286"/>
                      <a:pt x="822999" y="1037053"/>
                      <a:pt x="792448" y="1037053"/>
                    </a:cubicBezTo>
                    <a:lnTo>
                      <a:pt x="55319" y="1037053"/>
                    </a:lnTo>
                    <a:cubicBezTo>
                      <a:pt x="40647" y="1037053"/>
                      <a:pt x="26577" y="1031225"/>
                      <a:pt x="16203" y="1020851"/>
                    </a:cubicBezTo>
                    <a:cubicBezTo>
                      <a:pt x="5828" y="1010476"/>
                      <a:pt x="0" y="996406"/>
                      <a:pt x="0" y="981734"/>
                    </a:cubicBezTo>
                    <a:lnTo>
                      <a:pt x="0" y="55319"/>
                    </a:lnTo>
                    <a:cubicBezTo>
                      <a:pt x="0" y="24767"/>
                      <a:pt x="24767" y="0"/>
                      <a:pt x="55319" y="0"/>
                    </a:cubicBezTo>
                    <a:close/>
                  </a:path>
                </a:pathLst>
              </a:custGeom>
              <a:solidFill>
                <a:srgbClr val="00594F"/>
              </a:solidFill>
              <a:ln cap="rnd">
                <a:noFill/>
                <a:prstDash val="solid"/>
                <a:round/>
              </a:ln>
            </p:spPr>
            <p:txBody>
              <a:bodyPr/>
              <a:lstStyle/>
              <a:p>
                <a:endParaRPr lang="lv-LV"/>
              </a:p>
            </p:txBody>
          </p:sp>
          <p:sp>
            <p:nvSpPr>
              <p:cNvPr id="41" name="TextBox 41"/>
              <p:cNvSpPr txBox="1"/>
              <p:nvPr/>
            </p:nvSpPr>
            <p:spPr>
              <a:xfrm>
                <a:off x="0" y="0"/>
                <a:ext cx="847766" cy="1037053"/>
              </a:xfrm>
              <a:prstGeom prst="rect">
                <a:avLst/>
              </a:prstGeom>
            </p:spPr>
            <p:txBody>
              <a:bodyPr lIns="50800" tIns="50800" rIns="50800" bIns="50800" rtlCol="0" anchor="ctr"/>
              <a:lstStyle/>
              <a:p>
                <a:pPr marL="0" lvl="0" indent="0" algn="ctr">
                  <a:lnSpc>
                    <a:spcPts val="2639"/>
                  </a:lnSpc>
                  <a:spcBef>
                    <a:spcPct val="0"/>
                  </a:spcBef>
                </a:pPr>
                <a:endParaRPr/>
              </a:p>
            </p:txBody>
          </p:sp>
        </p:grpSp>
        <p:sp>
          <p:nvSpPr>
            <p:cNvPr id="42" name="TextBox 42"/>
            <p:cNvSpPr txBox="1"/>
            <p:nvPr/>
          </p:nvSpPr>
          <p:spPr>
            <a:xfrm>
              <a:off x="0" y="2115886"/>
              <a:ext cx="3644835" cy="1727233"/>
            </a:xfrm>
            <a:prstGeom prst="rect">
              <a:avLst/>
            </a:prstGeom>
          </p:spPr>
          <p:txBody>
            <a:bodyPr lIns="0" tIns="0" rIns="0" bIns="0" rtlCol="0" anchor="t">
              <a:spAutoFit/>
            </a:bodyPr>
            <a:lstStyle/>
            <a:p>
              <a:pPr algn="ctr">
                <a:lnSpc>
                  <a:spcPts val="10205"/>
                </a:lnSpc>
              </a:pPr>
              <a:r>
                <a:rPr lang="en-US" sz="8504" b="1">
                  <a:solidFill>
                    <a:srgbClr val="09E6A1"/>
                  </a:solidFill>
                  <a:latin typeface="Montserrat Bold"/>
                  <a:ea typeface="Montserrat Bold"/>
                  <a:cs typeface="Montserrat Bold"/>
                  <a:sym typeface="Montserrat Bold"/>
                </a:rPr>
                <a:t>25</a:t>
              </a:r>
            </a:p>
          </p:txBody>
        </p:sp>
        <p:sp>
          <p:nvSpPr>
            <p:cNvPr id="43" name="Freeform 43"/>
            <p:cNvSpPr/>
            <p:nvPr/>
          </p:nvSpPr>
          <p:spPr>
            <a:xfrm>
              <a:off x="1021460" y="0"/>
              <a:ext cx="2248898" cy="1276250"/>
            </a:xfrm>
            <a:custGeom>
              <a:avLst/>
              <a:gdLst/>
              <a:ahLst/>
              <a:cxnLst/>
              <a:rect l="l" t="t" r="r" b="b"/>
              <a:pathLst>
                <a:path w="2248898" h="1276250">
                  <a:moveTo>
                    <a:pt x="0" y="0"/>
                  </a:moveTo>
                  <a:lnTo>
                    <a:pt x="2248898" y="0"/>
                  </a:lnTo>
                  <a:lnTo>
                    <a:pt x="2248898" y="1276250"/>
                  </a:lnTo>
                  <a:lnTo>
                    <a:pt x="0" y="127625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lv-LV"/>
            </a:p>
          </p:txBody>
        </p:sp>
        <p:sp>
          <p:nvSpPr>
            <p:cNvPr id="44" name="TextBox 44"/>
            <p:cNvSpPr txBox="1"/>
            <p:nvPr/>
          </p:nvSpPr>
          <p:spPr>
            <a:xfrm>
              <a:off x="242985" y="3861122"/>
              <a:ext cx="3805847" cy="1074421"/>
            </a:xfrm>
            <a:prstGeom prst="rect">
              <a:avLst/>
            </a:prstGeom>
          </p:spPr>
          <p:txBody>
            <a:bodyPr lIns="0" tIns="0" rIns="0" bIns="0" rtlCol="0" anchor="t">
              <a:spAutoFit/>
            </a:bodyPr>
            <a:lstStyle/>
            <a:p>
              <a:pPr algn="ctr">
                <a:lnSpc>
                  <a:spcPts val="3359"/>
                </a:lnSpc>
              </a:pPr>
              <a:r>
                <a:rPr lang="en-US" sz="2399" b="1">
                  <a:solidFill>
                    <a:srgbClr val="FFFFFF"/>
                  </a:solidFill>
                  <a:latin typeface="Montserrat Bold"/>
                  <a:ea typeface="Montserrat Bold"/>
                  <a:cs typeface="Montserrat Bold"/>
                  <a:sym typeface="Montserrat Bold"/>
                </a:rPr>
                <a:t>STEM sectors students</a:t>
              </a:r>
            </a:p>
          </p:txBody>
        </p:sp>
        <p:sp>
          <p:nvSpPr>
            <p:cNvPr id="45" name="TextBox 45"/>
            <p:cNvSpPr txBox="1"/>
            <p:nvPr/>
          </p:nvSpPr>
          <p:spPr>
            <a:xfrm>
              <a:off x="2695354" y="2214327"/>
              <a:ext cx="1596464" cy="1130300"/>
            </a:xfrm>
            <a:prstGeom prst="rect">
              <a:avLst/>
            </a:prstGeom>
          </p:spPr>
          <p:txBody>
            <a:bodyPr lIns="0" tIns="0" rIns="0" bIns="0" rtlCol="0" anchor="t">
              <a:spAutoFit/>
            </a:bodyPr>
            <a:lstStyle/>
            <a:p>
              <a:pPr algn="l">
                <a:lnSpc>
                  <a:spcPts val="6720"/>
                </a:lnSpc>
              </a:pPr>
              <a:r>
                <a:rPr lang="en-US" sz="5600" b="1">
                  <a:solidFill>
                    <a:srgbClr val="09E6A1"/>
                  </a:solidFill>
                  <a:latin typeface="Fira Code Bold"/>
                  <a:ea typeface="Fira Code Bold"/>
                  <a:cs typeface="Fira Code Bold"/>
                  <a:sym typeface="Fira Code Bold"/>
                </a:rPr>
                <a:t>%</a:t>
              </a:r>
            </a:p>
          </p:txBody>
        </p:sp>
      </p:grpSp>
      <p:sp>
        <p:nvSpPr>
          <p:cNvPr id="46" name="Freeform 46"/>
          <p:cNvSpPr/>
          <p:nvPr/>
        </p:nvSpPr>
        <p:spPr>
          <a:xfrm>
            <a:off x="4069971" y="8826068"/>
            <a:ext cx="2998602" cy="352336"/>
          </a:xfrm>
          <a:custGeom>
            <a:avLst/>
            <a:gdLst/>
            <a:ahLst/>
            <a:cxnLst/>
            <a:rect l="l" t="t" r="r" b="b"/>
            <a:pathLst>
              <a:path w="2998602" h="352336">
                <a:moveTo>
                  <a:pt x="0" y="0"/>
                </a:moveTo>
                <a:lnTo>
                  <a:pt x="2998601" y="0"/>
                </a:lnTo>
                <a:lnTo>
                  <a:pt x="2998601" y="352336"/>
                </a:lnTo>
                <a:lnTo>
                  <a:pt x="0" y="352336"/>
                </a:lnTo>
                <a:lnTo>
                  <a:pt x="0" y="0"/>
                </a:lnTo>
                <a:close/>
              </a:path>
            </a:pathLst>
          </a:custGeom>
          <a:blipFill>
            <a:blip r:embed="rId3"/>
            <a:stretch>
              <a:fillRect/>
            </a:stretch>
          </a:blipFill>
        </p:spPr>
        <p:txBody>
          <a:bodyPr/>
          <a:lstStyle/>
          <a:p>
            <a:endParaRPr lang="lv-LV"/>
          </a:p>
        </p:txBody>
      </p:sp>
      <p:sp>
        <p:nvSpPr>
          <p:cNvPr id="47" name="Freeform 47"/>
          <p:cNvSpPr/>
          <p:nvPr/>
        </p:nvSpPr>
        <p:spPr>
          <a:xfrm>
            <a:off x="11046465" y="8826068"/>
            <a:ext cx="2998602" cy="352336"/>
          </a:xfrm>
          <a:custGeom>
            <a:avLst/>
            <a:gdLst/>
            <a:ahLst/>
            <a:cxnLst/>
            <a:rect l="l" t="t" r="r" b="b"/>
            <a:pathLst>
              <a:path w="2998602" h="352336">
                <a:moveTo>
                  <a:pt x="0" y="0"/>
                </a:moveTo>
                <a:lnTo>
                  <a:pt x="2998601" y="0"/>
                </a:lnTo>
                <a:lnTo>
                  <a:pt x="2998601" y="352336"/>
                </a:lnTo>
                <a:lnTo>
                  <a:pt x="0" y="352336"/>
                </a:lnTo>
                <a:lnTo>
                  <a:pt x="0" y="0"/>
                </a:lnTo>
                <a:close/>
              </a:path>
            </a:pathLst>
          </a:custGeom>
          <a:blipFill>
            <a:blip r:embed="rId3"/>
            <a:stretch>
              <a:fillRect/>
            </a:stretch>
          </a:blipFill>
        </p:spPr>
        <p:txBody>
          <a:bodyPr/>
          <a:lstStyle/>
          <a:p>
            <a:endParaRPr lang="lv-LV"/>
          </a:p>
        </p:txBody>
      </p:sp>
      <p:sp>
        <p:nvSpPr>
          <p:cNvPr id="48" name="Freeform 48"/>
          <p:cNvSpPr/>
          <p:nvPr/>
        </p:nvSpPr>
        <p:spPr>
          <a:xfrm>
            <a:off x="14540366" y="8883218"/>
            <a:ext cx="2998602" cy="352336"/>
          </a:xfrm>
          <a:custGeom>
            <a:avLst/>
            <a:gdLst/>
            <a:ahLst/>
            <a:cxnLst/>
            <a:rect l="l" t="t" r="r" b="b"/>
            <a:pathLst>
              <a:path w="2998602" h="352336">
                <a:moveTo>
                  <a:pt x="0" y="0"/>
                </a:moveTo>
                <a:lnTo>
                  <a:pt x="2998602" y="0"/>
                </a:lnTo>
                <a:lnTo>
                  <a:pt x="2998602" y="352336"/>
                </a:lnTo>
                <a:lnTo>
                  <a:pt x="0" y="352336"/>
                </a:lnTo>
                <a:lnTo>
                  <a:pt x="0" y="0"/>
                </a:lnTo>
                <a:close/>
              </a:path>
            </a:pathLst>
          </a:custGeom>
          <a:blipFill>
            <a:blip r:embed="rId3"/>
            <a:stretch>
              <a:fillRect/>
            </a:stretch>
          </a:blipFill>
        </p:spPr>
        <p:txBody>
          <a:bodyPr/>
          <a:lstStyle/>
          <a:p>
            <a:endParaRPr lang="lv-LV"/>
          </a:p>
        </p:txBody>
      </p:sp>
      <p:sp>
        <p:nvSpPr>
          <p:cNvPr id="49" name="TextBox 49"/>
          <p:cNvSpPr txBox="1"/>
          <p:nvPr/>
        </p:nvSpPr>
        <p:spPr>
          <a:xfrm>
            <a:off x="14487623" y="7274918"/>
            <a:ext cx="3104088" cy="727710"/>
          </a:xfrm>
          <a:prstGeom prst="rect">
            <a:avLst/>
          </a:prstGeom>
        </p:spPr>
        <p:txBody>
          <a:bodyPr lIns="0" tIns="0" rIns="0" bIns="0" rtlCol="0" anchor="t">
            <a:spAutoFit/>
          </a:bodyPr>
          <a:lstStyle/>
          <a:p>
            <a:pPr algn="ctr">
              <a:lnSpc>
                <a:spcPts val="2940"/>
              </a:lnSpc>
            </a:pPr>
            <a:r>
              <a:rPr lang="en-US" sz="2100" b="1">
                <a:solidFill>
                  <a:srgbClr val="FFFFFF"/>
                </a:solidFill>
                <a:latin typeface="Montserrat Bold"/>
                <a:ea typeface="Montserrat Bold"/>
                <a:cs typeface="Montserrat Bold"/>
                <a:sym typeface="Montserrat Bold"/>
              </a:rPr>
              <a:t> </a:t>
            </a:r>
            <a:r>
              <a:rPr lang="en-US" sz="2100">
                <a:solidFill>
                  <a:srgbClr val="FFFFFF"/>
                </a:solidFill>
                <a:latin typeface="Montserrat"/>
                <a:ea typeface="Montserrat"/>
                <a:cs typeface="Montserrat"/>
                <a:sym typeface="Montserrat"/>
              </a:rPr>
              <a:t>(44.2% in the EU, 2024)</a:t>
            </a:r>
          </a:p>
        </p:txBody>
      </p:sp>
      <p:sp>
        <p:nvSpPr>
          <p:cNvPr id="50" name="TextBox 50"/>
          <p:cNvSpPr txBox="1"/>
          <p:nvPr/>
        </p:nvSpPr>
        <p:spPr>
          <a:xfrm>
            <a:off x="11046465" y="7274918"/>
            <a:ext cx="2998602" cy="1099185"/>
          </a:xfrm>
          <a:prstGeom prst="rect">
            <a:avLst/>
          </a:prstGeom>
        </p:spPr>
        <p:txBody>
          <a:bodyPr lIns="0" tIns="0" rIns="0" bIns="0" rtlCol="0" anchor="t">
            <a:spAutoFit/>
          </a:bodyPr>
          <a:lstStyle/>
          <a:p>
            <a:pPr algn="ctr">
              <a:lnSpc>
                <a:spcPts val="2940"/>
              </a:lnSpc>
            </a:pPr>
            <a:r>
              <a:rPr lang="en-US" sz="2100">
                <a:solidFill>
                  <a:srgbClr val="FFFFFF"/>
                </a:solidFill>
                <a:latin typeface="Montserrat"/>
                <a:ea typeface="Montserrat"/>
                <a:cs typeface="Montserrat"/>
                <a:sym typeface="Montserrat"/>
              </a:rPr>
              <a:t>(52% doctoral graduates are in STEM)</a:t>
            </a:r>
          </a:p>
        </p:txBody>
      </p:sp>
      <p:sp>
        <p:nvSpPr>
          <p:cNvPr id="51" name="TextBox 51"/>
          <p:cNvSpPr txBox="1"/>
          <p:nvPr/>
        </p:nvSpPr>
        <p:spPr>
          <a:xfrm>
            <a:off x="6469898" y="5143500"/>
            <a:ext cx="1197348" cy="847725"/>
          </a:xfrm>
          <a:prstGeom prst="rect">
            <a:avLst/>
          </a:prstGeom>
        </p:spPr>
        <p:txBody>
          <a:bodyPr lIns="0" tIns="0" rIns="0" bIns="0" rtlCol="0" anchor="t">
            <a:spAutoFit/>
          </a:bodyPr>
          <a:lstStyle/>
          <a:p>
            <a:pPr algn="l">
              <a:lnSpc>
                <a:spcPts val="6720"/>
              </a:lnSpc>
            </a:pPr>
            <a:r>
              <a:rPr lang="en-US" sz="5600" b="1">
                <a:solidFill>
                  <a:srgbClr val="09E6A1"/>
                </a:solidFill>
                <a:latin typeface="Fira Code Bold"/>
                <a:ea typeface="Fira Code Bold"/>
                <a:cs typeface="Fira Code Bold"/>
                <a:sym typeface="Fira Code Bold"/>
              </a:rPr>
              <a:t>€</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8397" y="2772540"/>
            <a:ext cx="3190488" cy="2188645"/>
            <a:chOff x="0" y="0"/>
            <a:chExt cx="924796" cy="634402"/>
          </a:xfrm>
        </p:grpSpPr>
        <p:sp>
          <p:nvSpPr>
            <p:cNvPr id="3" name="Freeform 3"/>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solidFill>
              <a:srgbClr val="003230"/>
            </a:solidFill>
          </p:spPr>
          <p:txBody>
            <a:bodyPr/>
            <a:lstStyle/>
            <a:p>
              <a:endParaRPr lang="lv-LV"/>
            </a:p>
          </p:txBody>
        </p:sp>
      </p:grpSp>
      <p:grpSp>
        <p:nvGrpSpPr>
          <p:cNvPr id="4" name="Group 4"/>
          <p:cNvGrpSpPr/>
          <p:nvPr/>
        </p:nvGrpSpPr>
        <p:grpSpPr>
          <a:xfrm>
            <a:off x="1206016" y="2888573"/>
            <a:ext cx="3190488" cy="2188645"/>
            <a:chOff x="0" y="0"/>
            <a:chExt cx="924796" cy="634402"/>
          </a:xfrm>
        </p:grpSpPr>
        <p:sp>
          <p:nvSpPr>
            <p:cNvPr id="5" name="Freeform 5"/>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blipFill>
              <a:blip r:embed="rId3"/>
              <a:stretch>
                <a:fillRect t="-15702" b="-15702"/>
              </a:stretch>
            </a:blipFill>
          </p:spPr>
          <p:txBody>
            <a:bodyPr/>
            <a:lstStyle/>
            <a:p>
              <a:endParaRPr lang="lv-LV"/>
            </a:p>
          </p:txBody>
        </p:sp>
      </p:grpSp>
      <p:grpSp>
        <p:nvGrpSpPr>
          <p:cNvPr id="6" name="Group 6"/>
          <p:cNvGrpSpPr/>
          <p:nvPr/>
        </p:nvGrpSpPr>
        <p:grpSpPr>
          <a:xfrm>
            <a:off x="5704308" y="6322555"/>
            <a:ext cx="3190488" cy="2188645"/>
            <a:chOff x="0" y="0"/>
            <a:chExt cx="924796" cy="634402"/>
          </a:xfrm>
        </p:grpSpPr>
        <p:sp>
          <p:nvSpPr>
            <p:cNvPr id="7" name="Freeform 7"/>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solidFill>
              <a:srgbClr val="003230"/>
            </a:solidFill>
          </p:spPr>
          <p:txBody>
            <a:bodyPr/>
            <a:lstStyle/>
            <a:p>
              <a:endParaRPr lang="lv-LV"/>
            </a:p>
          </p:txBody>
        </p:sp>
      </p:grpSp>
      <p:grpSp>
        <p:nvGrpSpPr>
          <p:cNvPr id="8" name="Group 8"/>
          <p:cNvGrpSpPr/>
          <p:nvPr/>
        </p:nvGrpSpPr>
        <p:grpSpPr>
          <a:xfrm>
            <a:off x="5551926" y="6438588"/>
            <a:ext cx="3190488" cy="2188645"/>
            <a:chOff x="0" y="0"/>
            <a:chExt cx="924796" cy="634402"/>
          </a:xfrm>
        </p:grpSpPr>
        <p:sp>
          <p:nvSpPr>
            <p:cNvPr id="9" name="Freeform 9"/>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blipFill>
              <a:blip r:embed="rId4"/>
              <a:stretch>
                <a:fillRect l="-1449" r="-1449"/>
              </a:stretch>
            </a:blipFill>
          </p:spPr>
          <p:txBody>
            <a:bodyPr/>
            <a:lstStyle/>
            <a:p>
              <a:endParaRPr lang="lv-LV"/>
            </a:p>
          </p:txBody>
        </p:sp>
      </p:grpSp>
      <p:grpSp>
        <p:nvGrpSpPr>
          <p:cNvPr id="10" name="Group 10"/>
          <p:cNvGrpSpPr/>
          <p:nvPr/>
        </p:nvGrpSpPr>
        <p:grpSpPr>
          <a:xfrm>
            <a:off x="9711357" y="2772540"/>
            <a:ext cx="3190488" cy="2188645"/>
            <a:chOff x="0" y="0"/>
            <a:chExt cx="924796" cy="634402"/>
          </a:xfrm>
        </p:grpSpPr>
        <p:sp>
          <p:nvSpPr>
            <p:cNvPr id="11" name="Freeform 11"/>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solidFill>
              <a:srgbClr val="003230"/>
            </a:solidFill>
          </p:spPr>
          <p:txBody>
            <a:bodyPr/>
            <a:lstStyle/>
            <a:p>
              <a:endParaRPr lang="lv-LV"/>
            </a:p>
          </p:txBody>
        </p:sp>
      </p:grpSp>
      <p:grpSp>
        <p:nvGrpSpPr>
          <p:cNvPr id="12" name="Group 12"/>
          <p:cNvGrpSpPr/>
          <p:nvPr/>
        </p:nvGrpSpPr>
        <p:grpSpPr>
          <a:xfrm>
            <a:off x="9558975" y="2888573"/>
            <a:ext cx="3190488" cy="2188645"/>
            <a:chOff x="0" y="0"/>
            <a:chExt cx="924796" cy="634402"/>
          </a:xfrm>
        </p:grpSpPr>
        <p:sp>
          <p:nvSpPr>
            <p:cNvPr id="13" name="Freeform 13"/>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blipFill>
              <a:blip r:embed="rId5"/>
              <a:stretch>
                <a:fillRect t="-34507" b="-34507"/>
              </a:stretch>
            </a:blipFill>
          </p:spPr>
          <p:txBody>
            <a:bodyPr/>
            <a:lstStyle/>
            <a:p>
              <a:endParaRPr lang="lv-LV"/>
            </a:p>
          </p:txBody>
        </p:sp>
      </p:grpSp>
      <p:grpSp>
        <p:nvGrpSpPr>
          <p:cNvPr id="14" name="Group 14"/>
          <p:cNvGrpSpPr/>
          <p:nvPr/>
        </p:nvGrpSpPr>
        <p:grpSpPr>
          <a:xfrm>
            <a:off x="13887837" y="2772540"/>
            <a:ext cx="3190488" cy="2188645"/>
            <a:chOff x="0" y="0"/>
            <a:chExt cx="924796" cy="634402"/>
          </a:xfrm>
        </p:grpSpPr>
        <p:sp>
          <p:nvSpPr>
            <p:cNvPr id="15" name="Freeform 15"/>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solidFill>
              <a:srgbClr val="095147"/>
            </a:solidFill>
          </p:spPr>
          <p:txBody>
            <a:bodyPr/>
            <a:lstStyle/>
            <a:p>
              <a:endParaRPr lang="lv-LV"/>
            </a:p>
          </p:txBody>
        </p:sp>
      </p:grpSp>
      <p:grpSp>
        <p:nvGrpSpPr>
          <p:cNvPr id="16" name="Group 16"/>
          <p:cNvGrpSpPr/>
          <p:nvPr/>
        </p:nvGrpSpPr>
        <p:grpSpPr>
          <a:xfrm>
            <a:off x="13735455" y="2888573"/>
            <a:ext cx="3190488" cy="2188645"/>
            <a:chOff x="0" y="0"/>
            <a:chExt cx="924796" cy="634402"/>
          </a:xfrm>
        </p:grpSpPr>
        <p:sp>
          <p:nvSpPr>
            <p:cNvPr id="17" name="Freeform 17"/>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blipFill>
              <a:blip r:embed="rId6"/>
              <a:stretch>
                <a:fillRect l="-1481" r="-1481"/>
              </a:stretch>
            </a:blipFill>
          </p:spPr>
          <p:txBody>
            <a:bodyPr/>
            <a:lstStyle/>
            <a:p>
              <a:endParaRPr lang="lv-LV"/>
            </a:p>
          </p:txBody>
        </p:sp>
      </p:grpSp>
      <p:grpSp>
        <p:nvGrpSpPr>
          <p:cNvPr id="18" name="Group 18"/>
          <p:cNvGrpSpPr/>
          <p:nvPr/>
        </p:nvGrpSpPr>
        <p:grpSpPr>
          <a:xfrm>
            <a:off x="1358397" y="6317448"/>
            <a:ext cx="3190488" cy="2188645"/>
            <a:chOff x="0" y="0"/>
            <a:chExt cx="924796" cy="634402"/>
          </a:xfrm>
        </p:grpSpPr>
        <p:sp>
          <p:nvSpPr>
            <p:cNvPr id="19" name="Freeform 19"/>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solidFill>
              <a:srgbClr val="095147"/>
            </a:solidFill>
          </p:spPr>
          <p:txBody>
            <a:bodyPr/>
            <a:lstStyle/>
            <a:p>
              <a:endParaRPr lang="lv-LV"/>
            </a:p>
          </p:txBody>
        </p:sp>
      </p:grpSp>
      <p:grpSp>
        <p:nvGrpSpPr>
          <p:cNvPr id="20" name="Group 20"/>
          <p:cNvGrpSpPr/>
          <p:nvPr/>
        </p:nvGrpSpPr>
        <p:grpSpPr>
          <a:xfrm>
            <a:off x="1206016" y="6433480"/>
            <a:ext cx="3190488" cy="2188645"/>
            <a:chOff x="0" y="0"/>
            <a:chExt cx="924796" cy="634402"/>
          </a:xfrm>
        </p:grpSpPr>
        <p:sp>
          <p:nvSpPr>
            <p:cNvPr id="21" name="Freeform 21"/>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blipFill>
              <a:blip r:embed="rId7"/>
              <a:stretch>
                <a:fillRect l="-10976" r="-10976"/>
              </a:stretch>
            </a:blipFill>
          </p:spPr>
          <p:txBody>
            <a:bodyPr/>
            <a:lstStyle/>
            <a:p>
              <a:endParaRPr lang="lv-LV"/>
            </a:p>
          </p:txBody>
        </p:sp>
      </p:grpSp>
      <p:grpSp>
        <p:nvGrpSpPr>
          <p:cNvPr id="22" name="Group 22"/>
          <p:cNvGrpSpPr/>
          <p:nvPr/>
        </p:nvGrpSpPr>
        <p:grpSpPr>
          <a:xfrm>
            <a:off x="5565040" y="2769388"/>
            <a:ext cx="3190488" cy="2188645"/>
            <a:chOff x="0" y="0"/>
            <a:chExt cx="924796" cy="634402"/>
          </a:xfrm>
        </p:grpSpPr>
        <p:sp>
          <p:nvSpPr>
            <p:cNvPr id="23" name="Freeform 23"/>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solidFill>
              <a:srgbClr val="095147"/>
            </a:solidFill>
          </p:spPr>
          <p:txBody>
            <a:bodyPr/>
            <a:lstStyle/>
            <a:p>
              <a:endParaRPr lang="lv-LV"/>
            </a:p>
          </p:txBody>
        </p:sp>
      </p:grpSp>
      <p:grpSp>
        <p:nvGrpSpPr>
          <p:cNvPr id="24" name="Group 24"/>
          <p:cNvGrpSpPr/>
          <p:nvPr/>
        </p:nvGrpSpPr>
        <p:grpSpPr>
          <a:xfrm>
            <a:off x="5412658" y="2885421"/>
            <a:ext cx="3190488" cy="2188645"/>
            <a:chOff x="0" y="0"/>
            <a:chExt cx="924796" cy="634402"/>
          </a:xfrm>
        </p:grpSpPr>
        <p:sp>
          <p:nvSpPr>
            <p:cNvPr id="25" name="Freeform 25"/>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blipFill>
              <a:blip r:embed="rId8"/>
              <a:stretch>
                <a:fillRect t="-41109" b="-41109"/>
              </a:stretch>
            </a:blipFill>
          </p:spPr>
          <p:txBody>
            <a:bodyPr/>
            <a:lstStyle/>
            <a:p>
              <a:endParaRPr lang="lv-LV"/>
            </a:p>
          </p:txBody>
        </p:sp>
      </p:grpSp>
      <p:grpSp>
        <p:nvGrpSpPr>
          <p:cNvPr id="26" name="Group 26"/>
          <p:cNvGrpSpPr/>
          <p:nvPr/>
        </p:nvGrpSpPr>
        <p:grpSpPr>
          <a:xfrm>
            <a:off x="9832007" y="6317448"/>
            <a:ext cx="3190488" cy="2188645"/>
            <a:chOff x="0" y="0"/>
            <a:chExt cx="924796" cy="634402"/>
          </a:xfrm>
        </p:grpSpPr>
        <p:sp>
          <p:nvSpPr>
            <p:cNvPr id="27" name="Freeform 27"/>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solidFill>
              <a:srgbClr val="095147"/>
            </a:solidFill>
          </p:spPr>
          <p:txBody>
            <a:bodyPr/>
            <a:lstStyle/>
            <a:p>
              <a:endParaRPr lang="lv-LV"/>
            </a:p>
          </p:txBody>
        </p:sp>
      </p:grpSp>
      <p:grpSp>
        <p:nvGrpSpPr>
          <p:cNvPr id="28" name="Group 28"/>
          <p:cNvGrpSpPr/>
          <p:nvPr/>
        </p:nvGrpSpPr>
        <p:grpSpPr>
          <a:xfrm>
            <a:off x="9679625" y="6433480"/>
            <a:ext cx="3190488" cy="2188645"/>
            <a:chOff x="0" y="0"/>
            <a:chExt cx="924796" cy="634402"/>
          </a:xfrm>
        </p:grpSpPr>
        <p:sp>
          <p:nvSpPr>
            <p:cNvPr id="29" name="Freeform 29"/>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blipFill>
              <a:blip r:embed="rId9"/>
              <a:stretch>
                <a:fillRect t="-4040" b="-41733"/>
              </a:stretch>
            </a:blipFill>
          </p:spPr>
          <p:txBody>
            <a:bodyPr/>
            <a:lstStyle/>
            <a:p>
              <a:endParaRPr lang="lv-LV"/>
            </a:p>
          </p:txBody>
        </p:sp>
      </p:grpSp>
      <p:grpSp>
        <p:nvGrpSpPr>
          <p:cNvPr id="30" name="Group 30"/>
          <p:cNvGrpSpPr/>
          <p:nvPr/>
        </p:nvGrpSpPr>
        <p:grpSpPr>
          <a:xfrm>
            <a:off x="14068812" y="6317448"/>
            <a:ext cx="3190488" cy="2188645"/>
            <a:chOff x="0" y="0"/>
            <a:chExt cx="924796" cy="634402"/>
          </a:xfrm>
        </p:grpSpPr>
        <p:sp>
          <p:nvSpPr>
            <p:cNvPr id="31" name="Freeform 31"/>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solidFill>
              <a:srgbClr val="003230"/>
            </a:solidFill>
          </p:spPr>
          <p:txBody>
            <a:bodyPr/>
            <a:lstStyle/>
            <a:p>
              <a:endParaRPr lang="lv-LV"/>
            </a:p>
          </p:txBody>
        </p:sp>
      </p:grpSp>
      <p:grpSp>
        <p:nvGrpSpPr>
          <p:cNvPr id="32" name="Group 32"/>
          <p:cNvGrpSpPr/>
          <p:nvPr/>
        </p:nvGrpSpPr>
        <p:grpSpPr>
          <a:xfrm>
            <a:off x="13916430" y="6433480"/>
            <a:ext cx="3190488" cy="2188645"/>
            <a:chOff x="0" y="0"/>
            <a:chExt cx="924796" cy="634402"/>
          </a:xfrm>
        </p:grpSpPr>
        <p:sp>
          <p:nvSpPr>
            <p:cNvPr id="33" name="Freeform 33"/>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blipFill>
              <a:blip r:embed="rId10"/>
              <a:stretch>
                <a:fillRect t="-1203" b="-1203"/>
              </a:stretch>
            </a:blipFill>
          </p:spPr>
          <p:txBody>
            <a:bodyPr/>
            <a:lstStyle/>
            <a:p>
              <a:endParaRPr lang="lv-LV"/>
            </a:p>
          </p:txBody>
        </p:sp>
      </p:grpSp>
      <p:grpSp>
        <p:nvGrpSpPr>
          <p:cNvPr id="34" name="Group 34"/>
          <p:cNvGrpSpPr/>
          <p:nvPr/>
        </p:nvGrpSpPr>
        <p:grpSpPr>
          <a:xfrm>
            <a:off x="1206016" y="5187513"/>
            <a:ext cx="3342870" cy="448528"/>
            <a:chOff x="0" y="0"/>
            <a:chExt cx="880427" cy="118131"/>
          </a:xfrm>
        </p:grpSpPr>
        <p:sp>
          <p:nvSpPr>
            <p:cNvPr id="35" name="Freeform 35"/>
            <p:cNvSpPr/>
            <p:nvPr/>
          </p:nvSpPr>
          <p:spPr>
            <a:xfrm>
              <a:off x="0" y="0"/>
              <a:ext cx="880427" cy="118131"/>
            </a:xfrm>
            <a:custGeom>
              <a:avLst/>
              <a:gdLst/>
              <a:ahLst/>
              <a:cxnLst/>
              <a:rect l="l" t="t" r="r" b="b"/>
              <a:pathLst>
                <a:path w="880427" h="118131">
                  <a:moveTo>
                    <a:pt x="0" y="0"/>
                  </a:moveTo>
                  <a:lnTo>
                    <a:pt x="880427" y="0"/>
                  </a:lnTo>
                  <a:lnTo>
                    <a:pt x="880427" y="118131"/>
                  </a:lnTo>
                  <a:lnTo>
                    <a:pt x="0" y="118131"/>
                  </a:lnTo>
                  <a:close/>
                </a:path>
              </a:pathLst>
            </a:custGeom>
            <a:solidFill>
              <a:srgbClr val="09E6A1"/>
            </a:solidFill>
          </p:spPr>
          <p:txBody>
            <a:bodyPr/>
            <a:lstStyle/>
            <a:p>
              <a:endParaRPr lang="lv-LV"/>
            </a:p>
          </p:txBody>
        </p:sp>
        <p:sp>
          <p:nvSpPr>
            <p:cNvPr id="36" name="TextBox 36"/>
            <p:cNvSpPr txBox="1"/>
            <p:nvPr/>
          </p:nvSpPr>
          <p:spPr>
            <a:xfrm>
              <a:off x="0" y="-9525"/>
              <a:ext cx="880427" cy="127656"/>
            </a:xfrm>
            <a:prstGeom prst="rect">
              <a:avLst/>
            </a:prstGeom>
          </p:spPr>
          <p:txBody>
            <a:bodyPr lIns="50800" tIns="50800" rIns="50800" bIns="50800" rtlCol="0" anchor="ctr"/>
            <a:lstStyle/>
            <a:p>
              <a:pPr algn="ctr">
                <a:lnSpc>
                  <a:spcPts val="2340"/>
                </a:lnSpc>
              </a:pPr>
              <a:endParaRPr/>
            </a:p>
          </p:txBody>
        </p:sp>
      </p:grpSp>
      <p:grpSp>
        <p:nvGrpSpPr>
          <p:cNvPr id="37" name="Group 37"/>
          <p:cNvGrpSpPr/>
          <p:nvPr/>
        </p:nvGrpSpPr>
        <p:grpSpPr>
          <a:xfrm>
            <a:off x="5357647" y="8737528"/>
            <a:ext cx="3731429" cy="448528"/>
            <a:chOff x="0" y="0"/>
            <a:chExt cx="982763" cy="118131"/>
          </a:xfrm>
        </p:grpSpPr>
        <p:sp>
          <p:nvSpPr>
            <p:cNvPr id="38" name="Freeform 38"/>
            <p:cNvSpPr/>
            <p:nvPr/>
          </p:nvSpPr>
          <p:spPr>
            <a:xfrm>
              <a:off x="0" y="0"/>
              <a:ext cx="982763" cy="118131"/>
            </a:xfrm>
            <a:custGeom>
              <a:avLst/>
              <a:gdLst/>
              <a:ahLst/>
              <a:cxnLst/>
              <a:rect l="l" t="t" r="r" b="b"/>
              <a:pathLst>
                <a:path w="982763" h="118131">
                  <a:moveTo>
                    <a:pt x="0" y="0"/>
                  </a:moveTo>
                  <a:lnTo>
                    <a:pt x="982763" y="0"/>
                  </a:lnTo>
                  <a:lnTo>
                    <a:pt x="982763" y="118131"/>
                  </a:lnTo>
                  <a:lnTo>
                    <a:pt x="0" y="118131"/>
                  </a:lnTo>
                  <a:close/>
                </a:path>
              </a:pathLst>
            </a:custGeom>
            <a:solidFill>
              <a:srgbClr val="09E6A1"/>
            </a:solidFill>
          </p:spPr>
          <p:txBody>
            <a:bodyPr/>
            <a:lstStyle/>
            <a:p>
              <a:endParaRPr lang="lv-LV"/>
            </a:p>
          </p:txBody>
        </p:sp>
        <p:sp>
          <p:nvSpPr>
            <p:cNvPr id="39" name="TextBox 39"/>
            <p:cNvSpPr txBox="1"/>
            <p:nvPr/>
          </p:nvSpPr>
          <p:spPr>
            <a:xfrm>
              <a:off x="0" y="-9525"/>
              <a:ext cx="982763" cy="127656"/>
            </a:xfrm>
            <a:prstGeom prst="rect">
              <a:avLst/>
            </a:prstGeom>
          </p:spPr>
          <p:txBody>
            <a:bodyPr lIns="50800" tIns="50800" rIns="50800" bIns="50800" rtlCol="0" anchor="ctr"/>
            <a:lstStyle/>
            <a:p>
              <a:pPr algn="ctr">
                <a:lnSpc>
                  <a:spcPts val="2340"/>
                </a:lnSpc>
              </a:pPr>
              <a:endParaRPr/>
            </a:p>
          </p:txBody>
        </p:sp>
      </p:grpSp>
      <p:grpSp>
        <p:nvGrpSpPr>
          <p:cNvPr id="40" name="Group 40"/>
          <p:cNvGrpSpPr/>
          <p:nvPr/>
        </p:nvGrpSpPr>
        <p:grpSpPr>
          <a:xfrm>
            <a:off x="5357647" y="8693515"/>
            <a:ext cx="3731429" cy="550969"/>
            <a:chOff x="0" y="0"/>
            <a:chExt cx="4975238" cy="734625"/>
          </a:xfrm>
        </p:grpSpPr>
        <p:sp>
          <p:nvSpPr>
            <p:cNvPr id="41" name="Freeform 41"/>
            <p:cNvSpPr/>
            <p:nvPr/>
          </p:nvSpPr>
          <p:spPr>
            <a:xfrm>
              <a:off x="0" y="0"/>
              <a:ext cx="4975238" cy="683253"/>
            </a:xfrm>
            <a:custGeom>
              <a:avLst/>
              <a:gdLst/>
              <a:ahLst/>
              <a:cxnLst/>
              <a:rect l="l" t="t" r="r" b="b"/>
              <a:pathLst>
                <a:path w="4975238" h="683253">
                  <a:moveTo>
                    <a:pt x="0" y="0"/>
                  </a:moveTo>
                  <a:lnTo>
                    <a:pt x="4975238" y="0"/>
                  </a:lnTo>
                  <a:lnTo>
                    <a:pt x="4975238" y="683253"/>
                  </a:lnTo>
                  <a:lnTo>
                    <a:pt x="0" y="683253"/>
                  </a:lnTo>
                  <a:close/>
                </a:path>
              </a:pathLst>
            </a:custGeom>
          </p:spPr>
          <p:txBody>
            <a:bodyPr/>
            <a:lstStyle/>
            <a:p>
              <a:endParaRPr lang="lv-LV"/>
            </a:p>
          </p:txBody>
        </p:sp>
        <p:sp>
          <p:nvSpPr>
            <p:cNvPr id="42" name="TextBox 42"/>
            <p:cNvSpPr txBox="1"/>
            <p:nvPr/>
          </p:nvSpPr>
          <p:spPr>
            <a:xfrm>
              <a:off x="0" y="41847"/>
              <a:ext cx="4975238" cy="692778"/>
            </a:xfrm>
            <a:prstGeom prst="rect">
              <a:avLst/>
            </a:prstGeom>
          </p:spPr>
          <p:txBody>
            <a:bodyPr lIns="0" tIns="0" rIns="0" bIns="0" rtlCol="0" anchor="t"/>
            <a:lstStyle/>
            <a:p>
              <a:pPr algn="ctr">
                <a:lnSpc>
                  <a:spcPts val="3295"/>
                </a:lnSpc>
              </a:pPr>
              <a:r>
                <a:rPr lang="en-US" sz="2599" b="1" dirty="0">
                  <a:solidFill>
                    <a:srgbClr val="000000"/>
                  </a:solidFill>
                  <a:latin typeface="Montserrat Bold"/>
                  <a:ea typeface="Montserrat Bold"/>
                  <a:cs typeface="Montserrat Bold"/>
                  <a:sym typeface="Montserrat Bold"/>
                </a:rPr>
                <a:t>Andris Nelsons</a:t>
              </a:r>
            </a:p>
          </p:txBody>
        </p:sp>
      </p:grpSp>
      <p:grpSp>
        <p:nvGrpSpPr>
          <p:cNvPr id="43" name="Group 43"/>
          <p:cNvGrpSpPr/>
          <p:nvPr/>
        </p:nvGrpSpPr>
        <p:grpSpPr>
          <a:xfrm>
            <a:off x="9563565" y="5187513"/>
            <a:ext cx="3338280" cy="448528"/>
            <a:chOff x="0" y="0"/>
            <a:chExt cx="879218" cy="118131"/>
          </a:xfrm>
        </p:grpSpPr>
        <p:sp>
          <p:nvSpPr>
            <p:cNvPr id="44" name="Freeform 44"/>
            <p:cNvSpPr/>
            <p:nvPr/>
          </p:nvSpPr>
          <p:spPr>
            <a:xfrm>
              <a:off x="0" y="0"/>
              <a:ext cx="879218" cy="118131"/>
            </a:xfrm>
            <a:custGeom>
              <a:avLst/>
              <a:gdLst/>
              <a:ahLst/>
              <a:cxnLst/>
              <a:rect l="l" t="t" r="r" b="b"/>
              <a:pathLst>
                <a:path w="879218" h="118131">
                  <a:moveTo>
                    <a:pt x="0" y="0"/>
                  </a:moveTo>
                  <a:lnTo>
                    <a:pt x="879218" y="0"/>
                  </a:lnTo>
                  <a:lnTo>
                    <a:pt x="879218" y="118131"/>
                  </a:lnTo>
                  <a:lnTo>
                    <a:pt x="0" y="118131"/>
                  </a:lnTo>
                  <a:close/>
                </a:path>
              </a:pathLst>
            </a:custGeom>
            <a:solidFill>
              <a:srgbClr val="09E6A1"/>
            </a:solidFill>
          </p:spPr>
          <p:txBody>
            <a:bodyPr/>
            <a:lstStyle/>
            <a:p>
              <a:endParaRPr lang="lv-LV"/>
            </a:p>
          </p:txBody>
        </p:sp>
        <p:sp>
          <p:nvSpPr>
            <p:cNvPr id="45" name="TextBox 45"/>
            <p:cNvSpPr txBox="1"/>
            <p:nvPr/>
          </p:nvSpPr>
          <p:spPr>
            <a:xfrm>
              <a:off x="0" y="-9525"/>
              <a:ext cx="879218" cy="127656"/>
            </a:xfrm>
            <a:prstGeom prst="rect">
              <a:avLst/>
            </a:prstGeom>
          </p:spPr>
          <p:txBody>
            <a:bodyPr lIns="50800" tIns="50800" rIns="50800" bIns="50800" rtlCol="0" anchor="ctr"/>
            <a:lstStyle/>
            <a:p>
              <a:pPr algn="ctr">
                <a:lnSpc>
                  <a:spcPts val="2340"/>
                </a:lnSpc>
              </a:pPr>
              <a:endParaRPr/>
            </a:p>
          </p:txBody>
        </p:sp>
      </p:grpSp>
      <p:grpSp>
        <p:nvGrpSpPr>
          <p:cNvPr id="46" name="Group 46"/>
          <p:cNvGrpSpPr/>
          <p:nvPr/>
        </p:nvGrpSpPr>
        <p:grpSpPr>
          <a:xfrm>
            <a:off x="13740045" y="5187513"/>
            <a:ext cx="3338280" cy="448528"/>
            <a:chOff x="0" y="0"/>
            <a:chExt cx="879218" cy="118131"/>
          </a:xfrm>
        </p:grpSpPr>
        <p:sp>
          <p:nvSpPr>
            <p:cNvPr id="47" name="Freeform 47"/>
            <p:cNvSpPr/>
            <p:nvPr/>
          </p:nvSpPr>
          <p:spPr>
            <a:xfrm>
              <a:off x="0" y="0"/>
              <a:ext cx="879218" cy="118131"/>
            </a:xfrm>
            <a:custGeom>
              <a:avLst/>
              <a:gdLst/>
              <a:ahLst/>
              <a:cxnLst/>
              <a:rect l="l" t="t" r="r" b="b"/>
              <a:pathLst>
                <a:path w="879218" h="118131">
                  <a:moveTo>
                    <a:pt x="0" y="0"/>
                  </a:moveTo>
                  <a:lnTo>
                    <a:pt x="879218" y="0"/>
                  </a:lnTo>
                  <a:lnTo>
                    <a:pt x="879218" y="118131"/>
                  </a:lnTo>
                  <a:lnTo>
                    <a:pt x="0" y="118131"/>
                  </a:lnTo>
                  <a:close/>
                </a:path>
              </a:pathLst>
            </a:custGeom>
            <a:solidFill>
              <a:srgbClr val="09E6A1"/>
            </a:solidFill>
          </p:spPr>
          <p:txBody>
            <a:bodyPr/>
            <a:lstStyle/>
            <a:p>
              <a:endParaRPr lang="lv-LV"/>
            </a:p>
          </p:txBody>
        </p:sp>
        <p:sp>
          <p:nvSpPr>
            <p:cNvPr id="48" name="TextBox 48"/>
            <p:cNvSpPr txBox="1"/>
            <p:nvPr/>
          </p:nvSpPr>
          <p:spPr>
            <a:xfrm>
              <a:off x="0" y="-9525"/>
              <a:ext cx="879218" cy="127656"/>
            </a:xfrm>
            <a:prstGeom prst="rect">
              <a:avLst/>
            </a:prstGeom>
          </p:spPr>
          <p:txBody>
            <a:bodyPr lIns="50800" tIns="50800" rIns="50800" bIns="50800" rtlCol="0" anchor="ctr"/>
            <a:lstStyle/>
            <a:p>
              <a:pPr algn="ctr">
                <a:lnSpc>
                  <a:spcPts val="2340"/>
                </a:lnSpc>
              </a:pPr>
              <a:endParaRPr/>
            </a:p>
          </p:txBody>
        </p:sp>
      </p:grpSp>
      <p:grpSp>
        <p:nvGrpSpPr>
          <p:cNvPr id="49" name="Group 49"/>
          <p:cNvGrpSpPr/>
          <p:nvPr/>
        </p:nvGrpSpPr>
        <p:grpSpPr>
          <a:xfrm>
            <a:off x="1263716" y="5155532"/>
            <a:ext cx="3208421" cy="597568"/>
            <a:chOff x="0" y="0"/>
            <a:chExt cx="4277894" cy="796757"/>
          </a:xfrm>
        </p:grpSpPr>
        <p:sp>
          <p:nvSpPr>
            <p:cNvPr id="50" name="Freeform 50"/>
            <p:cNvSpPr/>
            <p:nvPr/>
          </p:nvSpPr>
          <p:spPr>
            <a:xfrm>
              <a:off x="0" y="0"/>
              <a:ext cx="4277894" cy="683253"/>
            </a:xfrm>
            <a:custGeom>
              <a:avLst/>
              <a:gdLst/>
              <a:ahLst/>
              <a:cxnLst/>
              <a:rect l="l" t="t" r="r" b="b"/>
              <a:pathLst>
                <a:path w="4277894" h="683253">
                  <a:moveTo>
                    <a:pt x="0" y="0"/>
                  </a:moveTo>
                  <a:lnTo>
                    <a:pt x="4277894" y="0"/>
                  </a:lnTo>
                  <a:lnTo>
                    <a:pt x="4277894" y="683253"/>
                  </a:lnTo>
                  <a:lnTo>
                    <a:pt x="0" y="683253"/>
                  </a:lnTo>
                  <a:close/>
                </a:path>
              </a:pathLst>
            </a:custGeom>
          </p:spPr>
          <p:txBody>
            <a:bodyPr/>
            <a:lstStyle/>
            <a:p>
              <a:endParaRPr lang="lv-LV"/>
            </a:p>
          </p:txBody>
        </p:sp>
        <p:sp>
          <p:nvSpPr>
            <p:cNvPr id="51" name="TextBox 51"/>
            <p:cNvSpPr txBox="1"/>
            <p:nvPr/>
          </p:nvSpPr>
          <p:spPr>
            <a:xfrm>
              <a:off x="0" y="103979"/>
              <a:ext cx="4277893" cy="692778"/>
            </a:xfrm>
            <a:prstGeom prst="rect">
              <a:avLst/>
            </a:prstGeom>
          </p:spPr>
          <p:txBody>
            <a:bodyPr lIns="0" tIns="0" rIns="0" bIns="0" rtlCol="0" anchor="t"/>
            <a:lstStyle/>
            <a:p>
              <a:pPr algn="ctr">
                <a:lnSpc>
                  <a:spcPts val="3295"/>
                </a:lnSpc>
              </a:pPr>
              <a:r>
                <a:rPr lang="en-US" sz="2599" b="1" dirty="0">
                  <a:solidFill>
                    <a:srgbClr val="000000"/>
                  </a:solidFill>
                  <a:latin typeface="Montserrat Bold"/>
                  <a:ea typeface="Montserrat Bold"/>
                  <a:cs typeface="Montserrat Bold"/>
                  <a:sym typeface="Montserrat Bold"/>
                </a:rPr>
                <a:t>Mikail </a:t>
              </a:r>
              <a:r>
                <a:rPr lang="en-US" sz="2599" b="1" dirty="0" err="1">
                  <a:solidFill>
                    <a:srgbClr val="000000"/>
                  </a:solidFill>
                  <a:latin typeface="Montserrat Bold"/>
                  <a:ea typeface="Montserrat Bold"/>
                  <a:cs typeface="Montserrat Bold"/>
                  <a:sym typeface="Montserrat Bold"/>
                </a:rPr>
                <a:t>Barishnikov</a:t>
              </a:r>
              <a:endParaRPr lang="en-US" sz="2599" b="1" dirty="0">
                <a:solidFill>
                  <a:srgbClr val="000000"/>
                </a:solidFill>
                <a:latin typeface="Montserrat Bold"/>
                <a:ea typeface="Montserrat Bold"/>
                <a:cs typeface="Montserrat Bold"/>
                <a:sym typeface="Montserrat Bold"/>
              </a:endParaRPr>
            </a:p>
          </p:txBody>
        </p:sp>
      </p:grpSp>
      <p:grpSp>
        <p:nvGrpSpPr>
          <p:cNvPr id="52" name="Group 52"/>
          <p:cNvGrpSpPr/>
          <p:nvPr/>
        </p:nvGrpSpPr>
        <p:grpSpPr>
          <a:xfrm>
            <a:off x="9658889" y="5143500"/>
            <a:ext cx="3208421" cy="609600"/>
            <a:chOff x="0" y="0"/>
            <a:chExt cx="4277894" cy="812799"/>
          </a:xfrm>
        </p:grpSpPr>
        <p:sp>
          <p:nvSpPr>
            <p:cNvPr id="53" name="Freeform 53"/>
            <p:cNvSpPr/>
            <p:nvPr/>
          </p:nvSpPr>
          <p:spPr>
            <a:xfrm>
              <a:off x="0" y="0"/>
              <a:ext cx="4277894" cy="683253"/>
            </a:xfrm>
            <a:custGeom>
              <a:avLst/>
              <a:gdLst/>
              <a:ahLst/>
              <a:cxnLst/>
              <a:rect l="l" t="t" r="r" b="b"/>
              <a:pathLst>
                <a:path w="4277894" h="683253">
                  <a:moveTo>
                    <a:pt x="0" y="0"/>
                  </a:moveTo>
                  <a:lnTo>
                    <a:pt x="4277894" y="0"/>
                  </a:lnTo>
                  <a:lnTo>
                    <a:pt x="4277894" y="683253"/>
                  </a:lnTo>
                  <a:lnTo>
                    <a:pt x="0" y="683253"/>
                  </a:lnTo>
                  <a:close/>
                </a:path>
              </a:pathLst>
            </a:custGeom>
          </p:spPr>
          <p:txBody>
            <a:bodyPr/>
            <a:lstStyle/>
            <a:p>
              <a:endParaRPr lang="lv-LV"/>
            </a:p>
          </p:txBody>
        </p:sp>
        <p:sp>
          <p:nvSpPr>
            <p:cNvPr id="54" name="TextBox 54"/>
            <p:cNvSpPr txBox="1"/>
            <p:nvPr/>
          </p:nvSpPr>
          <p:spPr>
            <a:xfrm>
              <a:off x="0" y="120021"/>
              <a:ext cx="4277893" cy="692778"/>
            </a:xfrm>
            <a:prstGeom prst="rect">
              <a:avLst/>
            </a:prstGeom>
          </p:spPr>
          <p:txBody>
            <a:bodyPr lIns="0" tIns="0" rIns="0" bIns="0" rtlCol="0" anchor="t"/>
            <a:lstStyle/>
            <a:p>
              <a:pPr algn="ctr">
                <a:lnSpc>
                  <a:spcPts val="3295"/>
                </a:lnSpc>
              </a:pPr>
              <a:r>
                <a:rPr lang="en-US" sz="2599" b="1" dirty="0">
                  <a:solidFill>
                    <a:srgbClr val="000000"/>
                  </a:solidFill>
                  <a:latin typeface="Montserrat Bold"/>
                  <a:ea typeface="Montserrat Bold"/>
                  <a:cs typeface="Montserrat Bold"/>
                  <a:sym typeface="Montserrat Bold"/>
                </a:rPr>
                <a:t>Mark Rothko</a:t>
              </a:r>
            </a:p>
          </p:txBody>
        </p:sp>
      </p:grpSp>
      <p:grpSp>
        <p:nvGrpSpPr>
          <p:cNvPr id="55" name="Group 55"/>
          <p:cNvGrpSpPr/>
          <p:nvPr/>
        </p:nvGrpSpPr>
        <p:grpSpPr>
          <a:xfrm>
            <a:off x="13797195" y="5155532"/>
            <a:ext cx="3208421" cy="597568"/>
            <a:chOff x="0" y="0"/>
            <a:chExt cx="4277894" cy="796757"/>
          </a:xfrm>
        </p:grpSpPr>
        <p:sp>
          <p:nvSpPr>
            <p:cNvPr id="56" name="Freeform 56"/>
            <p:cNvSpPr/>
            <p:nvPr/>
          </p:nvSpPr>
          <p:spPr>
            <a:xfrm>
              <a:off x="0" y="0"/>
              <a:ext cx="4277894" cy="683253"/>
            </a:xfrm>
            <a:custGeom>
              <a:avLst/>
              <a:gdLst/>
              <a:ahLst/>
              <a:cxnLst/>
              <a:rect l="l" t="t" r="r" b="b"/>
              <a:pathLst>
                <a:path w="4277894" h="683253">
                  <a:moveTo>
                    <a:pt x="0" y="0"/>
                  </a:moveTo>
                  <a:lnTo>
                    <a:pt x="4277894" y="0"/>
                  </a:lnTo>
                  <a:lnTo>
                    <a:pt x="4277894" y="683253"/>
                  </a:lnTo>
                  <a:lnTo>
                    <a:pt x="0" y="683253"/>
                  </a:lnTo>
                  <a:close/>
                </a:path>
              </a:pathLst>
            </a:custGeom>
          </p:spPr>
          <p:txBody>
            <a:bodyPr/>
            <a:lstStyle/>
            <a:p>
              <a:endParaRPr lang="lv-LV"/>
            </a:p>
          </p:txBody>
        </p:sp>
        <p:sp>
          <p:nvSpPr>
            <p:cNvPr id="57" name="TextBox 57"/>
            <p:cNvSpPr txBox="1"/>
            <p:nvPr/>
          </p:nvSpPr>
          <p:spPr>
            <a:xfrm>
              <a:off x="0" y="103979"/>
              <a:ext cx="4277893" cy="692778"/>
            </a:xfrm>
            <a:prstGeom prst="rect">
              <a:avLst/>
            </a:prstGeom>
          </p:spPr>
          <p:txBody>
            <a:bodyPr lIns="0" tIns="0" rIns="0" bIns="0" rtlCol="0" anchor="t"/>
            <a:lstStyle/>
            <a:p>
              <a:pPr algn="ctr">
                <a:lnSpc>
                  <a:spcPts val="3295"/>
                </a:lnSpc>
              </a:pPr>
              <a:r>
                <a:rPr lang="en-US" sz="2599" b="1" dirty="0">
                  <a:solidFill>
                    <a:srgbClr val="000000"/>
                  </a:solidFill>
                  <a:latin typeface="Montserrat Bold"/>
                  <a:ea typeface="Montserrat Bold"/>
                  <a:cs typeface="Montserrat Bold"/>
                  <a:sym typeface="Montserrat Bold"/>
                </a:rPr>
                <a:t>Pēteris Vasks</a:t>
              </a:r>
            </a:p>
          </p:txBody>
        </p:sp>
      </p:grpSp>
      <p:grpSp>
        <p:nvGrpSpPr>
          <p:cNvPr id="58" name="Group 58"/>
          <p:cNvGrpSpPr/>
          <p:nvPr/>
        </p:nvGrpSpPr>
        <p:grpSpPr>
          <a:xfrm>
            <a:off x="1206016" y="8742338"/>
            <a:ext cx="3342870" cy="448528"/>
            <a:chOff x="0" y="0"/>
            <a:chExt cx="880427" cy="118131"/>
          </a:xfrm>
        </p:grpSpPr>
        <p:sp>
          <p:nvSpPr>
            <p:cNvPr id="59" name="Freeform 59"/>
            <p:cNvSpPr/>
            <p:nvPr/>
          </p:nvSpPr>
          <p:spPr>
            <a:xfrm>
              <a:off x="0" y="0"/>
              <a:ext cx="880427" cy="118131"/>
            </a:xfrm>
            <a:custGeom>
              <a:avLst/>
              <a:gdLst/>
              <a:ahLst/>
              <a:cxnLst/>
              <a:rect l="l" t="t" r="r" b="b"/>
              <a:pathLst>
                <a:path w="880427" h="118131">
                  <a:moveTo>
                    <a:pt x="0" y="0"/>
                  </a:moveTo>
                  <a:lnTo>
                    <a:pt x="880427" y="0"/>
                  </a:lnTo>
                  <a:lnTo>
                    <a:pt x="880427" y="118131"/>
                  </a:lnTo>
                  <a:lnTo>
                    <a:pt x="0" y="118131"/>
                  </a:lnTo>
                  <a:close/>
                </a:path>
              </a:pathLst>
            </a:custGeom>
            <a:solidFill>
              <a:srgbClr val="09E6A1"/>
            </a:solidFill>
          </p:spPr>
          <p:txBody>
            <a:bodyPr/>
            <a:lstStyle/>
            <a:p>
              <a:endParaRPr lang="lv-LV"/>
            </a:p>
          </p:txBody>
        </p:sp>
        <p:sp>
          <p:nvSpPr>
            <p:cNvPr id="60" name="TextBox 60"/>
            <p:cNvSpPr txBox="1"/>
            <p:nvPr/>
          </p:nvSpPr>
          <p:spPr>
            <a:xfrm>
              <a:off x="0" y="-9525"/>
              <a:ext cx="880427" cy="127656"/>
            </a:xfrm>
            <a:prstGeom prst="rect">
              <a:avLst/>
            </a:prstGeom>
          </p:spPr>
          <p:txBody>
            <a:bodyPr lIns="50800" tIns="50800" rIns="50800" bIns="50800" rtlCol="0" anchor="ctr"/>
            <a:lstStyle/>
            <a:p>
              <a:pPr algn="ctr">
                <a:lnSpc>
                  <a:spcPts val="2340"/>
                </a:lnSpc>
              </a:pPr>
              <a:endParaRPr/>
            </a:p>
          </p:txBody>
        </p:sp>
      </p:grpSp>
      <p:grpSp>
        <p:nvGrpSpPr>
          <p:cNvPr id="61" name="Group 61"/>
          <p:cNvGrpSpPr/>
          <p:nvPr/>
        </p:nvGrpSpPr>
        <p:grpSpPr>
          <a:xfrm>
            <a:off x="5412658" y="5194278"/>
            <a:ext cx="3342870" cy="448528"/>
            <a:chOff x="0" y="0"/>
            <a:chExt cx="880427" cy="118131"/>
          </a:xfrm>
        </p:grpSpPr>
        <p:sp>
          <p:nvSpPr>
            <p:cNvPr id="62" name="Freeform 62"/>
            <p:cNvSpPr/>
            <p:nvPr/>
          </p:nvSpPr>
          <p:spPr>
            <a:xfrm>
              <a:off x="0" y="0"/>
              <a:ext cx="880427" cy="118131"/>
            </a:xfrm>
            <a:custGeom>
              <a:avLst/>
              <a:gdLst/>
              <a:ahLst/>
              <a:cxnLst/>
              <a:rect l="l" t="t" r="r" b="b"/>
              <a:pathLst>
                <a:path w="880427" h="118131">
                  <a:moveTo>
                    <a:pt x="0" y="0"/>
                  </a:moveTo>
                  <a:lnTo>
                    <a:pt x="880427" y="0"/>
                  </a:lnTo>
                  <a:lnTo>
                    <a:pt x="880427" y="118131"/>
                  </a:lnTo>
                  <a:lnTo>
                    <a:pt x="0" y="118131"/>
                  </a:lnTo>
                  <a:close/>
                </a:path>
              </a:pathLst>
            </a:custGeom>
            <a:solidFill>
              <a:srgbClr val="09E6A1"/>
            </a:solidFill>
          </p:spPr>
          <p:txBody>
            <a:bodyPr/>
            <a:lstStyle/>
            <a:p>
              <a:endParaRPr lang="lv-LV"/>
            </a:p>
          </p:txBody>
        </p:sp>
        <p:sp>
          <p:nvSpPr>
            <p:cNvPr id="63" name="TextBox 63"/>
            <p:cNvSpPr txBox="1"/>
            <p:nvPr/>
          </p:nvSpPr>
          <p:spPr>
            <a:xfrm>
              <a:off x="0" y="-9525"/>
              <a:ext cx="880427" cy="127656"/>
            </a:xfrm>
            <a:prstGeom prst="rect">
              <a:avLst/>
            </a:prstGeom>
          </p:spPr>
          <p:txBody>
            <a:bodyPr lIns="50800" tIns="50800" rIns="50800" bIns="50800" rtlCol="0" anchor="ctr"/>
            <a:lstStyle/>
            <a:p>
              <a:pPr algn="ctr">
                <a:lnSpc>
                  <a:spcPts val="2340"/>
                </a:lnSpc>
              </a:pPr>
              <a:endParaRPr/>
            </a:p>
          </p:txBody>
        </p:sp>
      </p:grpSp>
      <p:grpSp>
        <p:nvGrpSpPr>
          <p:cNvPr id="64" name="Group 64"/>
          <p:cNvGrpSpPr/>
          <p:nvPr/>
        </p:nvGrpSpPr>
        <p:grpSpPr>
          <a:xfrm>
            <a:off x="9715965" y="8742338"/>
            <a:ext cx="3338280" cy="448528"/>
            <a:chOff x="0" y="0"/>
            <a:chExt cx="879218" cy="118131"/>
          </a:xfrm>
        </p:grpSpPr>
        <p:sp>
          <p:nvSpPr>
            <p:cNvPr id="65" name="Freeform 65"/>
            <p:cNvSpPr/>
            <p:nvPr/>
          </p:nvSpPr>
          <p:spPr>
            <a:xfrm>
              <a:off x="0" y="0"/>
              <a:ext cx="879218" cy="118131"/>
            </a:xfrm>
            <a:custGeom>
              <a:avLst/>
              <a:gdLst/>
              <a:ahLst/>
              <a:cxnLst/>
              <a:rect l="l" t="t" r="r" b="b"/>
              <a:pathLst>
                <a:path w="879218" h="118131">
                  <a:moveTo>
                    <a:pt x="0" y="0"/>
                  </a:moveTo>
                  <a:lnTo>
                    <a:pt x="879218" y="0"/>
                  </a:lnTo>
                  <a:lnTo>
                    <a:pt x="879218" y="118131"/>
                  </a:lnTo>
                  <a:lnTo>
                    <a:pt x="0" y="118131"/>
                  </a:lnTo>
                  <a:close/>
                </a:path>
              </a:pathLst>
            </a:custGeom>
            <a:solidFill>
              <a:srgbClr val="09E6A1"/>
            </a:solidFill>
          </p:spPr>
          <p:txBody>
            <a:bodyPr/>
            <a:lstStyle/>
            <a:p>
              <a:endParaRPr lang="lv-LV"/>
            </a:p>
          </p:txBody>
        </p:sp>
        <p:sp>
          <p:nvSpPr>
            <p:cNvPr id="66" name="TextBox 66"/>
            <p:cNvSpPr txBox="1"/>
            <p:nvPr/>
          </p:nvSpPr>
          <p:spPr>
            <a:xfrm>
              <a:off x="0" y="-9525"/>
              <a:ext cx="879218" cy="127656"/>
            </a:xfrm>
            <a:prstGeom prst="rect">
              <a:avLst/>
            </a:prstGeom>
          </p:spPr>
          <p:txBody>
            <a:bodyPr lIns="50800" tIns="50800" rIns="50800" bIns="50800" rtlCol="0" anchor="ctr"/>
            <a:lstStyle/>
            <a:p>
              <a:pPr algn="ctr">
                <a:lnSpc>
                  <a:spcPts val="2340"/>
                </a:lnSpc>
              </a:pPr>
              <a:endParaRPr/>
            </a:p>
          </p:txBody>
        </p:sp>
      </p:grpSp>
      <p:grpSp>
        <p:nvGrpSpPr>
          <p:cNvPr id="67" name="Group 67"/>
          <p:cNvGrpSpPr/>
          <p:nvPr/>
        </p:nvGrpSpPr>
        <p:grpSpPr>
          <a:xfrm>
            <a:off x="13921020" y="8742338"/>
            <a:ext cx="3338280" cy="448528"/>
            <a:chOff x="0" y="0"/>
            <a:chExt cx="879218" cy="118131"/>
          </a:xfrm>
        </p:grpSpPr>
        <p:sp>
          <p:nvSpPr>
            <p:cNvPr id="68" name="Freeform 68"/>
            <p:cNvSpPr/>
            <p:nvPr/>
          </p:nvSpPr>
          <p:spPr>
            <a:xfrm>
              <a:off x="0" y="0"/>
              <a:ext cx="879218" cy="118131"/>
            </a:xfrm>
            <a:custGeom>
              <a:avLst/>
              <a:gdLst/>
              <a:ahLst/>
              <a:cxnLst/>
              <a:rect l="l" t="t" r="r" b="b"/>
              <a:pathLst>
                <a:path w="879218" h="118131">
                  <a:moveTo>
                    <a:pt x="0" y="0"/>
                  </a:moveTo>
                  <a:lnTo>
                    <a:pt x="879218" y="0"/>
                  </a:lnTo>
                  <a:lnTo>
                    <a:pt x="879218" y="118131"/>
                  </a:lnTo>
                  <a:lnTo>
                    <a:pt x="0" y="118131"/>
                  </a:lnTo>
                  <a:close/>
                </a:path>
              </a:pathLst>
            </a:custGeom>
            <a:solidFill>
              <a:srgbClr val="09E6A1"/>
            </a:solidFill>
          </p:spPr>
          <p:txBody>
            <a:bodyPr/>
            <a:lstStyle/>
            <a:p>
              <a:endParaRPr lang="lv-LV"/>
            </a:p>
          </p:txBody>
        </p:sp>
        <p:sp>
          <p:nvSpPr>
            <p:cNvPr id="69" name="TextBox 69"/>
            <p:cNvSpPr txBox="1"/>
            <p:nvPr/>
          </p:nvSpPr>
          <p:spPr>
            <a:xfrm>
              <a:off x="0" y="-9525"/>
              <a:ext cx="879218" cy="127656"/>
            </a:xfrm>
            <a:prstGeom prst="rect">
              <a:avLst/>
            </a:prstGeom>
          </p:spPr>
          <p:txBody>
            <a:bodyPr lIns="50800" tIns="50800" rIns="50800" bIns="50800" rtlCol="0" anchor="ctr"/>
            <a:lstStyle/>
            <a:p>
              <a:pPr algn="ctr">
                <a:lnSpc>
                  <a:spcPts val="2340"/>
                </a:lnSpc>
              </a:pPr>
              <a:endParaRPr/>
            </a:p>
          </p:txBody>
        </p:sp>
      </p:grpSp>
      <p:grpSp>
        <p:nvGrpSpPr>
          <p:cNvPr id="70" name="Group 70"/>
          <p:cNvGrpSpPr/>
          <p:nvPr/>
        </p:nvGrpSpPr>
        <p:grpSpPr>
          <a:xfrm>
            <a:off x="1263716" y="8710357"/>
            <a:ext cx="3208421" cy="547943"/>
            <a:chOff x="0" y="0"/>
            <a:chExt cx="4277894" cy="730590"/>
          </a:xfrm>
        </p:grpSpPr>
        <p:sp>
          <p:nvSpPr>
            <p:cNvPr id="71" name="Freeform 71"/>
            <p:cNvSpPr/>
            <p:nvPr/>
          </p:nvSpPr>
          <p:spPr>
            <a:xfrm>
              <a:off x="0" y="0"/>
              <a:ext cx="4277894" cy="683253"/>
            </a:xfrm>
            <a:custGeom>
              <a:avLst/>
              <a:gdLst/>
              <a:ahLst/>
              <a:cxnLst/>
              <a:rect l="l" t="t" r="r" b="b"/>
              <a:pathLst>
                <a:path w="4277894" h="683253">
                  <a:moveTo>
                    <a:pt x="0" y="0"/>
                  </a:moveTo>
                  <a:lnTo>
                    <a:pt x="4277894" y="0"/>
                  </a:lnTo>
                  <a:lnTo>
                    <a:pt x="4277894" y="683253"/>
                  </a:lnTo>
                  <a:lnTo>
                    <a:pt x="0" y="683253"/>
                  </a:lnTo>
                  <a:close/>
                </a:path>
              </a:pathLst>
            </a:custGeom>
          </p:spPr>
          <p:txBody>
            <a:bodyPr/>
            <a:lstStyle/>
            <a:p>
              <a:endParaRPr lang="lv-LV"/>
            </a:p>
          </p:txBody>
        </p:sp>
        <p:sp>
          <p:nvSpPr>
            <p:cNvPr id="72" name="TextBox 72"/>
            <p:cNvSpPr txBox="1"/>
            <p:nvPr/>
          </p:nvSpPr>
          <p:spPr>
            <a:xfrm>
              <a:off x="0" y="37812"/>
              <a:ext cx="4277893" cy="692778"/>
            </a:xfrm>
            <a:prstGeom prst="rect">
              <a:avLst/>
            </a:prstGeom>
          </p:spPr>
          <p:txBody>
            <a:bodyPr lIns="0" tIns="0" rIns="0" bIns="0" rtlCol="0" anchor="t"/>
            <a:lstStyle/>
            <a:p>
              <a:pPr algn="ctr">
                <a:lnSpc>
                  <a:spcPts val="3295"/>
                </a:lnSpc>
              </a:pPr>
              <a:r>
                <a:rPr lang="en-US" sz="2599" b="1" dirty="0">
                  <a:solidFill>
                    <a:srgbClr val="000000"/>
                  </a:solidFill>
                  <a:latin typeface="Montserrat Bold"/>
                  <a:ea typeface="Montserrat Bold"/>
                  <a:cs typeface="Montserrat Bold"/>
                  <a:sym typeface="Montserrat Bold"/>
                </a:rPr>
                <a:t>Anatolijs Lapiņš</a:t>
              </a:r>
            </a:p>
          </p:txBody>
        </p:sp>
      </p:grpSp>
      <p:grpSp>
        <p:nvGrpSpPr>
          <p:cNvPr id="73" name="Group 73"/>
          <p:cNvGrpSpPr/>
          <p:nvPr/>
        </p:nvGrpSpPr>
        <p:grpSpPr>
          <a:xfrm>
            <a:off x="5492059" y="5150265"/>
            <a:ext cx="3208421" cy="602835"/>
            <a:chOff x="0" y="0"/>
            <a:chExt cx="4277894" cy="803779"/>
          </a:xfrm>
        </p:grpSpPr>
        <p:sp>
          <p:nvSpPr>
            <p:cNvPr id="74" name="Freeform 74"/>
            <p:cNvSpPr/>
            <p:nvPr/>
          </p:nvSpPr>
          <p:spPr>
            <a:xfrm>
              <a:off x="0" y="0"/>
              <a:ext cx="4277894" cy="683253"/>
            </a:xfrm>
            <a:custGeom>
              <a:avLst/>
              <a:gdLst/>
              <a:ahLst/>
              <a:cxnLst/>
              <a:rect l="l" t="t" r="r" b="b"/>
              <a:pathLst>
                <a:path w="4277894" h="683253">
                  <a:moveTo>
                    <a:pt x="0" y="0"/>
                  </a:moveTo>
                  <a:lnTo>
                    <a:pt x="4277894" y="0"/>
                  </a:lnTo>
                  <a:lnTo>
                    <a:pt x="4277894" y="683253"/>
                  </a:lnTo>
                  <a:lnTo>
                    <a:pt x="0" y="683253"/>
                  </a:lnTo>
                  <a:close/>
                </a:path>
              </a:pathLst>
            </a:custGeom>
          </p:spPr>
          <p:txBody>
            <a:bodyPr/>
            <a:lstStyle/>
            <a:p>
              <a:endParaRPr lang="lv-LV"/>
            </a:p>
          </p:txBody>
        </p:sp>
        <p:sp>
          <p:nvSpPr>
            <p:cNvPr id="75" name="TextBox 75"/>
            <p:cNvSpPr txBox="1"/>
            <p:nvPr/>
          </p:nvSpPr>
          <p:spPr>
            <a:xfrm>
              <a:off x="0" y="111001"/>
              <a:ext cx="4277893" cy="692778"/>
            </a:xfrm>
            <a:prstGeom prst="rect">
              <a:avLst/>
            </a:prstGeom>
          </p:spPr>
          <p:txBody>
            <a:bodyPr lIns="0" tIns="0" rIns="0" bIns="0" rtlCol="0" anchor="t"/>
            <a:lstStyle/>
            <a:p>
              <a:pPr algn="ctr">
                <a:lnSpc>
                  <a:spcPts val="3295"/>
                </a:lnSpc>
              </a:pPr>
              <a:r>
                <a:rPr lang="en-US" sz="2599" b="1" dirty="0">
                  <a:solidFill>
                    <a:srgbClr val="000000"/>
                  </a:solidFill>
                  <a:latin typeface="Montserrat Bold"/>
                  <a:ea typeface="Montserrat Bold"/>
                  <a:cs typeface="Montserrat Bold"/>
                  <a:sym typeface="Montserrat Bold"/>
                </a:rPr>
                <a:t>Elina </a:t>
              </a:r>
              <a:r>
                <a:rPr lang="en-US" sz="2599" b="1" dirty="0" err="1">
                  <a:solidFill>
                    <a:srgbClr val="000000"/>
                  </a:solidFill>
                  <a:latin typeface="Montserrat Bold"/>
                  <a:ea typeface="Montserrat Bold"/>
                  <a:cs typeface="Montserrat Bold"/>
                  <a:sym typeface="Montserrat Bold"/>
                </a:rPr>
                <a:t>Garanca</a:t>
              </a:r>
              <a:endParaRPr lang="en-US" sz="2599" b="1" dirty="0">
                <a:solidFill>
                  <a:srgbClr val="000000"/>
                </a:solidFill>
                <a:latin typeface="Montserrat Bold"/>
                <a:ea typeface="Montserrat Bold"/>
                <a:cs typeface="Montserrat Bold"/>
                <a:sym typeface="Montserrat Bold"/>
              </a:endParaRPr>
            </a:p>
          </p:txBody>
        </p:sp>
      </p:grpSp>
      <p:grpSp>
        <p:nvGrpSpPr>
          <p:cNvPr id="76" name="Group 76"/>
          <p:cNvGrpSpPr/>
          <p:nvPr/>
        </p:nvGrpSpPr>
        <p:grpSpPr>
          <a:xfrm>
            <a:off x="9811289" y="8698325"/>
            <a:ext cx="3208421" cy="559975"/>
            <a:chOff x="0" y="0"/>
            <a:chExt cx="4277894" cy="746633"/>
          </a:xfrm>
        </p:grpSpPr>
        <p:sp>
          <p:nvSpPr>
            <p:cNvPr id="77" name="Freeform 77"/>
            <p:cNvSpPr/>
            <p:nvPr/>
          </p:nvSpPr>
          <p:spPr>
            <a:xfrm>
              <a:off x="0" y="0"/>
              <a:ext cx="4277894" cy="683253"/>
            </a:xfrm>
            <a:custGeom>
              <a:avLst/>
              <a:gdLst/>
              <a:ahLst/>
              <a:cxnLst/>
              <a:rect l="l" t="t" r="r" b="b"/>
              <a:pathLst>
                <a:path w="4277894" h="683253">
                  <a:moveTo>
                    <a:pt x="0" y="0"/>
                  </a:moveTo>
                  <a:lnTo>
                    <a:pt x="4277894" y="0"/>
                  </a:lnTo>
                  <a:lnTo>
                    <a:pt x="4277894" y="683253"/>
                  </a:lnTo>
                  <a:lnTo>
                    <a:pt x="0" y="683253"/>
                  </a:lnTo>
                  <a:close/>
                </a:path>
              </a:pathLst>
            </a:custGeom>
          </p:spPr>
          <p:txBody>
            <a:bodyPr/>
            <a:lstStyle/>
            <a:p>
              <a:endParaRPr lang="lv-LV"/>
            </a:p>
          </p:txBody>
        </p:sp>
        <p:sp>
          <p:nvSpPr>
            <p:cNvPr id="78" name="TextBox 78"/>
            <p:cNvSpPr txBox="1"/>
            <p:nvPr/>
          </p:nvSpPr>
          <p:spPr>
            <a:xfrm>
              <a:off x="0" y="53855"/>
              <a:ext cx="4277893" cy="692778"/>
            </a:xfrm>
            <a:prstGeom prst="rect">
              <a:avLst/>
            </a:prstGeom>
          </p:spPr>
          <p:txBody>
            <a:bodyPr lIns="0" tIns="0" rIns="0" bIns="0" rtlCol="0" anchor="t"/>
            <a:lstStyle/>
            <a:p>
              <a:pPr algn="ctr">
                <a:lnSpc>
                  <a:spcPts val="3295"/>
                </a:lnSpc>
              </a:pPr>
              <a:r>
                <a:rPr lang="en-US" sz="2599" b="1" dirty="0">
                  <a:solidFill>
                    <a:srgbClr val="000000"/>
                  </a:solidFill>
                  <a:latin typeface="Montserrat Bold"/>
                  <a:ea typeface="Montserrat Bold"/>
                  <a:cs typeface="Montserrat Bold"/>
                  <a:sym typeface="Montserrat Bold"/>
                </a:rPr>
                <a:t>Jacob Davis</a:t>
              </a:r>
            </a:p>
          </p:txBody>
        </p:sp>
      </p:grpSp>
      <p:grpSp>
        <p:nvGrpSpPr>
          <p:cNvPr id="79" name="Group 79"/>
          <p:cNvGrpSpPr/>
          <p:nvPr/>
        </p:nvGrpSpPr>
        <p:grpSpPr>
          <a:xfrm>
            <a:off x="13978170" y="8710357"/>
            <a:ext cx="3208421" cy="547943"/>
            <a:chOff x="0" y="0"/>
            <a:chExt cx="4277894" cy="730590"/>
          </a:xfrm>
        </p:grpSpPr>
        <p:sp>
          <p:nvSpPr>
            <p:cNvPr id="80" name="Freeform 80"/>
            <p:cNvSpPr/>
            <p:nvPr/>
          </p:nvSpPr>
          <p:spPr>
            <a:xfrm>
              <a:off x="0" y="0"/>
              <a:ext cx="4277894" cy="683253"/>
            </a:xfrm>
            <a:custGeom>
              <a:avLst/>
              <a:gdLst/>
              <a:ahLst/>
              <a:cxnLst/>
              <a:rect l="l" t="t" r="r" b="b"/>
              <a:pathLst>
                <a:path w="4277894" h="683253">
                  <a:moveTo>
                    <a:pt x="0" y="0"/>
                  </a:moveTo>
                  <a:lnTo>
                    <a:pt x="4277894" y="0"/>
                  </a:lnTo>
                  <a:lnTo>
                    <a:pt x="4277894" y="683253"/>
                  </a:lnTo>
                  <a:lnTo>
                    <a:pt x="0" y="683253"/>
                  </a:lnTo>
                  <a:close/>
                </a:path>
              </a:pathLst>
            </a:custGeom>
          </p:spPr>
          <p:txBody>
            <a:bodyPr/>
            <a:lstStyle/>
            <a:p>
              <a:endParaRPr lang="lv-LV"/>
            </a:p>
          </p:txBody>
        </p:sp>
        <p:sp>
          <p:nvSpPr>
            <p:cNvPr id="81" name="TextBox 81"/>
            <p:cNvSpPr txBox="1"/>
            <p:nvPr/>
          </p:nvSpPr>
          <p:spPr>
            <a:xfrm>
              <a:off x="0" y="37812"/>
              <a:ext cx="4277893" cy="692778"/>
            </a:xfrm>
            <a:prstGeom prst="rect">
              <a:avLst/>
            </a:prstGeom>
          </p:spPr>
          <p:txBody>
            <a:bodyPr lIns="0" tIns="0" rIns="0" bIns="0" rtlCol="0" anchor="t"/>
            <a:lstStyle/>
            <a:p>
              <a:pPr algn="ctr">
                <a:lnSpc>
                  <a:spcPts val="3295"/>
                </a:lnSpc>
              </a:pPr>
              <a:r>
                <a:rPr lang="en-US" sz="2599" b="1" dirty="0">
                  <a:solidFill>
                    <a:srgbClr val="000000"/>
                  </a:solidFill>
                  <a:latin typeface="Montserrat Bold"/>
                  <a:ea typeface="Montserrat Bold"/>
                  <a:cs typeface="Montserrat Bold"/>
                  <a:sym typeface="Montserrat Bold"/>
                </a:rPr>
                <a:t>Gints </a:t>
              </a:r>
              <a:r>
                <a:rPr lang="en-US" sz="2599" b="1" dirty="0" err="1">
                  <a:solidFill>
                    <a:srgbClr val="000000"/>
                  </a:solidFill>
                  <a:latin typeface="Montserrat Bold"/>
                  <a:ea typeface="Montserrat Bold"/>
                  <a:cs typeface="Montserrat Bold"/>
                  <a:sym typeface="Montserrat Bold"/>
                </a:rPr>
                <a:t>Zilbalodis</a:t>
              </a:r>
              <a:endParaRPr lang="en-US" sz="2599" b="1" dirty="0">
                <a:solidFill>
                  <a:srgbClr val="000000"/>
                </a:solidFill>
                <a:latin typeface="Montserrat Bold"/>
                <a:ea typeface="Montserrat Bold"/>
                <a:cs typeface="Montserrat Bold"/>
                <a:sym typeface="Montserrat Bold"/>
              </a:endParaRPr>
            </a:p>
          </p:txBody>
        </p:sp>
      </p:grpSp>
      <p:grpSp>
        <p:nvGrpSpPr>
          <p:cNvPr id="82" name="Group 82"/>
          <p:cNvGrpSpPr/>
          <p:nvPr/>
        </p:nvGrpSpPr>
        <p:grpSpPr>
          <a:xfrm>
            <a:off x="1206016" y="5636040"/>
            <a:ext cx="3338280" cy="499006"/>
            <a:chOff x="0" y="0"/>
            <a:chExt cx="4451040" cy="665342"/>
          </a:xfrm>
        </p:grpSpPr>
        <p:sp>
          <p:nvSpPr>
            <p:cNvPr id="83" name="Freeform 83"/>
            <p:cNvSpPr/>
            <p:nvPr/>
          </p:nvSpPr>
          <p:spPr>
            <a:xfrm>
              <a:off x="0" y="0"/>
              <a:ext cx="4451040" cy="665342"/>
            </a:xfrm>
            <a:custGeom>
              <a:avLst/>
              <a:gdLst/>
              <a:ahLst/>
              <a:cxnLst/>
              <a:rect l="l" t="t" r="r" b="b"/>
              <a:pathLst>
                <a:path w="4451040" h="665342">
                  <a:moveTo>
                    <a:pt x="0" y="0"/>
                  </a:moveTo>
                  <a:lnTo>
                    <a:pt x="4451040" y="0"/>
                  </a:lnTo>
                  <a:lnTo>
                    <a:pt x="4451040" y="665342"/>
                  </a:lnTo>
                  <a:lnTo>
                    <a:pt x="0" y="665342"/>
                  </a:lnTo>
                  <a:close/>
                </a:path>
              </a:pathLst>
            </a:custGeom>
          </p:spPr>
          <p:txBody>
            <a:bodyPr/>
            <a:lstStyle/>
            <a:p>
              <a:endParaRPr lang="lv-LV"/>
            </a:p>
          </p:txBody>
        </p:sp>
        <p:sp>
          <p:nvSpPr>
            <p:cNvPr id="84" name="TextBox 84"/>
            <p:cNvSpPr txBox="1"/>
            <p:nvPr/>
          </p:nvSpPr>
          <p:spPr>
            <a:xfrm>
              <a:off x="0" y="-38100"/>
              <a:ext cx="4451040" cy="703442"/>
            </a:xfrm>
            <a:prstGeom prst="rect">
              <a:avLst/>
            </a:prstGeom>
          </p:spPr>
          <p:txBody>
            <a:bodyPr lIns="0" tIns="0" rIns="0" bIns="0" rtlCol="0" anchor="t"/>
            <a:lstStyle/>
            <a:p>
              <a:pPr algn="ctr">
                <a:lnSpc>
                  <a:spcPts val="2800"/>
                </a:lnSpc>
              </a:pPr>
              <a:r>
                <a:rPr lang="en-US" sz="2000">
                  <a:solidFill>
                    <a:srgbClr val="000000"/>
                  </a:solidFill>
                  <a:latin typeface="Montserrat"/>
                  <a:ea typeface="Montserrat"/>
                  <a:cs typeface="Montserrat"/>
                  <a:sym typeface="Montserrat"/>
                </a:rPr>
                <a:t>Ballet star </a:t>
              </a:r>
            </a:p>
          </p:txBody>
        </p:sp>
      </p:grpSp>
      <p:grpSp>
        <p:nvGrpSpPr>
          <p:cNvPr id="85" name="Group 85"/>
          <p:cNvGrpSpPr/>
          <p:nvPr/>
        </p:nvGrpSpPr>
        <p:grpSpPr>
          <a:xfrm>
            <a:off x="5582239" y="9206005"/>
            <a:ext cx="3160175" cy="750415"/>
            <a:chOff x="0" y="0"/>
            <a:chExt cx="4213567" cy="1000554"/>
          </a:xfrm>
        </p:grpSpPr>
        <p:sp>
          <p:nvSpPr>
            <p:cNvPr id="86" name="Freeform 86"/>
            <p:cNvSpPr/>
            <p:nvPr/>
          </p:nvSpPr>
          <p:spPr>
            <a:xfrm>
              <a:off x="0" y="0"/>
              <a:ext cx="4213567" cy="1000554"/>
            </a:xfrm>
            <a:custGeom>
              <a:avLst/>
              <a:gdLst/>
              <a:ahLst/>
              <a:cxnLst/>
              <a:rect l="l" t="t" r="r" b="b"/>
              <a:pathLst>
                <a:path w="4213567" h="1000554">
                  <a:moveTo>
                    <a:pt x="0" y="0"/>
                  </a:moveTo>
                  <a:lnTo>
                    <a:pt x="4213567" y="0"/>
                  </a:lnTo>
                  <a:lnTo>
                    <a:pt x="4213567" y="1000554"/>
                  </a:lnTo>
                  <a:lnTo>
                    <a:pt x="0" y="1000554"/>
                  </a:lnTo>
                  <a:close/>
                </a:path>
              </a:pathLst>
            </a:custGeom>
          </p:spPr>
          <p:txBody>
            <a:bodyPr/>
            <a:lstStyle/>
            <a:p>
              <a:endParaRPr lang="lv-LV"/>
            </a:p>
          </p:txBody>
        </p:sp>
        <p:sp>
          <p:nvSpPr>
            <p:cNvPr id="87" name="TextBox 87"/>
            <p:cNvSpPr txBox="1"/>
            <p:nvPr/>
          </p:nvSpPr>
          <p:spPr>
            <a:xfrm>
              <a:off x="0" y="-38100"/>
              <a:ext cx="4213567" cy="1038654"/>
            </a:xfrm>
            <a:prstGeom prst="rect">
              <a:avLst/>
            </a:prstGeom>
          </p:spPr>
          <p:txBody>
            <a:bodyPr lIns="0" tIns="0" rIns="0" bIns="0" rtlCol="0" anchor="t"/>
            <a:lstStyle/>
            <a:p>
              <a:pPr algn="ctr">
                <a:lnSpc>
                  <a:spcPts val="2800"/>
                </a:lnSpc>
              </a:pPr>
              <a:r>
                <a:rPr lang="en-US" sz="2000">
                  <a:solidFill>
                    <a:srgbClr val="000000"/>
                  </a:solidFill>
                  <a:latin typeface="Montserrat"/>
                  <a:ea typeface="Montserrat"/>
                  <a:cs typeface="Montserrat"/>
                  <a:sym typeface="Montserrat"/>
                </a:rPr>
                <a:t>Conductor, multiple Grammy winner</a:t>
              </a:r>
            </a:p>
          </p:txBody>
        </p:sp>
      </p:grpSp>
      <p:grpSp>
        <p:nvGrpSpPr>
          <p:cNvPr id="88" name="Group 88"/>
          <p:cNvGrpSpPr/>
          <p:nvPr/>
        </p:nvGrpSpPr>
        <p:grpSpPr>
          <a:xfrm>
            <a:off x="9558975" y="5655989"/>
            <a:ext cx="3338280" cy="499006"/>
            <a:chOff x="0" y="0"/>
            <a:chExt cx="4451040" cy="665342"/>
          </a:xfrm>
        </p:grpSpPr>
        <p:sp>
          <p:nvSpPr>
            <p:cNvPr id="89" name="Freeform 89"/>
            <p:cNvSpPr/>
            <p:nvPr/>
          </p:nvSpPr>
          <p:spPr>
            <a:xfrm>
              <a:off x="0" y="0"/>
              <a:ext cx="4451040" cy="665342"/>
            </a:xfrm>
            <a:custGeom>
              <a:avLst/>
              <a:gdLst/>
              <a:ahLst/>
              <a:cxnLst/>
              <a:rect l="l" t="t" r="r" b="b"/>
              <a:pathLst>
                <a:path w="4451040" h="665342">
                  <a:moveTo>
                    <a:pt x="0" y="0"/>
                  </a:moveTo>
                  <a:lnTo>
                    <a:pt x="4451040" y="0"/>
                  </a:lnTo>
                  <a:lnTo>
                    <a:pt x="4451040" y="665342"/>
                  </a:lnTo>
                  <a:lnTo>
                    <a:pt x="0" y="665342"/>
                  </a:lnTo>
                  <a:close/>
                </a:path>
              </a:pathLst>
            </a:custGeom>
          </p:spPr>
          <p:txBody>
            <a:bodyPr/>
            <a:lstStyle/>
            <a:p>
              <a:endParaRPr lang="lv-LV"/>
            </a:p>
          </p:txBody>
        </p:sp>
        <p:sp>
          <p:nvSpPr>
            <p:cNvPr id="90" name="TextBox 90"/>
            <p:cNvSpPr txBox="1"/>
            <p:nvPr/>
          </p:nvSpPr>
          <p:spPr>
            <a:xfrm>
              <a:off x="0" y="-38100"/>
              <a:ext cx="4451040" cy="703442"/>
            </a:xfrm>
            <a:prstGeom prst="rect">
              <a:avLst/>
            </a:prstGeom>
          </p:spPr>
          <p:txBody>
            <a:bodyPr lIns="0" tIns="0" rIns="0" bIns="0" rtlCol="0" anchor="t"/>
            <a:lstStyle/>
            <a:p>
              <a:pPr algn="ctr">
                <a:lnSpc>
                  <a:spcPts val="2800"/>
                </a:lnSpc>
              </a:pPr>
              <a:r>
                <a:rPr lang="en-US" sz="2000">
                  <a:solidFill>
                    <a:srgbClr val="000000"/>
                  </a:solidFill>
                  <a:latin typeface="Montserrat"/>
                  <a:ea typeface="Montserrat"/>
                  <a:cs typeface="Montserrat"/>
                  <a:sym typeface="Montserrat"/>
                </a:rPr>
                <a:t>Painter</a:t>
              </a:r>
            </a:p>
          </p:txBody>
        </p:sp>
      </p:grpSp>
      <p:grpSp>
        <p:nvGrpSpPr>
          <p:cNvPr id="91" name="Group 91"/>
          <p:cNvGrpSpPr/>
          <p:nvPr/>
        </p:nvGrpSpPr>
        <p:grpSpPr>
          <a:xfrm>
            <a:off x="13737750" y="5655989"/>
            <a:ext cx="3338280" cy="499006"/>
            <a:chOff x="0" y="0"/>
            <a:chExt cx="4451040" cy="665342"/>
          </a:xfrm>
        </p:grpSpPr>
        <p:sp>
          <p:nvSpPr>
            <p:cNvPr id="92" name="Freeform 92"/>
            <p:cNvSpPr/>
            <p:nvPr/>
          </p:nvSpPr>
          <p:spPr>
            <a:xfrm>
              <a:off x="0" y="0"/>
              <a:ext cx="4451040" cy="665342"/>
            </a:xfrm>
            <a:custGeom>
              <a:avLst/>
              <a:gdLst/>
              <a:ahLst/>
              <a:cxnLst/>
              <a:rect l="l" t="t" r="r" b="b"/>
              <a:pathLst>
                <a:path w="4451040" h="665342">
                  <a:moveTo>
                    <a:pt x="0" y="0"/>
                  </a:moveTo>
                  <a:lnTo>
                    <a:pt x="4451040" y="0"/>
                  </a:lnTo>
                  <a:lnTo>
                    <a:pt x="4451040" y="665342"/>
                  </a:lnTo>
                  <a:lnTo>
                    <a:pt x="0" y="665342"/>
                  </a:lnTo>
                  <a:close/>
                </a:path>
              </a:pathLst>
            </a:custGeom>
          </p:spPr>
          <p:txBody>
            <a:bodyPr/>
            <a:lstStyle/>
            <a:p>
              <a:endParaRPr lang="lv-LV"/>
            </a:p>
          </p:txBody>
        </p:sp>
        <p:sp>
          <p:nvSpPr>
            <p:cNvPr id="93" name="TextBox 93"/>
            <p:cNvSpPr txBox="1"/>
            <p:nvPr/>
          </p:nvSpPr>
          <p:spPr>
            <a:xfrm>
              <a:off x="0" y="-38100"/>
              <a:ext cx="4451040" cy="703442"/>
            </a:xfrm>
            <a:prstGeom prst="rect">
              <a:avLst/>
            </a:prstGeom>
          </p:spPr>
          <p:txBody>
            <a:bodyPr lIns="0" tIns="0" rIns="0" bIns="0" rtlCol="0" anchor="t"/>
            <a:lstStyle/>
            <a:p>
              <a:pPr algn="ctr">
                <a:lnSpc>
                  <a:spcPts val="2800"/>
                </a:lnSpc>
              </a:pPr>
              <a:r>
                <a:rPr lang="en-US" sz="2000">
                  <a:solidFill>
                    <a:srgbClr val="000000"/>
                  </a:solidFill>
                  <a:latin typeface="Montserrat"/>
                  <a:ea typeface="Montserrat"/>
                  <a:cs typeface="Montserrat"/>
                  <a:sym typeface="Montserrat"/>
                </a:rPr>
                <a:t>Composer </a:t>
              </a:r>
            </a:p>
          </p:txBody>
        </p:sp>
      </p:grpSp>
      <p:grpSp>
        <p:nvGrpSpPr>
          <p:cNvPr id="94" name="Group 94"/>
          <p:cNvGrpSpPr/>
          <p:nvPr/>
        </p:nvGrpSpPr>
        <p:grpSpPr>
          <a:xfrm>
            <a:off x="657050" y="9184100"/>
            <a:ext cx="4161247" cy="750415"/>
            <a:chOff x="0" y="0"/>
            <a:chExt cx="5548330" cy="1000554"/>
          </a:xfrm>
        </p:grpSpPr>
        <p:sp>
          <p:nvSpPr>
            <p:cNvPr id="95" name="Freeform 95"/>
            <p:cNvSpPr/>
            <p:nvPr/>
          </p:nvSpPr>
          <p:spPr>
            <a:xfrm>
              <a:off x="0" y="0"/>
              <a:ext cx="5548330" cy="1000554"/>
            </a:xfrm>
            <a:custGeom>
              <a:avLst/>
              <a:gdLst/>
              <a:ahLst/>
              <a:cxnLst/>
              <a:rect l="l" t="t" r="r" b="b"/>
              <a:pathLst>
                <a:path w="5548330" h="1000554">
                  <a:moveTo>
                    <a:pt x="0" y="0"/>
                  </a:moveTo>
                  <a:lnTo>
                    <a:pt x="5548330" y="0"/>
                  </a:lnTo>
                  <a:lnTo>
                    <a:pt x="5548330" y="1000554"/>
                  </a:lnTo>
                  <a:lnTo>
                    <a:pt x="0" y="1000554"/>
                  </a:lnTo>
                  <a:close/>
                </a:path>
              </a:pathLst>
            </a:custGeom>
          </p:spPr>
          <p:txBody>
            <a:bodyPr/>
            <a:lstStyle/>
            <a:p>
              <a:endParaRPr lang="lv-LV"/>
            </a:p>
          </p:txBody>
        </p:sp>
        <p:sp>
          <p:nvSpPr>
            <p:cNvPr id="96" name="TextBox 96"/>
            <p:cNvSpPr txBox="1"/>
            <p:nvPr/>
          </p:nvSpPr>
          <p:spPr>
            <a:xfrm>
              <a:off x="0" y="-38100"/>
              <a:ext cx="5548330" cy="1038654"/>
            </a:xfrm>
            <a:prstGeom prst="rect">
              <a:avLst/>
            </a:prstGeom>
          </p:spPr>
          <p:txBody>
            <a:bodyPr lIns="0" tIns="0" rIns="0" bIns="0" rtlCol="0" anchor="t"/>
            <a:lstStyle/>
            <a:p>
              <a:pPr algn="ctr">
                <a:lnSpc>
                  <a:spcPts val="2800"/>
                </a:lnSpc>
              </a:pPr>
              <a:r>
                <a:rPr lang="en-US" sz="2000">
                  <a:solidFill>
                    <a:srgbClr val="000000"/>
                  </a:solidFill>
                  <a:latin typeface="Montserrat"/>
                  <a:ea typeface="Montserrat"/>
                  <a:cs typeface="Montserrat"/>
                  <a:sym typeface="Montserrat"/>
                </a:rPr>
                <a:t>Designer - Porche 911 &amp; Chevrolet Corvette Stingray </a:t>
              </a:r>
            </a:p>
          </p:txBody>
        </p:sp>
      </p:grpSp>
      <p:grpSp>
        <p:nvGrpSpPr>
          <p:cNvPr id="97" name="Group 97"/>
          <p:cNvGrpSpPr/>
          <p:nvPr/>
        </p:nvGrpSpPr>
        <p:grpSpPr>
          <a:xfrm>
            <a:off x="5352333" y="5636040"/>
            <a:ext cx="3338280" cy="499006"/>
            <a:chOff x="0" y="0"/>
            <a:chExt cx="4451040" cy="665342"/>
          </a:xfrm>
        </p:grpSpPr>
        <p:sp>
          <p:nvSpPr>
            <p:cNvPr id="98" name="Freeform 98"/>
            <p:cNvSpPr/>
            <p:nvPr/>
          </p:nvSpPr>
          <p:spPr>
            <a:xfrm>
              <a:off x="0" y="0"/>
              <a:ext cx="4451040" cy="665342"/>
            </a:xfrm>
            <a:custGeom>
              <a:avLst/>
              <a:gdLst/>
              <a:ahLst/>
              <a:cxnLst/>
              <a:rect l="l" t="t" r="r" b="b"/>
              <a:pathLst>
                <a:path w="4451040" h="665342">
                  <a:moveTo>
                    <a:pt x="0" y="0"/>
                  </a:moveTo>
                  <a:lnTo>
                    <a:pt x="4451040" y="0"/>
                  </a:lnTo>
                  <a:lnTo>
                    <a:pt x="4451040" y="665342"/>
                  </a:lnTo>
                  <a:lnTo>
                    <a:pt x="0" y="665342"/>
                  </a:lnTo>
                  <a:close/>
                </a:path>
              </a:pathLst>
            </a:custGeom>
          </p:spPr>
          <p:txBody>
            <a:bodyPr/>
            <a:lstStyle/>
            <a:p>
              <a:endParaRPr lang="lv-LV"/>
            </a:p>
          </p:txBody>
        </p:sp>
        <p:sp>
          <p:nvSpPr>
            <p:cNvPr id="99" name="TextBox 99"/>
            <p:cNvSpPr txBox="1"/>
            <p:nvPr/>
          </p:nvSpPr>
          <p:spPr>
            <a:xfrm>
              <a:off x="0" y="-38100"/>
              <a:ext cx="4451040" cy="703442"/>
            </a:xfrm>
            <a:prstGeom prst="rect">
              <a:avLst/>
            </a:prstGeom>
          </p:spPr>
          <p:txBody>
            <a:bodyPr lIns="0" tIns="0" rIns="0" bIns="0" rtlCol="0" anchor="t"/>
            <a:lstStyle/>
            <a:p>
              <a:pPr algn="ctr">
                <a:lnSpc>
                  <a:spcPts val="2800"/>
                </a:lnSpc>
              </a:pPr>
              <a:r>
                <a:rPr lang="en-US" sz="2000">
                  <a:solidFill>
                    <a:srgbClr val="000000"/>
                  </a:solidFill>
                  <a:latin typeface="Montserrat"/>
                  <a:ea typeface="Montserrat"/>
                  <a:cs typeface="Montserrat"/>
                  <a:sym typeface="Montserrat"/>
                </a:rPr>
                <a:t>Opera singer</a:t>
              </a:r>
            </a:p>
          </p:txBody>
        </p:sp>
      </p:grpSp>
      <p:grpSp>
        <p:nvGrpSpPr>
          <p:cNvPr id="100" name="Group 100"/>
          <p:cNvGrpSpPr/>
          <p:nvPr/>
        </p:nvGrpSpPr>
        <p:grpSpPr>
          <a:xfrm>
            <a:off x="9679625" y="9209916"/>
            <a:ext cx="3523611" cy="750415"/>
            <a:chOff x="0" y="0"/>
            <a:chExt cx="4698148" cy="1000554"/>
          </a:xfrm>
        </p:grpSpPr>
        <p:sp>
          <p:nvSpPr>
            <p:cNvPr id="101" name="Freeform 101"/>
            <p:cNvSpPr/>
            <p:nvPr/>
          </p:nvSpPr>
          <p:spPr>
            <a:xfrm>
              <a:off x="0" y="0"/>
              <a:ext cx="4698148" cy="1000554"/>
            </a:xfrm>
            <a:custGeom>
              <a:avLst/>
              <a:gdLst/>
              <a:ahLst/>
              <a:cxnLst/>
              <a:rect l="l" t="t" r="r" b="b"/>
              <a:pathLst>
                <a:path w="4698148" h="1000554">
                  <a:moveTo>
                    <a:pt x="0" y="0"/>
                  </a:moveTo>
                  <a:lnTo>
                    <a:pt x="4698148" y="0"/>
                  </a:lnTo>
                  <a:lnTo>
                    <a:pt x="4698148" y="1000554"/>
                  </a:lnTo>
                  <a:lnTo>
                    <a:pt x="0" y="1000554"/>
                  </a:lnTo>
                  <a:close/>
                </a:path>
              </a:pathLst>
            </a:custGeom>
          </p:spPr>
          <p:txBody>
            <a:bodyPr/>
            <a:lstStyle/>
            <a:p>
              <a:endParaRPr lang="lv-LV"/>
            </a:p>
          </p:txBody>
        </p:sp>
        <p:sp>
          <p:nvSpPr>
            <p:cNvPr id="102" name="TextBox 102"/>
            <p:cNvSpPr txBox="1"/>
            <p:nvPr/>
          </p:nvSpPr>
          <p:spPr>
            <a:xfrm>
              <a:off x="0" y="-38100"/>
              <a:ext cx="4698148" cy="1038654"/>
            </a:xfrm>
            <a:prstGeom prst="rect">
              <a:avLst/>
            </a:prstGeom>
          </p:spPr>
          <p:txBody>
            <a:bodyPr lIns="0" tIns="0" rIns="0" bIns="0" rtlCol="0" anchor="t"/>
            <a:lstStyle/>
            <a:p>
              <a:pPr algn="ctr">
                <a:lnSpc>
                  <a:spcPts val="2800"/>
                </a:lnSpc>
              </a:pPr>
              <a:r>
                <a:rPr lang="en-US" sz="2000">
                  <a:solidFill>
                    <a:srgbClr val="000000"/>
                  </a:solidFill>
                  <a:latin typeface="Montserrat"/>
                  <a:ea typeface="Montserrat"/>
                  <a:cs typeface="Montserrat"/>
                  <a:sym typeface="Montserrat"/>
                </a:rPr>
                <a:t>Latvian-born tailor  invented denim</a:t>
              </a:r>
            </a:p>
          </p:txBody>
        </p:sp>
      </p:grpSp>
      <p:grpSp>
        <p:nvGrpSpPr>
          <p:cNvPr id="103" name="Group 103"/>
          <p:cNvGrpSpPr/>
          <p:nvPr/>
        </p:nvGrpSpPr>
        <p:grpSpPr>
          <a:xfrm>
            <a:off x="14360168" y="9235557"/>
            <a:ext cx="2444425" cy="750415"/>
            <a:chOff x="0" y="0"/>
            <a:chExt cx="3259234" cy="1000554"/>
          </a:xfrm>
        </p:grpSpPr>
        <p:sp>
          <p:nvSpPr>
            <p:cNvPr id="104" name="Freeform 104"/>
            <p:cNvSpPr/>
            <p:nvPr/>
          </p:nvSpPr>
          <p:spPr>
            <a:xfrm>
              <a:off x="0" y="0"/>
              <a:ext cx="3259234" cy="1000554"/>
            </a:xfrm>
            <a:custGeom>
              <a:avLst/>
              <a:gdLst/>
              <a:ahLst/>
              <a:cxnLst/>
              <a:rect l="l" t="t" r="r" b="b"/>
              <a:pathLst>
                <a:path w="3259234" h="1000554">
                  <a:moveTo>
                    <a:pt x="0" y="0"/>
                  </a:moveTo>
                  <a:lnTo>
                    <a:pt x="3259234" y="0"/>
                  </a:lnTo>
                  <a:lnTo>
                    <a:pt x="3259234" y="1000554"/>
                  </a:lnTo>
                  <a:lnTo>
                    <a:pt x="0" y="1000554"/>
                  </a:lnTo>
                  <a:close/>
                </a:path>
              </a:pathLst>
            </a:custGeom>
          </p:spPr>
          <p:txBody>
            <a:bodyPr/>
            <a:lstStyle/>
            <a:p>
              <a:endParaRPr lang="lv-LV"/>
            </a:p>
          </p:txBody>
        </p:sp>
        <p:sp>
          <p:nvSpPr>
            <p:cNvPr id="105" name="TextBox 105"/>
            <p:cNvSpPr txBox="1"/>
            <p:nvPr/>
          </p:nvSpPr>
          <p:spPr>
            <a:xfrm>
              <a:off x="0" y="-38100"/>
              <a:ext cx="3259234" cy="1038654"/>
            </a:xfrm>
            <a:prstGeom prst="rect">
              <a:avLst/>
            </a:prstGeom>
          </p:spPr>
          <p:txBody>
            <a:bodyPr lIns="0" tIns="0" rIns="0" bIns="0" rtlCol="0" anchor="t"/>
            <a:lstStyle/>
            <a:p>
              <a:pPr algn="ctr">
                <a:lnSpc>
                  <a:spcPts val="2800"/>
                </a:lnSpc>
              </a:pPr>
              <a:r>
                <a:rPr lang="en-US" sz="2000">
                  <a:solidFill>
                    <a:srgbClr val="000000"/>
                  </a:solidFill>
                  <a:latin typeface="Montserrat"/>
                  <a:ea typeface="Montserrat"/>
                  <a:cs typeface="Montserrat"/>
                  <a:sym typeface="Montserrat"/>
                </a:rPr>
                <a:t>Academy award winner, Flow</a:t>
              </a:r>
            </a:p>
          </p:txBody>
        </p:sp>
      </p:grpSp>
      <p:sp>
        <p:nvSpPr>
          <p:cNvPr id="106" name="Freeform 106"/>
          <p:cNvSpPr/>
          <p:nvPr/>
        </p:nvSpPr>
        <p:spPr>
          <a:xfrm>
            <a:off x="16165360" y="4876353"/>
            <a:ext cx="1909110" cy="1909110"/>
          </a:xfrm>
          <a:custGeom>
            <a:avLst/>
            <a:gdLst/>
            <a:ahLst/>
            <a:cxnLst/>
            <a:rect l="l" t="t" r="r" b="b"/>
            <a:pathLst>
              <a:path w="1909110" h="1909110">
                <a:moveTo>
                  <a:pt x="0" y="0"/>
                </a:moveTo>
                <a:lnTo>
                  <a:pt x="1909110" y="0"/>
                </a:lnTo>
                <a:lnTo>
                  <a:pt x="1909110" y="1909109"/>
                </a:lnTo>
                <a:lnTo>
                  <a:pt x="0" y="1909109"/>
                </a:lnTo>
                <a:lnTo>
                  <a:pt x="0" y="0"/>
                </a:lnTo>
                <a:close/>
              </a:path>
            </a:pathLst>
          </a:custGeom>
          <a:blipFill>
            <a:blip r:embed="rId11"/>
            <a:stretch>
              <a:fillRect/>
            </a:stretch>
          </a:blipFill>
        </p:spPr>
        <p:txBody>
          <a:bodyPr/>
          <a:lstStyle/>
          <a:p>
            <a:endParaRPr lang="lv-LV"/>
          </a:p>
        </p:txBody>
      </p:sp>
      <p:sp>
        <p:nvSpPr>
          <p:cNvPr id="107" name="TextBox 107"/>
          <p:cNvSpPr txBox="1"/>
          <p:nvPr/>
        </p:nvSpPr>
        <p:spPr>
          <a:xfrm>
            <a:off x="1201426" y="775299"/>
            <a:ext cx="12534030" cy="1562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Talents and innovators who influence world's </a:t>
            </a:r>
            <a:r>
              <a:rPr lang="en-US" sz="6000" b="1">
                <a:solidFill>
                  <a:srgbClr val="09E6A1"/>
                </a:solidFill>
                <a:latin typeface="Montserrat Bold"/>
                <a:ea typeface="Montserrat Bold"/>
                <a:cs typeface="Montserrat Bold"/>
                <a:sym typeface="Montserrat Bold"/>
              </a:rPr>
              <a:t>culture </a:t>
            </a:r>
            <a:r>
              <a:rPr lang="en-US" sz="6000" b="1">
                <a:solidFill>
                  <a:srgbClr val="000000"/>
                </a:solidFill>
                <a:latin typeface="Montserrat Bold"/>
                <a:ea typeface="Montserrat Bold"/>
                <a:cs typeface="Montserrat Bold"/>
                <a:sym typeface="Montserrat Bold"/>
              </a:rPr>
              <a:t>scene</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4923" y="8215888"/>
            <a:ext cx="93863" cy="602220"/>
            <a:chOff x="0" y="0"/>
            <a:chExt cx="24721" cy="158609"/>
          </a:xfrm>
        </p:grpSpPr>
        <p:sp>
          <p:nvSpPr>
            <p:cNvPr id="3" name="Freeform 3"/>
            <p:cNvSpPr/>
            <p:nvPr/>
          </p:nvSpPr>
          <p:spPr>
            <a:xfrm>
              <a:off x="0" y="0"/>
              <a:ext cx="24721" cy="158609"/>
            </a:xfrm>
            <a:custGeom>
              <a:avLst/>
              <a:gdLst/>
              <a:ahLst/>
              <a:cxnLst/>
              <a:rect l="l" t="t" r="r" b="b"/>
              <a:pathLst>
                <a:path w="24721" h="158609">
                  <a:moveTo>
                    <a:pt x="0" y="0"/>
                  </a:moveTo>
                  <a:lnTo>
                    <a:pt x="24721" y="0"/>
                  </a:lnTo>
                  <a:lnTo>
                    <a:pt x="24721" y="158609"/>
                  </a:lnTo>
                  <a:lnTo>
                    <a:pt x="0" y="158609"/>
                  </a:lnTo>
                  <a:close/>
                </a:path>
              </a:pathLst>
            </a:custGeom>
            <a:solidFill>
              <a:srgbClr val="09E6A1"/>
            </a:solidFill>
          </p:spPr>
          <p:txBody>
            <a:bodyPr/>
            <a:lstStyle/>
            <a:p>
              <a:endParaRPr lang="lv-LV"/>
            </a:p>
          </p:txBody>
        </p:sp>
        <p:sp>
          <p:nvSpPr>
            <p:cNvPr id="4" name="TextBox 4"/>
            <p:cNvSpPr txBox="1"/>
            <p:nvPr/>
          </p:nvSpPr>
          <p:spPr>
            <a:xfrm>
              <a:off x="0" y="-9525"/>
              <a:ext cx="24721" cy="168134"/>
            </a:xfrm>
            <a:prstGeom prst="rect">
              <a:avLst/>
            </a:prstGeom>
          </p:spPr>
          <p:txBody>
            <a:bodyPr lIns="50800" tIns="50800" rIns="50800" bIns="50800" rtlCol="0" anchor="ctr"/>
            <a:lstStyle/>
            <a:p>
              <a:pPr algn="ctr">
                <a:lnSpc>
                  <a:spcPts val="2661"/>
                </a:lnSpc>
              </a:pPr>
              <a:endParaRPr/>
            </a:p>
          </p:txBody>
        </p:sp>
      </p:grpSp>
      <p:grpSp>
        <p:nvGrpSpPr>
          <p:cNvPr id="5" name="Group 5"/>
          <p:cNvGrpSpPr/>
          <p:nvPr/>
        </p:nvGrpSpPr>
        <p:grpSpPr>
          <a:xfrm>
            <a:off x="674923" y="9226041"/>
            <a:ext cx="95301" cy="566333"/>
            <a:chOff x="0" y="0"/>
            <a:chExt cx="25100" cy="149158"/>
          </a:xfrm>
        </p:grpSpPr>
        <p:sp>
          <p:nvSpPr>
            <p:cNvPr id="6" name="Freeform 6"/>
            <p:cNvSpPr/>
            <p:nvPr/>
          </p:nvSpPr>
          <p:spPr>
            <a:xfrm>
              <a:off x="0" y="0"/>
              <a:ext cx="25100" cy="149158"/>
            </a:xfrm>
            <a:custGeom>
              <a:avLst/>
              <a:gdLst/>
              <a:ahLst/>
              <a:cxnLst/>
              <a:rect l="l" t="t" r="r" b="b"/>
              <a:pathLst>
                <a:path w="25100" h="149158">
                  <a:moveTo>
                    <a:pt x="0" y="0"/>
                  </a:moveTo>
                  <a:lnTo>
                    <a:pt x="25100" y="0"/>
                  </a:lnTo>
                  <a:lnTo>
                    <a:pt x="25100" y="149158"/>
                  </a:lnTo>
                  <a:lnTo>
                    <a:pt x="0" y="149158"/>
                  </a:lnTo>
                  <a:close/>
                </a:path>
              </a:pathLst>
            </a:custGeom>
            <a:solidFill>
              <a:srgbClr val="09E6A1"/>
            </a:solidFill>
          </p:spPr>
          <p:txBody>
            <a:bodyPr/>
            <a:lstStyle/>
            <a:p>
              <a:endParaRPr lang="lv-LV"/>
            </a:p>
          </p:txBody>
        </p:sp>
        <p:sp>
          <p:nvSpPr>
            <p:cNvPr id="7" name="TextBox 7"/>
            <p:cNvSpPr txBox="1"/>
            <p:nvPr/>
          </p:nvSpPr>
          <p:spPr>
            <a:xfrm>
              <a:off x="0" y="-9525"/>
              <a:ext cx="25100" cy="158683"/>
            </a:xfrm>
            <a:prstGeom prst="rect">
              <a:avLst/>
            </a:prstGeom>
          </p:spPr>
          <p:txBody>
            <a:bodyPr lIns="50800" tIns="50800" rIns="50800" bIns="50800" rtlCol="0" anchor="ctr"/>
            <a:lstStyle/>
            <a:p>
              <a:pPr algn="ctr">
                <a:lnSpc>
                  <a:spcPts val="2661"/>
                </a:lnSpc>
              </a:pPr>
              <a:endParaRPr/>
            </a:p>
          </p:txBody>
        </p:sp>
      </p:grpSp>
      <p:grpSp>
        <p:nvGrpSpPr>
          <p:cNvPr id="8" name="Group 8"/>
          <p:cNvGrpSpPr/>
          <p:nvPr/>
        </p:nvGrpSpPr>
        <p:grpSpPr>
          <a:xfrm>
            <a:off x="9732227" y="2894918"/>
            <a:ext cx="9222199" cy="6443157"/>
            <a:chOff x="0" y="0"/>
            <a:chExt cx="12296265" cy="8590876"/>
          </a:xfrm>
        </p:grpSpPr>
        <p:sp>
          <p:nvSpPr>
            <p:cNvPr id="9" name="Freeform 9"/>
            <p:cNvSpPr/>
            <p:nvPr/>
          </p:nvSpPr>
          <p:spPr>
            <a:xfrm>
              <a:off x="0" y="0"/>
              <a:ext cx="12036254" cy="8590876"/>
            </a:xfrm>
            <a:custGeom>
              <a:avLst/>
              <a:gdLst/>
              <a:ahLst/>
              <a:cxnLst/>
              <a:rect l="l" t="t" r="r" b="b"/>
              <a:pathLst>
                <a:path w="12036254" h="8590876">
                  <a:moveTo>
                    <a:pt x="0" y="0"/>
                  </a:moveTo>
                  <a:lnTo>
                    <a:pt x="12036254" y="0"/>
                  </a:lnTo>
                  <a:lnTo>
                    <a:pt x="12036254" y="8590876"/>
                  </a:lnTo>
                  <a:lnTo>
                    <a:pt x="0" y="8590876"/>
                  </a:lnTo>
                  <a:lnTo>
                    <a:pt x="0" y="0"/>
                  </a:lnTo>
                  <a:close/>
                </a:path>
              </a:pathLst>
            </a:custGeom>
            <a:blipFill>
              <a:blip r:embed="rId3"/>
              <a:stretch>
                <a:fillRect/>
              </a:stretch>
            </a:blipFill>
          </p:spPr>
          <p:txBody>
            <a:bodyPr/>
            <a:lstStyle/>
            <a:p>
              <a:endParaRPr lang="lv-LV"/>
            </a:p>
          </p:txBody>
        </p:sp>
        <p:sp>
          <p:nvSpPr>
            <p:cNvPr id="10" name="AutoShape 10"/>
            <p:cNvSpPr/>
            <p:nvPr/>
          </p:nvSpPr>
          <p:spPr>
            <a:xfrm>
              <a:off x="1932061" y="6857970"/>
              <a:ext cx="1052059" cy="0"/>
            </a:xfrm>
            <a:prstGeom prst="line">
              <a:avLst/>
            </a:prstGeom>
            <a:ln w="11916" cap="flat">
              <a:solidFill>
                <a:srgbClr val="100F0D"/>
              </a:solidFill>
              <a:prstDash val="solid"/>
              <a:headEnd type="none" w="sm" len="sm"/>
              <a:tailEnd type="none" w="sm" len="sm"/>
            </a:ln>
          </p:spPr>
          <p:txBody>
            <a:bodyPr/>
            <a:lstStyle/>
            <a:p>
              <a:endParaRPr lang="lv-LV"/>
            </a:p>
          </p:txBody>
        </p:sp>
        <p:sp>
          <p:nvSpPr>
            <p:cNvPr id="11" name="AutoShape 11"/>
            <p:cNvSpPr/>
            <p:nvPr/>
          </p:nvSpPr>
          <p:spPr>
            <a:xfrm flipV="1">
              <a:off x="1936080" y="6759602"/>
              <a:ext cx="0" cy="98368"/>
            </a:xfrm>
            <a:prstGeom prst="line">
              <a:avLst/>
            </a:prstGeom>
            <a:ln w="11916" cap="flat">
              <a:solidFill>
                <a:srgbClr val="100F0D"/>
              </a:solidFill>
              <a:prstDash val="solid"/>
              <a:headEnd type="none" w="sm" len="sm"/>
              <a:tailEnd type="none" w="sm" len="sm"/>
            </a:ln>
          </p:spPr>
          <p:txBody>
            <a:bodyPr/>
            <a:lstStyle/>
            <a:p>
              <a:endParaRPr lang="lv-LV"/>
            </a:p>
          </p:txBody>
        </p:sp>
        <p:sp>
          <p:nvSpPr>
            <p:cNvPr id="12" name="AutoShape 12"/>
            <p:cNvSpPr/>
            <p:nvPr/>
          </p:nvSpPr>
          <p:spPr>
            <a:xfrm flipV="1">
              <a:off x="2980100" y="6759602"/>
              <a:ext cx="0" cy="98368"/>
            </a:xfrm>
            <a:prstGeom prst="line">
              <a:avLst/>
            </a:prstGeom>
            <a:ln w="11916" cap="flat">
              <a:solidFill>
                <a:srgbClr val="100F0D"/>
              </a:solidFill>
              <a:prstDash val="solid"/>
              <a:headEnd type="none" w="sm" len="sm"/>
              <a:tailEnd type="none" w="sm" len="sm"/>
            </a:ln>
          </p:spPr>
          <p:txBody>
            <a:bodyPr/>
            <a:lstStyle/>
            <a:p>
              <a:endParaRPr lang="lv-LV"/>
            </a:p>
          </p:txBody>
        </p:sp>
        <p:sp>
          <p:nvSpPr>
            <p:cNvPr id="13" name="Freeform 13"/>
            <p:cNvSpPr/>
            <p:nvPr/>
          </p:nvSpPr>
          <p:spPr>
            <a:xfrm>
              <a:off x="1027314" y="7072569"/>
              <a:ext cx="272934" cy="272934"/>
            </a:xfrm>
            <a:custGeom>
              <a:avLst/>
              <a:gdLst/>
              <a:ahLst/>
              <a:cxnLst/>
              <a:rect l="l" t="t" r="r" b="b"/>
              <a:pathLst>
                <a:path w="272934" h="272934">
                  <a:moveTo>
                    <a:pt x="0" y="0"/>
                  </a:moveTo>
                  <a:lnTo>
                    <a:pt x="272934" y="0"/>
                  </a:lnTo>
                  <a:lnTo>
                    <a:pt x="272934" y="272933"/>
                  </a:lnTo>
                  <a:lnTo>
                    <a:pt x="0" y="2729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4" name="Freeform 14"/>
            <p:cNvSpPr/>
            <p:nvPr/>
          </p:nvSpPr>
          <p:spPr>
            <a:xfrm>
              <a:off x="773195" y="4931528"/>
              <a:ext cx="352688" cy="352688"/>
            </a:xfrm>
            <a:custGeom>
              <a:avLst/>
              <a:gdLst/>
              <a:ahLst/>
              <a:cxnLst/>
              <a:rect l="l" t="t" r="r" b="b"/>
              <a:pathLst>
                <a:path w="352688" h="352688">
                  <a:moveTo>
                    <a:pt x="0" y="0"/>
                  </a:moveTo>
                  <a:lnTo>
                    <a:pt x="352689" y="0"/>
                  </a:lnTo>
                  <a:lnTo>
                    <a:pt x="352689" y="352689"/>
                  </a:lnTo>
                  <a:lnTo>
                    <a:pt x="0" y="35268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5" name="Freeform 15"/>
            <p:cNvSpPr/>
            <p:nvPr/>
          </p:nvSpPr>
          <p:spPr>
            <a:xfrm>
              <a:off x="7168297" y="2234088"/>
              <a:ext cx="352688" cy="352688"/>
            </a:xfrm>
            <a:custGeom>
              <a:avLst/>
              <a:gdLst/>
              <a:ahLst/>
              <a:cxnLst/>
              <a:rect l="l" t="t" r="r" b="b"/>
              <a:pathLst>
                <a:path w="352688" h="352688">
                  <a:moveTo>
                    <a:pt x="0" y="0"/>
                  </a:moveTo>
                  <a:lnTo>
                    <a:pt x="352688" y="0"/>
                  </a:lnTo>
                  <a:lnTo>
                    <a:pt x="352688" y="352689"/>
                  </a:lnTo>
                  <a:lnTo>
                    <a:pt x="0" y="35268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6" name="Freeform 16"/>
            <p:cNvSpPr/>
            <p:nvPr/>
          </p:nvSpPr>
          <p:spPr>
            <a:xfrm>
              <a:off x="6220333" y="2206811"/>
              <a:ext cx="352688" cy="352688"/>
            </a:xfrm>
            <a:custGeom>
              <a:avLst/>
              <a:gdLst/>
              <a:ahLst/>
              <a:cxnLst/>
              <a:rect l="l" t="t" r="r" b="b"/>
              <a:pathLst>
                <a:path w="352688" h="352688">
                  <a:moveTo>
                    <a:pt x="0" y="0"/>
                  </a:moveTo>
                  <a:lnTo>
                    <a:pt x="352689" y="0"/>
                  </a:lnTo>
                  <a:lnTo>
                    <a:pt x="352689" y="352689"/>
                  </a:lnTo>
                  <a:lnTo>
                    <a:pt x="0" y="35268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7" name="Freeform 17"/>
            <p:cNvSpPr/>
            <p:nvPr/>
          </p:nvSpPr>
          <p:spPr>
            <a:xfrm>
              <a:off x="6815608" y="2790411"/>
              <a:ext cx="352688" cy="352688"/>
            </a:xfrm>
            <a:custGeom>
              <a:avLst/>
              <a:gdLst/>
              <a:ahLst/>
              <a:cxnLst/>
              <a:rect l="l" t="t" r="r" b="b"/>
              <a:pathLst>
                <a:path w="352688" h="352688">
                  <a:moveTo>
                    <a:pt x="0" y="0"/>
                  </a:moveTo>
                  <a:lnTo>
                    <a:pt x="352689" y="0"/>
                  </a:lnTo>
                  <a:lnTo>
                    <a:pt x="352689" y="352689"/>
                  </a:lnTo>
                  <a:lnTo>
                    <a:pt x="0" y="35268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8" name="Freeform 18"/>
            <p:cNvSpPr/>
            <p:nvPr/>
          </p:nvSpPr>
          <p:spPr>
            <a:xfrm>
              <a:off x="3822513" y="3838221"/>
              <a:ext cx="352688" cy="352688"/>
            </a:xfrm>
            <a:custGeom>
              <a:avLst/>
              <a:gdLst/>
              <a:ahLst/>
              <a:cxnLst/>
              <a:rect l="l" t="t" r="r" b="b"/>
              <a:pathLst>
                <a:path w="352688" h="352688">
                  <a:moveTo>
                    <a:pt x="0" y="0"/>
                  </a:moveTo>
                  <a:lnTo>
                    <a:pt x="352689" y="0"/>
                  </a:lnTo>
                  <a:lnTo>
                    <a:pt x="352689" y="352689"/>
                  </a:lnTo>
                  <a:lnTo>
                    <a:pt x="0" y="35268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9" name="Freeform 19"/>
            <p:cNvSpPr/>
            <p:nvPr/>
          </p:nvSpPr>
          <p:spPr>
            <a:xfrm>
              <a:off x="4912896" y="4242332"/>
              <a:ext cx="352688" cy="352688"/>
            </a:xfrm>
            <a:custGeom>
              <a:avLst/>
              <a:gdLst/>
              <a:ahLst/>
              <a:cxnLst/>
              <a:rect l="l" t="t" r="r" b="b"/>
              <a:pathLst>
                <a:path w="352688" h="352688">
                  <a:moveTo>
                    <a:pt x="0" y="0"/>
                  </a:moveTo>
                  <a:lnTo>
                    <a:pt x="352688" y="0"/>
                  </a:lnTo>
                  <a:lnTo>
                    <a:pt x="352688" y="352688"/>
                  </a:lnTo>
                  <a:lnTo>
                    <a:pt x="0" y="35268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20" name="Freeform 20"/>
            <p:cNvSpPr/>
            <p:nvPr/>
          </p:nvSpPr>
          <p:spPr>
            <a:xfrm>
              <a:off x="1619514" y="2577255"/>
              <a:ext cx="352688" cy="352688"/>
            </a:xfrm>
            <a:custGeom>
              <a:avLst/>
              <a:gdLst/>
              <a:ahLst/>
              <a:cxnLst/>
              <a:rect l="l" t="t" r="r" b="b"/>
              <a:pathLst>
                <a:path w="352688" h="352688">
                  <a:moveTo>
                    <a:pt x="0" y="0"/>
                  </a:moveTo>
                  <a:lnTo>
                    <a:pt x="352689" y="0"/>
                  </a:lnTo>
                  <a:lnTo>
                    <a:pt x="352689" y="352688"/>
                  </a:lnTo>
                  <a:lnTo>
                    <a:pt x="0" y="35268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21" name="Freeform 21"/>
            <p:cNvSpPr/>
            <p:nvPr/>
          </p:nvSpPr>
          <p:spPr>
            <a:xfrm>
              <a:off x="5479834" y="5131853"/>
              <a:ext cx="352688" cy="352688"/>
            </a:xfrm>
            <a:custGeom>
              <a:avLst/>
              <a:gdLst/>
              <a:ahLst/>
              <a:cxnLst/>
              <a:rect l="l" t="t" r="r" b="b"/>
              <a:pathLst>
                <a:path w="352688" h="352688">
                  <a:moveTo>
                    <a:pt x="0" y="0"/>
                  </a:moveTo>
                  <a:lnTo>
                    <a:pt x="352688" y="0"/>
                  </a:lnTo>
                  <a:lnTo>
                    <a:pt x="352688" y="352688"/>
                  </a:lnTo>
                  <a:lnTo>
                    <a:pt x="0" y="35268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22" name="Freeform 22"/>
            <p:cNvSpPr/>
            <p:nvPr/>
          </p:nvSpPr>
          <p:spPr>
            <a:xfrm>
              <a:off x="4606207" y="4771473"/>
              <a:ext cx="352688" cy="352688"/>
            </a:xfrm>
            <a:custGeom>
              <a:avLst/>
              <a:gdLst/>
              <a:ahLst/>
              <a:cxnLst/>
              <a:rect l="l" t="t" r="r" b="b"/>
              <a:pathLst>
                <a:path w="352688" h="352688">
                  <a:moveTo>
                    <a:pt x="0" y="0"/>
                  </a:moveTo>
                  <a:lnTo>
                    <a:pt x="352689" y="0"/>
                  </a:lnTo>
                  <a:lnTo>
                    <a:pt x="352689" y="352689"/>
                  </a:lnTo>
                  <a:lnTo>
                    <a:pt x="0" y="35268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23" name="Freeform 23"/>
            <p:cNvSpPr/>
            <p:nvPr/>
          </p:nvSpPr>
          <p:spPr>
            <a:xfrm>
              <a:off x="7813458" y="5064553"/>
              <a:ext cx="352688" cy="352688"/>
            </a:xfrm>
            <a:custGeom>
              <a:avLst/>
              <a:gdLst/>
              <a:ahLst/>
              <a:cxnLst/>
              <a:rect l="l" t="t" r="r" b="b"/>
              <a:pathLst>
                <a:path w="352688" h="352688">
                  <a:moveTo>
                    <a:pt x="0" y="0"/>
                  </a:moveTo>
                  <a:lnTo>
                    <a:pt x="352688" y="0"/>
                  </a:lnTo>
                  <a:lnTo>
                    <a:pt x="352688" y="352689"/>
                  </a:lnTo>
                  <a:lnTo>
                    <a:pt x="0" y="35268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24" name="Freeform 24"/>
            <p:cNvSpPr/>
            <p:nvPr/>
          </p:nvSpPr>
          <p:spPr>
            <a:xfrm rot="-175844">
              <a:off x="9084482" y="6547476"/>
              <a:ext cx="352688" cy="352688"/>
            </a:xfrm>
            <a:custGeom>
              <a:avLst/>
              <a:gdLst/>
              <a:ahLst/>
              <a:cxnLst/>
              <a:rect l="l" t="t" r="r" b="b"/>
              <a:pathLst>
                <a:path w="352688" h="352688">
                  <a:moveTo>
                    <a:pt x="0" y="0"/>
                  </a:moveTo>
                  <a:lnTo>
                    <a:pt x="352689" y="0"/>
                  </a:lnTo>
                  <a:lnTo>
                    <a:pt x="352689" y="352688"/>
                  </a:lnTo>
                  <a:lnTo>
                    <a:pt x="0" y="35268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25" name="Freeform 25"/>
            <p:cNvSpPr/>
            <p:nvPr/>
          </p:nvSpPr>
          <p:spPr>
            <a:xfrm>
              <a:off x="2028871" y="3545524"/>
              <a:ext cx="352688" cy="352688"/>
            </a:xfrm>
            <a:custGeom>
              <a:avLst/>
              <a:gdLst/>
              <a:ahLst/>
              <a:cxnLst/>
              <a:rect l="l" t="t" r="r" b="b"/>
              <a:pathLst>
                <a:path w="352688" h="352688">
                  <a:moveTo>
                    <a:pt x="0" y="0"/>
                  </a:moveTo>
                  <a:lnTo>
                    <a:pt x="352688" y="0"/>
                  </a:lnTo>
                  <a:lnTo>
                    <a:pt x="352688" y="352688"/>
                  </a:lnTo>
                  <a:lnTo>
                    <a:pt x="0" y="35268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26" name="Freeform 26"/>
            <p:cNvSpPr/>
            <p:nvPr/>
          </p:nvSpPr>
          <p:spPr>
            <a:xfrm>
              <a:off x="1567831" y="2342549"/>
              <a:ext cx="256837" cy="244228"/>
            </a:xfrm>
            <a:custGeom>
              <a:avLst/>
              <a:gdLst/>
              <a:ahLst/>
              <a:cxnLst/>
              <a:rect l="l" t="t" r="r" b="b"/>
              <a:pathLst>
                <a:path w="256837" h="244228">
                  <a:moveTo>
                    <a:pt x="0" y="0"/>
                  </a:moveTo>
                  <a:lnTo>
                    <a:pt x="256836" y="0"/>
                  </a:lnTo>
                  <a:lnTo>
                    <a:pt x="256836" y="244228"/>
                  </a:lnTo>
                  <a:lnTo>
                    <a:pt x="0" y="24422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27" name="Freeform 27" descr="Graphic 60"/>
            <p:cNvSpPr/>
            <p:nvPr/>
          </p:nvSpPr>
          <p:spPr>
            <a:xfrm>
              <a:off x="189277" y="4835806"/>
              <a:ext cx="314151" cy="314151"/>
            </a:xfrm>
            <a:custGeom>
              <a:avLst/>
              <a:gdLst/>
              <a:ahLst/>
              <a:cxnLst/>
              <a:rect l="l" t="t" r="r" b="b"/>
              <a:pathLst>
                <a:path w="314151" h="314151">
                  <a:moveTo>
                    <a:pt x="0" y="0"/>
                  </a:moveTo>
                  <a:lnTo>
                    <a:pt x="314152" y="0"/>
                  </a:lnTo>
                  <a:lnTo>
                    <a:pt x="314152" y="314151"/>
                  </a:lnTo>
                  <a:lnTo>
                    <a:pt x="0" y="314151"/>
                  </a:lnTo>
                  <a:lnTo>
                    <a:pt x="0" y="0"/>
                  </a:lnTo>
                  <a:close/>
                </a:path>
              </a:pathLst>
            </a:custGeom>
            <a:blipFill>
              <a:blip r:embed="rId6"/>
              <a:stretch>
                <a:fillRect/>
              </a:stretch>
            </a:blipFill>
          </p:spPr>
          <p:txBody>
            <a:bodyPr/>
            <a:lstStyle/>
            <a:p>
              <a:endParaRPr lang="lv-LV"/>
            </a:p>
          </p:txBody>
        </p:sp>
        <p:grpSp>
          <p:nvGrpSpPr>
            <p:cNvPr id="28" name="Group 28"/>
            <p:cNvGrpSpPr/>
            <p:nvPr/>
          </p:nvGrpSpPr>
          <p:grpSpPr>
            <a:xfrm>
              <a:off x="8856105" y="5590227"/>
              <a:ext cx="778309" cy="544922"/>
              <a:chOff x="0" y="0"/>
              <a:chExt cx="913201" cy="639365"/>
            </a:xfrm>
          </p:grpSpPr>
          <p:sp>
            <p:nvSpPr>
              <p:cNvPr id="29" name="Freeform 29"/>
              <p:cNvSpPr/>
              <p:nvPr/>
            </p:nvSpPr>
            <p:spPr>
              <a:xfrm>
                <a:off x="0" y="0"/>
                <a:ext cx="913201" cy="639365"/>
              </a:xfrm>
              <a:custGeom>
                <a:avLst/>
                <a:gdLst/>
                <a:ahLst/>
                <a:cxnLst/>
                <a:rect l="l" t="t" r="r" b="b"/>
                <a:pathLst>
                  <a:path w="913201" h="639365">
                    <a:moveTo>
                      <a:pt x="0" y="0"/>
                    </a:moveTo>
                    <a:lnTo>
                      <a:pt x="913201" y="0"/>
                    </a:lnTo>
                    <a:lnTo>
                      <a:pt x="913201" y="639365"/>
                    </a:lnTo>
                    <a:lnTo>
                      <a:pt x="0" y="639365"/>
                    </a:lnTo>
                    <a:close/>
                  </a:path>
                </a:pathLst>
              </a:custGeom>
            </p:spPr>
            <p:txBody>
              <a:bodyPr/>
              <a:lstStyle/>
              <a:p>
                <a:endParaRPr lang="lv-LV"/>
              </a:p>
            </p:txBody>
          </p:sp>
          <p:sp>
            <p:nvSpPr>
              <p:cNvPr id="30" name="TextBox 30"/>
              <p:cNvSpPr txBox="1"/>
              <p:nvPr/>
            </p:nvSpPr>
            <p:spPr>
              <a:xfrm>
                <a:off x="0" y="0"/>
                <a:ext cx="913201" cy="639365"/>
              </a:xfrm>
              <a:prstGeom prst="rect">
                <a:avLst/>
              </a:prstGeom>
            </p:spPr>
            <p:txBody>
              <a:bodyPr lIns="0" tIns="0" rIns="0" bIns="0" rtlCol="0" anchor="t"/>
              <a:lstStyle/>
              <a:p>
                <a:pPr algn="ctr">
                  <a:lnSpc>
                    <a:spcPts val="1199"/>
                  </a:lnSpc>
                </a:pPr>
                <a:r>
                  <a:rPr lang="en-US" sz="999" b="1">
                    <a:solidFill>
                      <a:srgbClr val="095147"/>
                    </a:solidFill>
                    <a:latin typeface="Montserrat Bold"/>
                    <a:ea typeface="Montserrat Bold"/>
                    <a:cs typeface="Montserrat Bold"/>
                    <a:sym typeface="Montserrat Bold"/>
                  </a:rPr>
                  <a:t>Latgale SEZ</a:t>
                </a:r>
              </a:p>
            </p:txBody>
          </p:sp>
        </p:grpSp>
        <p:grpSp>
          <p:nvGrpSpPr>
            <p:cNvPr id="31" name="Group 31"/>
            <p:cNvGrpSpPr/>
            <p:nvPr/>
          </p:nvGrpSpPr>
          <p:grpSpPr>
            <a:xfrm>
              <a:off x="10501506" y="4704909"/>
              <a:ext cx="821327" cy="544922"/>
              <a:chOff x="0" y="0"/>
              <a:chExt cx="963675" cy="639365"/>
            </a:xfrm>
          </p:grpSpPr>
          <p:sp>
            <p:nvSpPr>
              <p:cNvPr id="32" name="Freeform 32"/>
              <p:cNvSpPr/>
              <p:nvPr/>
            </p:nvSpPr>
            <p:spPr>
              <a:xfrm>
                <a:off x="0" y="0"/>
                <a:ext cx="963675" cy="639365"/>
              </a:xfrm>
              <a:custGeom>
                <a:avLst/>
                <a:gdLst/>
                <a:ahLst/>
                <a:cxnLst/>
                <a:rect l="l" t="t" r="r" b="b"/>
                <a:pathLst>
                  <a:path w="963675" h="639365">
                    <a:moveTo>
                      <a:pt x="0" y="0"/>
                    </a:moveTo>
                    <a:lnTo>
                      <a:pt x="963675" y="0"/>
                    </a:lnTo>
                    <a:lnTo>
                      <a:pt x="963675" y="639365"/>
                    </a:lnTo>
                    <a:lnTo>
                      <a:pt x="0" y="639365"/>
                    </a:lnTo>
                    <a:close/>
                  </a:path>
                </a:pathLst>
              </a:custGeom>
            </p:spPr>
            <p:txBody>
              <a:bodyPr/>
              <a:lstStyle/>
              <a:p>
                <a:endParaRPr lang="lv-LV"/>
              </a:p>
            </p:txBody>
          </p:sp>
          <p:sp>
            <p:nvSpPr>
              <p:cNvPr id="33" name="TextBox 33"/>
              <p:cNvSpPr txBox="1"/>
              <p:nvPr/>
            </p:nvSpPr>
            <p:spPr>
              <a:xfrm>
                <a:off x="0" y="0"/>
                <a:ext cx="963675" cy="639365"/>
              </a:xfrm>
              <a:prstGeom prst="rect">
                <a:avLst/>
              </a:prstGeom>
            </p:spPr>
            <p:txBody>
              <a:bodyPr lIns="0" tIns="0" rIns="0" bIns="0" rtlCol="0" anchor="t"/>
              <a:lstStyle/>
              <a:p>
                <a:pPr algn="ctr">
                  <a:lnSpc>
                    <a:spcPts val="1199"/>
                  </a:lnSpc>
                </a:pPr>
                <a:r>
                  <a:rPr lang="en-US" sz="999" b="1">
                    <a:solidFill>
                      <a:srgbClr val="095147"/>
                    </a:solidFill>
                    <a:latin typeface="Montserrat Bold"/>
                    <a:ea typeface="Montserrat Bold"/>
                    <a:cs typeface="Montserrat Bold"/>
                    <a:sym typeface="Montserrat Bold"/>
                  </a:rPr>
                  <a:t>Rēzekne </a:t>
                </a:r>
              </a:p>
              <a:p>
                <a:pPr algn="ctr">
                  <a:lnSpc>
                    <a:spcPts val="1199"/>
                  </a:lnSpc>
                </a:pPr>
                <a:r>
                  <a:rPr lang="en-US" sz="999" b="1">
                    <a:solidFill>
                      <a:srgbClr val="095147"/>
                    </a:solidFill>
                    <a:latin typeface="Montserrat Bold"/>
                    <a:ea typeface="Montserrat Bold"/>
                    <a:cs typeface="Montserrat Bold"/>
                    <a:sym typeface="Montserrat Bold"/>
                  </a:rPr>
                  <a:t>SEZ</a:t>
                </a:r>
              </a:p>
            </p:txBody>
          </p:sp>
        </p:grpSp>
        <p:sp>
          <p:nvSpPr>
            <p:cNvPr id="34" name="Freeform 34" descr="Graphic 60"/>
            <p:cNvSpPr/>
            <p:nvPr/>
          </p:nvSpPr>
          <p:spPr>
            <a:xfrm>
              <a:off x="1269934" y="2305140"/>
              <a:ext cx="349581" cy="349580"/>
            </a:xfrm>
            <a:custGeom>
              <a:avLst/>
              <a:gdLst/>
              <a:ahLst/>
              <a:cxnLst/>
              <a:rect l="l" t="t" r="r" b="b"/>
              <a:pathLst>
                <a:path w="349581" h="349580">
                  <a:moveTo>
                    <a:pt x="0" y="0"/>
                  </a:moveTo>
                  <a:lnTo>
                    <a:pt x="349580" y="0"/>
                  </a:lnTo>
                  <a:lnTo>
                    <a:pt x="349580" y="349580"/>
                  </a:lnTo>
                  <a:lnTo>
                    <a:pt x="0" y="349580"/>
                  </a:lnTo>
                  <a:lnTo>
                    <a:pt x="0" y="0"/>
                  </a:lnTo>
                  <a:close/>
                </a:path>
              </a:pathLst>
            </a:custGeom>
            <a:blipFill>
              <a:blip r:embed="rId6"/>
              <a:stretch>
                <a:fillRect/>
              </a:stretch>
            </a:blipFill>
          </p:spPr>
          <p:txBody>
            <a:bodyPr/>
            <a:lstStyle/>
            <a:p>
              <a:endParaRPr lang="lv-LV"/>
            </a:p>
          </p:txBody>
        </p:sp>
        <p:sp>
          <p:nvSpPr>
            <p:cNvPr id="35" name="Freeform 35"/>
            <p:cNvSpPr/>
            <p:nvPr/>
          </p:nvSpPr>
          <p:spPr>
            <a:xfrm>
              <a:off x="5310685" y="3356463"/>
              <a:ext cx="256837" cy="244228"/>
            </a:xfrm>
            <a:custGeom>
              <a:avLst/>
              <a:gdLst/>
              <a:ahLst/>
              <a:cxnLst/>
              <a:rect l="l" t="t" r="r" b="b"/>
              <a:pathLst>
                <a:path w="256837" h="244228">
                  <a:moveTo>
                    <a:pt x="0" y="0"/>
                  </a:moveTo>
                  <a:lnTo>
                    <a:pt x="256837" y="0"/>
                  </a:lnTo>
                  <a:lnTo>
                    <a:pt x="256837" y="244229"/>
                  </a:lnTo>
                  <a:lnTo>
                    <a:pt x="0" y="24422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36" name="Freeform 36" descr="Graphic 60"/>
            <p:cNvSpPr/>
            <p:nvPr/>
          </p:nvSpPr>
          <p:spPr>
            <a:xfrm>
              <a:off x="4975204" y="3303788"/>
              <a:ext cx="349581" cy="349580"/>
            </a:xfrm>
            <a:custGeom>
              <a:avLst/>
              <a:gdLst/>
              <a:ahLst/>
              <a:cxnLst/>
              <a:rect l="l" t="t" r="r" b="b"/>
              <a:pathLst>
                <a:path w="349581" h="349580">
                  <a:moveTo>
                    <a:pt x="0" y="0"/>
                  </a:moveTo>
                  <a:lnTo>
                    <a:pt x="349581" y="0"/>
                  </a:lnTo>
                  <a:lnTo>
                    <a:pt x="349581" y="349580"/>
                  </a:lnTo>
                  <a:lnTo>
                    <a:pt x="0" y="349580"/>
                  </a:lnTo>
                  <a:lnTo>
                    <a:pt x="0" y="0"/>
                  </a:lnTo>
                  <a:close/>
                </a:path>
              </a:pathLst>
            </a:custGeom>
            <a:blipFill>
              <a:blip r:embed="rId6"/>
              <a:stretch>
                <a:fillRect/>
              </a:stretch>
            </a:blipFill>
          </p:spPr>
          <p:txBody>
            <a:bodyPr/>
            <a:lstStyle/>
            <a:p>
              <a:endParaRPr lang="lv-LV"/>
            </a:p>
          </p:txBody>
        </p:sp>
        <p:sp>
          <p:nvSpPr>
            <p:cNvPr id="37" name="Freeform 37"/>
            <p:cNvSpPr/>
            <p:nvPr/>
          </p:nvSpPr>
          <p:spPr>
            <a:xfrm>
              <a:off x="489965" y="4858219"/>
              <a:ext cx="283230" cy="269326"/>
            </a:xfrm>
            <a:custGeom>
              <a:avLst/>
              <a:gdLst/>
              <a:ahLst/>
              <a:cxnLst/>
              <a:rect l="l" t="t" r="r" b="b"/>
              <a:pathLst>
                <a:path w="283230" h="269326">
                  <a:moveTo>
                    <a:pt x="0" y="0"/>
                  </a:moveTo>
                  <a:lnTo>
                    <a:pt x="283230" y="0"/>
                  </a:lnTo>
                  <a:lnTo>
                    <a:pt x="283230" y="269325"/>
                  </a:lnTo>
                  <a:lnTo>
                    <a:pt x="0" y="26932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38" name="TextBox 38"/>
            <p:cNvSpPr txBox="1"/>
            <p:nvPr/>
          </p:nvSpPr>
          <p:spPr>
            <a:xfrm>
              <a:off x="1380003" y="7119667"/>
              <a:ext cx="4495391" cy="357475"/>
            </a:xfrm>
            <a:prstGeom prst="rect">
              <a:avLst/>
            </a:prstGeom>
          </p:spPr>
          <p:txBody>
            <a:bodyPr lIns="0" tIns="0" rIns="0" bIns="0" rtlCol="0" anchor="t">
              <a:spAutoFit/>
            </a:bodyPr>
            <a:lstStyle/>
            <a:p>
              <a:pPr algn="l">
                <a:lnSpc>
                  <a:spcPts val="1092"/>
                </a:lnSpc>
              </a:pPr>
              <a:r>
                <a:rPr lang="en-US" sz="910">
                  <a:solidFill>
                    <a:srgbClr val="000000"/>
                  </a:solidFill>
                  <a:latin typeface="Montserrat"/>
                  <a:ea typeface="Montserrat"/>
                  <a:cs typeface="Montserrat"/>
                  <a:sym typeface="Montserrat"/>
                </a:rPr>
                <a:t>Infrastructure-ready industrial </a:t>
              </a:r>
            </a:p>
            <a:p>
              <a:pPr algn="l">
                <a:lnSpc>
                  <a:spcPts val="1092"/>
                </a:lnSpc>
              </a:pPr>
              <a:r>
                <a:rPr lang="en-US" sz="910">
                  <a:solidFill>
                    <a:srgbClr val="000000"/>
                  </a:solidFill>
                  <a:latin typeface="Montserrat"/>
                  <a:ea typeface="Montserrat"/>
                  <a:cs typeface="Montserrat"/>
                  <a:sym typeface="Montserrat"/>
                </a:rPr>
                <a:t>development Sites</a:t>
              </a:r>
            </a:p>
          </p:txBody>
        </p:sp>
        <p:sp>
          <p:nvSpPr>
            <p:cNvPr id="39" name="AutoShape 39"/>
            <p:cNvSpPr/>
            <p:nvPr/>
          </p:nvSpPr>
          <p:spPr>
            <a:xfrm>
              <a:off x="5832522" y="7195452"/>
              <a:ext cx="333424" cy="0"/>
            </a:xfrm>
            <a:prstGeom prst="line">
              <a:avLst/>
            </a:prstGeom>
            <a:ln w="23832" cap="flat">
              <a:solidFill>
                <a:srgbClr val="ABBFB7"/>
              </a:solidFill>
              <a:prstDash val="solid"/>
              <a:headEnd type="none" w="sm" len="sm"/>
              <a:tailEnd type="none" w="sm" len="sm"/>
            </a:ln>
          </p:spPr>
          <p:txBody>
            <a:bodyPr/>
            <a:lstStyle/>
            <a:p>
              <a:endParaRPr lang="lv-LV"/>
            </a:p>
          </p:txBody>
        </p:sp>
        <p:sp>
          <p:nvSpPr>
            <p:cNvPr id="40" name="AutoShape 40"/>
            <p:cNvSpPr/>
            <p:nvPr/>
          </p:nvSpPr>
          <p:spPr>
            <a:xfrm>
              <a:off x="5832522" y="7649518"/>
              <a:ext cx="333424" cy="0"/>
            </a:xfrm>
            <a:prstGeom prst="line">
              <a:avLst/>
            </a:prstGeom>
            <a:ln w="23832" cap="flat">
              <a:solidFill>
                <a:srgbClr val="A7BCB3"/>
              </a:solidFill>
              <a:prstDash val="sysDash"/>
              <a:headEnd type="none" w="sm" len="sm"/>
              <a:tailEnd type="none" w="sm" len="sm"/>
            </a:ln>
          </p:spPr>
          <p:txBody>
            <a:bodyPr/>
            <a:lstStyle/>
            <a:p>
              <a:endParaRPr lang="lv-LV"/>
            </a:p>
          </p:txBody>
        </p:sp>
        <p:sp>
          <p:nvSpPr>
            <p:cNvPr id="41" name="TextBox 41"/>
            <p:cNvSpPr txBox="1"/>
            <p:nvPr/>
          </p:nvSpPr>
          <p:spPr>
            <a:xfrm>
              <a:off x="2590693" y="4575817"/>
              <a:ext cx="790342" cy="166822"/>
            </a:xfrm>
            <a:prstGeom prst="rect">
              <a:avLst/>
            </a:prstGeom>
          </p:spPr>
          <p:txBody>
            <a:bodyPr lIns="0" tIns="0" rIns="0" bIns="0" rtlCol="0" anchor="t">
              <a:spAutoFit/>
            </a:bodyPr>
            <a:lstStyle/>
            <a:p>
              <a:pPr algn="ctr">
                <a:lnSpc>
                  <a:spcPts val="1013"/>
                </a:lnSpc>
              </a:pPr>
              <a:r>
                <a:rPr lang="en-US" sz="844" b="1">
                  <a:solidFill>
                    <a:srgbClr val="000000"/>
                  </a:solidFill>
                  <a:latin typeface="Montserrat Bold"/>
                  <a:ea typeface="Montserrat Bold"/>
                  <a:cs typeface="Montserrat Bold"/>
                  <a:sym typeface="Montserrat Bold"/>
                </a:rPr>
                <a:t>Skrunda</a:t>
              </a:r>
            </a:p>
          </p:txBody>
        </p:sp>
        <p:sp>
          <p:nvSpPr>
            <p:cNvPr id="42" name="Freeform 42" descr="Graphic 60"/>
            <p:cNvSpPr/>
            <p:nvPr/>
          </p:nvSpPr>
          <p:spPr>
            <a:xfrm>
              <a:off x="4489839" y="7051960"/>
              <a:ext cx="314151" cy="314151"/>
            </a:xfrm>
            <a:custGeom>
              <a:avLst/>
              <a:gdLst/>
              <a:ahLst/>
              <a:cxnLst/>
              <a:rect l="l" t="t" r="r" b="b"/>
              <a:pathLst>
                <a:path w="314151" h="314151">
                  <a:moveTo>
                    <a:pt x="0" y="0"/>
                  </a:moveTo>
                  <a:lnTo>
                    <a:pt x="314151" y="0"/>
                  </a:lnTo>
                  <a:lnTo>
                    <a:pt x="314151" y="314151"/>
                  </a:lnTo>
                  <a:lnTo>
                    <a:pt x="0" y="314151"/>
                  </a:lnTo>
                  <a:lnTo>
                    <a:pt x="0" y="0"/>
                  </a:lnTo>
                  <a:close/>
                </a:path>
              </a:pathLst>
            </a:custGeom>
            <a:blipFill>
              <a:blip r:embed="rId6"/>
              <a:stretch>
                <a:fillRect/>
              </a:stretch>
            </a:blipFill>
          </p:spPr>
          <p:txBody>
            <a:bodyPr/>
            <a:lstStyle/>
            <a:p>
              <a:endParaRPr lang="lv-LV"/>
            </a:p>
          </p:txBody>
        </p:sp>
        <p:sp>
          <p:nvSpPr>
            <p:cNvPr id="43" name="Freeform 43"/>
            <p:cNvSpPr/>
            <p:nvPr/>
          </p:nvSpPr>
          <p:spPr>
            <a:xfrm>
              <a:off x="4514668" y="7488447"/>
              <a:ext cx="283230" cy="269326"/>
            </a:xfrm>
            <a:custGeom>
              <a:avLst/>
              <a:gdLst/>
              <a:ahLst/>
              <a:cxnLst/>
              <a:rect l="l" t="t" r="r" b="b"/>
              <a:pathLst>
                <a:path w="283230" h="269326">
                  <a:moveTo>
                    <a:pt x="0" y="0"/>
                  </a:moveTo>
                  <a:lnTo>
                    <a:pt x="283230" y="0"/>
                  </a:lnTo>
                  <a:lnTo>
                    <a:pt x="283230" y="269326"/>
                  </a:lnTo>
                  <a:lnTo>
                    <a:pt x="0" y="26932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44" name="Freeform 44"/>
            <p:cNvSpPr/>
            <p:nvPr/>
          </p:nvSpPr>
          <p:spPr>
            <a:xfrm>
              <a:off x="2317979" y="4634929"/>
              <a:ext cx="352688" cy="352688"/>
            </a:xfrm>
            <a:custGeom>
              <a:avLst/>
              <a:gdLst/>
              <a:ahLst/>
              <a:cxnLst/>
              <a:rect l="l" t="t" r="r" b="b"/>
              <a:pathLst>
                <a:path w="352688" h="352688">
                  <a:moveTo>
                    <a:pt x="0" y="0"/>
                  </a:moveTo>
                  <a:lnTo>
                    <a:pt x="352689" y="0"/>
                  </a:lnTo>
                  <a:lnTo>
                    <a:pt x="352689" y="352689"/>
                  </a:lnTo>
                  <a:lnTo>
                    <a:pt x="0" y="35268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45" name="TextBox 45"/>
            <p:cNvSpPr txBox="1"/>
            <p:nvPr/>
          </p:nvSpPr>
          <p:spPr>
            <a:xfrm>
              <a:off x="9391353" y="4700464"/>
              <a:ext cx="826927" cy="212094"/>
            </a:xfrm>
            <a:prstGeom prst="rect">
              <a:avLst/>
            </a:prstGeom>
          </p:spPr>
          <p:txBody>
            <a:bodyPr lIns="0" tIns="0" rIns="0" bIns="0" rtlCol="0" anchor="t">
              <a:spAutoFit/>
            </a:bodyPr>
            <a:lstStyle/>
            <a:p>
              <a:pPr algn="ctr">
                <a:lnSpc>
                  <a:spcPts val="1238"/>
                </a:lnSpc>
              </a:pPr>
              <a:r>
                <a:rPr lang="en-US" sz="1032" b="1">
                  <a:solidFill>
                    <a:srgbClr val="000000"/>
                  </a:solidFill>
                  <a:latin typeface="Montserrat Bold"/>
                  <a:ea typeface="Montserrat Bold"/>
                  <a:cs typeface="Montserrat Bold"/>
                  <a:sym typeface="Montserrat Bold"/>
                </a:rPr>
                <a:t>Rēzekne</a:t>
              </a:r>
            </a:p>
          </p:txBody>
        </p:sp>
        <p:sp>
          <p:nvSpPr>
            <p:cNvPr id="46" name="Freeform 46"/>
            <p:cNvSpPr/>
            <p:nvPr/>
          </p:nvSpPr>
          <p:spPr>
            <a:xfrm>
              <a:off x="10099271" y="4888209"/>
              <a:ext cx="352688" cy="352688"/>
            </a:xfrm>
            <a:custGeom>
              <a:avLst/>
              <a:gdLst/>
              <a:ahLst/>
              <a:cxnLst/>
              <a:rect l="l" t="t" r="r" b="b"/>
              <a:pathLst>
                <a:path w="352688" h="352688">
                  <a:moveTo>
                    <a:pt x="0" y="0"/>
                  </a:moveTo>
                  <a:lnTo>
                    <a:pt x="352689" y="0"/>
                  </a:lnTo>
                  <a:lnTo>
                    <a:pt x="352689" y="352688"/>
                  </a:lnTo>
                  <a:lnTo>
                    <a:pt x="0" y="35268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grpSp>
          <p:nvGrpSpPr>
            <p:cNvPr id="47" name="Group 47"/>
            <p:cNvGrpSpPr/>
            <p:nvPr/>
          </p:nvGrpSpPr>
          <p:grpSpPr>
            <a:xfrm>
              <a:off x="1023466" y="7477142"/>
              <a:ext cx="280631" cy="280631"/>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E6A1"/>
              </a:solidFill>
            </p:spPr>
            <p:txBody>
              <a:bodyPr/>
              <a:lstStyle/>
              <a:p>
                <a:endParaRPr lang="lv-LV"/>
              </a:p>
            </p:txBody>
          </p:sp>
          <p:sp>
            <p:nvSpPr>
              <p:cNvPr id="49" name="TextBox 49"/>
              <p:cNvSpPr txBox="1"/>
              <p:nvPr/>
            </p:nvSpPr>
            <p:spPr>
              <a:xfrm>
                <a:off x="76200" y="66675"/>
                <a:ext cx="660400" cy="669925"/>
              </a:xfrm>
              <a:prstGeom prst="rect">
                <a:avLst/>
              </a:prstGeom>
            </p:spPr>
            <p:txBody>
              <a:bodyPr lIns="48195" tIns="48195" rIns="48195" bIns="48195" rtlCol="0" anchor="ctr"/>
              <a:lstStyle/>
              <a:p>
                <a:pPr algn="ctr">
                  <a:lnSpc>
                    <a:spcPts val="2661"/>
                  </a:lnSpc>
                </a:pPr>
                <a:endParaRPr/>
              </a:p>
            </p:txBody>
          </p:sp>
        </p:grpSp>
        <p:sp>
          <p:nvSpPr>
            <p:cNvPr id="50" name="TextBox 50"/>
            <p:cNvSpPr txBox="1"/>
            <p:nvPr/>
          </p:nvSpPr>
          <p:spPr>
            <a:xfrm>
              <a:off x="3238755" y="2972586"/>
              <a:ext cx="790342" cy="166822"/>
            </a:xfrm>
            <a:prstGeom prst="rect">
              <a:avLst/>
            </a:prstGeom>
          </p:spPr>
          <p:txBody>
            <a:bodyPr lIns="0" tIns="0" rIns="0" bIns="0" rtlCol="0" anchor="t">
              <a:spAutoFit/>
            </a:bodyPr>
            <a:lstStyle/>
            <a:p>
              <a:pPr algn="ctr">
                <a:lnSpc>
                  <a:spcPts val="1013"/>
                </a:lnSpc>
              </a:pPr>
              <a:r>
                <a:rPr lang="en-US" sz="844" b="1">
                  <a:solidFill>
                    <a:srgbClr val="6C6463"/>
                  </a:solidFill>
                  <a:latin typeface="Montserrat Bold"/>
                  <a:ea typeface="Montserrat Bold"/>
                  <a:cs typeface="Montserrat Bold"/>
                  <a:sym typeface="Montserrat Bold"/>
                </a:rPr>
                <a:t>Talsi</a:t>
              </a:r>
            </a:p>
          </p:txBody>
        </p:sp>
        <p:grpSp>
          <p:nvGrpSpPr>
            <p:cNvPr id="51" name="Group 51"/>
            <p:cNvGrpSpPr/>
            <p:nvPr/>
          </p:nvGrpSpPr>
          <p:grpSpPr>
            <a:xfrm>
              <a:off x="3829980" y="2700125"/>
              <a:ext cx="821327" cy="544922"/>
              <a:chOff x="0" y="0"/>
              <a:chExt cx="963675" cy="639365"/>
            </a:xfrm>
          </p:grpSpPr>
          <p:sp>
            <p:nvSpPr>
              <p:cNvPr id="52" name="Freeform 52"/>
              <p:cNvSpPr/>
              <p:nvPr/>
            </p:nvSpPr>
            <p:spPr>
              <a:xfrm>
                <a:off x="0" y="0"/>
                <a:ext cx="963675" cy="639365"/>
              </a:xfrm>
              <a:custGeom>
                <a:avLst/>
                <a:gdLst/>
                <a:ahLst/>
                <a:cxnLst/>
                <a:rect l="l" t="t" r="r" b="b"/>
                <a:pathLst>
                  <a:path w="963675" h="639365">
                    <a:moveTo>
                      <a:pt x="0" y="0"/>
                    </a:moveTo>
                    <a:lnTo>
                      <a:pt x="963675" y="0"/>
                    </a:lnTo>
                    <a:lnTo>
                      <a:pt x="963675" y="639365"/>
                    </a:lnTo>
                    <a:lnTo>
                      <a:pt x="0" y="639365"/>
                    </a:lnTo>
                    <a:close/>
                  </a:path>
                </a:pathLst>
              </a:custGeom>
            </p:spPr>
            <p:txBody>
              <a:bodyPr/>
              <a:lstStyle/>
              <a:p>
                <a:endParaRPr lang="lv-LV"/>
              </a:p>
            </p:txBody>
          </p:sp>
          <p:sp>
            <p:nvSpPr>
              <p:cNvPr id="53" name="TextBox 53"/>
              <p:cNvSpPr txBox="1"/>
              <p:nvPr/>
            </p:nvSpPr>
            <p:spPr>
              <a:xfrm>
                <a:off x="0" y="0"/>
                <a:ext cx="963675" cy="639365"/>
              </a:xfrm>
              <a:prstGeom prst="rect">
                <a:avLst/>
              </a:prstGeom>
            </p:spPr>
            <p:txBody>
              <a:bodyPr lIns="0" tIns="0" rIns="0" bIns="0" rtlCol="0" anchor="t"/>
              <a:lstStyle/>
              <a:p>
                <a:pPr algn="ctr">
                  <a:lnSpc>
                    <a:spcPts val="1199"/>
                  </a:lnSpc>
                </a:pPr>
                <a:endParaRPr/>
              </a:p>
            </p:txBody>
          </p:sp>
        </p:grpSp>
        <p:sp>
          <p:nvSpPr>
            <p:cNvPr id="54" name="TextBox 54"/>
            <p:cNvSpPr txBox="1"/>
            <p:nvPr/>
          </p:nvSpPr>
          <p:spPr>
            <a:xfrm>
              <a:off x="5185610" y="4555078"/>
              <a:ext cx="859515" cy="166822"/>
            </a:xfrm>
            <a:prstGeom prst="rect">
              <a:avLst/>
            </a:prstGeom>
          </p:spPr>
          <p:txBody>
            <a:bodyPr lIns="0" tIns="0" rIns="0" bIns="0" rtlCol="0" anchor="t">
              <a:spAutoFit/>
            </a:bodyPr>
            <a:lstStyle/>
            <a:p>
              <a:pPr algn="l">
                <a:lnSpc>
                  <a:spcPts val="1013"/>
                </a:lnSpc>
              </a:pPr>
              <a:r>
                <a:rPr lang="en-US" sz="844" b="1">
                  <a:solidFill>
                    <a:srgbClr val="000000"/>
                  </a:solidFill>
                  <a:latin typeface="Montserrat Bold"/>
                  <a:ea typeface="Montserrat Bold"/>
                  <a:cs typeface="Montserrat Bold"/>
                  <a:sym typeface="Montserrat Bold"/>
                </a:rPr>
                <a:t>Olaine</a:t>
              </a:r>
            </a:p>
          </p:txBody>
        </p:sp>
        <p:sp>
          <p:nvSpPr>
            <p:cNvPr id="55" name="TextBox 55"/>
            <p:cNvSpPr txBox="1"/>
            <p:nvPr/>
          </p:nvSpPr>
          <p:spPr>
            <a:xfrm>
              <a:off x="9422265" y="6500981"/>
              <a:ext cx="1085919" cy="212094"/>
            </a:xfrm>
            <a:prstGeom prst="rect">
              <a:avLst/>
            </a:prstGeom>
          </p:spPr>
          <p:txBody>
            <a:bodyPr lIns="0" tIns="0" rIns="0" bIns="0" rtlCol="0" anchor="t">
              <a:spAutoFit/>
            </a:bodyPr>
            <a:lstStyle/>
            <a:p>
              <a:pPr algn="ctr">
                <a:lnSpc>
                  <a:spcPts val="1238"/>
                </a:lnSpc>
              </a:pPr>
              <a:r>
                <a:rPr lang="en-US" sz="1032" b="1">
                  <a:solidFill>
                    <a:srgbClr val="000000"/>
                  </a:solidFill>
                  <a:latin typeface="Montserrat Bold"/>
                  <a:ea typeface="Montserrat Bold"/>
                  <a:cs typeface="Montserrat Bold"/>
                  <a:sym typeface="Montserrat Bold"/>
                </a:rPr>
                <a:t>Daugavpils</a:t>
              </a:r>
            </a:p>
          </p:txBody>
        </p:sp>
        <p:sp>
          <p:nvSpPr>
            <p:cNvPr id="56" name="TextBox 56"/>
            <p:cNvSpPr txBox="1"/>
            <p:nvPr/>
          </p:nvSpPr>
          <p:spPr>
            <a:xfrm>
              <a:off x="5560672" y="3957346"/>
              <a:ext cx="776245" cy="271736"/>
            </a:xfrm>
            <a:prstGeom prst="rect">
              <a:avLst/>
            </a:prstGeom>
          </p:spPr>
          <p:txBody>
            <a:bodyPr lIns="0" tIns="0" rIns="0" bIns="0" rtlCol="0" anchor="t">
              <a:spAutoFit/>
            </a:bodyPr>
            <a:lstStyle/>
            <a:p>
              <a:pPr algn="l">
                <a:lnSpc>
                  <a:spcPts val="1611"/>
                </a:lnSpc>
              </a:pPr>
              <a:r>
                <a:rPr lang="en-US" sz="1342" b="1">
                  <a:solidFill>
                    <a:srgbClr val="000000"/>
                  </a:solidFill>
                  <a:latin typeface="Montserrat Bold"/>
                  <a:ea typeface="Montserrat Bold"/>
                  <a:cs typeface="Montserrat Bold"/>
                  <a:sym typeface="Montserrat Bold"/>
                </a:rPr>
                <a:t>Rīga</a:t>
              </a:r>
            </a:p>
          </p:txBody>
        </p:sp>
        <p:sp>
          <p:nvSpPr>
            <p:cNvPr id="57" name="TextBox 57"/>
            <p:cNvSpPr txBox="1"/>
            <p:nvPr/>
          </p:nvSpPr>
          <p:spPr>
            <a:xfrm>
              <a:off x="5719855" y="5369626"/>
              <a:ext cx="757148" cy="166822"/>
            </a:xfrm>
            <a:prstGeom prst="rect">
              <a:avLst/>
            </a:prstGeom>
          </p:spPr>
          <p:txBody>
            <a:bodyPr lIns="0" tIns="0" rIns="0" bIns="0" rtlCol="0" anchor="t">
              <a:spAutoFit/>
            </a:bodyPr>
            <a:lstStyle/>
            <a:p>
              <a:pPr algn="ctr">
                <a:lnSpc>
                  <a:spcPts val="1013"/>
                </a:lnSpc>
              </a:pPr>
              <a:r>
                <a:rPr lang="en-US" sz="844" b="1">
                  <a:solidFill>
                    <a:srgbClr val="000000"/>
                  </a:solidFill>
                  <a:latin typeface="Montserrat Bold"/>
                  <a:ea typeface="Montserrat Bold"/>
                  <a:cs typeface="Montserrat Bold"/>
                  <a:sym typeface="Montserrat Bold"/>
                </a:rPr>
                <a:t>Bauska</a:t>
              </a:r>
            </a:p>
          </p:txBody>
        </p:sp>
        <p:sp>
          <p:nvSpPr>
            <p:cNvPr id="58" name="TextBox 58"/>
            <p:cNvSpPr txBox="1"/>
            <p:nvPr/>
          </p:nvSpPr>
          <p:spPr>
            <a:xfrm>
              <a:off x="1072275" y="4780787"/>
              <a:ext cx="676859" cy="212094"/>
            </a:xfrm>
            <a:prstGeom prst="rect">
              <a:avLst/>
            </a:prstGeom>
          </p:spPr>
          <p:txBody>
            <a:bodyPr lIns="0" tIns="0" rIns="0" bIns="0" rtlCol="0" anchor="t">
              <a:spAutoFit/>
            </a:bodyPr>
            <a:lstStyle/>
            <a:p>
              <a:pPr algn="l">
                <a:lnSpc>
                  <a:spcPts val="1238"/>
                </a:lnSpc>
              </a:pPr>
              <a:r>
                <a:rPr lang="en-US" sz="1032" b="1">
                  <a:solidFill>
                    <a:srgbClr val="000000"/>
                  </a:solidFill>
                  <a:latin typeface="Montserrat Bold"/>
                  <a:ea typeface="Montserrat Bold"/>
                  <a:cs typeface="Montserrat Bold"/>
                  <a:sym typeface="Montserrat Bold"/>
                </a:rPr>
                <a:t>Liepāja</a:t>
              </a:r>
            </a:p>
          </p:txBody>
        </p:sp>
        <p:sp>
          <p:nvSpPr>
            <p:cNvPr id="59" name="TextBox 59"/>
            <p:cNvSpPr txBox="1"/>
            <p:nvPr/>
          </p:nvSpPr>
          <p:spPr>
            <a:xfrm>
              <a:off x="1357562" y="6721427"/>
              <a:ext cx="481832" cy="178738"/>
            </a:xfrm>
            <a:prstGeom prst="rect">
              <a:avLst/>
            </a:prstGeom>
          </p:spPr>
          <p:txBody>
            <a:bodyPr lIns="0" tIns="0" rIns="0" bIns="0" rtlCol="0" anchor="t">
              <a:spAutoFit/>
            </a:bodyPr>
            <a:lstStyle/>
            <a:p>
              <a:pPr algn="ctr">
                <a:lnSpc>
                  <a:spcPts val="1097"/>
                </a:lnSpc>
              </a:pPr>
              <a:r>
                <a:rPr lang="en-US" sz="914">
                  <a:solidFill>
                    <a:srgbClr val="100F0D"/>
                  </a:solidFill>
                  <a:latin typeface="Montserrat"/>
                  <a:ea typeface="Montserrat"/>
                  <a:cs typeface="Montserrat"/>
                  <a:sym typeface="Montserrat"/>
                </a:rPr>
                <a:t>50km</a:t>
              </a:r>
            </a:p>
          </p:txBody>
        </p:sp>
        <p:sp>
          <p:nvSpPr>
            <p:cNvPr id="60" name="TextBox 60"/>
            <p:cNvSpPr txBox="1"/>
            <p:nvPr/>
          </p:nvSpPr>
          <p:spPr>
            <a:xfrm>
              <a:off x="1972203" y="2660663"/>
              <a:ext cx="994105" cy="212156"/>
            </a:xfrm>
            <a:prstGeom prst="rect">
              <a:avLst/>
            </a:prstGeom>
          </p:spPr>
          <p:txBody>
            <a:bodyPr lIns="0" tIns="0" rIns="0" bIns="0" rtlCol="0" anchor="t">
              <a:spAutoFit/>
            </a:bodyPr>
            <a:lstStyle/>
            <a:p>
              <a:pPr algn="ctr">
                <a:lnSpc>
                  <a:spcPts val="1238"/>
                </a:lnSpc>
              </a:pPr>
              <a:r>
                <a:rPr lang="en-US" sz="1032" b="1">
                  <a:solidFill>
                    <a:srgbClr val="000000"/>
                  </a:solidFill>
                  <a:latin typeface="Montserrat Bold"/>
                  <a:ea typeface="Montserrat Bold"/>
                  <a:cs typeface="Montserrat Bold"/>
                  <a:sym typeface="Montserrat Bold"/>
                </a:rPr>
                <a:t>Ventspils</a:t>
              </a:r>
            </a:p>
          </p:txBody>
        </p:sp>
        <p:sp>
          <p:nvSpPr>
            <p:cNvPr id="61" name="TextBox 61"/>
            <p:cNvSpPr txBox="1"/>
            <p:nvPr/>
          </p:nvSpPr>
          <p:spPr>
            <a:xfrm>
              <a:off x="3056003" y="3931154"/>
              <a:ext cx="790342" cy="166822"/>
            </a:xfrm>
            <a:prstGeom prst="rect">
              <a:avLst/>
            </a:prstGeom>
          </p:spPr>
          <p:txBody>
            <a:bodyPr lIns="0" tIns="0" rIns="0" bIns="0" rtlCol="0" anchor="t">
              <a:spAutoFit/>
            </a:bodyPr>
            <a:lstStyle/>
            <a:p>
              <a:pPr algn="ctr">
                <a:lnSpc>
                  <a:spcPts val="1013"/>
                </a:lnSpc>
              </a:pPr>
              <a:r>
                <a:rPr lang="en-US" sz="844" b="1">
                  <a:solidFill>
                    <a:srgbClr val="000000"/>
                  </a:solidFill>
                  <a:latin typeface="Montserrat Bold"/>
                  <a:ea typeface="Montserrat Bold"/>
                  <a:cs typeface="Montserrat Bold"/>
                  <a:sym typeface="Montserrat Bold"/>
                </a:rPr>
                <a:t>Tukums</a:t>
              </a:r>
            </a:p>
          </p:txBody>
        </p:sp>
        <p:sp>
          <p:nvSpPr>
            <p:cNvPr id="62" name="TextBox 62"/>
            <p:cNvSpPr txBox="1"/>
            <p:nvPr/>
          </p:nvSpPr>
          <p:spPr>
            <a:xfrm>
              <a:off x="3056003" y="3294314"/>
              <a:ext cx="790342" cy="166822"/>
            </a:xfrm>
            <a:prstGeom prst="rect">
              <a:avLst/>
            </a:prstGeom>
          </p:spPr>
          <p:txBody>
            <a:bodyPr lIns="0" tIns="0" rIns="0" bIns="0" rtlCol="0" anchor="t">
              <a:spAutoFit/>
            </a:bodyPr>
            <a:lstStyle/>
            <a:p>
              <a:pPr algn="ctr">
                <a:lnSpc>
                  <a:spcPts val="1013"/>
                </a:lnSpc>
              </a:pPr>
              <a:endParaRPr/>
            </a:p>
          </p:txBody>
        </p:sp>
        <p:sp>
          <p:nvSpPr>
            <p:cNvPr id="63" name="TextBox 63"/>
            <p:cNvSpPr txBox="1"/>
            <p:nvPr/>
          </p:nvSpPr>
          <p:spPr>
            <a:xfrm>
              <a:off x="2301585" y="3644890"/>
              <a:ext cx="790342" cy="166822"/>
            </a:xfrm>
            <a:prstGeom prst="rect">
              <a:avLst/>
            </a:prstGeom>
          </p:spPr>
          <p:txBody>
            <a:bodyPr lIns="0" tIns="0" rIns="0" bIns="0" rtlCol="0" anchor="t">
              <a:spAutoFit/>
            </a:bodyPr>
            <a:lstStyle/>
            <a:p>
              <a:pPr algn="ctr">
                <a:lnSpc>
                  <a:spcPts val="1013"/>
                </a:lnSpc>
              </a:pPr>
              <a:r>
                <a:rPr lang="en-US" sz="844" b="1">
                  <a:solidFill>
                    <a:srgbClr val="000000"/>
                  </a:solidFill>
                  <a:latin typeface="Montserrat Bold"/>
                  <a:ea typeface="Montserrat Bold"/>
                  <a:cs typeface="Montserrat Bold"/>
                  <a:sym typeface="Montserrat Bold"/>
                </a:rPr>
                <a:t>Kuldīga</a:t>
              </a:r>
            </a:p>
          </p:txBody>
        </p:sp>
        <p:sp>
          <p:nvSpPr>
            <p:cNvPr id="64" name="TextBox 64"/>
            <p:cNvSpPr txBox="1"/>
            <p:nvPr/>
          </p:nvSpPr>
          <p:spPr>
            <a:xfrm>
              <a:off x="4803990" y="5055028"/>
              <a:ext cx="750124" cy="213129"/>
            </a:xfrm>
            <a:prstGeom prst="rect">
              <a:avLst/>
            </a:prstGeom>
          </p:spPr>
          <p:txBody>
            <a:bodyPr lIns="0" tIns="0" rIns="0" bIns="0" rtlCol="0" anchor="t">
              <a:spAutoFit/>
            </a:bodyPr>
            <a:lstStyle/>
            <a:p>
              <a:pPr marL="0" lvl="0" indent="0" algn="ctr">
                <a:lnSpc>
                  <a:spcPts val="1238"/>
                </a:lnSpc>
                <a:spcBef>
                  <a:spcPct val="0"/>
                </a:spcBef>
              </a:pPr>
              <a:r>
                <a:rPr lang="en-US" sz="1032" b="1" u="none" strike="noStrike">
                  <a:solidFill>
                    <a:srgbClr val="000000"/>
                  </a:solidFill>
                  <a:latin typeface="Montserrat Bold"/>
                  <a:ea typeface="Montserrat Bold"/>
                  <a:cs typeface="Montserrat Bold"/>
                  <a:sym typeface="Montserrat Bold"/>
                </a:rPr>
                <a:t>Jelgava</a:t>
              </a:r>
            </a:p>
          </p:txBody>
        </p:sp>
        <p:sp>
          <p:nvSpPr>
            <p:cNvPr id="65" name="TextBox 65"/>
            <p:cNvSpPr txBox="1"/>
            <p:nvPr/>
          </p:nvSpPr>
          <p:spPr>
            <a:xfrm>
              <a:off x="7492239" y="2295615"/>
              <a:ext cx="910077" cy="212094"/>
            </a:xfrm>
            <a:prstGeom prst="rect">
              <a:avLst/>
            </a:prstGeom>
          </p:spPr>
          <p:txBody>
            <a:bodyPr lIns="0" tIns="0" rIns="0" bIns="0" rtlCol="0" anchor="t">
              <a:spAutoFit/>
            </a:bodyPr>
            <a:lstStyle/>
            <a:p>
              <a:pPr algn="ctr">
                <a:lnSpc>
                  <a:spcPts val="1238"/>
                </a:lnSpc>
              </a:pPr>
              <a:r>
                <a:rPr lang="en-US" sz="1032" b="1">
                  <a:solidFill>
                    <a:srgbClr val="000000"/>
                  </a:solidFill>
                  <a:latin typeface="Montserrat Bold"/>
                  <a:ea typeface="Montserrat Bold"/>
                  <a:cs typeface="Montserrat Bold"/>
                  <a:sym typeface="Montserrat Bold"/>
                </a:rPr>
                <a:t>Valmiera</a:t>
              </a:r>
            </a:p>
          </p:txBody>
        </p:sp>
        <p:sp>
          <p:nvSpPr>
            <p:cNvPr id="66" name="TextBox 66"/>
            <p:cNvSpPr txBox="1"/>
            <p:nvPr/>
          </p:nvSpPr>
          <p:spPr>
            <a:xfrm>
              <a:off x="853170" y="5010961"/>
              <a:ext cx="192739" cy="214485"/>
            </a:xfrm>
            <a:prstGeom prst="rect">
              <a:avLst/>
            </a:prstGeom>
          </p:spPr>
          <p:txBody>
            <a:bodyPr lIns="0" tIns="0" rIns="0" bIns="0" rtlCol="0" anchor="t">
              <a:spAutoFit/>
            </a:bodyPr>
            <a:lstStyle/>
            <a:p>
              <a:pPr algn="ctr">
                <a:lnSpc>
                  <a:spcPts val="1296"/>
                </a:lnSpc>
              </a:pPr>
              <a:r>
                <a:rPr lang="en-US" sz="1080" b="1">
                  <a:solidFill>
                    <a:srgbClr val="09E6A1"/>
                  </a:solidFill>
                  <a:latin typeface="Montserrat Bold"/>
                  <a:ea typeface="Montserrat Bold"/>
                  <a:cs typeface="Montserrat Bold"/>
                  <a:sym typeface="Montserrat Bold"/>
                </a:rPr>
                <a:t>1</a:t>
              </a:r>
            </a:p>
          </p:txBody>
        </p:sp>
        <p:sp>
          <p:nvSpPr>
            <p:cNvPr id="67" name="TextBox 67"/>
            <p:cNvSpPr txBox="1"/>
            <p:nvPr/>
          </p:nvSpPr>
          <p:spPr>
            <a:xfrm>
              <a:off x="6260321" y="2275913"/>
              <a:ext cx="272714" cy="214485"/>
            </a:xfrm>
            <a:prstGeom prst="rect">
              <a:avLst/>
            </a:prstGeom>
          </p:spPr>
          <p:txBody>
            <a:bodyPr lIns="0" tIns="0" rIns="0" bIns="0" rtlCol="0" anchor="t">
              <a:spAutoFit/>
            </a:bodyPr>
            <a:lstStyle/>
            <a:p>
              <a:pPr algn="ctr">
                <a:lnSpc>
                  <a:spcPts val="1296"/>
                </a:lnSpc>
              </a:pPr>
              <a:r>
                <a:rPr lang="en-US" sz="1080" b="1">
                  <a:solidFill>
                    <a:srgbClr val="09E6A1"/>
                  </a:solidFill>
                  <a:latin typeface="Montserrat Bold"/>
                  <a:ea typeface="Montserrat Bold"/>
                  <a:cs typeface="Montserrat Bold"/>
                  <a:sym typeface="Montserrat Bold"/>
                </a:rPr>
                <a:t>14</a:t>
              </a:r>
            </a:p>
          </p:txBody>
        </p:sp>
        <p:sp>
          <p:nvSpPr>
            <p:cNvPr id="68" name="TextBox 68"/>
            <p:cNvSpPr txBox="1"/>
            <p:nvPr/>
          </p:nvSpPr>
          <p:spPr>
            <a:xfrm>
              <a:off x="3897722" y="3912522"/>
              <a:ext cx="197505" cy="214485"/>
            </a:xfrm>
            <a:prstGeom prst="rect">
              <a:avLst/>
            </a:prstGeom>
          </p:spPr>
          <p:txBody>
            <a:bodyPr lIns="0" tIns="0" rIns="0" bIns="0" rtlCol="0" anchor="t">
              <a:spAutoFit/>
            </a:bodyPr>
            <a:lstStyle/>
            <a:p>
              <a:pPr algn="ctr">
                <a:lnSpc>
                  <a:spcPts val="1296"/>
                </a:lnSpc>
              </a:pPr>
              <a:r>
                <a:rPr lang="en-US" sz="1080" b="1">
                  <a:solidFill>
                    <a:srgbClr val="09E6A1"/>
                  </a:solidFill>
                  <a:latin typeface="Montserrat Bold"/>
                  <a:ea typeface="Montserrat Bold"/>
                  <a:cs typeface="Montserrat Bold"/>
                  <a:sym typeface="Montserrat Bold"/>
                </a:rPr>
                <a:t>5</a:t>
              </a:r>
            </a:p>
          </p:txBody>
        </p:sp>
        <p:sp>
          <p:nvSpPr>
            <p:cNvPr id="69" name="TextBox 69"/>
            <p:cNvSpPr txBox="1"/>
            <p:nvPr/>
          </p:nvSpPr>
          <p:spPr>
            <a:xfrm>
              <a:off x="4988104" y="4316632"/>
              <a:ext cx="197505" cy="214485"/>
            </a:xfrm>
            <a:prstGeom prst="rect">
              <a:avLst/>
            </a:prstGeom>
          </p:spPr>
          <p:txBody>
            <a:bodyPr lIns="0" tIns="0" rIns="0" bIns="0" rtlCol="0" anchor="t">
              <a:spAutoFit/>
            </a:bodyPr>
            <a:lstStyle/>
            <a:p>
              <a:pPr algn="ctr">
                <a:lnSpc>
                  <a:spcPts val="1296"/>
                </a:lnSpc>
              </a:pPr>
              <a:r>
                <a:rPr lang="en-US" sz="1080" b="1">
                  <a:solidFill>
                    <a:srgbClr val="09E6A1"/>
                  </a:solidFill>
                  <a:latin typeface="Montserrat Bold"/>
                  <a:ea typeface="Montserrat Bold"/>
                  <a:cs typeface="Montserrat Bold"/>
                  <a:sym typeface="Montserrat Bold"/>
                </a:rPr>
                <a:t>7</a:t>
              </a:r>
            </a:p>
          </p:txBody>
        </p:sp>
        <p:sp>
          <p:nvSpPr>
            <p:cNvPr id="70" name="TextBox 70"/>
            <p:cNvSpPr txBox="1"/>
            <p:nvPr/>
          </p:nvSpPr>
          <p:spPr>
            <a:xfrm>
              <a:off x="1699489" y="2646356"/>
              <a:ext cx="192739" cy="214485"/>
            </a:xfrm>
            <a:prstGeom prst="rect">
              <a:avLst/>
            </a:prstGeom>
          </p:spPr>
          <p:txBody>
            <a:bodyPr lIns="0" tIns="0" rIns="0" bIns="0" rtlCol="0" anchor="t">
              <a:spAutoFit/>
            </a:bodyPr>
            <a:lstStyle/>
            <a:p>
              <a:pPr algn="ctr">
                <a:lnSpc>
                  <a:spcPts val="1296"/>
                </a:lnSpc>
              </a:pPr>
              <a:r>
                <a:rPr lang="en-US" sz="1080" b="1">
                  <a:solidFill>
                    <a:srgbClr val="09E6A1"/>
                  </a:solidFill>
                  <a:latin typeface="Montserrat Bold"/>
                  <a:ea typeface="Montserrat Bold"/>
                  <a:cs typeface="Montserrat Bold"/>
                  <a:sym typeface="Montserrat Bold"/>
                </a:rPr>
                <a:t>4</a:t>
              </a:r>
            </a:p>
          </p:txBody>
        </p:sp>
        <p:sp>
          <p:nvSpPr>
            <p:cNvPr id="71" name="TextBox 71"/>
            <p:cNvSpPr txBox="1"/>
            <p:nvPr/>
          </p:nvSpPr>
          <p:spPr>
            <a:xfrm>
              <a:off x="5559808" y="5212993"/>
              <a:ext cx="192739" cy="214485"/>
            </a:xfrm>
            <a:prstGeom prst="rect">
              <a:avLst/>
            </a:prstGeom>
          </p:spPr>
          <p:txBody>
            <a:bodyPr lIns="0" tIns="0" rIns="0" bIns="0" rtlCol="0" anchor="t">
              <a:spAutoFit/>
            </a:bodyPr>
            <a:lstStyle/>
            <a:p>
              <a:pPr algn="ctr">
                <a:lnSpc>
                  <a:spcPts val="1296"/>
                </a:lnSpc>
              </a:pPr>
              <a:r>
                <a:rPr lang="en-US" sz="1080" b="1">
                  <a:solidFill>
                    <a:srgbClr val="09E6A1"/>
                  </a:solidFill>
                  <a:latin typeface="Montserrat Bold"/>
                  <a:ea typeface="Montserrat Bold"/>
                  <a:cs typeface="Montserrat Bold"/>
                  <a:sym typeface="Montserrat Bold"/>
                </a:rPr>
                <a:t>8</a:t>
              </a:r>
            </a:p>
          </p:txBody>
        </p:sp>
        <p:sp>
          <p:nvSpPr>
            <p:cNvPr id="72" name="TextBox 72"/>
            <p:cNvSpPr txBox="1"/>
            <p:nvPr/>
          </p:nvSpPr>
          <p:spPr>
            <a:xfrm>
              <a:off x="4686182" y="4837375"/>
              <a:ext cx="192739" cy="214485"/>
            </a:xfrm>
            <a:prstGeom prst="rect">
              <a:avLst/>
            </a:prstGeom>
          </p:spPr>
          <p:txBody>
            <a:bodyPr lIns="0" tIns="0" rIns="0" bIns="0" rtlCol="0" anchor="t">
              <a:spAutoFit/>
            </a:bodyPr>
            <a:lstStyle/>
            <a:p>
              <a:pPr algn="ctr">
                <a:lnSpc>
                  <a:spcPts val="1296"/>
                </a:lnSpc>
              </a:pPr>
              <a:r>
                <a:rPr lang="en-US" sz="1080" b="1">
                  <a:solidFill>
                    <a:srgbClr val="09E6A1"/>
                  </a:solidFill>
                  <a:latin typeface="Montserrat Bold"/>
                  <a:ea typeface="Montserrat Bold"/>
                  <a:cs typeface="Montserrat Bold"/>
                  <a:sym typeface="Montserrat Bold"/>
                </a:rPr>
                <a:t>6</a:t>
              </a:r>
            </a:p>
          </p:txBody>
        </p:sp>
        <p:sp>
          <p:nvSpPr>
            <p:cNvPr id="73" name="TextBox 73"/>
            <p:cNvSpPr txBox="1"/>
            <p:nvPr/>
          </p:nvSpPr>
          <p:spPr>
            <a:xfrm>
              <a:off x="7893432" y="5128456"/>
              <a:ext cx="192739" cy="214485"/>
            </a:xfrm>
            <a:prstGeom prst="rect">
              <a:avLst/>
            </a:prstGeom>
          </p:spPr>
          <p:txBody>
            <a:bodyPr lIns="0" tIns="0" rIns="0" bIns="0" rtlCol="0" anchor="t">
              <a:spAutoFit/>
            </a:bodyPr>
            <a:lstStyle/>
            <a:p>
              <a:pPr algn="ctr">
                <a:lnSpc>
                  <a:spcPts val="1296"/>
                </a:lnSpc>
              </a:pPr>
              <a:r>
                <a:rPr lang="en-US" sz="1080" b="1">
                  <a:solidFill>
                    <a:srgbClr val="09E6A1"/>
                  </a:solidFill>
                  <a:latin typeface="Montserrat Bold"/>
                  <a:ea typeface="Montserrat Bold"/>
                  <a:cs typeface="Montserrat Bold"/>
                  <a:sym typeface="Montserrat Bold"/>
                </a:rPr>
                <a:t>9</a:t>
              </a:r>
            </a:p>
          </p:txBody>
        </p:sp>
        <p:sp>
          <p:nvSpPr>
            <p:cNvPr id="74" name="TextBox 74"/>
            <p:cNvSpPr txBox="1"/>
            <p:nvPr/>
          </p:nvSpPr>
          <p:spPr>
            <a:xfrm rot="-175844">
              <a:off x="9159514" y="6616704"/>
              <a:ext cx="197685" cy="214485"/>
            </a:xfrm>
            <a:prstGeom prst="rect">
              <a:avLst/>
            </a:prstGeom>
          </p:spPr>
          <p:txBody>
            <a:bodyPr lIns="0" tIns="0" rIns="0" bIns="0" rtlCol="0" anchor="t">
              <a:spAutoFit/>
            </a:bodyPr>
            <a:lstStyle/>
            <a:p>
              <a:pPr algn="ctr">
                <a:lnSpc>
                  <a:spcPts val="1296"/>
                </a:lnSpc>
              </a:pPr>
              <a:r>
                <a:rPr lang="en-US" sz="1080" b="1">
                  <a:solidFill>
                    <a:srgbClr val="09E6A1"/>
                  </a:solidFill>
                  <a:latin typeface="Montserrat Bold"/>
                  <a:ea typeface="Montserrat Bold"/>
                  <a:cs typeface="Montserrat Bold"/>
                  <a:sym typeface="Montserrat Bold"/>
                </a:rPr>
                <a:t>10</a:t>
              </a:r>
            </a:p>
          </p:txBody>
        </p:sp>
        <p:sp>
          <p:nvSpPr>
            <p:cNvPr id="75" name="TextBox 75"/>
            <p:cNvSpPr txBox="1"/>
            <p:nvPr/>
          </p:nvSpPr>
          <p:spPr>
            <a:xfrm>
              <a:off x="2108846" y="3614626"/>
              <a:ext cx="192739" cy="214485"/>
            </a:xfrm>
            <a:prstGeom prst="rect">
              <a:avLst/>
            </a:prstGeom>
          </p:spPr>
          <p:txBody>
            <a:bodyPr lIns="0" tIns="0" rIns="0" bIns="0" rtlCol="0" anchor="t">
              <a:spAutoFit/>
            </a:bodyPr>
            <a:lstStyle/>
            <a:p>
              <a:pPr algn="ctr">
                <a:lnSpc>
                  <a:spcPts val="1296"/>
                </a:lnSpc>
              </a:pPr>
              <a:r>
                <a:rPr lang="en-US" sz="1080" b="1">
                  <a:solidFill>
                    <a:srgbClr val="09E6A1"/>
                  </a:solidFill>
                  <a:latin typeface="Montserrat Bold"/>
                  <a:ea typeface="Montserrat Bold"/>
                  <a:cs typeface="Montserrat Bold"/>
                  <a:sym typeface="Montserrat Bold"/>
                </a:rPr>
                <a:t>3</a:t>
              </a:r>
            </a:p>
          </p:txBody>
        </p:sp>
        <p:sp>
          <p:nvSpPr>
            <p:cNvPr id="76" name="TextBox 76"/>
            <p:cNvSpPr txBox="1"/>
            <p:nvPr/>
          </p:nvSpPr>
          <p:spPr>
            <a:xfrm>
              <a:off x="2753183" y="6117858"/>
              <a:ext cx="1761485" cy="178738"/>
            </a:xfrm>
            <a:prstGeom prst="rect">
              <a:avLst/>
            </a:prstGeom>
          </p:spPr>
          <p:txBody>
            <a:bodyPr lIns="0" tIns="0" rIns="0" bIns="0" rtlCol="0" anchor="t">
              <a:spAutoFit/>
            </a:bodyPr>
            <a:lstStyle/>
            <a:p>
              <a:pPr algn="ctr">
                <a:lnSpc>
                  <a:spcPts val="1097"/>
                </a:lnSpc>
              </a:pPr>
              <a:r>
                <a:rPr lang="en-US" sz="914" spc="137">
                  <a:solidFill>
                    <a:srgbClr val="8C8C8C"/>
                  </a:solidFill>
                  <a:latin typeface="Montserrat"/>
                  <a:ea typeface="Montserrat"/>
                  <a:cs typeface="Montserrat"/>
                  <a:sym typeface="Montserrat"/>
                </a:rPr>
                <a:t>Lithuania</a:t>
              </a:r>
            </a:p>
          </p:txBody>
        </p:sp>
        <p:sp>
          <p:nvSpPr>
            <p:cNvPr id="77" name="TextBox 77"/>
            <p:cNvSpPr txBox="1"/>
            <p:nvPr/>
          </p:nvSpPr>
          <p:spPr>
            <a:xfrm>
              <a:off x="9084482" y="7316432"/>
              <a:ext cx="1761485" cy="178738"/>
            </a:xfrm>
            <a:prstGeom prst="rect">
              <a:avLst/>
            </a:prstGeom>
          </p:spPr>
          <p:txBody>
            <a:bodyPr lIns="0" tIns="0" rIns="0" bIns="0" rtlCol="0" anchor="t">
              <a:spAutoFit/>
            </a:bodyPr>
            <a:lstStyle/>
            <a:p>
              <a:pPr algn="ctr">
                <a:lnSpc>
                  <a:spcPts val="1097"/>
                </a:lnSpc>
              </a:pPr>
              <a:r>
                <a:rPr lang="en-US" sz="914" spc="137">
                  <a:solidFill>
                    <a:srgbClr val="8C8C8C">
                      <a:alpha val="21961"/>
                    </a:srgbClr>
                  </a:solidFill>
                  <a:latin typeface="Montserrat"/>
                  <a:ea typeface="Montserrat"/>
                  <a:cs typeface="Montserrat"/>
                  <a:sym typeface="Montserrat"/>
                </a:rPr>
                <a:t>Belarus</a:t>
              </a:r>
            </a:p>
          </p:txBody>
        </p:sp>
        <p:sp>
          <p:nvSpPr>
            <p:cNvPr id="78" name="TextBox 78"/>
            <p:cNvSpPr txBox="1"/>
            <p:nvPr/>
          </p:nvSpPr>
          <p:spPr>
            <a:xfrm>
              <a:off x="10534780" y="3041639"/>
              <a:ext cx="1761485" cy="178738"/>
            </a:xfrm>
            <a:prstGeom prst="rect">
              <a:avLst/>
            </a:prstGeom>
          </p:spPr>
          <p:txBody>
            <a:bodyPr lIns="0" tIns="0" rIns="0" bIns="0" rtlCol="0" anchor="t">
              <a:spAutoFit/>
            </a:bodyPr>
            <a:lstStyle/>
            <a:p>
              <a:pPr algn="ctr">
                <a:lnSpc>
                  <a:spcPts val="1097"/>
                </a:lnSpc>
              </a:pPr>
              <a:r>
                <a:rPr lang="en-US" sz="914" spc="137">
                  <a:solidFill>
                    <a:srgbClr val="8C8C8C">
                      <a:alpha val="21961"/>
                    </a:srgbClr>
                  </a:solidFill>
                  <a:latin typeface="Montserrat"/>
                  <a:ea typeface="Montserrat"/>
                  <a:cs typeface="Montserrat"/>
                  <a:sym typeface="Montserrat"/>
                </a:rPr>
                <a:t>Russia</a:t>
              </a:r>
            </a:p>
          </p:txBody>
        </p:sp>
        <p:sp>
          <p:nvSpPr>
            <p:cNvPr id="79" name="TextBox 79"/>
            <p:cNvSpPr txBox="1"/>
            <p:nvPr/>
          </p:nvSpPr>
          <p:spPr>
            <a:xfrm>
              <a:off x="7619281" y="1084544"/>
              <a:ext cx="1761485" cy="178738"/>
            </a:xfrm>
            <a:prstGeom prst="rect">
              <a:avLst/>
            </a:prstGeom>
          </p:spPr>
          <p:txBody>
            <a:bodyPr lIns="0" tIns="0" rIns="0" bIns="0" rtlCol="0" anchor="t">
              <a:spAutoFit/>
            </a:bodyPr>
            <a:lstStyle/>
            <a:p>
              <a:pPr algn="ctr">
                <a:lnSpc>
                  <a:spcPts val="1097"/>
                </a:lnSpc>
              </a:pPr>
              <a:r>
                <a:rPr lang="en-US" sz="914" spc="137">
                  <a:solidFill>
                    <a:srgbClr val="8C8C8C"/>
                  </a:solidFill>
                  <a:latin typeface="Montserrat"/>
                  <a:ea typeface="Montserrat"/>
                  <a:cs typeface="Montserrat"/>
                  <a:sym typeface="Montserrat"/>
                </a:rPr>
                <a:t>Estonia</a:t>
              </a:r>
            </a:p>
          </p:txBody>
        </p:sp>
        <p:sp>
          <p:nvSpPr>
            <p:cNvPr id="80" name="TextBox 80"/>
            <p:cNvSpPr txBox="1"/>
            <p:nvPr/>
          </p:nvSpPr>
          <p:spPr>
            <a:xfrm>
              <a:off x="6848739" y="5325393"/>
              <a:ext cx="991804" cy="212094"/>
            </a:xfrm>
            <a:prstGeom prst="rect">
              <a:avLst/>
            </a:prstGeom>
          </p:spPr>
          <p:txBody>
            <a:bodyPr lIns="0" tIns="0" rIns="0" bIns="0" rtlCol="0" anchor="t">
              <a:spAutoFit/>
            </a:bodyPr>
            <a:lstStyle/>
            <a:p>
              <a:pPr algn="ctr">
                <a:lnSpc>
                  <a:spcPts val="1238"/>
                </a:lnSpc>
              </a:pPr>
              <a:r>
                <a:rPr lang="en-US" sz="1032" b="1">
                  <a:solidFill>
                    <a:srgbClr val="000000"/>
                  </a:solidFill>
                  <a:latin typeface="Montserrat Bold"/>
                  <a:ea typeface="Montserrat Bold"/>
                  <a:cs typeface="Montserrat Bold"/>
                  <a:sym typeface="Montserrat Bold"/>
                </a:rPr>
                <a:t>Jēkabpils</a:t>
              </a:r>
            </a:p>
          </p:txBody>
        </p:sp>
        <p:sp>
          <p:nvSpPr>
            <p:cNvPr id="81" name="TextBox 81"/>
            <p:cNvSpPr txBox="1"/>
            <p:nvPr/>
          </p:nvSpPr>
          <p:spPr>
            <a:xfrm>
              <a:off x="7719154" y="4155249"/>
              <a:ext cx="842676" cy="166822"/>
            </a:xfrm>
            <a:prstGeom prst="rect">
              <a:avLst/>
            </a:prstGeom>
          </p:spPr>
          <p:txBody>
            <a:bodyPr lIns="0" tIns="0" rIns="0" bIns="0" rtlCol="0" anchor="t">
              <a:spAutoFit/>
            </a:bodyPr>
            <a:lstStyle/>
            <a:p>
              <a:pPr algn="ctr">
                <a:lnSpc>
                  <a:spcPts val="1013"/>
                </a:lnSpc>
              </a:pPr>
              <a:r>
                <a:rPr lang="en-US" sz="844" b="1">
                  <a:solidFill>
                    <a:srgbClr val="646464"/>
                  </a:solidFill>
                  <a:latin typeface="Montserrat Bold"/>
                  <a:ea typeface="Montserrat Bold"/>
                  <a:cs typeface="Montserrat Bold"/>
                  <a:sym typeface="Montserrat Bold"/>
                </a:rPr>
                <a:t>Madona</a:t>
              </a:r>
            </a:p>
          </p:txBody>
        </p:sp>
        <p:sp>
          <p:nvSpPr>
            <p:cNvPr id="82" name="TextBox 82"/>
            <p:cNvSpPr txBox="1"/>
            <p:nvPr/>
          </p:nvSpPr>
          <p:spPr>
            <a:xfrm>
              <a:off x="8430042" y="3323594"/>
              <a:ext cx="852125" cy="166822"/>
            </a:xfrm>
            <a:prstGeom prst="rect">
              <a:avLst/>
            </a:prstGeom>
          </p:spPr>
          <p:txBody>
            <a:bodyPr lIns="0" tIns="0" rIns="0" bIns="0" rtlCol="0" anchor="t">
              <a:spAutoFit/>
            </a:bodyPr>
            <a:lstStyle/>
            <a:p>
              <a:pPr algn="ctr">
                <a:lnSpc>
                  <a:spcPts val="1013"/>
                </a:lnSpc>
              </a:pPr>
              <a:r>
                <a:rPr lang="en-US" sz="844" b="1">
                  <a:solidFill>
                    <a:srgbClr val="646464"/>
                  </a:solidFill>
                  <a:latin typeface="Montserrat Bold"/>
                  <a:ea typeface="Montserrat Bold"/>
                  <a:cs typeface="Montserrat Bold"/>
                  <a:sym typeface="Montserrat Bold"/>
                </a:rPr>
                <a:t>Gulbene</a:t>
              </a:r>
            </a:p>
          </p:txBody>
        </p:sp>
        <p:sp>
          <p:nvSpPr>
            <p:cNvPr id="83" name="TextBox 83"/>
            <p:cNvSpPr txBox="1"/>
            <p:nvPr/>
          </p:nvSpPr>
          <p:spPr>
            <a:xfrm>
              <a:off x="9360715" y="2694020"/>
              <a:ext cx="851398" cy="166822"/>
            </a:xfrm>
            <a:prstGeom prst="rect">
              <a:avLst/>
            </a:prstGeom>
          </p:spPr>
          <p:txBody>
            <a:bodyPr lIns="0" tIns="0" rIns="0" bIns="0" rtlCol="0" anchor="t">
              <a:spAutoFit/>
            </a:bodyPr>
            <a:lstStyle/>
            <a:p>
              <a:pPr algn="ctr">
                <a:lnSpc>
                  <a:spcPts val="1013"/>
                </a:lnSpc>
              </a:pPr>
              <a:r>
                <a:rPr lang="en-US" sz="844" b="1">
                  <a:solidFill>
                    <a:srgbClr val="646464"/>
                  </a:solidFill>
                  <a:latin typeface="Montserrat Bold"/>
                  <a:ea typeface="Montserrat Bold"/>
                  <a:cs typeface="Montserrat Bold"/>
                  <a:sym typeface="Montserrat Bold"/>
                </a:rPr>
                <a:t>Alūksne</a:t>
              </a:r>
            </a:p>
          </p:txBody>
        </p:sp>
        <p:sp>
          <p:nvSpPr>
            <p:cNvPr id="84" name="TextBox 84"/>
            <p:cNvSpPr txBox="1"/>
            <p:nvPr/>
          </p:nvSpPr>
          <p:spPr>
            <a:xfrm>
              <a:off x="7121888" y="2929943"/>
              <a:ext cx="528550" cy="166822"/>
            </a:xfrm>
            <a:prstGeom prst="rect">
              <a:avLst/>
            </a:prstGeom>
          </p:spPr>
          <p:txBody>
            <a:bodyPr lIns="0" tIns="0" rIns="0" bIns="0" rtlCol="0" anchor="t">
              <a:spAutoFit/>
            </a:bodyPr>
            <a:lstStyle/>
            <a:p>
              <a:pPr algn="ctr">
                <a:lnSpc>
                  <a:spcPts val="1013"/>
                </a:lnSpc>
              </a:pPr>
              <a:r>
                <a:rPr lang="en-US" sz="844" b="1">
                  <a:solidFill>
                    <a:srgbClr val="000000"/>
                  </a:solidFill>
                  <a:latin typeface="Montserrat Bold"/>
                  <a:ea typeface="Montserrat Bold"/>
                  <a:cs typeface="Montserrat Bold"/>
                  <a:sym typeface="Montserrat Bold"/>
                </a:rPr>
                <a:t>Cēsis</a:t>
              </a:r>
            </a:p>
          </p:txBody>
        </p:sp>
        <p:sp>
          <p:nvSpPr>
            <p:cNvPr id="85" name="TextBox 85"/>
            <p:cNvSpPr txBox="1"/>
            <p:nvPr/>
          </p:nvSpPr>
          <p:spPr>
            <a:xfrm>
              <a:off x="6054669" y="2586777"/>
              <a:ext cx="684018" cy="166822"/>
            </a:xfrm>
            <a:prstGeom prst="rect">
              <a:avLst/>
            </a:prstGeom>
          </p:spPr>
          <p:txBody>
            <a:bodyPr lIns="0" tIns="0" rIns="0" bIns="0" rtlCol="0" anchor="t">
              <a:spAutoFit/>
            </a:bodyPr>
            <a:lstStyle/>
            <a:p>
              <a:pPr algn="ctr">
                <a:lnSpc>
                  <a:spcPts val="1013"/>
                </a:lnSpc>
              </a:pPr>
              <a:r>
                <a:rPr lang="en-US" sz="844" b="1">
                  <a:solidFill>
                    <a:srgbClr val="000000"/>
                  </a:solidFill>
                  <a:latin typeface="Montserrat Bold"/>
                  <a:ea typeface="Montserrat Bold"/>
                  <a:cs typeface="Montserrat Bold"/>
                  <a:sym typeface="Montserrat Bold"/>
                </a:rPr>
                <a:t>Limbaži</a:t>
              </a:r>
            </a:p>
          </p:txBody>
        </p:sp>
        <p:sp>
          <p:nvSpPr>
            <p:cNvPr id="86" name="TextBox 86"/>
            <p:cNvSpPr txBox="1"/>
            <p:nvPr/>
          </p:nvSpPr>
          <p:spPr>
            <a:xfrm>
              <a:off x="6235778" y="4492406"/>
              <a:ext cx="522735" cy="166822"/>
            </a:xfrm>
            <a:prstGeom prst="rect">
              <a:avLst/>
            </a:prstGeom>
          </p:spPr>
          <p:txBody>
            <a:bodyPr lIns="0" tIns="0" rIns="0" bIns="0" rtlCol="0" anchor="t">
              <a:spAutoFit/>
            </a:bodyPr>
            <a:lstStyle/>
            <a:p>
              <a:pPr algn="ctr">
                <a:lnSpc>
                  <a:spcPts val="1013"/>
                </a:lnSpc>
              </a:pPr>
              <a:r>
                <a:rPr lang="en-US" sz="844" b="1">
                  <a:solidFill>
                    <a:srgbClr val="646464"/>
                  </a:solidFill>
                  <a:latin typeface="Montserrat Bold"/>
                  <a:ea typeface="Montserrat Bold"/>
                  <a:cs typeface="Montserrat Bold"/>
                  <a:sym typeface="Montserrat Bold"/>
                </a:rPr>
                <a:t>Ogre</a:t>
              </a:r>
            </a:p>
          </p:txBody>
        </p:sp>
        <p:sp>
          <p:nvSpPr>
            <p:cNvPr id="87" name="TextBox 87"/>
            <p:cNvSpPr txBox="1"/>
            <p:nvPr/>
          </p:nvSpPr>
          <p:spPr>
            <a:xfrm>
              <a:off x="6215456" y="7106083"/>
              <a:ext cx="2341415" cy="178738"/>
            </a:xfrm>
            <a:prstGeom prst="rect">
              <a:avLst/>
            </a:prstGeom>
          </p:spPr>
          <p:txBody>
            <a:bodyPr lIns="0" tIns="0" rIns="0" bIns="0" rtlCol="0" anchor="t">
              <a:spAutoFit/>
            </a:bodyPr>
            <a:lstStyle/>
            <a:p>
              <a:pPr algn="l">
                <a:lnSpc>
                  <a:spcPts val="1092"/>
                </a:lnSpc>
              </a:pPr>
              <a:r>
                <a:rPr lang="en-US" sz="910">
                  <a:solidFill>
                    <a:srgbClr val="000000"/>
                  </a:solidFill>
                  <a:latin typeface="Montserrat"/>
                  <a:ea typeface="Montserrat"/>
                  <a:cs typeface="Montserrat"/>
                  <a:sym typeface="Montserrat"/>
                </a:rPr>
                <a:t>Highway</a:t>
              </a:r>
            </a:p>
          </p:txBody>
        </p:sp>
        <p:sp>
          <p:nvSpPr>
            <p:cNvPr id="88" name="TextBox 88"/>
            <p:cNvSpPr txBox="1"/>
            <p:nvPr/>
          </p:nvSpPr>
          <p:spPr>
            <a:xfrm>
              <a:off x="6215456" y="7560149"/>
              <a:ext cx="4495391" cy="178738"/>
            </a:xfrm>
            <a:prstGeom prst="rect">
              <a:avLst/>
            </a:prstGeom>
          </p:spPr>
          <p:txBody>
            <a:bodyPr lIns="0" tIns="0" rIns="0" bIns="0" rtlCol="0" anchor="t">
              <a:spAutoFit/>
            </a:bodyPr>
            <a:lstStyle/>
            <a:p>
              <a:pPr algn="l">
                <a:lnSpc>
                  <a:spcPts val="1092"/>
                </a:lnSpc>
              </a:pPr>
              <a:r>
                <a:rPr lang="en-US" sz="910">
                  <a:solidFill>
                    <a:srgbClr val="000000"/>
                  </a:solidFill>
                  <a:latin typeface="Montserrat"/>
                  <a:ea typeface="Montserrat"/>
                  <a:cs typeface="Montserrat"/>
                  <a:sym typeface="Montserrat"/>
                </a:rPr>
                <a:t>Railway</a:t>
              </a:r>
            </a:p>
          </p:txBody>
        </p:sp>
        <p:sp>
          <p:nvSpPr>
            <p:cNvPr id="89" name="TextBox 89"/>
            <p:cNvSpPr txBox="1"/>
            <p:nvPr/>
          </p:nvSpPr>
          <p:spPr>
            <a:xfrm>
              <a:off x="7501970" y="2688034"/>
              <a:ext cx="852125" cy="166877"/>
            </a:xfrm>
            <a:prstGeom prst="rect">
              <a:avLst/>
            </a:prstGeom>
          </p:spPr>
          <p:txBody>
            <a:bodyPr lIns="0" tIns="0" rIns="0" bIns="0" rtlCol="0" anchor="t">
              <a:spAutoFit/>
            </a:bodyPr>
            <a:lstStyle/>
            <a:p>
              <a:pPr algn="ctr">
                <a:lnSpc>
                  <a:spcPts val="1013"/>
                </a:lnSpc>
              </a:pPr>
              <a:r>
                <a:rPr lang="en-US" sz="844" b="1">
                  <a:solidFill>
                    <a:srgbClr val="646464"/>
                  </a:solidFill>
                  <a:latin typeface="Montserrat Bold"/>
                  <a:ea typeface="Montserrat Bold"/>
                  <a:cs typeface="Montserrat Bold"/>
                  <a:sym typeface="Montserrat Bold"/>
                </a:rPr>
                <a:t>Smiltene</a:t>
              </a:r>
            </a:p>
          </p:txBody>
        </p:sp>
        <p:sp>
          <p:nvSpPr>
            <p:cNvPr id="90" name="TextBox 90"/>
            <p:cNvSpPr txBox="1"/>
            <p:nvPr/>
          </p:nvSpPr>
          <p:spPr>
            <a:xfrm>
              <a:off x="4963776" y="7533741"/>
              <a:ext cx="578617" cy="178738"/>
            </a:xfrm>
            <a:prstGeom prst="rect">
              <a:avLst/>
            </a:prstGeom>
          </p:spPr>
          <p:txBody>
            <a:bodyPr lIns="0" tIns="0" rIns="0" bIns="0" rtlCol="0" anchor="t">
              <a:spAutoFit/>
            </a:bodyPr>
            <a:lstStyle/>
            <a:p>
              <a:pPr algn="l">
                <a:lnSpc>
                  <a:spcPts val="1092"/>
                </a:lnSpc>
              </a:pPr>
              <a:r>
                <a:rPr lang="en-US" sz="910">
                  <a:solidFill>
                    <a:srgbClr val="000000"/>
                  </a:solidFill>
                  <a:latin typeface="Montserrat"/>
                  <a:ea typeface="Montserrat"/>
                  <a:cs typeface="Montserrat"/>
                  <a:sym typeface="Montserrat"/>
                </a:rPr>
                <a:t>Airport</a:t>
              </a:r>
            </a:p>
          </p:txBody>
        </p:sp>
        <p:sp>
          <p:nvSpPr>
            <p:cNvPr id="91" name="TextBox 91"/>
            <p:cNvSpPr txBox="1"/>
            <p:nvPr/>
          </p:nvSpPr>
          <p:spPr>
            <a:xfrm>
              <a:off x="4958896" y="7119667"/>
              <a:ext cx="600912" cy="178738"/>
            </a:xfrm>
            <a:prstGeom prst="rect">
              <a:avLst/>
            </a:prstGeom>
          </p:spPr>
          <p:txBody>
            <a:bodyPr lIns="0" tIns="0" rIns="0" bIns="0" rtlCol="0" anchor="t">
              <a:spAutoFit/>
            </a:bodyPr>
            <a:lstStyle/>
            <a:p>
              <a:pPr algn="l">
                <a:lnSpc>
                  <a:spcPts val="1092"/>
                </a:lnSpc>
              </a:pPr>
              <a:r>
                <a:rPr lang="en-US" sz="910">
                  <a:solidFill>
                    <a:srgbClr val="000000"/>
                  </a:solidFill>
                  <a:latin typeface="Montserrat"/>
                  <a:ea typeface="Montserrat"/>
                  <a:cs typeface="Montserrat"/>
                  <a:sym typeface="Montserrat"/>
                </a:rPr>
                <a:t>Port</a:t>
              </a:r>
            </a:p>
          </p:txBody>
        </p:sp>
        <p:sp>
          <p:nvSpPr>
            <p:cNvPr id="92" name="TextBox 92"/>
            <p:cNvSpPr txBox="1"/>
            <p:nvPr/>
          </p:nvSpPr>
          <p:spPr>
            <a:xfrm>
              <a:off x="2397954" y="4712629"/>
              <a:ext cx="192739" cy="214485"/>
            </a:xfrm>
            <a:prstGeom prst="rect">
              <a:avLst/>
            </a:prstGeom>
          </p:spPr>
          <p:txBody>
            <a:bodyPr lIns="0" tIns="0" rIns="0" bIns="0" rtlCol="0" anchor="t">
              <a:spAutoFit/>
            </a:bodyPr>
            <a:lstStyle/>
            <a:p>
              <a:pPr algn="ctr">
                <a:lnSpc>
                  <a:spcPts val="1296"/>
                </a:lnSpc>
              </a:pPr>
              <a:r>
                <a:rPr lang="en-US" sz="1080" b="1">
                  <a:solidFill>
                    <a:srgbClr val="09E6A1"/>
                  </a:solidFill>
                  <a:latin typeface="Montserrat Bold"/>
                  <a:ea typeface="Montserrat Bold"/>
                  <a:cs typeface="Montserrat Bold"/>
                  <a:sym typeface="Montserrat Bold"/>
                </a:rPr>
                <a:t>2</a:t>
              </a:r>
            </a:p>
          </p:txBody>
        </p:sp>
        <p:sp>
          <p:nvSpPr>
            <p:cNvPr id="93" name="TextBox 93"/>
            <p:cNvSpPr txBox="1"/>
            <p:nvPr/>
          </p:nvSpPr>
          <p:spPr>
            <a:xfrm>
              <a:off x="4392629" y="1997105"/>
              <a:ext cx="847094" cy="467793"/>
            </a:xfrm>
            <a:prstGeom prst="rect">
              <a:avLst/>
            </a:prstGeom>
          </p:spPr>
          <p:txBody>
            <a:bodyPr lIns="0" tIns="0" rIns="0" bIns="0" rtlCol="0" anchor="t">
              <a:spAutoFit/>
            </a:bodyPr>
            <a:lstStyle/>
            <a:p>
              <a:pPr algn="ctr">
                <a:lnSpc>
                  <a:spcPts val="1365"/>
                </a:lnSpc>
              </a:pPr>
              <a:r>
                <a:rPr lang="en-US" sz="910" spc="136">
                  <a:solidFill>
                    <a:srgbClr val="004AAD">
                      <a:alpha val="80000"/>
                    </a:srgbClr>
                  </a:solidFill>
                  <a:latin typeface="Montserrat"/>
                  <a:ea typeface="Montserrat"/>
                  <a:cs typeface="Montserrat"/>
                  <a:sym typeface="Montserrat"/>
                </a:rPr>
                <a:t>Gulf </a:t>
              </a:r>
            </a:p>
            <a:p>
              <a:pPr algn="ctr">
                <a:lnSpc>
                  <a:spcPts val="1548"/>
                </a:lnSpc>
              </a:pPr>
              <a:r>
                <a:rPr lang="en-US" sz="1032" spc="154">
                  <a:solidFill>
                    <a:srgbClr val="004AAD">
                      <a:alpha val="80000"/>
                    </a:srgbClr>
                  </a:solidFill>
                  <a:latin typeface="Montserrat"/>
                  <a:ea typeface="Montserrat"/>
                  <a:cs typeface="Montserrat"/>
                  <a:sym typeface="Montserrat"/>
                </a:rPr>
                <a:t>of Riga</a:t>
              </a:r>
            </a:p>
          </p:txBody>
        </p:sp>
        <p:sp>
          <p:nvSpPr>
            <p:cNvPr id="94" name="TextBox 94"/>
            <p:cNvSpPr txBox="1"/>
            <p:nvPr/>
          </p:nvSpPr>
          <p:spPr>
            <a:xfrm rot="-5400000">
              <a:off x="-31641" y="3209730"/>
              <a:ext cx="1397577" cy="212094"/>
            </a:xfrm>
            <a:prstGeom prst="rect">
              <a:avLst/>
            </a:prstGeom>
          </p:spPr>
          <p:txBody>
            <a:bodyPr lIns="0" tIns="0" rIns="0" bIns="0" rtlCol="0" anchor="t">
              <a:spAutoFit/>
            </a:bodyPr>
            <a:lstStyle/>
            <a:p>
              <a:pPr algn="ctr">
                <a:lnSpc>
                  <a:spcPts val="1238"/>
                </a:lnSpc>
              </a:pPr>
              <a:r>
                <a:rPr lang="en-US" sz="1032" spc="154">
                  <a:solidFill>
                    <a:srgbClr val="004AAD">
                      <a:alpha val="80000"/>
                    </a:srgbClr>
                  </a:solidFill>
                  <a:latin typeface="Montserrat"/>
                  <a:ea typeface="Montserrat"/>
                  <a:cs typeface="Montserrat"/>
                  <a:sym typeface="Montserrat"/>
                </a:rPr>
                <a:t>Baltic Sea</a:t>
              </a:r>
            </a:p>
          </p:txBody>
        </p:sp>
        <p:sp>
          <p:nvSpPr>
            <p:cNvPr id="95" name="TextBox 95"/>
            <p:cNvSpPr txBox="1"/>
            <p:nvPr/>
          </p:nvSpPr>
          <p:spPr>
            <a:xfrm>
              <a:off x="10176773" y="4955450"/>
              <a:ext cx="197685" cy="214485"/>
            </a:xfrm>
            <a:prstGeom prst="rect">
              <a:avLst/>
            </a:prstGeom>
          </p:spPr>
          <p:txBody>
            <a:bodyPr lIns="0" tIns="0" rIns="0" bIns="0" rtlCol="0" anchor="t">
              <a:spAutoFit/>
            </a:bodyPr>
            <a:lstStyle/>
            <a:p>
              <a:pPr algn="ctr">
                <a:lnSpc>
                  <a:spcPts val="1296"/>
                </a:lnSpc>
              </a:pPr>
              <a:r>
                <a:rPr lang="en-US" sz="1080" b="1">
                  <a:solidFill>
                    <a:srgbClr val="09E6A1"/>
                  </a:solidFill>
                  <a:latin typeface="Montserrat Bold"/>
                  <a:ea typeface="Montserrat Bold"/>
                  <a:cs typeface="Montserrat Bold"/>
                  <a:sym typeface="Montserrat Bold"/>
                </a:rPr>
                <a:t>11</a:t>
              </a:r>
            </a:p>
          </p:txBody>
        </p:sp>
        <p:sp>
          <p:nvSpPr>
            <p:cNvPr id="96" name="TextBox 96"/>
            <p:cNvSpPr txBox="1"/>
            <p:nvPr/>
          </p:nvSpPr>
          <p:spPr>
            <a:xfrm>
              <a:off x="7245799" y="2293224"/>
              <a:ext cx="197685" cy="214485"/>
            </a:xfrm>
            <a:prstGeom prst="rect">
              <a:avLst/>
            </a:prstGeom>
          </p:spPr>
          <p:txBody>
            <a:bodyPr lIns="0" tIns="0" rIns="0" bIns="0" rtlCol="0" anchor="t">
              <a:spAutoFit/>
            </a:bodyPr>
            <a:lstStyle/>
            <a:p>
              <a:pPr algn="ctr">
                <a:lnSpc>
                  <a:spcPts val="1296"/>
                </a:lnSpc>
              </a:pPr>
              <a:r>
                <a:rPr lang="en-US" sz="1080" b="1">
                  <a:solidFill>
                    <a:srgbClr val="09E6A1"/>
                  </a:solidFill>
                  <a:latin typeface="Montserrat Bold"/>
                  <a:ea typeface="Montserrat Bold"/>
                  <a:cs typeface="Montserrat Bold"/>
                  <a:sym typeface="Montserrat Bold"/>
                </a:rPr>
                <a:t>12</a:t>
              </a:r>
            </a:p>
          </p:txBody>
        </p:sp>
        <p:sp>
          <p:nvSpPr>
            <p:cNvPr id="97" name="TextBox 97"/>
            <p:cNvSpPr txBox="1"/>
            <p:nvPr/>
          </p:nvSpPr>
          <p:spPr>
            <a:xfrm>
              <a:off x="6893110" y="2854911"/>
              <a:ext cx="197685" cy="214485"/>
            </a:xfrm>
            <a:prstGeom prst="rect">
              <a:avLst/>
            </a:prstGeom>
          </p:spPr>
          <p:txBody>
            <a:bodyPr lIns="0" tIns="0" rIns="0" bIns="0" rtlCol="0" anchor="t">
              <a:spAutoFit/>
            </a:bodyPr>
            <a:lstStyle/>
            <a:p>
              <a:pPr algn="ctr">
                <a:lnSpc>
                  <a:spcPts val="1296"/>
                </a:lnSpc>
              </a:pPr>
              <a:r>
                <a:rPr lang="en-US" sz="1080" b="1">
                  <a:solidFill>
                    <a:srgbClr val="09E6A1"/>
                  </a:solidFill>
                  <a:latin typeface="Montserrat Bold"/>
                  <a:ea typeface="Montserrat Bold"/>
                  <a:cs typeface="Montserrat Bold"/>
                  <a:sym typeface="Montserrat Bold"/>
                </a:rPr>
                <a:t>13</a:t>
              </a:r>
            </a:p>
          </p:txBody>
        </p:sp>
        <p:sp>
          <p:nvSpPr>
            <p:cNvPr id="98" name="TextBox 98"/>
            <p:cNvSpPr txBox="1"/>
            <p:nvPr/>
          </p:nvSpPr>
          <p:spPr>
            <a:xfrm>
              <a:off x="1380003" y="7567209"/>
              <a:ext cx="2531076" cy="178738"/>
            </a:xfrm>
            <a:prstGeom prst="rect">
              <a:avLst/>
            </a:prstGeom>
          </p:spPr>
          <p:txBody>
            <a:bodyPr lIns="0" tIns="0" rIns="0" bIns="0" rtlCol="0" anchor="t">
              <a:spAutoFit/>
            </a:bodyPr>
            <a:lstStyle/>
            <a:p>
              <a:pPr algn="l">
                <a:lnSpc>
                  <a:spcPts val="1092"/>
                </a:lnSpc>
              </a:pPr>
              <a:r>
                <a:rPr lang="en-US" sz="910">
                  <a:solidFill>
                    <a:srgbClr val="000000"/>
                  </a:solidFill>
                  <a:latin typeface="Montserrat"/>
                  <a:ea typeface="Montserrat"/>
                  <a:cs typeface="Montserrat"/>
                  <a:sym typeface="Montserrat"/>
                </a:rPr>
                <a:t>Special Economic Zone territory</a:t>
              </a:r>
            </a:p>
          </p:txBody>
        </p:sp>
        <p:sp>
          <p:nvSpPr>
            <p:cNvPr id="99" name="TextBox 99"/>
            <p:cNvSpPr txBox="1"/>
            <p:nvPr/>
          </p:nvSpPr>
          <p:spPr>
            <a:xfrm>
              <a:off x="4276945" y="3627726"/>
              <a:ext cx="758517" cy="339145"/>
            </a:xfrm>
            <a:prstGeom prst="rect">
              <a:avLst/>
            </a:prstGeom>
          </p:spPr>
          <p:txBody>
            <a:bodyPr lIns="0" tIns="0" rIns="0" bIns="0" rtlCol="0" anchor="t">
              <a:spAutoFit/>
            </a:bodyPr>
            <a:lstStyle/>
            <a:p>
              <a:pPr algn="ctr">
                <a:lnSpc>
                  <a:spcPts val="1068"/>
                </a:lnSpc>
              </a:pPr>
              <a:r>
                <a:rPr lang="en-US" sz="890" b="1">
                  <a:solidFill>
                    <a:srgbClr val="00594F"/>
                  </a:solidFill>
                  <a:latin typeface="Montserrat Bold"/>
                  <a:ea typeface="Montserrat Bold"/>
                  <a:cs typeface="Montserrat Bold"/>
                  <a:sym typeface="Montserrat Bold"/>
                </a:rPr>
                <a:t>Freeport of Riga</a:t>
              </a:r>
            </a:p>
          </p:txBody>
        </p:sp>
        <p:sp>
          <p:nvSpPr>
            <p:cNvPr id="100" name="TextBox 100"/>
            <p:cNvSpPr txBox="1"/>
            <p:nvPr/>
          </p:nvSpPr>
          <p:spPr>
            <a:xfrm>
              <a:off x="951226" y="2994733"/>
              <a:ext cx="986996" cy="508717"/>
            </a:xfrm>
            <a:prstGeom prst="rect">
              <a:avLst/>
            </a:prstGeom>
          </p:spPr>
          <p:txBody>
            <a:bodyPr lIns="0" tIns="0" rIns="0" bIns="0" rtlCol="0" anchor="t">
              <a:spAutoFit/>
            </a:bodyPr>
            <a:lstStyle/>
            <a:p>
              <a:pPr algn="ctr">
                <a:lnSpc>
                  <a:spcPts val="1068"/>
                </a:lnSpc>
              </a:pPr>
              <a:r>
                <a:rPr lang="en-US" sz="890" b="1">
                  <a:solidFill>
                    <a:srgbClr val="00594F"/>
                  </a:solidFill>
                  <a:latin typeface="Montserrat Bold"/>
                  <a:ea typeface="Montserrat Bold"/>
                  <a:cs typeface="Montserrat Bold"/>
                  <a:sym typeface="Montserrat Bold"/>
                </a:rPr>
                <a:t>Freeport</a:t>
              </a:r>
            </a:p>
            <a:p>
              <a:pPr algn="ctr">
                <a:lnSpc>
                  <a:spcPts val="1068"/>
                </a:lnSpc>
              </a:pPr>
              <a:r>
                <a:rPr lang="en-US" sz="890" b="1">
                  <a:solidFill>
                    <a:srgbClr val="00594F"/>
                  </a:solidFill>
                  <a:latin typeface="Montserrat Bold"/>
                  <a:ea typeface="Montserrat Bold"/>
                  <a:cs typeface="Montserrat Bold"/>
                  <a:sym typeface="Montserrat Bold"/>
                </a:rPr>
                <a:t>of Ventspils</a:t>
              </a:r>
            </a:p>
            <a:p>
              <a:pPr algn="ctr">
                <a:lnSpc>
                  <a:spcPts val="1068"/>
                </a:lnSpc>
              </a:pPr>
              <a:endParaRPr lang="en-US" sz="890" b="1">
                <a:solidFill>
                  <a:srgbClr val="00594F"/>
                </a:solidFill>
                <a:latin typeface="Montserrat Bold"/>
                <a:ea typeface="Montserrat Bold"/>
                <a:cs typeface="Montserrat Bold"/>
                <a:sym typeface="Montserrat Bold"/>
              </a:endParaRPr>
            </a:p>
          </p:txBody>
        </p:sp>
        <p:sp>
          <p:nvSpPr>
            <p:cNvPr id="101" name="TextBox 101"/>
            <p:cNvSpPr txBox="1"/>
            <p:nvPr/>
          </p:nvSpPr>
          <p:spPr>
            <a:xfrm>
              <a:off x="1121850" y="5226149"/>
              <a:ext cx="986996" cy="169572"/>
            </a:xfrm>
            <a:prstGeom prst="rect">
              <a:avLst/>
            </a:prstGeom>
          </p:spPr>
          <p:txBody>
            <a:bodyPr lIns="0" tIns="0" rIns="0" bIns="0" rtlCol="0" anchor="t">
              <a:spAutoFit/>
            </a:bodyPr>
            <a:lstStyle/>
            <a:p>
              <a:pPr algn="ctr">
                <a:lnSpc>
                  <a:spcPts val="1068"/>
                </a:lnSpc>
              </a:pPr>
              <a:r>
                <a:rPr lang="en-US" sz="890" b="1">
                  <a:solidFill>
                    <a:srgbClr val="00594F"/>
                  </a:solidFill>
                  <a:latin typeface="Montserrat Bold"/>
                  <a:ea typeface="Montserrat Bold"/>
                  <a:cs typeface="Montserrat Bold"/>
                  <a:sym typeface="Montserrat Bold"/>
                </a:rPr>
                <a:t>Liepāja SEZ</a:t>
              </a:r>
            </a:p>
          </p:txBody>
        </p:sp>
      </p:grpSp>
      <p:grpSp>
        <p:nvGrpSpPr>
          <p:cNvPr id="102" name="Group 102"/>
          <p:cNvGrpSpPr/>
          <p:nvPr/>
        </p:nvGrpSpPr>
        <p:grpSpPr>
          <a:xfrm>
            <a:off x="5347241" y="5682476"/>
            <a:ext cx="393655" cy="393655"/>
            <a:chOff x="0" y="0"/>
            <a:chExt cx="524873" cy="524873"/>
          </a:xfrm>
        </p:grpSpPr>
        <p:sp>
          <p:nvSpPr>
            <p:cNvPr id="103" name="Freeform 103"/>
            <p:cNvSpPr/>
            <p:nvPr/>
          </p:nvSpPr>
          <p:spPr>
            <a:xfrm>
              <a:off x="0" y="0"/>
              <a:ext cx="524873" cy="524873"/>
            </a:xfrm>
            <a:custGeom>
              <a:avLst/>
              <a:gdLst/>
              <a:ahLst/>
              <a:cxnLst/>
              <a:rect l="l" t="t" r="r" b="b"/>
              <a:pathLst>
                <a:path w="524873" h="524873">
                  <a:moveTo>
                    <a:pt x="0" y="0"/>
                  </a:moveTo>
                  <a:lnTo>
                    <a:pt x="524873" y="0"/>
                  </a:lnTo>
                  <a:lnTo>
                    <a:pt x="524873" y="524873"/>
                  </a:lnTo>
                  <a:lnTo>
                    <a:pt x="0" y="52487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04" name="TextBox 104"/>
            <p:cNvSpPr txBox="1"/>
            <p:nvPr/>
          </p:nvSpPr>
          <p:spPr>
            <a:xfrm>
              <a:off x="59509" y="63849"/>
              <a:ext cx="405854" cy="397176"/>
            </a:xfrm>
            <a:prstGeom prst="rect">
              <a:avLst/>
            </a:prstGeom>
          </p:spPr>
          <p:txBody>
            <a:bodyPr lIns="0" tIns="0" rIns="0" bIns="0" rtlCol="0" anchor="t">
              <a:spAutoFit/>
            </a:bodyPr>
            <a:lstStyle/>
            <a:p>
              <a:pPr algn="ctr">
                <a:lnSpc>
                  <a:spcPts val="2401"/>
                </a:lnSpc>
              </a:pPr>
              <a:r>
                <a:rPr lang="en-US" sz="2001" b="1">
                  <a:solidFill>
                    <a:srgbClr val="09E6A1"/>
                  </a:solidFill>
                  <a:latin typeface="Montserrat Bold"/>
                  <a:ea typeface="Montserrat Bold"/>
                  <a:cs typeface="Montserrat Bold"/>
                  <a:sym typeface="Montserrat Bold"/>
                </a:rPr>
                <a:t>12</a:t>
              </a:r>
            </a:p>
          </p:txBody>
        </p:sp>
      </p:grpSp>
      <p:grpSp>
        <p:nvGrpSpPr>
          <p:cNvPr id="105" name="Group 105"/>
          <p:cNvGrpSpPr/>
          <p:nvPr/>
        </p:nvGrpSpPr>
        <p:grpSpPr>
          <a:xfrm>
            <a:off x="5348674" y="6348756"/>
            <a:ext cx="390788" cy="390788"/>
            <a:chOff x="0" y="0"/>
            <a:chExt cx="521051" cy="521051"/>
          </a:xfrm>
        </p:grpSpPr>
        <p:sp>
          <p:nvSpPr>
            <p:cNvPr id="106" name="Freeform 106"/>
            <p:cNvSpPr/>
            <p:nvPr/>
          </p:nvSpPr>
          <p:spPr>
            <a:xfrm>
              <a:off x="0" y="0"/>
              <a:ext cx="521051" cy="521051"/>
            </a:xfrm>
            <a:custGeom>
              <a:avLst/>
              <a:gdLst/>
              <a:ahLst/>
              <a:cxnLst/>
              <a:rect l="l" t="t" r="r" b="b"/>
              <a:pathLst>
                <a:path w="521051" h="521051">
                  <a:moveTo>
                    <a:pt x="0" y="0"/>
                  </a:moveTo>
                  <a:lnTo>
                    <a:pt x="521051" y="0"/>
                  </a:lnTo>
                  <a:lnTo>
                    <a:pt x="521051" y="521051"/>
                  </a:lnTo>
                  <a:lnTo>
                    <a:pt x="0" y="52105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07" name="TextBox 107"/>
            <p:cNvSpPr txBox="1"/>
            <p:nvPr/>
          </p:nvSpPr>
          <p:spPr>
            <a:xfrm>
              <a:off x="59076" y="61937"/>
              <a:ext cx="402898" cy="397176"/>
            </a:xfrm>
            <a:prstGeom prst="rect">
              <a:avLst/>
            </a:prstGeom>
          </p:spPr>
          <p:txBody>
            <a:bodyPr lIns="0" tIns="0" rIns="0" bIns="0" rtlCol="0" anchor="t">
              <a:spAutoFit/>
            </a:bodyPr>
            <a:lstStyle/>
            <a:p>
              <a:pPr algn="ctr">
                <a:lnSpc>
                  <a:spcPts val="2401"/>
                </a:lnSpc>
              </a:pPr>
              <a:r>
                <a:rPr lang="en-US" sz="2001" b="1">
                  <a:solidFill>
                    <a:srgbClr val="09E6A1"/>
                  </a:solidFill>
                  <a:latin typeface="Montserrat Bold"/>
                  <a:ea typeface="Montserrat Bold"/>
                  <a:cs typeface="Montserrat Bold"/>
                  <a:sym typeface="Montserrat Bold"/>
                </a:rPr>
                <a:t>13</a:t>
              </a:r>
            </a:p>
          </p:txBody>
        </p:sp>
      </p:grpSp>
      <p:grpSp>
        <p:nvGrpSpPr>
          <p:cNvPr id="108" name="Group 108"/>
          <p:cNvGrpSpPr/>
          <p:nvPr/>
        </p:nvGrpSpPr>
        <p:grpSpPr>
          <a:xfrm>
            <a:off x="810050" y="3017356"/>
            <a:ext cx="379261" cy="379261"/>
            <a:chOff x="0" y="0"/>
            <a:chExt cx="505682" cy="505682"/>
          </a:xfrm>
        </p:grpSpPr>
        <p:sp>
          <p:nvSpPr>
            <p:cNvPr id="109" name="Freeform 109"/>
            <p:cNvSpPr/>
            <p:nvPr/>
          </p:nvSpPr>
          <p:spPr>
            <a:xfrm>
              <a:off x="0" y="0"/>
              <a:ext cx="505682" cy="505682"/>
            </a:xfrm>
            <a:custGeom>
              <a:avLst/>
              <a:gdLst/>
              <a:ahLst/>
              <a:cxnLst/>
              <a:rect l="l" t="t" r="r" b="b"/>
              <a:pathLst>
                <a:path w="505682" h="505682">
                  <a:moveTo>
                    <a:pt x="0" y="0"/>
                  </a:moveTo>
                  <a:lnTo>
                    <a:pt x="505682" y="0"/>
                  </a:lnTo>
                  <a:lnTo>
                    <a:pt x="505682" y="505682"/>
                  </a:lnTo>
                  <a:lnTo>
                    <a:pt x="0" y="50568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10" name="TextBox 110"/>
            <p:cNvSpPr txBox="1"/>
            <p:nvPr/>
          </p:nvSpPr>
          <p:spPr>
            <a:xfrm>
              <a:off x="114667" y="54253"/>
              <a:ext cx="276348" cy="397176"/>
            </a:xfrm>
            <a:prstGeom prst="rect">
              <a:avLst/>
            </a:prstGeom>
          </p:spPr>
          <p:txBody>
            <a:bodyPr lIns="0" tIns="0" rIns="0" bIns="0" rtlCol="0" anchor="t">
              <a:spAutoFit/>
            </a:bodyPr>
            <a:lstStyle/>
            <a:p>
              <a:pPr algn="ctr">
                <a:lnSpc>
                  <a:spcPts val="2401"/>
                </a:lnSpc>
              </a:pPr>
              <a:r>
                <a:rPr lang="en-US" sz="2001" b="1">
                  <a:solidFill>
                    <a:srgbClr val="09E6A1"/>
                  </a:solidFill>
                  <a:latin typeface="Montserrat Bold"/>
                  <a:ea typeface="Montserrat Bold"/>
                  <a:cs typeface="Montserrat Bold"/>
                  <a:sym typeface="Montserrat Bold"/>
                </a:rPr>
                <a:t>1</a:t>
              </a:r>
            </a:p>
          </p:txBody>
        </p:sp>
      </p:grpSp>
      <p:grpSp>
        <p:nvGrpSpPr>
          <p:cNvPr id="111" name="Group 111"/>
          <p:cNvGrpSpPr/>
          <p:nvPr/>
        </p:nvGrpSpPr>
        <p:grpSpPr>
          <a:xfrm>
            <a:off x="810050" y="4377296"/>
            <a:ext cx="379261" cy="379261"/>
            <a:chOff x="0" y="0"/>
            <a:chExt cx="505682" cy="505682"/>
          </a:xfrm>
        </p:grpSpPr>
        <p:sp>
          <p:nvSpPr>
            <p:cNvPr id="112" name="Freeform 112"/>
            <p:cNvSpPr/>
            <p:nvPr/>
          </p:nvSpPr>
          <p:spPr>
            <a:xfrm>
              <a:off x="0" y="0"/>
              <a:ext cx="505682" cy="505682"/>
            </a:xfrm>
            <a:custGeom>
              <a:avLst/>
              <a:gdLst/>
              <a:ahLst/>
              <a:cxnLst/>
              <a:rect l="l" t="t" r="r" b="b"/>
              <a:pathLst>
                <a:path w="505682" h="505682">
                  <a:moveTo>
                    <a:pt x="0" y="0"/>
                  </a:moveTo>
                  <a:lnTo>
                    <a:pt x="505682" y="0"/>
                  </a:lnTo>
                  <a:lnTo>
                    <a:pt x="505682" y="505682"/>
                  </a:lnTo>
                  <a:lnTo>
                    <a:pt x="0" y="50568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13" name="TextBox 113"/>
            <p:cNvSpPr txBox="1"/>
            <p:nvPr/>
          </p:nvSpPr>
          <p:spPr>
            <a:xfrm>
              <a:off x="114667" y="54253"/>
              <a:ext cx="276348" cy="397176"/>
            </a:xfrm>
            <a:prstGeom prst="rect">
              <a:avLst/>
            </a:prstGeom>
          </p:spPr>
          <p:txBody>
            <a:bodyPr lIns="0" tIns="0" rIns="0" bIns="0" rtlCol="0" anchor="t">
              <a:spAutoFit/>
            </a:bodyPr>
            <a:lstStyle/>
            <a:p>
              <a:pPr algn="ctr">
                <a:lnSpc>
                  <a:spcPts val="2401"/>
                </a:lnSpc>
              </a:pPr>
              <a:r>
                <a:rPr lang="en-US" sz="2001" b="1">
                  <a:solidFill>
                    <a:srgbClr val="09E6A1"/>
                  </a:solidFill>
                  <a:latin typeface="Montserrat Bold"/>
                  <a:ea typeface="Montserrat Bold"/>
                  <a:cs typeface="Montserrat Bold"/>
                  <a:sym typeface="Montserrat Bold"/>
                </a:rPr>
                <a:t>3</a:t>
              </a:r>
            </a:p>
          </p:txBody>
        </p:sp>
      </p:grpSp>
      <p:grpSp>
        <p:nvGrpSpPr>
          <p:cNvPr id="114" name="Group 114"/>
          <p:cNvGrpSpPr/>
          <p:nvPr/>
        </p:nvGrpSpPr>
        <p:grpSpPr>
          <a:xfrm>
            <a:off x="5347241" y="4349916"/>
            <a:ext cx="393655" cy="393655"/>
            <a:chOff x="0" y="0"/>
            <a:chExt cx="524873" cy="524873"/>
          </a:xfrm>
        </p:grpSpPr>
        <p:sp>
          <p:nvSpPr>
            <p:cNvPr id="115" name="Freeform 115"/>
            <p:cNvSpPr/>
            <p:nvPr/>
          </p:nvSpPr>
          <p:spPr>
            <a:xfrm>
              <a:off x="0" y="0"/>
              <a:ext cx="524873" cy="524873"/>
            </a:xfrm>
            <a:custGeom>
              <a:avLst/>
              <a:gdLst/>
              <a:ahLst/>
              <a:cxnLst/>
              <a:rect l="l" t="t" r="r" b="b"/>
              <a:pathLst>
                <a:path w="524873" h="524873">
                  <a:moveTo>
                    <a:pt x="0" y="0"/>
                  </a:moveTo>
                  <a:lnTo>
                    <a:pt x="524873" y="0"/>
                  </a:lnTo>
                  <a:lnTo>
                    <a:pt x="524873" y="524873"/>
                  </a:lnTo>
                  <a:lnTo>
                    <a:pt x="0" y="52487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16" name="TextBox 116"/>
            <p:cNvSpPr txBox="1"/>
            <p:nvPr/>
          </p:nvSpPr>
          <p:spPr>
            <a:xfrm>
              <a:off x="59509" y="63849"/>
              <a:ext cx="405854" cy="397176"/>
            </a:xfrm>
            <a:prstGeom prst="rect">
              <a:avLst/>
            </a:prstGeom>
          </p:spPr>
          <p:txBody>
            <a:bodyPr lIns="0" tIns="0" rIns="0" bIns="0" rtlCol="0" anchor="t">
              <a:spAutoFit/>
            </a:bodyPr>
            <a:lstStyle/>
            <a:p>
              <a:pPr algn="ctr">
                <a:lnSpc>
                  <a:spcPts val="2401"/>
                </a:lnSpc>
              </a:pPr>
              <a:r>
                <a:rPr lang="en-US" sz="2001" b="1">
                  <a:solidFill>
                    <a:srgbClr val="09E6A1"/>
                  </a:solidFill>
                  <a:latin typeface="Montserrat Bold"/>
                  <a:ea typeface="Montserrat Bold"/>
                  <a:cs typeface="Montserrat Bold"/>
                  <a:sym typeface="Montserrat Bold"/>
                </a:rPr>
                <a:t>10</a:t>
              </a:r>
            </a:p>
          </p:txBody>
        </p:sp>
      </p:grpSp>
      <p:grpSp>
        <p:nvGrpSpPr>
          <p:cNvPr id="117" name="Group 117"/>
          <p:cNvGrpSpPr/>
          <p:nvPr/>
        </p:nvGrpSpPr>
        <p:grpSpPr>
          <a:xfrm>
            <a:off x="810050" y="3697326"/>
            <a:ext cx="379261" cy="379261"/>
            <a:chOff x="0" y="0"/>
            <a:chExt cx="505682" cy="505682"/>
          </a:xfrm>
        </p:grpSpPr>
        <p:sp>
          <p:nvSpPr>
            <p:cNvPr id="118" name="Freeform 118"/>
            <p:cNvSpPr/>
            <p:nvPr/>
          </p:nvSpPr>
          <p:spPr>
            <a:xfrm>
              <a:off x="0" y="0"/>
              <a:ext cx="505682" cy="505682"/>
            </a:xfrm>
            <a:custGeom>
              <a:avLst/>
              <a:gdLst/>
              <a:ahLst/>
              <a:cxnLst/>
              <a:rect l="l" t="t" r="r" b="b"/>
              <a:pathLst>
                <a:path w="505682" h="505682">
                  <a:moveTo>
                    <a:pt x="0" y="0"/>
                  </a:moveTo>
                  <a:lnTo>
                    <a:pt x="505682" y="0"/>
                  </a:lnTo>
                  <a:lnTo>
                    <a:pt x="505682" y="505682"/>
                  </a:lnTo>
                  <a:lnTo>
                    <a:pt x="0" y="50568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19" name="TextBox 119"/>
            <p:cNvSpPr txBox="1"/>
            <p:nvPr/>
          </p:nvSpPr>
          <p:spPr>
            <a:xfrm>
              <a:off x="114667" y="54253"/>
              <a:ext cx="276348" cy="397176"/>
            </a:xfrm>
            <a:prstGeom prst="rect">
              <a:avLst/>
            </a:prstGeom>
          </p:spPr>
          <p:txBody>
            <a:bodyPr lIns="0" tIns="0" rIns="0" bIns="0" rtlCol="0" anchor="t">
              <a:spAutoFit/>
            </a:bodyPr>
            <a:lstStyle/>
            <a:p>
              <a:pPr algn="ctr">
                <a:lnSpc>
                  <a:spcPts val="2401"/>
                </a:lnSpc>
              </a:pPr>
              <a:r>
                <a:rPr lang="en-US" sz="2001" b="1">
                  <a:solidFill>
                    <a:srgbClr val="09E6A1"/>
                  </a:solidFill>
                  <a:latin typeface="Montserrat Bold"/>
                  <a:ea typeface="Montserrat Bold"/>
                  <a:cs typeface="Montserrat Bold"/>
                  <a:sym typeface="Montserrat Bold"/>
                </a:rPr>
                <a:t>2</a:t>
              </a:r>
            </a:p>
          </p:txBody>
        </p:sp>
      </p:grpSp>
      <p:grpSp>
        <p:nvGrpSpPr>
          <p:cNvPr id="120" name="Group 120"/>
          <p:cNvGrpSpPr/>
          <p:nvPr/>
        </p:nvGrpSpPr>
        <p:grpSpPr>
          <a:xfrm>
            <a:off x="810050" y="5057265"/>
            <a:ext cx="379261" cy="379261"/>
            <a:chOff x="0" y="0"/>
            <a:chExt cx="505682" cy="505682"/>
          </a:xfrm>
        </p:grpSpPr>
        <p:sp>
          <p:nvSpPr>
            <p:cNvPr id="121" name="Freeform 121"/>
            <p:cNvSpPr/>
            <p:nvPr/>
          </p:nvSpPr>
          <p:spPr>
            <a:xfrm>
              <a:off x="0" y="0"/>
              <a:ext cx="505682" cy="505682"/>
            </a:xfrm>
            <a:custGeom>
              <a:avLst/>
              <a:gdLst/>
              <a:ahLst/>
              <a:cxnLst/>
              <a:rect l="l" t="t" r="r" b="b"/>
              <a:pathLst>
                <a:path w="505682" h="505682">
                  <a:moveTo>
                    <a:pt x="0" y="0"/>
                  </a:moveTo>
                  <a:lnTo>
                    <a:pt x="505682" y="0"/>
                  </a:lnTo>
                  <a:lnTo>
                    <a:pt x="505682" y="505682"/>
                  </a:lnTo>
                  <a:lnTo>
                    <a:pt x="0" y="50568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22" name="TextBox 122"/>
            <p:cNvSpPr txBox="1"/>
            <p:nvPr/>
          </p:nvSpPr>
          <p:spPr>
            <a:xfrm>
              <a:off x="114667" y="54253"/>
              <a:ext cx="276348" cy="397176"/>
            </a:xfrm>
            <a:prstGeom prst="rect">
              <a:avLst/>
            </a:prstGeom>
          </p:spPr>
          <p:txBody>
            <a:bodyPr lIns="0" tIns="0" rIns="0" bIns="0" rtlCol="0" anchor="t">
              <a:spAutoFit/>
            </a:bodyPr>
            <a:lstStyle/>
            <a:p>
              <a:pPr algn="ctr">
                <a:lnSpc>
                  <a:spcPts val="2401"/>
                </a:lnSpc>
              </a:pPr>
              <a:r>
                <a:rPr lang="en-US" sz="2001" b="1">
                  <a:solidFill>
                    <a:srgbClr val="09E6A1"/>
                  </a:solidFill>
                  <a:latin typeface="Montserrat Bold"/>
                  <a:ea typeface="Montserrat Bold"/>
                  <a:cs typeface="Montserrat Bold"/>
                  <a:sym typeface="Montserrat Bold"/>
                </a:rPr>
                <a:t>4</a:t>
              </a:r>
            </a:p>
          </p:txBody>
        </p:sp>
      </p:grpSp>
      <p:grpSp>
        <p:nvGrpSpPr>
          <p:cNvPr id="123" name="Group 123"/>
          <p:cNvGrpSpPr/>
          <p:nvPr/>
        </p:nvGrpSpPr>
        <p:grpSpPr>
          <a:xfrm>
            <a:off x="5347241" y="5016196"/>
            <a:ext cx="393655" cy="393655"/>
            <a:chOff x="0" y="0"/>
            <a:chExt cx="524873" cy="524873"/>
          </a:xfrm>
        </p:grpSpPr>
        <p:sp>
          <p:nvSpPr>
            <p:cNvPr id="124" name="Freeform 124"/>
            <p:cNvSpPr/>
            <p:nvPr/>
          </p:nvSpPr>
          <p:spPr>
            <a:xfrm>
              <a:off x="0" y="0"/>
              <a:ext cx="524873" cy="524873"/>
            </a:xfrm>
            <a:custGeom>
              <a:avLst/>
              <a:gdLst/>
              <a:ahLst/>
              <a:cxnLst/>
              <a:rect l="l" t="t" r="r" b="b"/>
              <a:pathLst>
                <a:path w="524873" h="524873">
                  <a:moveTo>
                    <a:pt x="0" y="0"/>
                  </a:moveTo>
                  <a:lnTo>
                    <a:pt x="524873" y="0"/>
                  </a:lnTo>
                  <a:lnTo>
                    <a:pt x="524873" y="524873"/>
                  </a:lnTo>
                  <a:lnTo>
                    <a:pt x="0" y="52487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25" name="TextBox 125"/>
            <p:cNvSpPr txBox="1"/>
            <p:nvPr/>
          </p:nvSpPr>
          <p:spPr>
            <a:xfrm>
              <a:off x="59509" y="63849"/>
              <a:ext cx="405854" cy="397176"/>
            </a:xfrm>
            <a:prstGeom prst="rect">
              <a:avLst/>
            </a:prstGeom>
          </p:spPr>
          <p:txBody>
            <a:bodyPr lIns="0" tIns="0" rIns="0" bIns="0" rtlCol="0" anchor="t">
              <a:spAutoFit/>
            </a:bodyPr>
            <a:lstStyle/>
            <a:p>
              <a:pPr algn="ctr">
                <a:lnSpc>
                  <a:spcPts val="2401"/>
                </a:lnSpc>
              </a:pPr>
              <a:r>
                <a:rPr lang="en-US" sz="2001" b="1">
                  <a:solidFill>
                    <a:srgbClr val="09E6A1"/>
                  </a:solidFill>
                  <a:latin typeface="Montserrat Bold"/>
                  <a:ea typeface="Montserrat Bold"/>
                  <a:cs typeface="Montserrat Bold"/>
                  <a:sym typeface="Montserrat Bold"/>
                </a:rPr>
                <a:t>11</a:t>
              </a:r>
            </a:p>
          </p:txBody>
        </p:sp>
      </p:grpSp>
      <p:grpSp>
        <p:nvGrpSpPr>
          <p:cNvPr id="126" name="Group 126"/>
          <p:cNvGrpSpPr/>
          <p:nvPr/>
        </p:nvGrpSpPr>
        <p:grpSpPr>
          <a:xfrm>
            <a:off x="5347241" y="7012169"/>
            <a:ext cx="393655" cy="393655"/>
            <a:chOff x="0" y="0"/>
            <a:chExt cx="524873" cy="524873"/>
          </a:xfrm>
        </p:grpSpPr>
        <p:sp>
          <p:nvSpPr>
            <p:cNvPr id="127" name="Freeform 127"/>
            <p:cNvSpPr/>
            <p:nvPr/>
          </p:nvSpPr>
          <p:spPr>
            <a:xfrm>
              <a:off x="0" y="0"/>
              <a:ext cx="524873" cy="524873"/>
            </a:xfrm>
            <a:custGeom>
              <a:avLst/>
              <a:gdLst/>
              <a:ahLst/>
              <a:cxnLst/>
              <a:rect l="l" t="t" r="r" b="b"/>
              <a:pathLst>
                <a:path w="524873" h="524873">
                  <a:moveTo>
                    <a:pt x="0" y="0"/>
                  </a:moveTo>
                  <a:lnTo>
                    <a:pt x="524873" y="0"/>
                  </a:lnTo>
                  <a:lnTo>
                    <a:pt x="524873" y="524873"/>
                  </a:lnTo>
                  <a:lnTo>
                    <a:pt x="0" y="52487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28" name="TextBox 128"/>
            <p:cNvSpPr txBox="1"/>
            <p:nvPr/>
          </p:nvSpPr>
          <p:spPr>
            <a:xfrm>
              <a:off x="59509" y="63849"/>
              <a:ext cx="405854" cy="397176"/>
            </a:xfrm>
            <a:prstGeom prst="rect">
              <a:avLst/>
            </a:prstGeom>
          </p:spPr>
          <p:txBody>
            <a:bodyPr lIns="0" tIns="0" rIns="0" bIns="0" rtlCol="0" anchor="t">
              <a:spAutoFit/>
            </a:bodyPr>
            <a:lstStyle/>
            <a:p>
              <a:pPr algn="ctr">
                <a:lnSpc>
                  <a:spcPts val="2401"/>
                </a:lnSpc>
              </a:pPr>
              <a:r>
                <a:rPr lang="en-US" sz="2001" b="1">
                  <a:solidFill>
                    <a:srgbClr val="09E6A1"/>
                  </a:solidFill>
                  <a:latin typeface="Montserrat Bold"/>
                  <a:ea typeface="Montserrat Bold"/>
                  <a:cs typeface="Montserrat Bold"/>
                  <a:sym typeface="Montserrat Bold"/>
                </a:rPr>
                <a:t>14</a:t>
              </a:r>
            </a:p>
          </p:txBody>
        </p:sp>
      </p:grpSp>
      <p:grpSp>
        <p:nvGrpSpPr>
          <p:cNvPr id="129" name="Group 129"/>
          <p:cNvGrpSpPr/>
          <p:nvPr/>
        </p:nvGrpSpPr>
        <p:grpSpPr>
          <a:xfrm>
            <a:off x="810050" y="7097175"/>
            <a:ext cx="379261" cy="379261"/>
            <a:chOff x="0" y="0"/>
            <a:chExt cx="505682" cy="505682"/>
          </a:xfrm>
        </p:grpSpPr>
        <p:sp>
          <p:nvSpPr>
            <p:cNvPr id="130" name="Freeform 130"/>
            <p:cNvSpPr/>
            <p:nvPr/>
          </p:nvSpPr>
          <p:spPr>
            <a:xfrm>
              <a:off x="0" y="0"/>
              <a:ext cx="505682" cy="505682"/>
            </a:xfrm>
            <a:custGeom>
              <a:avLst/>
              <a:gdLst/>
              <a:ahLst/>
              <a:cxnLst/>
              <a:rect l="l" t="t" r="r" b="b"/>
              <a:pathLst>
                <a:path w="505682" h="505682">
                  <a:moveTo>
                    <a:pt x="0" y="0"/>
                  </a:moveTo>
                  <a:lnTo>
                    <a:pt x="505682" y="0"/>
                  </a:lnTo>
                  <a:lnTo>
                    <a:pt x="505682" y="505682"/>
                  </a:lnTo>
                  <a:lnTo>
                    <a:pt x="0" y="50568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31" name="TextBox 131"/>
            <p:cNvSpPr txBox="1"/>
            <p:nvPr/>
          </p:nvSpPr>
          <p:spPr>
            <a:xfrm>
              <a:off x="114667" y="54253"/>
              <a:ext cx="276348" cy="397176"/>
            </a:xfrm>
            <a:prstGeom prst="rect">
              <a:avLst/>
            </a:prstGeom>
          </p:spPr>
          <p:txBody>
            <a:bodyPr lIns="0" tIns="0" rIns="0" bIns="0" rtlCol="0" anchor="t">
              <a:spAutoFit/>
            </a:bodyPr>
            <a:lstStyle/>
            <a:p>
              <a:pPr algn="ctr">
                <a:lnSpc>
                  <a:spcPts val="2401"/>
                </a:lnSpc>
              </a:pPr>
              <a:r>
                <a:rPr lang="en-US" sz="2001" b="1">
                  <a:solidFill>
                    <a:srgbClr val="09E6A1"/>
                  </a:solidFill>
                  <a:latin typeface="Montserrat Bold"/>
                  <a:ea typeface="Montserrat Bold"/>
                  <a:cs typeface="Montserrat Bold"/>
                  <a:sym typeface="Montserrat Bold"/>
                </a:rPr>
                <a:t>7</a:t>
              </a:r>
            </a:p>
          </p:txBody>
        </p:sp>
      </p:grpSp>
      <p:grpSp>
        <p:nvGrpSpPr>
          <p:cNvPr id="132" name="Group 132"/>
          <p:cNvGrpSpPr/>
          <p:nvPr/>
        </p:nvGrpSpPr>
        <p:grpSpPr>
          <a:xfrm>
            <a:off x="810050" y="5737235"/>
            <a:ext cx="379261" cy="379261"/>
            <a:chOff x="0" y="0"/>
            <a:chExt cx="505682" cy="505682"/>
          </a:xfrm>
        </p:grpSpPr>
        <p:sp>
          <p:nvSpPr>
            <p:cNvPr id="133" name="Freeform 133"/>
            <p:cNvSpPr/>
            <p:nvPr/>
          </p:nvSpPr>
          <p:spPr>
            <a:xfrm>
              <a:off x="0" y="0"/>
              <a:ext cx="505682" cy="505682"/>
            </a:xfrm>
            <a:custGeom>
              <a:avLst/>
              <a:gdLst/>
              <a:ahLst/>
              <a:cxnLst/>
              <a:rect l="l" t="t" r="r" b="b"/>
              <a:pathLst>
                <a:path w="505682" h="505682">
                  <a:moveTo>
                    <a:pt x="0" y="0"/>
                  </a:moveTo>
                  <a:lnTo>
                    <a:pt x="505682" y="0"/>
                  </a:lnTo>
                  <a:lnTo>
                    <a:pt x="505682" y="505682"/>
                  </a:lnTo>
                  <a:lnTo>
                    <a:pt x="0" y="50568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34" name="TextBox 134"/>
            <p:cNvSpPr txBox="1"/>
            <p:nvPr/>
          </p:nvSpPr>
          <p:spPr>
            <a:xfrm>
              <a:off x="114667" y="54253"/>
              <a:ext cx="276348" cy="397176"/>
            </a:xfrm>
            <a:prstGeom prst="rect">
              <a:avLst/>
            </a:prstGeom>
          </p:spPr>
          <p:txBody>
            <a:bodyPr lIns="0" tIns="0" rIns="0" bIns="0" rtlCol="0" anchor="t">
              <a:spAutoFit/>
            </a:bodyPr>
            <a:lstStyle/>
            <a:p>
              <a:pPr algn="ctr">
                <a:lnSpc>
                  <a:spcPts val="2401"/>
                </a:lnSpc>
              </a:pPr>
              <a:r>
                <a:rPr lang="en-US" sz="2001" b="1">
                  <a:solidFill>
                    <a:srgbClr val="09E6A1"/>
                  </a:solidFill>
                  <a:latin typeface="Montserrat Bold"/>
                  <a:ea typeface="Montserrat Bold"/>
                  <a:cs typeface="Montserrat Bold"/>
                  <a:sym typeface="Montserrat Bold"/>
                </a:rPr>
                <a:t>5</a:t>
              </a:r>
            </a:p>
          </p:txBody>
        </p:sp>
      </p:grpSp>
      <p:grpSp>
        <p:nvGrpSpPr>
          <p:cNvPr id="135" name="Group 135"/>
          <p:cNvGrpSpPr/>
          <p:nvPr/>
        </p:nvGrpSpPr>
        <p:grpSpPr>
          <a:xfrm>
            <a:off x="5347241" y="3683636"/>
            <a:ext cx="393655" cy="393655"/>
            <a:chOff x="0" y="0"/>
            <a:chExt cx="524873" cy="524873"/>
          </a:xfrm>
        </p:grpSpPr>
        <p:sp>
          <p:nvSpPr>
            <p:cNvPr id="136" name="Freeform 136"/>
            <p:cNvSpPr/>
            <p:nvPr/>
          </p:nvSpPr>
          <p:spPr>
            <a:xfrm>
              <a:off x="0" y="0"/>
              <a:ext cx="524873" cy="524873"/>
            </a:xfrm>
            <a:custGeom>
              <a:avLst/>
              <a:gdLst/>
              <a:ahLst/>
              <a:cxnLst/>
              <a:rect l="l" t="t" r="r" b="b"/>
              <a:pathLst>
                <a:path w="524873" h="524873">
                  <a:moveTo>
                    <a:pt x="0" y="0"/>
                  </a:moveTo>
                  <a:lnTo>
                    <a:pt x="524873" y="0"/>
                  </a:lnTo>
                  <a:lnTo>
                    <a:pt x="524873" y="524873"/>
                  </a:lnTo>
                  <a:lnTo>
                    <a:pt x="0" y="52487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37" name="TextBox 137"/>
            <p:cNvSpPr txBox="1"/>
            <p:nvPr/>
          </p:nvSpPr>
          <p:spPr>
            <a:xfrm>
              <a:off x="119019" y="63849"/>
              <a:ext cx="286835" cy="397176"/>
            </a:xfrm>
            <a:prstGeom prst="rect">
              <a:avLst/>
            </a:prstGeom>
          </p:spPr>
          <p:txBody>
            <a:bodyPr lIns="0" tIns="0" rIns="0" bIns="0" rtlCol="0" anchor="t">
              <a:spAutoFit/>
            </a:bodyPr>
            <a:lstStyle/>
            <a:p>
              <a:pPr algn="ctr">
                <a:lnSpc>
                  <a:spcPts val="2401"/>
                </a:lnSpc>
              </a:pPr>
              <a:r>
                <a:rPr lang="en-US" sz="2001" b="1">
                  <a:solidFill>
                    <a:srgbClr val="09E6A1"/>
                  </a:solidFill>
                  <a:latin typeface="Montserrat Bold"/>
                  <a:ea typeface="Montserrat Bold"/>
                  <a:cs typeface="Montserrat Bold"/>
                  <a:sym typeface="Montserrat Bold"/>
                </a:rPr>
                <a:t>9</a:t>
              </a:r>
            </a:p>
          </p:txBody>
        </p:sp>
      </p:grpSp>
      <p:grpSp>
        <p:nvGrpSpPr>
          <p:cNvPr id="138" name="Group 138"/>
          <p:cNvGrpSpPr/>
          <p:nvPr/>
        </p:nvGrpSpPr>
        <p:grpSpPr>
          <a:xfrm>
            <a:off x="810050" y="6417205"/>
            <a:ext cx="379261" cy="379261"/>
            <a:chOff x="0" y="0"/>
            <a:chExt cx="505682" cy="505682"/>
          </a:xfrm>
        </p:grpSpPr>
        <p:sp>
          <p:nvSpPr>
            <p:cNvPr id="139" name="Freeform 139"/>
            <p:cNvSpPr/>
            <p:nvPr/>
          </p:nvSpPr>
          <p:spPr>
            <a:xfrm>
              <a:off x="0" y="0"/>
              <a:ext cx="505682" cy="505682"/>
            </a:xfrm>
            <a:custGeom>
              <a:avLst/>
              <a:gdLst/>
              <a:ahLst/>
              <a:cxnLst/>
              <a:rect l="l" t="t" r="r" b="b"/>
              <a:pathLst>
                <a:path w="505682" h="505682">
                  <a:moveTo>
                    <a:pt x="0" y="0"/>
                  </a:moveTo>
                  <a:lnTo>
                    <a:pt x="505682" y="0"/>
                  </a:lnTo>
                  <a:lnTo>
                    <a:pt x="505682" y="505682"/>
                  </a:lnTo>
                  <a:lnTo>
                    <a:pt x="0" y="50568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40" name="TextBox 140"/>
            <p:cNvSpPr txBox="1"/>
            <p:nvPr/>
          </p:nvSpPr>
          <p:spPr>
            <a:xfrm>
              <a:off x="114667" y="54253"/>
              <a:ext cx="276348" cy="397176"/>
            </a:xfrm>
            <a:prstGeom prst="rect">
              <a:avLst/>
            </a:prstGeom>
          </p:spPr>
          <p:txBody>
            <a:bodyPr lIns="0" tIns="0" rIns="0" bIns="0" rtlCol="0" anchor="t">
              <a:spAutoFit/>
            </a:bodyPr>
            <a:lstStyle/>
            <a:p>
              <a:pPr algn="ctr">
                <a:lnSpc>
                  <a:spcPts val="2401"/>
                </a:lnSpc>
              </a:pPr>
              <a:r>
                <a:rPr lang="en-US" sz="2001" b="1">
                  <a:solidFill>
                    <a:srgbClr val="09E6A1"/>
                  </a:solidFill>
                  <a:latin typeface="Montserrat Bold"/>
                  <a:ea typeface="Montserrat Bold"/>
                  <a:cs typeface="Montserrat Bold"/>
                  <a:sym typeface="Montserrat Bold"/>
                </a:rPr>
                <a:t>6</a:t>
              </a:r>
            </a:p>
          </p:txBody>
        </p:sp>
      </p:grpSp>
      <p:grpSp>
        <p:nvGrpSpPr>
          <p:cNvPr id="141" name="Group 141"/>
          <p:cNvGrpSpPr/>
          <p:nvPr/>
        </p:nvGrpSpPr>
        <p:grpSpPr>
          <a:xfrm>
            <a:off x="5347241" y="3017356"/>
            <a:ext cx="393655" cy="393655"/>
            <a:chOff x="0" y="0"/>
            <a:chExt cx="524873" cy="524873"/>
          </a:xfrm>
        </p:grpSpPr>
        <p:sp>
          <p:nvSpPr>
            <p:cNvPr id="142" name="Freeform 142"/>
            <p:cNvSpPr/>
            <p:nvPr/>
          </p:nvSpPr>
          <p:spPr>
            <a:xfrm>
              <a:off x="0" y="0"/>
              <a:ext cx="524873" cy="524873"/>
            </a:xfrm>
            <a:custGeom>
              <a:avLst/>
              <a:gdLst/>
              <a:ahLst/>
              <a:cxnLst/>
              <a:rect l="l" t="t" r="r" b="b"/>
              <a:pathLst>
                <a:path w="524873" h="524873">
                  <a:moveTo>
                    <a:pt x="0" y="0"/>
                  </a:moveTo>
                  <a:lnTo>
                    <a:pt x="524873" y="0"/>
                  </a:lnTo>
                  <a:lnTo>
                    <a:pt x="524873" y="524873"/>
                  </a:lnTo>
                  <a:lnTo>
                    <a:pt x="0" y="52487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43" name="TextBox 143"/>
            <p:cNvSpPr txBox="1"/>
            <p:nvPr/>
          </p:nvSpPr>
          <p:spPr>
            <a:xfrm>
              <a:off x="119019" y="63849"/>
              <a:ext cx="286835" cy="397176"/>
            </a:xfrm>
            <a:prstGeom prst="rect">
              <a:avLst/>
            </a:prstGeom>
          </p:spPr>
          <p:txBody>
            <a:bodyPr lIns="0" tIns="0" rIns="0" bIns="0" rtlCol="0" anchor="t">
              <a:spAutoFit/>
            </a:bodyPr>
            <a:lstStyle/>
            <a:p>
              <a:pPr algn="ctr">
                <a:lnSpc>
                  <a:spcPts val="2401"/>
                </a:lnSpc>
              </a:pPr>
              <a:r>
                <a:rPr lang="en-US" sz="2001" b="1">
                  <a:solidFill>
                    <a:srgbClr val="09E6A1"/>
                  </a:solidFill>
                  <a:latin typeface="Montserrat Bold"/>
                  <a:ea typeface="Montserrat Bold"/>
                  <a:cs typeface="Montserrat Bold"/>
                  <a:sym typeface="Montserrat Bold"/>
                </a:rPr>
                <a:t>8</a:t>
              </a:r>
            </a:p>
          </p:txBody>
        </p:sp>
      </p:grpSp>
      <p:sp>
        <p:nvSpPr>
          <p:cNvPr id="144" name="TextBox 144"/>
          <p:cNvSpPr txBox="1"/>
          <p:nvPr/>
        </p:nvSpPr>
        <p:spPr>
          <a:xfrm>
            <a:off x="1045326" y="1533782"/>
            <a:ext cx="11315932" cy="914301"/>
          </a:xfrm>
          <a:prstGeom prst="rect">
            <a:avLst/>
          </a:prstGeom>
        </p:spPr>
        <p:txBody>
          <a:bodyPr lIns="0" tIns="0" rIns="0" bIns="0" rtlCol="0" anchor="t">
            <a:spAutoFit/>
          </a:bodyPr>
          <a:lstStyle/>
          <a:p>
            <a:pPr algn="l">
              <a:lnSpc>
                <a:spcPts val="3600"/>
              </a:lnSpc>
            </a:pPr>
            <a:r>
              <a:rPr lang="en-US" sz="3000">
                <a:solidFill>
                  <a:srgbClr val="646464"/>
                </a:solidFill>
                <a:latin typeface="Montserrat"/>
                <a:ea typeface="Montserrat"/>
                <a:cs typeface="Montserrat"/>
                <a:sym typeface="Montserrat"/>
              </a:rPr>
              <a:t>Infrastructure-ready Industrial Sites with access roads, external networks, and industrial zoning. </a:t>
            </a:r>
          </a:p>
        </p:txBody>
      </p:sp>
      <p:sp>
        <p:nvSpPr>
          <p:cNvPr id="145" name="TextBox 145"/>
          <p:cNvSpPr txBox="1"/>
          <p:nvPr/>
        </p:nvSpPr>
        <p:spPr>
          <a:xfrm>
            <a:off x="1028700" y="733682"/>
            <a:ext cx="14431175" cy="800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Strategic sites for investment</a:t>
            </a:r>
          </a:p>
        </p:txBody>
      </p:sp>
      <p:sp>
        <p:nvSpPr>
          <p:cNvPr id="146" name="TextBox 146"/>
          <p:cNvSpPr txBox="1"/>
          <p:nvPr/>
        </p:nvSpPr>
        <p:spPr>
          <a:xfrm>
            <a:off x="970996" y="8208508"/>
            <a:ext cx="8618356" cy="781050"/>
          </a:xfrm>
          <a:prstGeom prst="rect">
            <a:avLst/>
          </a:prstGeom>
        </p:spPr>
        <p:txBody>
          <a:bodyPr lIns="0" tIns="0" rIns="0" bIns="0" rtlCol="0" anchor="t">
            <a:spAutoFit/>
          </a:bodyPr>
          <a:lstStyle/>
          <a:p>
            <a:pPr marL="0" lvl="0" indent="0" algn="l">
              <a:lnSpc>
                <a:spcPts val="3119"/>
              </a:lnSpc>
              <a:spcBef>
                <a:spcPct val="0"/>
              </a:spcBef>
            </a:pPr>
            <a:r>
              <a:rPr lang="en-US" sz="2599" u="none" strike="noStrike">
                <a:solidFill>
                  <a:srgbClr val="000000"/>
                </a:solidFill>
                <a:latin typeface="Montserrat"/>
                <a:ea typeface="Montserrat"/>
                <a:cs typeface="Montserrat"/>
                <a:sym typeface="Montserrat"/>
              </a:rPr>
              <a:t>Additional municipality and privatly owned Industrial land plots may be available upon request</a:t>
            </a:r>
          </a:p>
        </p:txBody>
      </p:sp>
      <p:sp>
        <p:nvSpPr>
          <p:cNvPr id="147" name="TextBox 147"/>
          <p:cNvSpPr txBox="1"/>
          <p:nvPr/>
        </p:nvSpPr>
        <p:spPr>
          <a:xfrm>
            <a:off x="914126" y="9256791"/>
            <a:ext cx="14376237" cy="781050"/>
          </a:xfrm>
          <a:prstGeom prst="rect">
            <a:avLst/>
          </a:prstGeom>
        </p:spPr>
        <p:txBody>
          <a:bodyPr lIns="0" tIns="0" rIns="0" bIns="0" rtlCol="0" anchor="t">
            <a:spAutoFit/>
          </a:bodyPr>
          <a:lstStyle/>
          <a:p>
            <a:pPr algn="l">
              <a:lnSpc>
                <a:spcPts val="3119"/>
              </a:lnSpc>
            </a:pPr>
            <a:r>
              <a:rPr lang="en-US" sz="2599">
                <a:solidFill>
                  <a:srgbClr val="000000"/>
                </a:solidFill>
                <a:latin typeface="Montserrat"/>
                <a:ea typeface="Montserrat"/>
                <a:cs typeface="Montserrat"/>
                <a:sym typeface="Montserrat"/>
              </a:rPr>
              <a:t>Establishing production in SEZ territory allows the investor to enjoy tax benefits, optimal logistics, good infrastructure, utilities and support.</a:t>
            </a:r>
          </a:p>
        </p:txBody>
      </p:sp>
      <p:sp>
        <p:nvSpPr>
          <p:cNvPr id="148" name="TextBox 148"/>
          <p:cNvSpPr txBox="1"/>
          <p:nvPr/>
        </p:nvSpPr>
        <p:spPr>
          <a:xfrm>
            <a:off x="1301499" y="7062399"/>
            <a:ext cx="3480063" cy="595764"/>
          </a:xfrm>
          <a:prstGeom prst="rect">
            <a:avLst/>
          </a:prstGeom>
        </p:spPr>
        <p:txBody>
          <a:bodyPr lIns="0" tIns="0" rIns="0" bIns="0" rtlCol="0" anchor="t">
            <a:spAutoFit/>
          </a:bodyPr>
          <a:lstStyle/>
          <a:p>
            <a:pPr algn="l">
              <a:lnSpc>
                <a:spcPts val="2401"/>
              </a:lnSpc>
            </a:pPr>
            <a:r>
              <a:rPr lang="en-US" sz="2001">
                <a:solidFill>
                  <a:srgbClr val="000000"/>
                </a:solidFill>
                <a:latin typeface="Montserrat"/>
                <a:ea typeface="Montserrat"/>
                <a:cs typeface="Montserrat"/>
                <a:sym typeface="Montserrat"/>
              </a:rPr>
              <a:t>“Olaine Industrial” (public and privat greenfields)</a:t>
            </a:r>
          </a:p>
        </p:txBody>
      </p:sp>
      <p:sp>
        <p:nvSpPr>
          <p:cNvPr id="149" name="TextBox 149"/>
          <p:cNvSpPr txBox="1"/>
          <p:nvPr/>
        </p:nvSpPr>
        <p:spPr>
          <a:xfrm>
            <a:off x="5883162" y="7107942"/>
            <a:ext cx="3433268" cy="297882"/>
          </a:xfrm>
          <a:prstGeom prst="rect">
            <a:avLst/>
          </a:prstGeom>
        </p:spPr>
        <p:txBody>
          <a:bodyPr lIns="0" tIns="0" rIns="0" bIns="0" rtlCol="0" anchor="t">
            <a:spAutoFit/>
          </a:bodyPr>
          <a:lstStyle/>
          <a:p>
            <a:pPr algn="l">
              <a:lnSpc>
                <a:spcPts val="2401"/>
              </a:lnSpc>
            </a:pPr>
            <a:r>
              <a:rPr lang="en-US" sz="2001">
                <a:solidFill>
                  <a:srgbClr val="000000"/>
                </a:solidFill>
                <a:latin typeface="Montserrat"/>
                <a:ea typeface="Montserrat"/>
                <a:cs typeface="Montserrat"/>
                <a:sym typeface="Montserrat"/>
              </a:rPr>
              <a:t>Limbaži Industrial Park</a:t>
            </a:r>
          </a:p>
        </p:txBody>
      </p:sp>
      <p:sp>
        <p:nvSpPr>
          <p:cNvPr id="150" name="TextBox 150"/>
          <p:cNvSpPr txBox="1"/>
          <p:nvPr/>
        </p:nvSpPr>
        <p:spPr>
          <a:xfrm>
            <a:off x="1301499" y="2960206"/>
            <a:ext cx="3523693" cy="595764"/>
          </a:xfrm>
          <a:prstGeom prst="rect">
            <a:avLst/>
          </a:prstGeom>
        </p:spPr>
        <p:txBody>
          <a:bodyPr lIns="0" tIns="0" rIns="0" bIns="0" rtlCol="0" anchor="t">
            <a:spAutoFit/>
          </a:bodyPr>
          <a:lstStyle/>
          <a:p>
            <a:pPr algn="l">
              <a:lnSpc>
                <a:spcPts val="2401"/>
              </a:lnSpc>
            </a:pPr>
            <a:r>
              <a:rPr lang="en-US" sz="2001">
                <a:solidFill>
                  <a:srgbClr val="000000"/>
                </a:solidFill>
                <a:latin typeface="Montserrat"/>
                <a:ea typeface="Montserrat"/>
                <a:cs typeface="Montserrat"/>
                <a:sym typeface="Montserrat"/>
              </a:rPr>
              <a:t>Liepāja Industrial Park</a:t>
            </a:r>
          </a:p>
          <a:p>
            <a:pPr algn="l">
              <a:lnSpc>
                <a:spcPts val="2401"/>
              </a:lnSpc>
            </a:pPr>
            <a:r>
              <a:rPr lang="en-US" sz="2001">
                <a:solidFill>
                  <a:srgbClr val="000000"/>
                </a:solidFill>
                <a:latin typeface="Montserrat"/>
                <a:ea typeface="Montserrat"/>
                <a:cs typeface="Montserrat"/>
                <a:sym typeface="Montserrat"/>
              </a:rPr>
              <a:t>Karosta Industrial Park</a:t>
            </a:r>
          </a:p>
        </p:txBody>
      </p:sp>
      <p:sp>
        <p:nvSpPr>
          <p:cNvPr id="151" name="TextBox 151"/>
          <p:cNvSpPr txBox="1"/>
          <p:nvPr/>
        </p:nvSpPr>
        <p:spPr>
          <a:xfrm>
            <a:off x="1301499" y="3842493"/>
            <a:ext cx="3902867" cy="297882"/>
          </a:xfrm>
          <a:prstGeom prst="rect">
            <a:avLst/>
          </a:prstGeom>
        </p:spPr>
        <p:txBody>
          <a:bodyPr lIns="0" tIns="0" rIns="0" bIns="0" rtlCol="0" anchor="t">
            <a:spAutoFit/>
          </a:bodyPr>
          <a:lstStyle/>
          <a:p>
            <a:pPr algn="l">
              <a:lnSpc>
                <a:spcPts val="2401"/>
              </a:lnSpc>
            </a:pPr>
            <a:r>
              <a:rPr lang="en-US" sz="2001">
                <a:solidFill>
                  <a:srgbClr val="000000"/>
                </a:solidFill>
                <a:latin typeface="Montserrat"/>
                <a:ea typeface="Montserrat"/>
                <a:cs typeface="Montserrat"/>
                <a:sym typeface="Montserrat"/>
              </a:rPr>
              <a:t>Skrunda Industrial Park (2028)</a:t>
            </a:r>
          </a:p>
        </p:txBody>
      </p:sp>
      <p:sp>
        <p:nvSpPr>
          <p:cNvPr id="152" name="TextBox 152"/>
          <p:cNvSpPr txBox="1"/>
          <p:nvPr/>
        </p:nvSpPr>
        <p:spPr>
          <a:xfrm>
            <a:off x="5883162" y="5607066"/>
            <a:ext cx="4852931" cy="595764"/>
          </a:xfrm>
          <a:prstGeom prst="rect">
            <a:avLst/>
          </a:prstGeom>
        </p:spPr>
        <p:txBody>
          <a:bodyPr lIns="0" tIns="0" rIns="0" bIns="0" rtlCol="0" anchor="t">
            <a:spAutoFit/>
          </a:bodyPr>
          <a:lstStyle/>
          <a:p>
            <a:pPr algn="l">
              <a:lnSpc>
                <a:spcPts val="2401"/>
              </a:lnSpc>
            </a:pPr>
            <a:r>
              <a:rPr lang="en-US" sz="2001">
                <a:solidFill>
                  <a:srgbClr val="000000"/>
                </a:solidFill>
                <a:latin typeface="Montserrat"/>
                <a:ea typeface="Montserrat"/>
                <a:cs typeface="Montserrat"/>
                <a:sym typeface="Montserrat"/>
              </a:rPr>
              <a:t>Valmiera Industrial Park</a:t>
            </a:r>
          </a:p>
          <a:p>
            <a:pPr algn="l">
              <a:lnSpc>
                <a:spcPts val="2401"/>
              </a:lnSpc>
            </a:pPr>
            <a:r>
              <a:rPr lang="en-US" sz="2001">
                <a:solidFill>
                  <a:srgbClr val="000000"/>
                </a:solidFill>
                <a:latin typeface="Montserrat"/>
                <a:ea typeface="Montserrat"/>
                <a:cs typeface="Montserrat"/>
                <a:sym typeface="Montserrat"/>
              </a:rPr>
              <a:t>Valmiera Industrial and export Park</a:t>
            </a:r>
          </a:p>
        </p:txBody>
      </p:sp>
      <p:sp>
        <p:nvSpPr>
          <p:cNvPr id="153" name="TextBox 153"/>
          <p:cNvSpPr txBox="1"/>
          <p:nvPr/>
        </p:nvSpPr>
        <p:spPr>
          <a:xfrm>
            <a:off x="5883162" y="6395209"/>
            <a:ext cx="2948348" cy="297882"/>
          </a:xfrm>
          <a:prstGeom prst="rect">
            <a:avLst/>
          </a:prstGeom>
        </p:spPr>
        <p:txBody>
          <a:bodyPr lIns="0" tIns="0" rIns="0" bIns="0" rtlCol="0" anchor="t">
            <a:spAutoFit/>
          </a:bodyPr>
          <a:lstStyle/>
          <a:p>
            <a:pPr algn="l">
              <a:lnSpc>
                <a:spcPts val="2401"/>
              </a:lnSpc>
            </a:pPr>
            <a:r>
              <a:rPr lang="en-US" sz="2001">
                <a:solidFill>
                  <a:srgbClr val="000000"/>
                </a:solidFill>
                <a:latin typeface="Montserrat"/>
                <a:ea typeface="Montserrat"/>
                <a:cs typeface="Montserrat"/>
                <a:sym typeface="Montserrat"/>
              </a:rPr>
              <a:t>Cēsis Industrial Park</a:t>
            </a:r>
          </a:p>
        </p:txBody>
      </p:sp>
      <p:sp>
        <p:nvSpPr>
          <p:cNvPr id="154" name="TextBox 154"/>
          <p:cNvSpPr txBox="1"/>
          <p:nvPr/>
        </p:nvSpPr>
        <p:spPr>
          <a:xfrm>
            <a:off x="1301499" y="5011302"/>
            <a:ext cx="3068558" cy="595764"/>
          </a:xfrm>
          <a:prstGeom prst="rect">
            <a:avLst/>
          </a:prstGeom>
        </p:spPr>
        <p:txBody>
          <a:bodyPr lIns="0" tIns="0" rIns="0" bIns="0" rtlCol="0" anchor="t">
            <a:spAutoFit/>
          </a:bodyPr>
          <a:lstStyle/>
          <a:p>
            <a:pPr algn="l">
              <a:lnSpc>
                <a:spcPts val="2401"/>
              </a:lnSpc>
            </a:pPr>
            <a:r>
              <a:rPr lang="en-US" sz="2001">
                <a:solidFill>
                  <a:srgbClr val="000000"/>
                </a:solidFill>
                <a:latin typeface="Montserrat"/>
                <a:ea typeface="Montserrat"/>
                <a:cs typeface="Montserrat"/>
                <a:sym typeface="Montserrat"/>
              </a:rPr>
              <a:t>Ventspils Airport Industrial Area</a:t>
            </a:r>
          </a:p>
        </p:txBody>
      </p:sp>
      <p:sp>
        <p:nvSpPr>
          <p:cNvPr id="155" name="TextBox 155"/>
          <p:cNvSpPr txBox="1"/>
          <p:nvPr/>
        </p:nvSpPr>
        <p:spPr>
          <a:xfrm>
            <a:off x="1301499" y="5893589"/>
            <a:ext cx="2984386" cy="297882"/>
          </a:xfrm>
          <a:prstGeom prst="rect">
            <a:avLst/>
          </a:prstGeom>
        </p:spPr>
        <p:txBody>
          <a:bodyPr lIns="0" tIns="0" rIns="0" bIns="0" rtlCol="0" anchor="t">
            <a:spAutoFit/>
          </a:bodyPr>
          <a:lstStyle/>
          <a:p>
            <a:pPr algn="l">
              <a:lnSpc>
                <a:spcPts val="2401"/>
              </a:lnSpc>
            </a:pPr>
            <a:r>
              <a:rPr lang="en-US" sz="2001">
                <a:solidFill>
                  <a:srgbClr val="000000"/>
                </a:solidFill>
                <a:latin typeface="Montserrat"/>
                <a:ea typeface="Montserrat"/>
                <a:cs typeface="Montserrat"/>
                <a:sym typeface="Montserrat"/>
              </a:rPr>
              <a:t>Tukums Industrial Park</a:t>
            </a:r>
          </a:p>
        </p:txBody>
      </p:sp>
      <p:sp>
        <p:nvSpPr>
          <p:cNvPr id="156" name="TextBox 156"/>
          <p:cNvSpPr txBox="1"/>
          <p:nvPr/>
        </p:nvSpPr>
        <p:spPr>
          <a:xfrm>
            <a:off x="5883162" y="2960206"/>
            <a:ext cx="4852931" cy="297882"/>
          </a:xfrm>
          <a:prstGeom prst="rect">
            <a:avLst/>
          </a:prstGeom>
        </p:spPr>
        <p:txBody>
          <a:bodyPr lIns="0" tIns="0" rIns="0" bIns="0" rtlCol="0" anchor="t">
            <a:spAutoFit/>
          </a:bodyPr>
          <a:lstStyle/>
          <a:p>
            <a:pPr algn="l">
              <a:lnSpc>
                <a:spcPts val="2401"/>
              </a:lnSpc>
            </a:pPr>
            <a:r>
              <a:rPr lang="en-US" sz="2001">
                <a:solidFill>
                  <a:srgbClr val="000000"/>
                </a:solidFill>
                <a:latin typeface="Montserrat"/>
                <a:ea typeface="Montserrat"/>
                <a:cs typeface="Montserrat"/>
                <a:sym typeface="Montserrat"/>
              </a:rPr>
              <a:t>Bauska Industrial and Logistics Park</a:t>
            </a:r>
          </a:p>
        </p:txBody>
      </p:sp>
      <p:sp>
        <p:nvSpPr>
          <p:cNvPr id="157" name="TextBox 157"/>
          <p:cNvSpPr txBox="1"/>
          <p:nvPr/>
        </p:nvSpPr>
        <p:spPr>
          <a:xfrm>
            <a:off x="5883162" y="5097955"/>
            <a:ext cx="4852931" cy="297882"/>
          </a:xfrm>
          <a:prstGeom prst="rect">
            <a:avLst/>
          </a:prstGeom>
        </p:spPr>
        <p:txBody>
          <a:bodyPr lIns="0" tIns="0" rIns="0" bIns="0" rtlCol="0" anchor="t">
            <a:spAutoFit/>
          </a:bodyPr>
          <a:lstStyle/>
          <a:p>
            <a:pPr algn="l">
              <a:lnSpc>
                <a:spcPts val="2401"/>
              </a:lnSpc>
            </a:pPr>
            <a:r>
              <a:rPr lang="en-US" sz="2001">
                <a:solidFill>
                  <a:srgbClr val="000000"/>
                </a:solidFill>
                <a:latin typeface="Montserrat"/>
                <a:ea typeface="Montserrat"/>
                <a:cs typeface="Montserrat"/>
                <a:sym typeface="Montserrat"/>
              </a:rPr>
              <a:t>Rēzekne Industrial Park (2028)</a:t>
            </a:r>
          </a:p>
        </p:txBody>
      </p:sp>
      <p:sp>
        <p:nvSpPr>
          <p:cNvPr id="158" name="TextBox 158"/>
          <p:cNvSpPr txBox="1"/>
          <p:nvPr/>
        </p:nvSpPr>
        <p:spPr>
          <a:xfrm>
            <a:off x="1301499" y="4426897"/>
            <a:ext cx="3101282" cy="297882"/>
          </a:xfrm>
          <a:prstGeom prst="rect">
            <a:avLst/>
          </a:prstGeom>
        </p:spPr>
        <p:txBody>
          <a:bodyPr lIns="0" tIns="0" rIns="0" bIns="0" rtlCol="0" anchor="t">
            <a:spAutoFit/>
          </a:bodyPr>
          <a:lstStyle/>
          <a:p>
            <a:pPr algn="l">
              <a:lnSpc>
                <a:spcPts val="2401"/>
              </a:lnSpc>
            </a:pPr>
            <a:r>
              <a:rPr lang="en-US" sz="2001">
                <a:solidFill>
                  <a:srgbClr val="000000"/>
                </a:solidFill>
                <a:latin typeface="Montserrat"/>
                <a:ea typeface="Montserrat"/>
                <a:cs typeface="Montserrat"/>
                <a:sym typeface="Montserrat"/>
              </a:rPr>
              <a:t>Kuldīga Industrial Park</a:t>
            </a:r>
          </a:p>
        </p:txBody>
      </p:sp>
      <p:sp>
        <p:nvSpPr>
          <p:cNvPr id="159" name="TextBox 159"/>
          <p:cNvSpPr txBox="1"/>
          <p:nvPr/>
        </p:nvSpPr>
        <p:spPr>
          <a:xfrm>
            <a:off x="5883162" y="3626486"/>
            <a:ext cx="4375048" cy="595764"/>
          </a:xfrm>
          <a:prstGeom prst="rect">
            <a:avLst/>
          </a:prstGeom>
        </p:spPr>
        <p:txBody>
          <a:bodyPr lIns="0" tIns="0" rIns="0" bIns="0" rtlCol="0" anchor="t">
            <a:spAutoFit/>
          </a:bodyPr>
          <a:lstStyle/>
          <a:p>
            <a:pPr algn="l">
              <a:lnSpc>
                <a:spcPts val="2401"/>
              </a:lnSpc>
            </a:pPr>
            <a:r>
              <a:rPr lang="en-US" sz="2001">
                <a:solidFill>
                  <a:srgbClr val="000000"/>
                </a:solidFill>
                <a:latin typeface="Montserrat"/>
                <a:ea typeface="Montserrat"/>
                <a:cs typeface="Montserrat"/>
                <a:sym typeface="Montserrat"/>
              </a:rPr>
              <a:t>Jēkabpils Industrial Area (public and privat greenfields)</a:t>
            </a:r>
          </a:p>
        </p:txBody>
      </p:sp>
      <p:sp>
        <p:nvSpPr>
          <p:cNvPr id="160" name="TextBox 160"/>
          <p:cNvSpPr txBox="1"/>
          <p:nvPr/>
        </p:nvSpPr>
        <p:spPr>
          <a:xfrm>
            <a:off x="5883162" y="4322942"/>
            <a:ext cx="4484131" cy="595764"/>
          </a:xfrm>
          <a:prstGeom prst="rect">
            <a:avLst/>
          </a:prstGeom>
        </p:spPr>
        <p:txBody>
          <a:bodyPr lIns="0" tIns="0" rIns="0" bIns="0" rtlCol="0" anchor="t">
            <a:spAutoFit/>
          </a:bodyPr>
          <a:lstStyle/>
          <a:p>
            <a:pPr algn="l">
              <a:lnSpc>
                <a:spcPts val="2401"/>
              </a:lnSpc>
            </a:pPr>
            <a:r>
              <a:rPr lang="en-US" sz="2001">
                <a:solidFill>
                  <a:srgbClr val="000000"/>
                </a:solidFill>
                <a:latin typeface="Montserrat"/>
                <a:ea typeface="Montserrat"/>
                <a:cs typeface="Montserrat"/>
                <a:sym typeface="Montserrat"/>
              </a:rPr>
              <a:t>“ALTOP” - greenfields and industrial</a:t>
            </a:r>
            <a:r>
              <a:rPr lang="en-US" sz="2001">
                <a:solidFill>
                  <a:srgbClr val="5ABC6F"/>
                </a:solidFill>
                <a:latin typeface="Montserrat"/>
                <a:ea typeface="Montserrat"/>
                <a:cs typeface="Montserrat"/>
                <a:sym typeface="Montserrat"/>
              </a:rPr>
              <a:t> </a:t>
            </a:r>
            <a:r>
              <a:rPr lang="en-US" sz="2001">
                <a:solidFill>
                  <a:srgbClr val="000000"/>
                </a:solidFill>
                <a:latin typeface="Montserrat"/>
                <a:ea typeface="Montserrat"/>
                <a:cs typeface="Montserrat"/>
                <a:sym typeface="Montserrat"/>
              </a:rPr>
              <a:t>facilities</a:t>
            </a:r>
          </a:p>
        </p:txBody>
      </p:sp>
      <p:sp>
        <p:nvSpPr>
          <p:cNvPr id="161" name="TextBox 161"/>
          <p:cNvSpPr txBox="1"/>
          <p:nvPr/>
        </p:nvSpPr>
        <p:spPr>
          <a:xfrm>
            <a:off x="1301499" y="6477994"/>
            <a:ext cx="3480063" cy="297882"/>
          </a:xfrm>
          <a:prstGeom prst="rect">
            <a:avLst/>
          </a:prstGeom>
        </p:spPr>
        <p:txBody>
          <a:bodyPr lIns="0" tIns="0" rIns="0" bIns="0" rtlCol="0" anchor="t">
            <a:spAutoFit/>
          </a:bodyPr>
          <a:lstStyle/>
          <a:p>
            <a:pPr algn="l">
              <a:lnSpc>
                <a:spcPts val="2401"/>
              </a:lnSpc>
            </a:pPr>
            <a:r>
              <a:rPr lang="en-US" sz="2001">
                <a:solidFill>
                  <a:srgbClr val="000000"/>
                </a:solidFill>
                <a:latin typeface="Montserrat"/>
                <a:ea typeface="Montserrat"/>
                <a:cs typeface="Montserrat"/>
                <a:sym typeface="Montserrat"/>
              </a:rPr>
              <a:t>Zemgale Industrial Park</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8574"/>
            <a:ext cx="13853160" cy="10389870"/>
            <a:chOff x="0" y="0"/>
            <a:chExt cx="812800" cy="609600"/>
          </a:xfrm>
        </p:grpSpPr>
        <p:sp>
          <p:nvSpPr>
            <p:cNvPr id="3" name="Freeform 3"/>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blipFill>
              <a:blip r:embed="rId3"/>
              <a:stretch>
                <a:fillRect l="-33210" t="-26808" b="-6315"/>
              </a:stretch>
            </a:blipFill>
          </p:spPr>
          <p:txBody>
            <a:bodyPr/>
            <a:lstStyle/>
            <a:p>
              <a:endParaRPr lang="lv-LV"/>
            </a:p>
          </p:txBody>
        </p:sp>
      </p:grpSp>
      <p:sp>
        <p:nvSpPr>
          <p:cNvPr id="4" name="TextBox 4"/>
          <p:cNvSpPr txBox="1"/>
          <p:nvPr/>
        </p:nvSpPr>
        <p:spPr>
          <a:xfrm>
            <a:off x="1028700" y="809882"/>
            <a:ext cx="10532123" cy="1562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Competitive financial support &amp; incentives</a:t>
            </a:r>
          </a:p>
        </p:txBody>
      </p:sp>
      <p:grpSp>
        <p:nvGrpSpPr>
          <p:cNvPr id="5" name="Group 5"/>
          <p:cNvGrpSpPr/>
          <p:nvPr/>
        </p:nvGrpSpPr>
        <p:grpSpPr>
          <a:xfrm>
            <a:off x="829448" y="3618848"/>
            <a:ext cx="4754278" cy="5136996"/>
            <a:chOff x="0" y="0"/>
            <a:chExt cx="1252155" cy="1352954"/>
          </a:xfrm>
        </p:grpSpPr>
        <p:sp>
          <p:nvSpPr>
            <p:cNvPr id="6" name="Freeform 6"/>
            <p:cNvSpPr/>
            <p:nvPr/>
          </p:nvSpPr>
          <p:spPr>
            <a:xfrm>
              <a:off x="0" y="0"/>
              <a:ext cx="1252155" cy="1352954"/>
            </a:xfrm>
            <a:custGeom>
              <a:avLst/>
              <a:gdLst/>
              <a:ahLst/>
              <a:cxnLst/>
              <a:rect l="l" t="t" r="r" b="b"/>
              <a:pathLst>
                <a:path w="1252155" h="1352954">
                  <a:moveTo>
                    <a:pt x="0" y="0"/>
                  </a:moveTo>
                  <a:lnTo>
                    <a:pt x="1252155" y="0"/>
                  </a:lnTo>
                  <a:lnTo>
                    <a:pt x="1252155" y="1352954"/>
                  </a:lnTo>
                  <a:lnTo>
                    <a:pt x="0" y="1352954"/>
                  </a:lnTo>
                  <a:close/>
                </a:path>
              </a:pathLst>
            </a:custGeom>
            <a:solidFill>
              <a:srgbClr val="F4F4F4"/>
            </a:solidFill>
          </p:spPr>
          <p:txBody>
            <a:bodyPr/>
            <a:lstStyle/>
            <a:p>
              <a:endParaRPr lang="lv-LV"/>
            </a:p>
          </p:txBody>
        </p:sp>
        <p:sp>
          <p:nvSpPr>
            <p:cNvPr id="7" name="TextBox 7"/>
            <p:cNvSpPr txBox="1"/>
            <p:nvPr/>
          </p:nvSpPr>
          <p:spPr>
            <a:xfrm>
              <a:off x="0" y="57150"/>
              <a:ext cx="1252155" cy="1295804"/>
            </a:xfrm>
            <a:prstGeom prst="rect">
              <a:avLst/>
            </a:prstGeom>
          </p:spPr>
          <p:txBody>
            <a:bodyPr lIns="50800" tIns="50800" rIns="50800" bIns="50800" rtlCol="0" anchor="ctr"/>
            <a:lstStyle/>
            <a:p>
              <a:pPr algn="ctr">
                <a:lnSpc>
                  <a:spcPts val="2516"/>
                </a:lnSpc>
              </a:pPr>
              <a:endParaRPr/>
            </a:p>
          </p:txBody>
        </p:sp>
      </p:grpSp>
      <p:grpSp>
        <p:nvGrpSpPr>
          <p:cNvPr id="8" name="Group 8"/>
          <p:cNvGrpSpPr/>
          <p:nvPr/>
        </p:nvGrpSpPr>
        <p:grpSpPr>
          <a:xfrm>
            <a:off x="829448" y="2887495"/>
            <a:ext cx="4754278" cy="1522838"/>
            <a:chOff x="0" y="0"/>
            <a:chExt cx="1252155" cy="401077"/>
          </a:xfrm>
        </p:grpSpPr>
        <p:sp>
          <p:nvSpPr>
            <p:cNvPr id="9" name="Freeform 9"/>
            <p:cNvSpPr/>
            <p:nvPr/>
          </p:nvSpPr>
          <p:spPr>
            <a:xfrm>
              <a:off x="0" y="0"/>
              <a:ext cx="1252155" cy="401077"/>
            </a:xfrm>
            <a:custGeom>
              <a:avLst/>
              <a:gdLst/>
              <a:ahLst/>
              <a:cxnLst/>
              <a:rect l="l" t="t" r="r" b="b"/>
              <a:pathLst>
                <a:path w="1252155" h="401077">
                  <a:moveTo>
                    <a:pt x="0" y="0"/>
                  </a:moveTo>
                  <a:lnTo>
                    <a:pt x="1252155" y="0"/>
                  </a:lnTo>
                  <a:lnTo>
                    <a:pt x="1252155" y="401077"/>
                  </a:lnTo>
                  <a:lnTo>
                    <a:pt x="0" y="401077"/>
                  </a:lnTo>
                  <a:close/>
                </a:path>
              </a:pathLst>
            </a:custGeom>
            <a:solidFill>
              <a:srgbClr val="003230"/>
            </a:solidFill>
          </p:spPr>
          <p:txBody>
            <a:bodyPr/>
            <a:lstStyle/>
            <a:p>
              <a:endParaRPr lang="lv-LV"/>
            </a:p>
          </p:txBody>
        </p:sp>
        <p:sp>
          <p:nvSpPr>
            <p:cNvPr id="10" name="TextBox 10"/>
            <p:cNvSpPr txBox="1"/>
            <p:nvPr/>
          </p:nvSpPr>
          <p:spPr>
            <a:xfrm>
              <a:off x="0" y="-104775"/>
              <a:ext cx="1252155" cy="505852"/>
            </a:xfrm>
            <a:prstGeom prst="rect">
              <a:avLst/>
            </a:prstGeom>
          </p:spPr>
          <p:txBody>
            <a:bodyPr lIns="50800" tIns="50800" rIns="50800" bIns="50800" rtlCol="0" anchor="ctr"/>
            <a:lstStyle/>
            <a:p>
              <a:pPr marL="0" lvl="0" indent="0" algn="ctr">
                <a:lnSpc>
                  <a:spcPts val="3640"/>
                </a:lnSpc>
                <a:spcBef>
                  <a:spcPct val="0"/>
                </a:spcBef>
              </a:pPr>
              <a:endParaRPr/>
            </a:p>
          </p:txBody>
        </p:sp>
      </p:grpSp>
      <p:sp>
        <p:nvSpPr>
          <p:cNvPr id="11" name="Freeform 11"/>
          <p:cNvSpPr/>
          <p:nvPr/>
        </p:nvSpPr>
        <p:spPr>
          <a:xfrm>
            <a:off x="1537544" y="4410333"/>
            <a:ext cx="3343258" cy="229849"/>
          </a:xfrm>
          <a:custGeom>
            <a:avLst/>
            <a:gdLst/>
            <a:ahLst/>
            <a:cxnLst/>
            <a:rect l="l" t="t" r="r" b="b"/>
            <a:pathLst>
              <a:path w="3343258" h="229849">
                <a:moveTo>
                  <a:pt x="0" y="0"/>
                </a:moveTo>
                <a:lnTo>
                  <a:pt x="3343258" y="0"/>
                </a:lnTo>
                <a:lnTo>
                  <a:pt x="3343258" y="229849"/>
                </a:lnTo>
                <a:lnTo>
                  <a:pt x="0" y="229849"/>
                </a:lnTo>
                <a:lnTo>
                  <a:pt x="0" y="0"/>
                </a:lnTo>
                <a:close/>
              </a:path>
            </a:pathLst>
          </a:custGeom>
          <a:blipFill>
            <a:blip r:embed="rId4"/>
            <a:stretch>
              <a:fillRect/>
            </a:stretch>
          </a:blipFill>
        </p:spPr>
        <p:txBody>
          <a:bodyPr/>
          <a:lstStyle/>
          <a:p>
            <a:endParaRPr lang="lv-LV"/>
          </a:p>
        </p:txBody>
      </p:sp>
      <p:sp>
        <p:nvSpPr>
          <p:cNvPr id="12" name="TextBox 12"/>
          <p:cNvSpPr txBox="1"/>
          <p:nvPr/>
        </p:nvSpPr>
        <p:spPr>
          <a:xfrm>
            <a:off x="2369683" y="3258389"/>
            <a:ext cx="2942002" cy="781050"/>
          </a:xfrm>
          <a:prstGeom prst="rect">
            <a:avLst/>
          </a:prstGeom>
        </p:spPr>
        <p:txBody>
          <a:bodyPr lIns="0" tIns="0" rIns="0" bIns="0" rtlCol="0" anchor="t">
            <a:spAutoFit/>
          </a:bodyPr>
          <a:lstStyle/>
          <a:p>
            <a:pPr algn="just">
              <a:lnSpc>
                <a:spcPts val="3120"/>
              </a:lnSpc>
            </a:pPr>
            <a:r>
              <a:rPr lang="en-US" sz="2600" b="1">
                <a:solidFill>
                  <a:srgbClr val="09E6A1"/>
                </a:solidFill>
                <a:latin typeface="Montserrat Bold"/>
                <a:ea typeface="Montserrat Bold"/>
                <a:cs typeface="Montserrat Bold"/>
                <a:sym typeface="Montserrat Bold"/>
              </a:rPr>
              <a:t>TAX </a:t>
            </a:r>
          </a:p>
          <a:p>
            <a:pPr algn="just">
              <a:lnSpc>
                <a:spcPts val="3120"/>
              </a:lnSpc>
            </a:pPr>
            <a:r>
              <a:rPr lang="en-US" sz="2600" b="1">
                <a:solidFill>
                  <a:srgbClr val="09E6A1"/>
                </a:solidFill>
                <a:latin typeface="Montserrat Bold"/>
                <a:ea typeface="Montserrat Bold"/>
                <a:cs typeface="Montserrat Bold"/>
                <a:sym typeface="Montserrat Bold"/>
              </a:rPr>
              <a:t>INCENTIVES</a:t>
            </a:r>
          </a:p>
        </p:txBody>
      </p:sp>
      <p:sp>
        <p:nvSpPr>
          <p:cNvPr id="13" name="TextBox 13"/>
          <p:cNvSpPr txBox="1"/>
          <p:nvPr/>
        </p:nvSpPr>
        <p:spPr>
          <a:xfrm>
            <a:off x="1062779" y="4596800"/>
            <a:ext cx="4292788" cy="2343150"/>
          </a:xfrm>
          <a:prstGeom prst="rect">
            <a:avLst/>
          </a:prstGeom>
        </p:spPr>
        <p:txBody>
          <a:bodyPr lIns="0" tIns="0" rIns="0" bIns="0" rtlCol="0" anchor="t">
            <a:spAutoFit/>
          </a:bodyPr>
          <a:lstStyle/>
          <a:p>
            <a:pPr algn="l">
              <a:lnSpc>
                <a:spcPts val="3120"/>
              </a:lnSpc>
            </a:pPr>
            <a:r>
              <a:rPr lang="en-US" sz="2600">
                <a:solidFill>
                  <a:srgbClr val="000000"/>
                </a:solidFill>
                <a:latin typeface="Montserrat"/>
                <a:ea typeface="Montserrat"/>
                <a:cs typeface="Montserrat"/>
                <a:sym typeface="Montserrat"/>
              </a:rPr>
              <a:t>Special Economic Zones (SEZ):</a:t>
            </a:r>
          </a:p>
          <a:p>
            <a:pPr marL="561341" lvl="1" indent="-280670" algn="l">
              <a:lnSpc>
                <a:spcPts val="3120"/>
              </a:lnSpc>
              <a:buFont typeface="Arial"/>
              <a:buChar char="•"/>
            </a:pPr>
            <a:r>
              <a:rPr lang="en-US" sz="2600" b="1">
                <a:solidFill>
                  <a:srgbClr val="000000"/>
                </a:solidFill>
                <a:latin typeface="Montserrat Bold"/>
                <a:ea typeface="Montserrat Bold"/>
                <a:cs typeface="Montserrat Bold"/>
                <a:sym typeface="Montserrat Bold"/>
              </a:rPr>
              <a:t>up to 80% </a:t>
            </a:r>
            <a:r>
              <a:rPr lang="en-US" sz="2600">
                <a:solidFill>
                  <a:srgbClr val="000000"/>
                </a:solidFill>
                <a:latin typeface="Montserrat"/>
                <a:ea typeface="Montserrat"/>
                <a:cs typeface="Montserrat"/>
                <a:sym typeface="Montserrat"/>
              </a:rPr>
              <a:t>CIT relief</a:t>
            </a:r>
          </a:p>
          <a:p>
            <a:pPr marL="561341" lvl="1" indent="-280670" algn="l">
              <a:lnSpc>
                <a:spcPts val="3120"/>
              </a:lnSpc>
              <a:buFont typeface="Arial"/>
              <a:buChar char="•"/>
            </a:pPr>
            <a:r>
              <a:rPr lang="en-US" sz="2600" b="1">
                <a:solidFill>
                  <a:srgbClr val="000000"/>
                </a:solidFill>
                <a:latin typeface="Montserrat Bold"/>
                <a:ea typeface="Montserrat Bold"/>
                <a:cs typeface="Montserrat Bold"/>
                <a:sym typeface="Montserrat Bold"/>
              </a:rPr>
              <a:t>up to 100%</a:t>
            </a:r>
            <a:r>
              <a:rPr lang="en-US" sz="2600">
                <a:solidFill>
                  <a:srgbClr val="000000"/>
                </a:solidFill>
                <a:latin typeface="Montserrat"/>
                <a:ea typeface="Montserrat"/>
                <a:cs typeface="Montserrat"/>
                <a:sym typeface="Montserrat"/>
              </a:rPr>
              <a:t> real estate tax relief</a:t>
            </a:r>
          </a:p>
          <a:p>
            <a:pPr algn="l">
              <a:lnSpc>
                <a:spcPts val="3120"/>
              </a:lnSpc>
            </a:pPr>
            <a:endParaRPr lang="en-US" sz="2600">
              <a:solidFill>
                <a:srgbClr val="000000"/>
              </a:solidFill>
              <a:latin typeface="Montserrat"/>
              <a:ea typeface="Montserrat"/>
              <a:cs typeface="Montserrat"/>
              <a:sym typeface="Montserrat"/>
            </a:endParaRPr>
          </a:p>
        </p:txBody>
      </p:sp>
      <p:sp>
        <p:nvSpPr>
          <p:cNvPr id="14" name="Freeform 14"/>
          <p:cNvSpPr/>
          <p:nvPr/>
        </p:nvSpPr>
        <p:spPr>
          <a:xfrm>
            <a:off x="1314392" y="3231868"/>
            <a:ext cx="834091" cy="834091"/>
          </a:xfrm>
          <a:custGeom>
            <a:avLst/>
            <a:gdLst/>
            <a:ahLst/>
            <a:cxnLst/>
            <a:rect l="l" t="t" r="r" b="b"/>
            <a:pathLst>
              <a:path w="834091" h="834091">
                <a:moveTo>
                  <a:pt x="0" y="0"/>
                </a:moveTo>
                <a:lnTo>
                  <a:pt x="834091" y="0"/>
                </a:lnTo>
                <a:lnTo>
                  <a:pt x="834091" y="834092"/>
                </a:lnTo>
                <a:lnTo>
                  <a:pt x="0" y="83409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grpSp>
        <p:nvGrpSpPr>
          <p:cNvPr id="15" name="Group 15"/>
          <p:cNvGrpSpPr/>
          <p:nvPr/>
        </p:nvGrpSpPr>
        <p:grpSpPr>
          <a:xfrm>
            <a:off x="6527271" y="3618848"/>
            <a:ext cx="4754278" cy="5136996"/>
            <a:chOff x="0" y="0"/>
            <a:chExt cx="1252155" cy="1352954"/>
          </a:xfrm>
        </p:grpSpPr>
        <p:sp>
          <p:nvSpPr>
            <p:cNvPr id="16" name="Freeform 16"/>
            <p:cNvSpPr/>
            <p:nvPr/>
          </p:nvSpPr>
          <p:spPr>
            <a:xfrm>
              <a:off x="0" y="0"/>
              <a:ext cx="1252155" cy="1352954"/>
            </a:xfrm>
            <a:custGeom>
              <a:avLst/>
              <a:gdLst/>
              <a:ahLst/>
              <a:cxnLst/>
              <a:rect l="l" t="t" r="r" b="b"/>
              <a:pathLst>
                <a:path w="1252155" h="1352954">
                  <a:moveTo>
                    <a:pt x="0" y="0"/>
                  </a:moveTo>
                  <a:lnTo>
                    <a:pt x="1252155" y="0"/>
                  </a:lnTo>
                  <a:lnTo>
                    <a:pt x="1252155" y="1352954"/>
                  </a:lnTo>
                  <a:lnTo>
                    <a:pt x="0" y="1352954"/>
                  </a:lnTo>
                  <a:close/>
                </a:path>
              </a:pathLst>
            </a:custGeom>
            <a:solidFill>
              <a:srgbClr val="F4F4F4"/>
            </a:solidFill>
          </p:spPr>
          <p:txBody>
            <a:bodyPr/>
            <a:lstStyle/>
            <a:p>
              <a:endParaRPr lang="lv-LV"/>
            </a:p>
          </p:txBody>
        </p:sp>
        <p:sp>
          <p:nvSpPr>
            <p:cNvPr id="17" name="TextBox 17"/>
            <p:cNvSpPr txBox="1"/>
            <p:nvPr/>
          </p:nvSpPr>
          <p:spPr>
            <a:xfrm>
              <a:off x="0" y="57150"/>
              <a:ext cx="1252155" cy="1295804"/>
            </a:xfrm>
            <a:prstGeom prst="rect">
              <a:avLst/>
            </a:prstGeom>
          </p:spPr>
          <p:txBody>
            <a:bodyPr lIns="50800" tIns="50800" rIns="50800" bIns="50800" rtlCol="0" anchor="ctr"/>
            <a:lstStyle/>
            <a:p>
              <a:pPr algn="ctr">
                <a:lnSpc>
                  <a:spcPts val="2516"/>
                </a:lnSpc>
              </a:pPr>
              <a:endParaRPr/>
            </a:p>
          </p:txBody>
        </p:sp>
      </p:grpSp>
      <p:grpSp>
        <p:nvGrpSpPr>
          <p:cNvPr id="18" name="Group 18"/>
          <p:cNvGrpSpPr/>
          <p:nvPr/>
        </p:nvGrpSpPr>
        <p:grpSpPr>
          <a:xfrm>
            <a:off x="6527271" y="2887495"/>
            <a:ext cx="4754278" cy="1522838"/>
            <a:chOff x="0" y="0"/>
            <a:chExt cx="1252155" cy="401077"/>
          </a:xfrm>
        </p:grpSpPr>
        <p:sp>
          <p:nvSpPr>
            <p:cNvPr id="19" name="Freeform 19"/>
            <p:cNvSpPr/>
            <p:nvPr/>
          </p:nvSpPr>
          <p:spPr>
            <a:xfrm>
              <a:off x="0" y="0"/>
              <a:ext cx="1252155" cy="401077"/>
            </a:xfrm>
            <a:custGeom>
              <a:avLst/>
              <a:gdLst/>
              <a:ahLst/>
              <a:cxnLst/>
              <a:rect l="l" t="t" r="r" b="b"/>
              <a:pathLst>
                <a:path w="1252155" h="401077">
                  <a:moveTo>
                    <a:pt x="0" y="0"/>
                  </a:moveTo>
                  <a:lnTo>
                    <a:pt x="1252155" y="0"/>
                  </a:lnTo>
                  <a:lnTo>
                    <a:pt x="1252155" y="401077"/>
                  </a:lnTo>
                  <a:lnTo>
                    <a:pt x="0" y="401077"/>
                  </a:lnTo>
                  <a:close/>
                </a:path>
              </a:pathLst>
            </a:custGeom>
            <a:solidFill>
              <a:srgbClr val="095147"/>
            </a:solidFill>
          </p:spPr>
          <p:txBody>
            <a:bodyPr/>
            <a:lstStyle/>
            <a:p>
              <a:endParaRPr lang="lv-LV"/>
            </a:p>
          </p:txBody>
        </p:sp>
        <p:sp>
          <p:nvSpPr>
            <p:cNvPr id="20" name="TextBox 20"/>
            <p:cNvSpPr txBox="1"/>
            <p:nvPr/>
          </p:nvSpPr>
          <p:spPr>
            <a:xfrm>
              <a:off x="0" y="-104775"/>
              <a:ext cx="1252155" cy="505852"/>
            </a:xfrm>
            <a:prstGeom prst="rect">
              <a:avLst/>
            </a:prstGeom>
          </p:spPr>
          <p:txBody>
            <a:bodyPr lIns="50800" tIns="50800" rIns="50800" bIns="50800" rtlCol="0" anchor="ctr"/>
            <a:lstStyle/>
            <a:p>
              <a:pPr algn="ctr">
                <a:lnSpc>
                  <a:spcPts val="3640"/>
                </a:lnSpc>
              </a:pPr>
              <a:endParaRPr/>
            </a:p>
          </p:txBody>
        </p:sp>
      </p:grpSp>
      <p:sp>
        <p:nvSpPr>
          <p:cNvPr id="21" name="Freeform 21"/>
          <p:cNvSpPr/>
          <p:nvPr/>
        </p:nvSpPr>
        <p:spPr>
          <a:xfrm>
            <a:off x="7390531" y="4386395"/>
            <a:ext cx="3343258" cy="229849"/>
          </a:xfrm>
          <a:custGeom>
            <a:avLst/>
            <a:gdLst/>
            <a:ahLst/>
            <a:cxnLst/>
            <a:rect l="l" t="t" r="r" b="b"/>
            <a:pathLst>
              <a:path w="3343258" h="229849">
                <a:moveTo>
                  <a:pt x="0" y="0"/>
                </a:moveTo>
                <a:lnTo>
                  <a:pt x="3343258" y="0"/>
                </a:lnTo>
                <a:lnTo>
                  <a:pt x="3343258" y="229849"/>
                </a:lnTo>
                <a:lnTo>
                  <a:pt x="0" y="229849"/>
                </a:lnTo>
                <a:lnTo>
                  <a:pt x="0" y="0"/>
                </a:lnTo>
                <a:close/>
              </a:path>
            </a:pathLst>
          </a:custGeom>
          <a:blipFill>
            <a:blip r:embed="rId4"/>
            <a:stretch>
              <a:fillRect/>
            </a:stretch>
          </a:blipFill>
        </p:spPr>
        <p:txBody>
          <a:bodyPr/>
          <a:lstStyle/>
          <a:p>
            <a:endParaRPr lang="lv-LV"/>
          </a:p>
        </p:txBody>
      </p:sp>
      <p:sp>
        <p:nvSpPr>
          <p:cNvPr id="22" name="TextBox 22"/>
          <p:cNvSpPr txBox="1"/>
          <p:nvPr/>
        </p:nvSpPr>
        <p:spPr>
          <a:xfrm>
            <a:off x="8052218" y="3063127"/>
            <a:ext cx="3027932" cy="1171575"/>
          </a:xfrm>
          <a:prstGeom prst="rect">
            <a:avLst/>
          </a:prstGeom>
        </p:spPr>
        <p:txBody>
          <a:bodyPr lIns="0" tIns="0" rIns="0" bIns="0" rtlCol="0" anchor="t">
            <a:spAutoFit/>
          </a:bodyPr>
          <a:lstStyle/>
          <a:p>
            <a:pPr algn="l">
              <a:lnSpc>
                <a:spcPts val="3120"/>
              </a:lnSpc>
            </a:pPr>
            <a:r>
              <a:rPr lang="en-US" sz="2600" b="1">
                <a:solidFill>
                  <a:srgbClr val="09E6A1"/>
                </a:solidFill>
                <a:latin typeface="Montserrat Bold"/>
                <a:ea typeface="Montserrat Bold"/>
                <a:cs typeface="Montserrat Bold"/>
                <a:sym typeface="Montserrat Bold"/>
              </a:rPr>
              <a:t>NATIONAL SUPPORT PROGRAMS</a:t>
            </a:r>
          </a:p>
        </p:txBody>
      </p:sp>
      <p:sp>
        <p:nvSpPr>
          <p:cNvPr id="23" name="Freeform 23"/>
          <p:cNvSpPr/>
          <p:nvPr/>
        </p:nvSpPr>
        <p:spPr>
          <a:xfrm>
            <a:off x="7045404" y="3258389"/>
            <a:ext cx="690253" cy="781050"/>
          </a:xfrm>
          <a:custGeom>
            <a:avLst/>
            <a:gdLst/>
            <a:ahLst/>
            <a:cxnLst/>
            <a:rect l="l" t="t" r="r" b="b"/>
            <a:pathLst>
              <a:path w="690253" h="781050">
                <a:moveTo>
                  <a:pt x="0" y="0"/>
                </a:moveTo>
                <a:lnTo>
                  <a:pt x="690253" y="0"/>
                </a:lnTo>
                <a:lnTo>
                  <a:pt x="690253" y="781050"/>
                </a:lnTo>
                <a:lnTo>
                  <a:pt x="0" y="78105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lv-LV"/>
          </a:p>
        </p:txBody>
      </p:sp>
      <p:sp>
        <p:nvSpPr>
          <p:cNvPr id="24" name="TextBox 24"/>
          <p:cNvSpPr txBox="1"/>
          <p:nvPr/>
        </p:nvSpPr>
        <p:spPr>
          <a:xfrm>
            <a:off x="6720560" y="4648876"/>
            <a:ext cx="4359589" cy="3905250"/>
          </a:xfrm>
          <a:prstGeom prst="rect">
            <a:avLst/>
          </a:prstGeom>
        </p:spPr>
        <p:txBody>
          <a:bodyPr lIns="0" tIns="0" rIns="0" bIns="0" rtlCol="0" anchor="t">
            <a:spAutoFit/>
          </a:bodyPr>
          <a:lstStyle/>
          <a:p>
            <a:pPr marL="561341" lvl="1" indent="-280670" algn="l">
              <a:lnSpc>
                <a:spcPts val="3120"/>
              </a:lnSpc>
              <a:buFont typeface="Arial"/>
              <a:buChar char="•"/>
            </a:pPr>
            <a:r>
              <a:rPr lang="en-US" sz="2600" b="1">
                <a:solidFill>
                  <a:srgbClr val="000000"/>
                </a:solidFill>
                <a:latin typeface="Montserrat Bold"/>
                <a:ea typeface="Montserrat Bold"/>
                <a:cs typeface="Montserrat Bold"/>
                <a:sym typeface="Montserrat Bold"/>
              </a:rPr>
              <a:t>Large investment fund</a:t>
            </a:r>
            <a:r>
              <a:rPr lang="en-US" sz="2600">
                <a:solidFill>
                  <a:srgbClr val="000000"/>
                </a:solidFill>
                <a:latin typeface="Montserrat"/>
                <a:ea typeface="Montserrat"/>
                <a:cs typeface="Montserrat"/>
                <a:sym typeface="Montserrat"/>
              </a:rPr>
              <a:t> grant programs for capital expenses</a:t>
            </a:r>
          </a:p>
          <a:p>
            <a:pPr marL="561341" lvl="1" indent="-280670" algn="l">
              <a:lnSpc>
                <a:spcPts val="3120"/>
              </a:lnSpc>
              <a:buFont typeface="Arial"/>
              <a:buChar char="•"/>
            </a:pPr>
            <a:r>
              <a:rPr lang="en-US" sz="2600" b="1">
                <a:solidFill>
                  <a:srgbClr val="000000"/>
                </a:solidFill>
                <a:latin typeface="Montserrat Bold"/>
                <a:ea typeface="Montserrat Bold"/>
                <a:cs typeface="Montserrat Bold"/>
                <a:sym typeface="Montserrat Bold"/>
              </a:rPr>
              <a:t>De minimis </a:t>
            </a:r>
            <a:r>
              <a:rPr lang="en-US" sz="2600">
                <a:solidFill>
                  <a:srgbClr val="000000"/>
                </a:solidFill>
                <a:latin typeface="Montserrat"/>
                <a:ea typeface="Montserrat"/>
                <a:cs typeface="Montserrat"/>
                <a:sym typeface="Montserrat"/>
              </a:rPr>
              <a:t>grant programs for:</a:t>
            </a:r>
          </a:p>
          <a:p>
            <a:pPr marL="1122681" lvl="2" indent="-374227" algn="l">
              <a:lnSpc>
                <a:spcPts val="3120"/>
              </a:lnSpc>
              <a:buFont typeface="Arial"/>
              <a:buChar char="⚬"/>
            </a:pPr>
            <a:r>
              <a:rPr lang="en-US" sz="2600">
                <a:solidFill>
                  <a:srgbClr val="000000"/>
                </a:solidFill>
                <a:latin typeface="Montserrat"/>
                <a:ea typeface="Montserrat"/>
                <a:cs typeface="Montserrat"/>
                <a:sym typeface="Montserrat"/>
              </a:rPr>
              <a:t>R&amp;D expenses</a:t>
            </a:r>
          </a:p>
          <a:p>
            <a:pPr marL="1122681" lvl="2" indent="-374227" algn="l">
              <a:lnSpc>
                <a:spcPts val="3120"/>
              </a:lnSpc>
              <a:buFont typeface="Arial"/>
              <a:buChar char="⚬"/>
            </a:pPr>
            <a:r>
              <a:rPr lang="en-US" sz="2600">
                <a:solidFill>
                  <a:srgbClr val="000000"/>
                </a:solidFill>
                <a:latin typeface="Montserrat"/>
                <a:ea typeface="Montserrat"/>
                <a:cs typeface="Montserrat"/>
                <a:sym typeface="Montserrat"/>
              </a:rPr>
              <a:t>export activities</a:t>
            </a:r>
          </a:p>
          <a:p>
            <a:pPr marL="1122681" lvl="2" indent="-374227" algn="l">
              <a:lnSpc>
                <a:spcPts val="3120"/>
              </a:lnSpc>
              <a:buFont typeface="Arial"/>
              <a:buChar char="⚬"/>
            </a:pPr>
            <a:r>
              <a:rPr lang="en-US" sz="2600">
                <a:solidFill>
                  <a:srgbClr val="000000"/>
                </a:solidFill>
                <a:latin typeface="Montserrat"/>
                <a:ea typeface="Montserrat"/>
                <a:cs typeface="Montserrat"/>
                <a:sym typeface="Montserrat"/>
              </a:rPr>
              <a:t>start-up support</a:t>
            </a:r>
          </a:p>
          <a:p>
            <a:pPr marL="1122681" lvl="2" indent="-374227" algn="l">
              <a:lnSpc>
                <a:spcPts val="3120"/>
              </a:lnSpc>
              <a:buFont typeface="Arial"/>
              <a:buChar char="⚬"/>
            </a:pPr>
            <a:r>
              <a:rPr lang="en-US" sz="2600">
                <a:solidFill>
                  <a:srgbClr val="000000"/>
                </a:solidFill>
                <a:latin typeface="Montserrat"/>
                <a:ea typeface="Montserrat"/>
                <a:cs typeface="Montserrat"/>
                <a:sym typeface="Montserrat"/>
              </a:rPr>
              <a:t>business development</a:t>
            </a:r>
          </a:p>
        </p:txBody>
      </p:sp>
      <p:grpSp>
        <p:nvGrpSpPr>
          <p:cNvPr id="25" name="Group 25"/>
          <p:cNvGrpSpPr/>
          <p:nvPr/>
        </p:nvGrpSpPr>
        <p:grpSpPr>
          <a:xfrm>
            <a:off x="12224523" y="3618848"/>
            <a:ext cx="4754278" cy="5136996"/>
            <a:chOff x="0" y="0"/>
            <a:chExt cx="1252155" cy="1352954"/>
          </a:xfrm>
        </p:grpSpPr>
        <p:sp>
          <p:nvSpPr>
            <p:cNvPr id="26" name="Freeform 26"/>
            <p:cNvSpPr/>
            <p:nvPr/>
          </p:nvSpPr>
          <p:spPr>
            <a:xfrm>
              <a:off x="0" y="0"/>
              <a:ext cx="1252155" cy="1352954"/>
            </a:xfrm>
            <a:custGeom>
              <a:avLst/>
              <a:gdLst/>
              <a:ahLst/>
              <a:cxnLst/>
              <a:rect l="l" t="t" r="r" b="b"/>
              <a:pathLst>
                <a:path w="1252155" h="1352954">
                  <a:moveTo>
                    <a:pt x="0" y="0"/>
                  </a:moveTo>
                  <a:lnTo>
                    <a:pt x="1252155" y="0"/>
                  </a:lnTo>
                  <a:lnTo>
                    <a:pt x="1252155" y="1352954"/>
                  </a:lnTo>
                  <a:lnTo>
                    <a:pt x="0" y="1352954"/>
                  </a:lnTo>
                  <a:close/>
                </a:path>
              </a:pathLst>
            </a:custGeom>
            <a:solidFill>
              <a:srgbClr val="F4F4F4"/>
            </a:solidFill>
          </p:spPr>
          <p:txBody>
            <a:bodyPr/>
            <a:lstStyle/>
            <a:p>
              <a:endParaRPr lang="lv-LV"/>
            </a:p>
          </p:txBody>
        </p:sp>
        <p:sp>
          <p:nvSpPr>
            <p:cNvPr id="27" name="TextBox 27"/>
            <p:cNvSpPr txBox="1"/>
            <p:nvPr/>
          </p:nvSpPr>
          <p:spPr>
            <a:xfrm>
              <a:off x="0" y="57150"/>
              <a:ext cx="1252155" cy="1295804"/>
            </a:xfrm>
            <a:prstGeom prst="rect">
              <a:avLst/>
            </a:prstGeom>
          </p:spPr>
          <p:txBody>
            <a:bodyPr lIns="50800" tIns="50800" rIns="50800" bIns="50800" rtlCol="0" anchor="ctr"/>
            <a:lstStyle/>
            <a:p>
              <a:pPr algn="ctr">
                <a:lnSpc>
                  <a:spcPts val="2516"/>
                </a:lnSpc>
              </a:pPr>
              <a:endParaRPr/>
            </a:p>
          </p:txBody>
        </p:sp>
      </p:grpSp>
      <p:sp>
        <p:nvSpPr>
          <p:cNvPr id="28" name="Freeform 28"/>
          <p:cNvSpPr/>
          <p:nvPr/>
        </p:nvSpPr>
        <p:spPr>
          <a:xfrm>
            <a:off x="12816193" y="4366951"/>
            <a:ext cx="3343258" cy="229849"/>
          </a:xfrm>
          <a:custGeom>
            <a:avLst/>
            <a:gdLst/>
            <a:ahLst/>
            <a:cxnLst/>
            <a:rect l="l" t="t" r="r" b="b"/>
            <a:pathLst>
              <a:path w="3343258" h="229849">
                <a:moveTo>
                  <a:pt x="0" y="0"/>
                </a:moveTo>
                <a:lnTo>
                  <a:pt x="3343258" y="0"/>
                </a:lnTo>
                <a:lnTo>
                  <a:pt x="3343258" y="229849"/>
                </a:lnTo>
                <a:lnTo>
                  <a:pt x="0" y="229849"/>
                </a:lnTo>
                <a:lnTo>
                  <a:pt x="0" y="0"/>
                </a:lnTo>
                <a:close/>
              </a:path>
            </a:pathLst>
          </a:custGeom>
          <a:blipFill>
            <a:blip r:embed="rId4"/>
            <a:stretch>
              <a:fillRect/>
            </a:stretch>
          </a:blipFill>
        </p:spPr>
        <p:txBody>
          <a:bodyPr/>
          <a:lstStyle/>
          <a:p>
            <a:endParaRPr lang="lv-LV"/>
          </a:p>
        </p:txBody>
      </p:sp>
      <p:grpSp>
        <p:nvGrpSpPr>
          <p:cNvPr id="29" name="Group 29"/>
          <p:cNvGrpSpPr/>
          <p:nvPr/>
        </p:nvGrpSpPr>
        <p:grpSpPr>
          <a:xfrm>
            <a:off x="12224523" y="2887495"/>
            <a:ext cx="4754278" cy="1522838"/>
            <a:chOff x="0" y="0"/>
            <a:chExt cx="1252155" cy="401077"/>
          </a:xfrm>
        </p:grpSpPr>
        <p:sp>
          <p:nvSpPr>
            <p:cNvPr id="30" name="Freeform 30"/>
            <p:cNvSpPr/>
            <p:nvPr/>
          </p:nvSpPr>
          <p:spPr>
            <a:xfrm>
              <a:off x="0" y="0"/>
              <a:ext cx="1252155" cy="401077"/>
            </a:xfrm>
            <a:custGeom>
              <a:avLst/>
              <a:gdLst/>
              <a:ahLst/>
              <a:cxnLst/>
              <a:rect l="l" t="t" r="r" b="b"/>
              <a:pathLst>
                <a:path w="1252155" h="401077">
                  <a:moveTo>
                    <a:pt x="0" y="0"/>
                  </a:moveTo>
                  <a:lnTo>
                    <a:pt x="1252155" y="0"/>
                  </a:lnTo>
                  <a:lnTo>
                    <a:pt x="1252155" y="401077"/>
                  </a:lnTo>
                  <a:lnTo>
                    <a:pt x="0" y="401077"/>
                  </a:lnTo>
                  <a:close/>
                </a:path>
              </a:pathLst>
            </a:custGeom>
            <a:solidFill>
              <a:srgbClr val="0A3331"/>
            </a:solidFill>
          </p:spPr>
          <p:txBody>
            <a:bodyPr/>
            <a:lstStyle/>
            <a:p>
              <a:endParaRPr lang="lv-LV"/>
            </a:p>
          </p:txBody>
        </p:sp>
        <p:sp>
          <p:nvSpPr>
            <p:cNvPr id="31" name="TextBox 31"/>
            <p:cNvSpPr txBox="1"/>
            <p:nvPr/>
          </p:nvSpPr>
          <p:spPr>
            <a:xfrm>
              <a:off x="0" y="-104775"/>
              <a:ext cx="1252155" cy="505852"/>
            </a:xfrm>
            <a:prstGeom prst="rect">
              <a:avLst/>
            </a:prstGeom>
          </p:spPr>
          <p:txBody>
            <a:bodyPr lIns="50800" tIns="50800" rIns="50800" bIns="50800" rtlCol="0" anchor="ctr"/>
            <a:lstStyle/>
            <a:p>
              <a:pPr marL="0" lvl="0" indent="0" algn="ctr">
                <a:lnSpc>
                  <a:spcPts val="3640"/>
                </a:lnSpc>
                <a:spcBef>
                  <a:spcPct val="0"/>
                </a:spcBef>
              </a:pPr>
              <a:endParaRPr/>
            </a:p>
          </p:txBody>
        </p:sp>
      </p:grpSp>
      <p:sp>
        <p:nvSpPr>
          <p:cNvPr id="32" name="TextBox 32"/>
          <p:cNvSpPr txBox="1"/>
          <p:nvPr/>
        </p:nvSpPr>
        <p:spPr>
          <a:xfrm>
            <a:off x="13734260" y="3258389"/>
            <a:ext cx="3223868" cy="781050"/>
          </a:xfrm>
          <a:prstGeom prst="rect">
            <a:avLst/>
          </a:prstGeom>
        </p:spPr>
        <p:txBody>
          <a:bodyPr lIns="0" tIns="0" rIns="0" bIns="0" rtlCol="0" anchor="t">
            <a:spAutoFit/>
          </a:bodyPr>
          <a:lstStyle/>
          <a:p>
            <a:pPr algn="l">
              <a:lnSpc>
                <a:spcPts val="3120"/>
              </a:lnSpc>
            </a:pPr>
            <a:r>
              <a:rPr lang="en-US" sz="2600" b="1">
                <a:solidFill>
                  <a:srgbClr val="09E6A1"/>
                </a:solidFill>
                <a:latin typeface="Montserrat Bold"/>
                <a:ea typeface="Montserrat Bold"/>
                <a:cs typeface="Montserrat Bold"/>
                <a:sym typeface="Montserrat Bold"/>
              </a:rPr>
              <a:t>EU FUNDING OPPORTUNITIES</a:t>
            </a:r>
          </a:p>
        </p:txBody>
      </p:sp>
      <p:sp>
        <p:nvSpPr>
          <p:cNvPr id="33" name="TextBox 33"/>
          <p:cNvSpPr txBox="1"/>
          <p:nvPr/>
        </p:nvSpPr>
        <p:spPr>
          <a:xfrm>
            <a:off x="12419172" y="4648876"/>
            <a:ext cx="4297990" cy="3514725"/>
          </a:xfrm>
          <a:prstGeom prst="rect">
            <a:avLst/>
          </a:prstGeom>
        </p:spPr>
        <p:txBody>
          <a:bodyPr lIns="0" tIns="0" rIns="0" bIns="0" rtlCol="0" anchor="t">
            <a:spAutoFit/>
          </a:bodyPr>
          <a:lstStyle/>
          <a:p>
            <a:pPr algn="l">
              <a:lnSpc>
                <a:spcPts val="3120"/>
              </a:lnSpc>
            </a:pPr>
            <a:r>
              <a:rPr lang="en-US" sz="2600" b="1">
                <a:solidFill>
                  <a:srgbClr val="000000"/>
                </a:solidFill>
                <a:latin typeface="Montserrat Bold"/>
                <a:ea typeface="Montserrat Bold"/>
                <a:cs typeface="Montserrat Bold"/>
                <a:sym typeface="Montserrat Bold"/>
              </a:rPr>
              <a:t>European </a:t>
            </a:r>
          </a:p>
          <a:p>
            <a:pPr algn="l">
              <a:lnSpc>
                <a:spcPts val="3120"/>
              </a:lnSpc>
            </a:pPr>
            <a:r>
              <a:rPr lang="en-US" sz="2600" b="1">
                <a:solidFill>
                  <a:srgbClr val="000000"/>
                </a:solidFill>
                <a:latin typeface="Montserrat Bold"/>
                <a:ea typeface="Montserrat Bold"/>
                <a:cs typeface="Montserrat Bold"/>
                <a:sym typeface="Montserrat Bold"/>
              </a:rPr>
              <a:t>Commission grants</a:t>
            </a:r>
            <a:r>
              <a:rPr lang="en-US" sz="2600">
                <a:solidFill>
                  <a:srgbClr val="000000"/>
                </a:solidFill>
                <a:latin typeface="Montserrat"/>
                <a:ea typeface="Montserrat"/>
                <a:cs typeface="Montserrat"/>
                <a:sym typeface="Montserrat"/>
              </a:rPr>
              <a:t>:</a:t>
            </a:r>
          </a:p>
          <a:p>
            <a:pPr marL="561341" lvl="1" indent="-280670" algn="l">
              <a:lnSpc>
                <a:spcPts val="3120"/>
              </a:lnSpc>
              <a:buFont typeface="Arial"/>
              <a:buChar char="•"/>
            </a:pPr>
            <a:r>
              <a:rPr lang="en-US" sz="2600">
                <a:solidFill>
                  <a:srgbClr val="000000"/>
                </a:solidFill>
                <a:latin typeface="Montserrat"/>
                <a:ea typeface="Montserrat"/>
                <a:cs typeface="Montserrat"/>
                <a:sym typeface="Montserrat"/>
              </a:rPr>
              <a:t>Higher success potential via </a:t>
            </a:r>
            <a:r>
              <a:rPr lang="en-US" sz="2600" i="1">
                <a:solidFill>
                  <a:srgbClr val="000000"/>
                </a:solidFill>
                <a:latin typeface="Montserrat Italics"/>
                <a:ea typeface="Montserrat Italics"/>
                <a:cs typeface="Montserrat Italics"/>
                <a:sym typeface="Montserrat Italics"/>
              </a:rPr>
              <a:t>Widening Europe</a:t>
            </a:r>
          </a:p>
          <a:p>
            <a:pPr marL="561341" lvl="1" indent="-280670" algn="l">
              <a:lnSpc>
                <a:spcPts val="3120"/>
              </a:lnSpc>
              <a:buFont typeface="Arial"/>
              <a:buChar char="•"/>
            </a:pPr>
            <a:r>
              <a:rPr lang="en-US" sz="2600">
                <a:solidFill>
                  <a:srgbClr val="000000"/>
                </a:solidFill>
                <a:latin typeface="Montserrat"/>
                <a:ea typeface="Montserrat"/>
                <a:cs typeface="Montserrat"/>
                <a:sym typeface="Montserrat"/>
              </a:rPr>
              <a:t>Participation in international consortia</a:t>
            </a:r>
          </a:p>
          <a:p>
            <a:pPr algn="l">
              <a:lnSpc>
                <a:spcPts val="3120"/>
              </a:lnSpc>
            </a:pPr>
            <a:endParaRPr lang="en-US" sz="2600">
              <a:solidFill>
                <a:srgbClr val="000000"/>
              </a:solidFill>
              <a:latin typeface="Montserrat"/>
              <a:ea typeface="Montserrat"/>
              <a:cs typeface="Montserrat"/>
              <a:sym typeface="Montserrat"/>
            </a:endParaRPr>
          </a:p>
        </p:txBody>
      </p:sp>
      <p:sp>
        <p:nvSpPr>
          <p:cNvPr id="34" name="Freeform 34"/>
          <p:cNvSpPr/>
          <p:nvPr/>
        </p:nvSpPr>
        <p:spPr>
          <a:xfrm>
            <a:off x="12742303" y="3258389"/>
            <a:ext cx="781050" cy="781050"/>
          </a:xfrm>
          <a:custGeom>
            <a:avLst/>
            <a:gdLst/>
            <a:ahLst/>
            <a:cxnLst/>
            <a:rect l="l" t="t" r="r" b="b"/>
            <a:pathLst>
              <a:path w="781050" h="781050">
                <a:moveTo>
                  <a:pt x="0" y="0"/>
                </a:moveTo>
                <a:lnTo>
                  <a:pt x="781050" y="0"/>
                </a:lnTo>
                <a:lnTo>
                  <a:pt x="781050" y="781050"/>
                </a:lnTo>
                <a:lnTo>
                  <a:pt x="0" y="78105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8574"/>
            <a:ext cx="13853160" cy="10389870"/>
            <a:chOff x="0" y="0"/>
            <a:chExt cx="812800" cy="609600"/>
          </a:xfrm>
        </p:grpSpPr>
        <p:sp>
          <p:nvSpPr>
            <p:cNvPr id="3" name="Freeform 3"/>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blipFill>
              <a:blip r:embed="rId3"/>
              <a:stretch>
                <a:fillRect l="-32234" t="-21202" r="-29508"/>
              </a:stretch>
            </a:blipFill>
          </p:spPr>
          <p:txBody>
            <a:bodyPr/>
            <a:lstStyle/>
            <a:p>
              <a:endParaRPr lang="lv-LV"/>
            </a:p>
          </p:txBody>
        </p:sp>
      </p:grpSp>
      <p:grpSp>
        <p:nvGrpSpPr>
          <p:cNvPr id="4" name="Group 4"/>
          <p:cNvGrpSpPr/>
          <p:nvPr/>
        </p:nvGrpSpPr>
        <p:grpSpPr>
          <a:xfrm>
            <a:off x="6354251" y="3635373"/>
            <a:ext cx="5276277" cy="5622927"/>
            <a:chOff x="0" y="0"/>
            <a:chExt cx="1389637" cy="1480936"/>
          </a:xfrm>
        </p:grpSpPr>
        <p:sp>
          <p:nvSpPr>
            <p:cNvPr id="5" name="Freeform 5"/>
            <p:cNvSpPr/>
            <p:nvPr/>
          </p:nvSpPr>
          <p:spPr>
            <a:xfrm>
              <a:off x="0" y="0"/>
              <a:ext cx="1389637" cy="1480936"/>
            </a:xfrm>
            <a:custGeom>
              <a:avLst/>
              <a:gdLst/>
              <a:ahLst/>
              <a:cxnLst/>
              <a:rect l="l" t="t" r="r" b="b"/>
              <a:pathLst>
                <a:path w="1389637" h="1480936">
                  <a:moveTo>
                    <a:pt x="0" y="0"/>
                  </a:moveTo>
                  <a:lnTo>
                    <a:pt x="1389637" y="0"/>
                  </a:lnTo>
                  <a:lnTo>
                    <a:pt x="1389637" y="1480936"/>
                  </a:lnTo>
                  <a:lnTo>
                    <a:pt x="0" y="1480936"/>
                  </a:lnTo>
                  <a:close/>
                </a:path>
              </a:pathLst>
            </a:custGeom>
            <a:solidFill>
              <a:srgbClr val="F4F4F4"/>
            </a:solidFill>
          </p:spPr>
          <p:txBody>
            <a:bodyPr/>
            <a:lstStyle/>
            <a:p>
              <a:endParaRPr lang="lv-LV"/>
            </a:p>
          </p:txBody>
        </p:sp>
        <p:sp>
          <p:nvSpPr>
            <p:cNvPr id="6" name="TextBox 6"/>
            <p:cNvSpPr txBox="1"/>
            <p:nvPr/>
          </p:nvSpPr>
          <p:spPr>
            <a:xfrm>
              <a:off x="0" y="57150"/>
              <a:ext cx="1389637" cy="1423786"/>
            </a:xfrm>
            <a:prstGeom prst="rect">
              <a:avLst/>
            </a:prstGeom>
          </p:spPr>
          <p:txBody>
            <a:bodyPr lIns="50800" tIns="50800" rIns="50800" bIns="50800" rtlCol="0" anchor="ctr"/>
            <a:lstStyle/>
            <a:p>
              <a:pPr algn="ctr">
                <a:lnSpc>
                  <a:spcPts val="2516"/>
                </a:lnSpc>
              </a:pPr>
              <a:endParaRPr/>
            </a:p>
          </p:txBody>
        </p:sp>
      </p:grpSp>
      <p:grpSp>
        <p:nvGrpSpPr>
          <p:cNvPr id="7" name="Group 7"/>
          <p:cNvGrpSpPr/>
          <p:nvPr/>
        </p:nvGrpSpPr>
        <p:grpSpPr>
          <a:xfrm>
            <a:off x="753807" y="3618848"/>
            <a:ext cx="4920687" cy="5688179"/>
            <a:chOff x="0" y="0"/>
            <a:chExt cx="1295983" cy="1498121"/>
          </a:xfrm>
        </p:grpSpPr>
        <p:sp>
          <p:nvSpPr>
            <p:cNvPr id="8" name="Freeform 8"/>
            <p:cNvSpPr/>
            <p:nvPr/>
          </p:nvSpPr>
          <p:spPr>
            <a:xfrm>
              <a:off x="0" y="0"/>
              <a:ext cx="1295983" cy="1498121"/>
            </a:xfrm>
            <a:custGeom>
              <a:avLst/>
              <a:gdLst/>
              <a:ahLst/>
              <a:cxnLst/>
              <a:rect l="l" t="t" r="r" b="b"/>
              <a:pathLst>
                <a:path w="1295983" h="1498121">
                  <a:moveTo>
                    <a:pt x="0" y="0"/>
                  </a:moveTo>
                  <a:lnTo>
                    <a:pt x="1295983" y="0"/>
                  </a:lnTo>
                  <a:lnTo>
                    <a:pt x="1295983" y="1498121"/>
                  </a:lnTo>
                  <a:lnTo>
                    <a:pt x="0" y="1498121"/>
                  </a:lnTo>
                  <a:close/>
                </a:path>
              </a:pathLst>
            </a:custGeom>
            <a:solidFill>
              <a:srgbClr val="F4F4F4"/>
            </a:solidFill>
          </p:spPr>
          <p:txBody>
            <a:bodyPr/>
            <a:lstStyle/>
            <a:p>
              <a:endParaRPr lang="lv-LV"/>
            </a:p>
          </p:txBody>
        </p:sp>
        <p:sp>
          <p:nvSpPr>
            <p:cNvPr id="9" name="TextBox 9"/>
            <p:cNvSpPr txBox="1"/>
            <p:nvPr/>
          </p:nvSpPr>
          <p:spPr>
            <a:xfrm>
              <a:off x="0" y="57150"/>
              <a:ext cx="1295983" cy="1440971"/>
            </a:xfrm>
            <a:prstGeom prst="rect">
              <a:avLst/>
            </a:prstGeom>
          </p:spPr>
          <p:txBody>
            <a:bodyPr lIns="50800" tIns="50800" rIns="50800" bIns="50800" rtlCol="0" anchor="ctr"/>
            <a:lstStyle/>
            <a:p>
              <a:pPr algn="ctr">
                <a:lnSpc>
                  <a:spcPts val="2516"/>
                </a:lnSpc>
              </a:pPr>
              <a:endParaRPr/>
            </a:p>
          </p:txBody>
        </p:sp>
      </p:grpSp>
      <p:grpSp>
        <p:nvGrpSpPr>
          <p:cNvPr id="10" name="Group 10"/>
          <p:cNvGrpSpPr/>
          <p:nvPr/>
        </p:nvGrpSpPr>
        <p:grpSpPr>
          <a:xfrm>
            <a:off x="12597938" y="3660259"/>
            <a:ext cx="4920687" cy="5646768"/>
            <a:chOff x="0" y="0"/>
            <a:chExt cx="1295983" cy="1487215"/>
          </a:xfrm>
        </p:grpSpPr>
        <p:sp>
          <p:nvSpPr>
            <p:cNvPr id="11" name="Freeform 11"/>
            <p:cNvSpPr/>
            <p:nvPr/>
          </p:nvSpPr>
          <p:spPr>
            <a:xfrm>
              <a:off x="0" y="0"/>
              <a:ext cx="1295983" cy="1487215"/>
            </a:xfrm>
            <a:custGeom>
              <a:avLst/>
              <a:gdLst/>
              <a:ahLst/>
              <a:cxnLst/>
              <a:rect l="l" t="t" r="r" b="b"/>
              <a:pathLst>
                <a:path w="1295983" h="1487215">
                  <a:moveTo>
                    <a:pt x="0" y="0"/>
                  </a:moveTo>
                  <a:lnTo>
                    <a:pt x="1295983" y="0"/>
                  </a:lnTo>
                  <a:lnTo>
                    <a:pt x="1295983" y="1487215"/>
                  </a:lnTo>
                  <a:lnTo>
                    <a:pt x="0" y="1487215"/>
                  </a:lnTo>
                  <a:close/>
                </a:path>
              </a:pathLst>
            </a:custGeom>
            <a:solidFill>
              <a:srgbClr val="F4F4F4"/>
            </a:solidFill>
          </p:spPr>
          <p:txBody>
            <a:bodyPr/>
            <a:lstStyle/>
            <a:p>
              <a:endParaRPr lang="lv-LV"/>
            </a:p>
          </p:txBody>
        </p:sp>
        <p:sp>
          <p:nvSpPr>
            <p:cNvPr id="12" name="TextBox 12"/>
            <p:cNvSpPr txBox="1"/>
            <p:nvPr/>
          </p:nvSpPr>
          <p:spPr>
            <a:xfrm>
              <a:off x="0" y="57150"/>
              <a:ext cx="1295983" cy="1430065"/>
            </a:xfrm>
            <a:prstGeom prst="rect">
              <a:avLst/>
            </a:prstGeom>
          </p:spPr>
          <p:txBody>
            <a:bodyPr lIns="50800" tIns="50800" rIns="50800" bIns="50800" rtlCol="0" anchor="ctr"/>
            <a:lstStyle/>
            <a:p>
              <a:pPr algn="ctr">
                <a:lnSpc>
                  <a:spcPts val="2516"/>
                </a:lnSpc>
              </a:pPr>
              <a:endParaRPr/>
            </a:p>
          </p:txBody>
        </p:sp>
      </p:grpSp>
      <p:grpSp>
        <p:nvGrpSpPr>
          <p:cNvPr id="13" name="Group 13"/>
          <p:cNvGrpSpPr/>
          <p:nvPr/>
        </p:nvGrpSpPr>
        <p:grpSpPr>
          <a:xfrm>
            <a:off x="753807" y="2898840"/>
            <a:ext cx="4920687" cy="1522838"/>
            <a:chOff x="0" y="0"/>
            <a:chExt cx="1295983" cy="401077"/>
          </a:xfrm>
        </p:grpSpPr>
        <p:sp>
          <p:nvSpPr>
            <p:cNvPr id="14" name="Freeform 14"/>
            <p:cNvSpPr/>
            <p:nvPr/>
          </p:nvSpPr>
          <p:spPr>
            <a:xfrm>
              <a:off x="0" y="0"/>
              <a:ext cx="1295983" cy="401077"/>
            </a:xfrm>
            <a:custGeom>
              <a:avLst/>
              <a:gdLst/>
              <a:ahLst/>
              <a:cxnLst/>
              <a:rect l="l" t="t" r="r" b="b"/>
              <a:pathLst>
                <a:path w="1295983" h="401077">
                  <a:moveTo>
                    <a:pt x="0" y="0"/>
                  </a:moveTo>
                  <a:lnTo>
                    <a:pt x="1295983" y="0"/>
                  </a:lnTo>
                  <a:lnTo>
                    <a:pt x="1295983" y="401077"/>
                  </a:lnTo>
                  <a:lnTo>
                    <a:pt x="0" y="401077"/>
                  </a:lnTo>
                  <a:close/>
                </a:path>
              </a:pathLst>
            </a:custGeom>
            <a:solidFill>
              <a:srgbClr val="0A3331"/>
            </a:solidFill>
          </p:spPr>
          <p:txBody>
            <a:bodyPr/>
            <a:lstStyle/>
            <a:p>
              <a:endParaRPr lang="lv-LV"/>
            </a:p>
          </p:txBody>
        </p:sp>
        <p:sp>
          <p:nvSpPr>
            <p:cNvPr id="15" name="TextBox 15"/>
            <p:cNvSpPr txBox="1"/>
            <p:nvPr/>
          </p:nvSpPr>
          <p:spPr>
            <a:xfrm>
              <a:off x="0" y="-104775"/>
              <a:ext cx="1295983" cy="505852"/>
            </a:xfrm>
            <a:prstGeom prst="rect">
              <a:avLst/>
            </a:prstGeom>
          </p:spPr>
          <p:txBody>
            <a:bodyPr lIns="50800" tIns="50800" rIns="50800" bIns="50800" rtlCol="0" anchor="ctr"/>
            <a:lstStyle/>
            <a:p>
              <a:pPr marL="0" lvl="0" indent="0" algn="ctr">
                <a:lnSpc>
                  <a:spcPts val="3640"/>
                </a:lnSpc>
                <a:spcBef>
                  <a:spcPct val="0"/>
                </a:spcBef>
              </a:pPr>
              <a:endParaRPr/>
            </a:p>
          </p:txBody>
        </p:sp>
      </p:grpSp>
      <p:sp>
        <p:nvSpPr>
          <p:cNvPr id="16" name="Freeform 16"/>
          <p:cNvSpPr/>
          <p:nvPr/>
        </p:nvSpPr>
        <p:spPr>
          <a:xfrm>
            <a:off x="1537544" y="4406665"/>
            <a:ext cx="3343258" cy="229849"/>
          </a:xfrm>
          <a:custGeom>
            <a:avLst/>
            <a:gdLst/>
            <a:ahLst/>
            <a:cxnLst/>
            <a:rect l="l" t="t" r="r" b="b"/>
            <a:pathLst>
              <a:path w="3343258" h="229849">
                <a:moveTo>
                  <a:pt x="0" y="0"/>
                </a:moveTo>
                <a:lnTo>
                  <a:pt x="3343258" y="0"/>
                </a:lnTo>
                <a:lnTo>
                  <a:pt x="3343258" y="229849"/>
                </a:lnTo>
                <a:lnTo>
                  <a:pt x="0" y="229849"/>
                </a:lnTo>
                <a:lnTo>
                  <a:pt x="0" y="0"/>
                </a:lnTo>
                <a:close/>
              </a:path>
            </a:pathLst>
          </a:custGeom>
          <a:blipFill>
            <a:blip r:embed="rId4"/>
            <a:stretch>
              <a:fillRect/>
            </a:stretch>
          </a:blipFill>
        </p:spPr>
        <p:txBody>
          <a:bodyPr/>
          <a:lstStyle/>
          <a:p>
            <a:endParaRPr lang="lv-LV"/>
          </a:p>
        </p:txBody>
      </p:sp>
      <p:sp>
        <p:nvSpPr>
          <p:cNvPr id="17" name="TextBox 17"/>
          <p:cNvSpPr txBox="1"/>
          <p:nvPr/>
        </p:nvSpPr>
        <p:spPr>
          <a:xfrm>
            <a:off x="1028700" y="4735027"/>
            <a:ext cx="4360947" cy="3124200"/>
          </a:xfrm>
          <a:prstGeom prst="rect">
            <a:avLst/>
          </a:prstGeom>
        </p:spPr>
        <p:txBody>
          <a:bodyPr lIns="0" tIns="0" rIns="0" bIns="0" rtlCol="0" anchor="t">
            <a:spAutoFit/>
          </a:bodyPr>
          <a:lstStyle/>
          <a:p>
            <a:pPr algn="l">
              <a:lnSpc>
                <a:spcPts val="3120"/>
              </a:lnSpc>
            </a:pPr>
            <a:r>
              <a:rPr lang="en-US" sz="2600" b="1">
                <a:solidFill>
                  <a:srgbClr val="000000"/>
                </a:solidFill>
                <a:latin typeface="Montserrat Bold"/>
                <a:ea typeface="Montserrat Bold"/>
                <a:cs typeface="Montserrat Bold"/>
                <a:sym typeface="Montserrat Bold"/>
              </a:rPr>
              <a:t>LIAA -</a:t>
            </a:r>
            <a:r>
              <a:rPr lang="en-US" sz="2600">
                <a:solidFill>
                  <a:srgbClr val="000000"/>
                </a:solidFill>
                <a:latin typeface="Montserrat"/>
                <a:ea typeface="Montserrat"/>
                <a:cs typeface="Montserrat"/>
                <a:sym typeface="Montserrat"/>
              </a:rPr>
              <a:t> primary partner providing:</a:t>
            </a:r>
          </a:p>
          <a:p>
            <a:pPr marL="561341" lvl="1" indent="-280670" algn="l">
              <a:lnSpc>
                <a:spcPts val="3120"/>
              </a:lnSpc>
              <a:buFont typeface="Arial"/>
              <a:buChar char="•"/>
            </a:pPr>
            <a:r>
              <a:rPr lang="en-US" sz="2600">
                <a:solidFill>
                  <a:srgbClr val="000000"/>
                </a:solidFill>
                <a:latin typeface="Montserrat"/>
                <a:ea typeface="Montserrat"/>
                <a:cs typeface="Montserrat"/>
                <a:sym typeface="Montserrat"/>
              </a:rPr>
              <a:t>investment support</a:t>
            </a:r>
          </a:p>
          <a:p>
            <a:pPr marL="561341" lvl="1" indent="-280670" algn="l">
              <a:lnSpc>
                <a:spcPts val="3120"/>
              </a:lnSpc>
              <a:buFont typeface="Arial"/>
              <a:buChar char="•"/>
            </a:pPr>
            <a:r>
              <a:rPr lang="en-US" sz="2600">
                <a:solidFill>
                  <a:srgbClr val="000000"/>
                </a:solidFill>
                <a:latin typeface="Montserrat"/>
                <a:ea typeface="Montserrat"/>
                <a:cs typeface="Montserrat"/>
                <a:sym typeface="Montserrat"/>
              </a:rPr>
              <a:t>business setup guidance</a:t>
            </a:r>
          </a:p>
          <a:p>
            <a:pPr marL="561341" lvl="1" indent="-280670" algn="l">
              <a:lnSpc>
                <a:spcPts val="3120"/>
              </a:lnSpc>
              <a:buFont typeface="Arial"/>
              <a:buChar char="•"/>
            </a:pPr>
            <a:r>
              <a:rPr lang="en-US" sz="2600">
                <a:solidFill>
                  <a:srgbClr val="000000"/>
                </a:solidFill>
                <a:latin typeface="Montserrat"/>
                <a:ea typeface="Montserrat"/>
                <a:cs typeface="Montserrat"/>
                <a:sym typeface="Montserrat"/>
              </a:rPr>
              <a:t>attentive investor  aftercare</a:t>
            </a:r>
          </a:p>
          <a:p>
            <a:pPr algn="l">
              <a:lnSpc>
                <a:spcPts val="3120"/>
              </a:lnSpc>
            </a:pPr>
            <a:endParaRPr lang="en-US" sz="2600">
              <a:solidFill>
                <a:srgbClr val="000000"/>
              </a:solidFill>
              <a:latin typeface="Montserrat"/>
              <a:ea typeface="Montserrat"/>
              <a:cs typeface="Montserrat"/>
              <a:sym typeface="Montserrat"/>
            </a:endParaRPr>
          </a:p>
        </p:txBody>
      </p:sp>
      <p:sp>
        <p:nvSpPr>
          <p:cNvPr id="18" name="TextBox 18"/>
          <p:cNvSpPr txBox="1"/>
          <p:nvPr/>
        </p:nvSpPr>
        <p:spPr>
          <a:xfrm>
            <a:off x="2563935" y="3203418"/>
            <a:ext cx="1994500" cy="781050"/>
          </a:xfrm>
          <a:prstGeom prst="rect">
            <a:avLst/>
          </a:prstGeom>
        </p:spPr>
        <p:txBody>
          <a:bodyPr lIns="0" tIns="0" rIns="0" bIns="0" rtlCol="0" anchor="t">
            <a:spAutoFit/>
          </a:bodyPr>
          <a:lstStyle/>
          <a:p>
            <a:pPr algn="l">
              <a:lnSpc>
                <a:spcPts val="3120"/>
              </a:lnSpc>
            </a:pPr>
            <a:r>
              <a:rPr lang="en-US" sz="2600" b="1">
                <a:solidFill>
                  <a:srgbClr val="09E6A1"/>
                </a:solidFill>
                <a:latin typeface="Montserrat Bold"/>
                <a:ea typeface="Montserrat Bold"/>
                <a:cs typeface="Montserrat Bold"/>
                <a:sym typeface="Montserrat Bold"/>
              </a:rPr>
              <a:t>ONE-STOP AGENCY</a:t>
            </a:r>
          </a:p>
        </p:txBody>
      </p:sp>
      <p:sp>
        <p:nvSpPr>
          <p:cNvPr id="19" name="Freeform 19"/>
          <p:cNvSpPr/>
          <p:nvPr/>
        </p:nvSpPr>
        <p:spPr>
          <a:xfrm>
            <a:off x="1289816" y="3219043"/>
            <a:ext cx="917595" cy="738597"/>
          </a:xfrm>
          <a:custGeom>
            <a:avLst/>
            <a:gdLst/>
            <a:ahLst/>
            <a:cxnLst/>
            <a:rect l="l" t="t" r="r" b="b"/>
            <a:pathLst>
              <a:path w="917595" h="738597">
                <a:moveTo>
                  <a:pt x="0" y="0"/>
                </a:moveTo>
                <a:lnTo>
                  <a:pt x="917595" y="0"/>
                </a:lnTo>
                <a:lnTo>
                  <a:pt x="917595" y="738597"/>
                </a:lnTo>
                <a:lnTo>
                  <a:pt x="0" y="73859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grpSp>
        <p:nvGrpSpPr>
          <p:cNvPr id="20" name="Group 20"/>
          <p:cNvGrpSpPr/>
          <p:nvPr/>
        </p:nvGrpSpPr>
        <p:grpSpPr>
          <a:xfrm>
            <a:off x="6354251" y="2898840"/>
            <a:ext cx="5276277" cy="1522838"/>
            <a:chOff x="0" y="0"/>
            <a:chExt cx="1389637" cy="401077"/>
          </a:xfrm>
        </p:grpSpPr>
        <p:sp>
          <p:nvSpPr>
            <p:cNvPr id="21" name="Freeform 21"/>
            <p:cNvSpPr/>
            <p:nvPr/>
          </p:nvSpPr>
          <p:spPr>
            <a:xfrm>
              <a:off x="0" y="0"/>
              <a:ext cx="1389637" cy="401077"/>
            </a:xfrm>
            <a:custGeom>
              <a:avLst/>
              <a:gdLst/>
              <a:ahLst/>
              <a:cxnLst/>
              <a:rect l="l" t="t" r="r" b="b"/>
              <a:pathLst>
                <a:path w="1389637" h="401077">
                  <a:moveTo>
                    <a:pt x="0" y="0"/>
                  </a:moveTo>
                  <a:lnTo>
                    <a:pt x="1389637" y="0"/>
                  </a:lnTo>
                  <a:lnTo>
                    <a:pt x="1389637" y="401077"/>
                  </a:lnTo>
                  <a:lnTo>
                    <a:pt x="0" y="401077"/>
                  </a:lnTo>
                  <a:close/>
                </a:path>
              </a:pathLst>
            </a:custGeom>
            <a:solidFill>
              <a:srgbClr val="095147"/>
            </a:solidFill>
          </p:spPr>
          <p:txBody>
            <a:bodyPr/>
            <a:lstStyle/>
            <a:p>
              <a:endParaRPr lang="lv-LV"/>
            </a:p>
          </p:txBody>
        </p:sp>
        <p:sp>
          <p:nvSpPr>
            <p:cNvPr id="22" name="TextBox 22"/>
            <p:cNvSpPr txBox="1"/>
            <p:nvPr/>
          </p:nvSpPr>
          <p:spPr>
            <a:xfrm>
              <a:off x="0" y="-104775"/>
              <a:ext cx="1389637" cy="505852"/>
            </a:xfrm>
            <a:prstGeom prst="rect">
              <a:avLst/>
            </a:prstGeom>
          </p:spPr>
          <p:txBody>
            <a:bodyPr lIns="50800" tIns="50800" rIns="50800" bIns="50800" rtlCol="0" anchor="ctr"/>
            <a:lstStyle/>
            <a:p>
              <a:pPr algn="ctr">
                <a:lnSpc>
                  <a:spcPts val="3640"/>
                </a:lnSpc>
              </a:pPr>
              <a:endParaRPr/>
            </a:p>
          </p:txBody>
        </p:sp>
      </p:grpSp>
      <p:sp>
        <p:nvSpPr>
          <p:cNvPr id="23" name="Freeform 23"/>
          <p:cNvSpPr/>
          <p:nvPr/>
        </p:nvSpPr>
        <p:spPr>
          <a:xfrm>
            <a:off x="7131901" y="4397140"/>
            <a:ext cx="3343258" cy="229849"/>
          </a:xfrm>
          <a:custGeom>
            <a:avLst/>
            <a:gdLst/>
            <a:ahLst/>
            <a:cxnLst/>
            <a:rect l="l" t="t" r="r" b="b"/>
            <a:pathLst>
              <a:path w="3343258" h="229849">
                <a:moveTo>
                  <a:pt x="0" y="0"/>
                </a:moveTo>
                <a:lnTo>
                  <a:pt x="3343258" y="0"/>
                </a:lnTo>
                <a:lnTo>
                  <a:pt x="3343258" y="229849"/>
                </a:lnTo>
                <a:lnTo>
                  <a:pt x="0" y="229849"/>
                </a:lnTo>
                <a:lnTo>
                  <a:pt x="0" y="0"/>
                </a:lnTo>
                <a:close/>
              </a:path>
            </a:pathLst>
          </a:custGeom>
          <a:blipFill>
            <a:blip r:embed="rId4"/>
            <a:stretch>
              <a:fillRect/>
            </a:stretch>
          </a:blipFill>
        </p:spPr>
        <p:txBody>
          <a:bodyPr/>
          <a:lstStyle/>
          <a:p>
            <a:endParaRPr lang="lv-LV"/>
          </a:p>
        </p:txBody>
      </p:sp>
      <p:sp>
        <p:nvSpPr>
          <p:cNvPr id="24" name="Freeform 24"/>
          <p:cNvSpPr/>
          <p:nvPr/>
        </p:nvSpPr>
        <p:spPr>
          <a:xfrm>
            <a:off x="6758358" y="3216477"/>
            <a:ext cx="886442" cy="792253"/>
          </a:xfrm>
          <a:custGeom>
            <a:avLst/>
            <a:gdLst/>
            <a:ahLst/>
            <a:cxnLst/>
            <a:rect l="l" t="t" r="r" b="b"/>
            <a:pathLst>
              <a:path w="886442" h="792253">
                <a:moveTo>
                  <a:pt x="0" y="0"/>
                </a:moveTo>
                <a:lnTo>
                  <a:pt x="886442" y="0"/>
                </a:lnTo>
                <a:lnTo>
                  <a:pt x="886442" y="792253"/>
                </a:lnTo>
                <a:lnTo>
                  <a:pt x="0" y="792253"/>
                </a:lnTo>
                <a:lnTo>
                  <a:pt x="0" y="0"/>
                </a:lnTo>
                <a:close/>
              </a:path>
            </a:pathLst>
          </a:custGeom>
          <a:blipFill>
            <a:blip>
              <a:extLst>
                <a:ext uri="{96DAC541-7B7A-43D3-8B79-37D633B846F1}">
                  <asvg:svgBlip xmlns:asvg="http://schemas.microsoft.com/office/drawing/2016/SVG/main" r:embed="rId6"/>
                </a:ext>
              </a:extLst>
            </a:blip>
            <a:stretch>
              <a:fillRect l="-470" r="-470"/>
            </a:stretch>
          </a:blipFill>
        </p:spPr>
        <p:txBody>
          <a:bodyPr/>
          <a:lstStyle/>
          <a:p>
            <a:endParaRPr lang="lv-LV"/>
          </a:p>
        </p:txBody>
      </p:sp>
      <p:grpSp>
        <p:nvGrpSpPr>
          <p:cNvPr id="25" name="Group 25"/>
          <p:cNvGrpSpPr/>
          <p:nvPr/>
        </p:nvGrpSpPr>
        <p:grpSpPr>
          <a:xfrm>
            <a:off x="12597938" y="2887495"/>
            <a:ext cx="4920687" cy="1522838"/>
            <a:chOff x="0" y="0"/>
            <a:chExt cx="1295983" cy="401077"/>
          </a:xfrm>
        </p:grpSpPr>
        <p:sp>
          <p:nvSpPr>
            <p:cNvPr id="26" name="Freeform 26"/>
            <p:cNvSpPr/>
            <p:nvPr/>
          </p:nvSpPr>
          <p:spPr>
            <a:xfrm>
              <a:off x="0" y="0"/>
              <a:ext cx="1295983" cy="401077"/>
            </a:xfrm>
            <a:custGeom>
              <a:avLst/>
              <a:gdLst/>
              <a:ahLst/>
              <a:cxnLst/>
              <a:rect l="l" t="t" r="r" b="b"/>
              <a:pathLst>
                <a:path w="1295983" h="401077">
                  <a:moveTo>
                    <a:pt x="0" y="0"/>
                  </a:moveTo>
                  <a:lnTo>
                    <a:pt x="1295983" y="0"/>
                  </a:lnTo>
                  <a:lnTo>
                    <a:pt x="1295983" y="401077"/>
                  </a:lnTo>
                  <a:lnTo>
                    <a:pt x="0" y="401077"/>
                  </a:lnTo>
                  <a:close/>
                </a:path>
              </a:pathLst>
            </a:custGeom>
            <a:solidFill>
              <a:srgbClr val="0A3331"/>
            </a:solidFill>
          </p:spPr>
          <p:txBody>
            <a:bodyPr/>
            <a:lstStyle/>
            <a:p>
              <a:endParaRPr lang="lv-LV"/>
            </a:p>
          </p:txBody>
        </p:sp>
        <p:sp>
          <p:nvSpPr>
            <p:cNvPr id="27" name="TextBox 27"/>
            <p:cNvSpPr txBox="1"/>
            <p:nvPr/>
          </p:nvSpPr>
          <p:spPr>
            <a:xfrm>
              <a:off x="0" y="-104775"/>
              <a:ext cx="1295983" cy="505852"/>
            </a:xfrm>
            <a:prstGeom prst="rect">
              <a:avLst/>
            </a:prstGeom>
          </p:spPr>
          <p:txBody>
            <a:bodyPr lIns="50800" tIns="50800" rIns="50800" bIns="50800" rtlCol="0" anchor="ctr"/>
            <a:lstStyle/>
            <a:p>
              <a:pPr marL="0" lvl="0" indent="0" algn="ctr">
                <a:lnSpc>
                  <a:spcPts val="3640"/>
                </a:lnSpc>
                <a:spcBef>
                  <a:spcPct val="0"/>
                </a:spcBef>
              </a:pPr>
              <a:endParaRPr/>
            </a:p>
          </p:txBody>
        </p:sp>
      </p:grpSp>
      <p:sp>
        <p:nvSpPr>
          <p:cNvPr id="28" name="Freeform 28"/>
          <p:cNvSpPr/>
          <p:nvPr/>
        </p:nvSpPr>
        <p:spPr>
          <a:xfrm>
            <a:off x="13427827" y="4410333"/>
            <a:ext cx="3343258" cy="229849"/>
          </a:xfrm>
          <a:custGeom>
            <a:avLst/>
            <a:gdLst/>
            <a:ahLst/>
            <a:cxnLst/>
            <a:rect l="l" t="t" r="r" b="b"/>
            <a:pathLst>
              <a:path w="3343258" h="229849">
                <a:moveTo>
                  <a:pt x="0" y="0"/>
                </a:moveTo>
                <a:lnTo>
                  <a:pt x="3343258" y="0"/>
                </a:lnTo>
                <a:lnTo>
                  <a:pt x="3343258" y="229849"/>
                </a:lnTo>
                <a:lnTo>
                  <a:pt x="0" y="229849"/>
                </a:lnTo>
                <a:lnTo>
                  <a:pt x="0" y="0"/>
                </a:lnTo>
                <a:close/>
              </a:path>
            </a:pathLst>
          </a:custGeom>
          <a:blipFill>
            <a:blip r:embed="rId4"/>
            <a:stretch>
              <a:fillRect/>
            </a:stretch>
          </a:blipFill>
        </p:spPr>
        <p:txBody>
          <a:bodyPr/>
          <a:lstStyle/>
          <a:p>
            <a:endParaRPr lang="lv-LV"/>
          </a:p>
        </p:txBody>
      </p:sp>
      <p:sp>
        <p:nvSpPr>
          <p:cNvPr id="29" name="TextBox 29"/>
          <p:cNvSpPr txBox="1"/>
          <p:nvPr/>
        </p:nvSpPr>
        <p:spPr>
          <a:xfrm>
            <a:off x="14340058" y="3024588"/>
            <a:ext cx="2939871" cy="1171575"/>
          </a:xfrm>
          <a:prstGeom prst="rect">
            <a:avLst/>
          </a:prstGeom>
        </p:spPr>
        <p:txBody>
          <a:bodyPr lIns="0" tIns="0" rIns="0" bIns="0" rtlCol="0" anchor="t">
            <a:spAutoFit/>
          </a:bodyPr>
          <a:lstStyle/>
          <a:p>
            <a:pPr algn="l">
              <a:lnSpc>
                <a:spcPts val="3120"/>
              </a:lnSpc>
            </a:pPr>
            <a:r>
              <a:rPr lang="en-US" sz="2600" b="1">
                <a:solidFill>
                  <a:srgbClr val="09E6A1"/>
                </a:solidFill>
                <a:latin typeface="Montserrat Bold"/>
                <a:ea typeface="Montserrat Bold"/>
                <a:cs typeface="Montserrat Bold"/>
                <a:sym typeface="Montserrat Bold"/>
              </a:rPr>
              <a:t>BUSINESS &amp; </a:t>
            </a:r>
          </a:p>
          <a:p>
            <a:pPr algn="l">
              <a:lnSpc>
                <a:spcPts val="3120"/>
              </a:lnSpc>
            </a:pPr>
            <a:r>
              <a:rPr lang="en-US" sz="2600" b="1">
                <a:solidFill>
                  <a:srgbClr val="09E6A1"/>
                </a:solidFill>
                <a:latin typeface="Montserrat Bold"/>
                <a:ea typeface="Montserrat Bold"/>
                <a:cs typeface="Montserrat Bold"/>
                <a:sym typeface="Montserrat Bold"/>
              </a:rPr>
              <a:t>INNOVATION ECOSYSTEM</a:t>
            </a:r>
          </a:p>
        </p:txBody>
      </p:sp>
      <p:sp>
        <p:nvSpPr>
          <p:cNvPr id="30" name="TextBox 30"/>
          <p:cNvSpPr txBox="1"/>
          <p:nvPr/>
        </p:nvSpPr>
        <p:spPr>
          <a:xfrm>
            <a:off x="12595133" y="4735027"/>
            <a:ext cx="4817596" cy="4295775"/>
          </a:xfrm>
          <a:prstGeom prst="rect">
            <a:avLst/>
          </a:prstGeom>
        </p:spPr>
        <p:txBody>
          <a:bodyPr lIns="0" tIns="0" rIns="0" bIns="0" rtlCol="0" anchor="t">
            <a:spAutoFit/>
          </a:bodyPr>
          <a:lstStyle/>
          <a:p>
            <a:pPr marL="561341" lvl="1" indent="-280670" algn="l">
              <a:lnSpc>
                <a:spcPts val="3120"/>
              </a:lnSpc>
              <a:buFont typeface="Arial"/>
              <a:buChar char="•"/>
            </a:pPr>
            <a:r>
              <a:rPr lang="en-US" sz="2600" b="1">
                <a:solidFill>
                  <a:srgbClr val="000000"/>
                </a:solidFill>
                <a:latin typeface="Montserrat Bold"/>
                <a:ea typeface="Montserrat Bold"/>
                <a:cs typeface="Montserrat Bold"/>
                <a:sym typeface="Montserrat Bold"/>
              </a:rPr>
              <a:t>FICIL -</a:t>
            </a:r>
            <a:r>
              <a:rPr lang="en-US" sz="2600">
                <a:solidFill>
                  <a:srgbClr val="000000"/>
                </a:solidFill>
                <a:latin typeface="Montserrat"/>
                <a:ea typeface="Montserrat"/>
                <a:cs typeface="Montserrat"/>
                <a:sym typeface="Montserrat"/>
              </a:rPr>
              <a:t> foreign investor advocacy &amp; policy dialogue</a:t>
            </a:r>
          </a:p>
          <a:p>
            <a:pPr marL="561341" lvl="1" indent="-280670" algn="l">
              <a:lnSpc>
                <a:spcPts val="3120"/>
              </a:lnSpc>
              <a:buFont typeface="Arial"/>
              <a:buChar char="•"/>
            </a:pPr>
            <a:r>
              <a:rPr lang="en-US" sz="2600" b="1">
                <a:solidFill>
                  <a:srgbClr val="000000"/>
                </a:solidFill>
                <a:latin typeface="Montserrat Bold"/>
                <a:ea typeface="Montserrat Bold"/>
                <a:cs typeface="Montserrat Bold"/>
                <a:sym typeface="Montserrat Bold"/>
              </a:rPr>
              <a:t>Ministry of Defence</a:t>
            </a:r>
            <a:r>
              <a:rPr lang="en-US" sz="2600">
                <a:solidFill>
                  <a:srgbClr val="000000"/>
                </a:solidFill>
                <a:latin typeface="Montserrat"/>
                <a:ea typeface="Montserrat"/>
                <a:cs typeface="Montserrat"/>
                <a:sym typeface="Montserrat"/>
              </a:rPr>
              <a:t> – R&amp;D support in defence &amp; dual-use sectors, licencing</a:t>
            </a:r>
          </a:p>
          <a:p>
            <a:pPr marL="561341" lvl="1" indent="-280670" algn="l">
              <a:lnSpc>
                <a:spcPts val="3120"/>
              </a:lnSpc>
              <a:buFont typeface="Arial"/>
              <a:buChar char="•"/>
            </a:pPr>
            <a:r>
              <a:rPr lang="en-US" sz="2600">
                <a:solidFill>
                  <a:srgbClr val="000000"/>
                </a:solidFill>
                <a:latin typeface="Montserrat"/>
                <a:ea typeface="Montserrat"/>
                <a:cs typeface="Montserrat"/>
                <a:sym typeface="Montserrat"/>
              </a:rPr>
              <a:t>Strong industry associations and academia</a:t>
            </a:r>
          </a:p>
          <a:p>
            <a:pPr algn="l">
              <a:lnSpc>
                <a:spcPts val="3120"/>
              </a:lnSpc>
            </a:pPr>
            <a:endParaRPr lang="en-US" sz="2600">
              <a:solidFill>
                <a:srgbClr val="000000"/>
              </a:solidFill>
              <a:latin typeface="Montserrat"/>
              <a:ea typeface="Montserrat"/>
              <a:cs typeface="Montserrat"/>
              <a:sym typeface="Montserrat"/>
            </a:endParaRPr>
          </a:p>
        </p:txBody>
      </p:sp>
      <p:sp>
        <p:nvSpPr>
          <p:cNvPr id="31" name="Freeform 31"/>
          <p:cNvSpPr/>
          <p:nvPr/>
        </p:nvSpPr>
        <p:spPr>
          <a:xfrm>
            <a:off x="13204967" y="3219043"/>
            <a:ext cx="782666" cy="782666"/>
          </a:xfrm>
          <a:custGeom>
            <a:avLst/>
            <a:gdLst/>
            <a:ahLst/>
            <a:cxnLst/>
            <a:rect l="l" t="t" r="r" b="b"/>
            <a:pathLst>
              <a:path w="782666" h="782666">
                <a:moveTo>
                  <a:pt x="0" y="0"/>
                </a:moveTo>
                <a:lnTo>
                  <a:pt x="782666" y="0"/>
                </a:lnTo>
                <a:lnTo>
                  <a:pt x="782666" y="782666"/>
                </a:lnTo>
                <a:lnTo>
                  <a:pt x="0" y="78266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sp>
        <p:nvSpPr>
          <p:cNvPr id="32" name="TextBox 32"/>
          <p:cNvSpPr txBox="1"/>
          <p:nvPr/>
        </p:nvSpPr>
        <p:spPr>
          <a:xfrm>
            <a:off x="1028700" y="822390"/>
            <a:ext cx="10802553" cy="1562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Your trusted support network in Latvia</a:t>
            </a:r>
          </a:p>
        </p:txBody>
      </p:sp>
      <p:sp>
        <p:nvSpPr>
          <p:cNvPr id="33" name="TextBox 33"/>
          <p:cNvSpPr txBox="1"/>
          <p:nvPr/>
        </p:nvSpPr>
        <p:spPr>
          <a:xfrm>
            <a:off x="7928735" y="3049585"/>
            <a:ext cx="3255410" cy="1171575"/>
          </a:xfrm>
          <a:prstGeom prst="rect">
            <a:avLst/>
          </a:prstGeom>
        </p:spPr>
        <p:txBody>
          <a:bodyPr lIns="0" tIns="0" rIns="0" bIns="0" rtlCol="0" anchor="t">
            <a:spAutoFit/>
          </a:bodyPr>
          <a:lstStyle/>
          <a:p>
            <a:pPr algn="l">
              <a:lnSpc>
                <a:spcPts val="3120"/>
              </a:lnSpc>
            </a:pPr>
            <a:r>
              <a:rPr lang="en-US" sz="2600" b="1">
                <a:solidFill>
                  <a:srgbClr val="09E6A1"/>
                </a:solidFill>
                <a:latin typeface="Montserrat Bold"/>
                <a:ea typeface="Montserrat Bold"/>
                <a:cs typeface="Montserrat Bold"/>
                <a:sym typeface="Montserrat Bold"/>
              </a:rPr>
              <a:t>PUBLIC FINANCING &amp; POLICY SUPPORT</a:t>
            </a:r>
          </a:p>
        </p:txBody>
      </p:sp>
      <p:sp>
        <p:nvSpPr>
          <p:cNvPr id="34" name="TextBox 34"/>
          <p:cNvSpPr txBox="1"/>
          <p:nvPr/>
        </p:nvSpPr>
        <p:spPr>
          <a:xfrm>
            <a:off x="6354251" y="4735027"/>
            <a:ext cx="5155252" cy="4686300"/>
          </a:xfrm>
          <a:prstGeom prst="rect">
            <a:avLst/>
          </a:prstGeom>
        </p:spPr>
        <p:txBody>
          <a:bodyPr lIns="0" tIns="0" rIns="0" bIns="0" rtlCol="0" anchor="t">
            <a:spAutoFit/>
          </a:bodyPr>
          <a:lstStyle/>
          <a:p>
            <a:pPr marL="561341" lvl="1" indent="-280670" algn="l">
              <a:lnSpc>
                <a:spcPts val="3120"/>
              </a:lnSpc>
              <a:buFont typeface="Arial"/>
              <a:buChar char="•"/>
            </a:pPr>
            <a:r>
              <a:rPr lang="en-US" sz="2600">
                <a:solidFill>
                  <a:srgbClr val="000000"/>
                </a:solidFill>
                <a:latin typeface="Montserrat"/>
                <a:ea typeface="Montserrat"/>
                <a:cs typeface="Montserrat"/>
                <a:sym typeface="Montserrat"/>
              </a:rPr>
              <a:t>National bank</a:t>
            </a:r>
            <a:r>
              <a:rPr lang="en-US" sz="2600" b="1">
                <a:solidFill>
                  <a:srgbClr val="000000"/>
                </a:solidFill>
                <a:latin typeface="Montserrat Bold"/>
                <a:ea typeface="Montserrat Bold"/>
                <a:cs typeface="Montserrat Bold"/>
                <a:sym typeface="Montserrat Bold"/>
              </a:rPr>
              <a:t> ALTUM -</a:t>
            </a:r>
            <a:r>
              <a:rPr lang="en-US" sz="2600">
                <a:solidFill>
                  <a:srgbClr val="000000"/>
                </a:solidFill>
                <a:latin typeface="Montserrat"/>
                <a:ea typeface="Montserrat"/>
                <a:cs typeface="Montserrat"/>
                <a:sym typeface="Montserrat"/>
              </a:rPr>
              <a:t> loans, guarantees, investment funds</a:t>
            </a:r>
          </a:p>
          <a:p>
            <a:pPr marL="561341" lvl="1" indent="-280670" algn="l">
              <a:lnSpc>
                <a:spcPts val="3120"/>
              </a:lnSpc>
              <a:buFont typeface="Arial"/>
              <a:buChar char="•"/>
            </a:pPr>
            <a:r>
              <a:rPr lang="en-US" sz="2600" b="1">
                <a:solidFill>
                  <a:srgbClr val="000000"/>
                </a:solidFill>
                <a:latin typeface="Montserrat Bold"/>
                <a:ea typeface="Montserrat Bold"/>
                <a:cs typeface="Montserrat Bold"/>
                <a:sym typeface="Montserrat Bold"/>
              </a:rPr>
              <a:t>Large Investment Coordination Council -</a:t>
            </a:r>
            <a:r>
              <a:rPr lang="en-US" sz="2600">
                <a:solidFill>
                  <a:srgbClr val="000000"/>
                </a:solidFill>
                <a:latin typeface="Montserrat"/>
                <a:ea typeface="Montserrat"/>
                <a:cs typeface="Montserrat"/>
                <a:sym typeface="Montserrat"/>
              </a:rPr>
              <a:t> high-level political support for strategic investment projects</a:t>
            </a:r>
          </a:p>
          <a:p>
            <a:pPr marL="561341" lvl="1" indent="-280670" algn="l">
              <a:lnSpc>
                <a:spcPts val="3120"/>
              </a:lnSpc>
              <a:buFont typeface="Arial"/>
              <a:buChar char="•"/>
            </a:pPr>
            <a:r>
              <a:rPr lang="en-US" sz="2600" b="1">
                <a:solidFill>
                  <a:srgbClr val="000000"/>
                </a:solidFill>
                <a:latin typeface="Montserrat Bold"/>
                <a:ea typeface="Montserrat Bold"/>
                <a:cs typeface="Montserrat Bold"/>
                <a:sym typeface="Montserrat Bold"/>
              </a:rPr>
              <a:t>Fast-track </a:t>
            </a:r>
            <a:r>
              <a:rPr lang="en-US" sz="2600">
                <a:solidFill>
                  <a:srgbClr val="000000"/>
                </a:solidFill>
                <a:latin typeface="Montserrat"/>
                <a:ea typeface="Montserrat"/>
                <a:cs typeface="Montserrat"/>
                <a:sym typeface="Montserrat"/>
              </a:rPr>
              <a:t>initiative - 2x faster facilitation of strategic new investments </a:t>
            </a:r>
          </a:p>
          <a:p>
            <a:pPr algn="l">
              <a:lnSpc>
                <a:spcPts val="3120"/>
              </a:lnSpc>
            </a:pPr>
            <a:endParaRPr lang="en-US" sz="2600">
              <a:solidFill>
                <a:srgbClr val="000000"/>
              </a:solidFill>
              <a:latin typeface="Montserrat"/>
              <a:ea typeface="Montserrat"/>
              <a:cs typeface="Montserrat"/>
              <a:sym typeface="Montserrat"/>
            </a:endParaRP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441323" y="9095067"/>
            <a:ext cx="4020420" cy="1115666"/>
          </a:xfrm>
          <a:custGeom>
            <a:avLst/>
            <a:gdLst/>
            <a:ahLst/>
            <a:cxnLst/>
            <a:rect l="l" t="t" r="r" b="b"/>
            <a:pathLst>
              <a:path w="4020420" h="1115666">
                <a:moveTo>
                  <a:pt x="0" y="0"/>
                </a:moveTo>
                <a:lnTo>
                  <a:pt x="4020420" y="0"/>
                </a:lnTo>
                <a:lnTo>
                  <a:pt x="4020420" y="1115667"/>
                </a:lnTo>
                <a:lnTo>
                  <a:pt x="0" y="1115667"/>
                </a:lnTo>
                <a:lnTo>
                  <a:pt x="0" y="0"/>
                </a:lnTo>
                <a:close/>
              </a:path>
            </a:pathLst>
          </a:custGeom>
          <a:blipFill>
            <a:blip r:embed="rId2">
              <a:alphaModFix amt="30000"/>
            </a:blip>
            <a:stretch>
              <a:fillRect/>
            </a:stretch>
          </a:blipFill>
        </p:spPr>
        <p:txBody>
          <a:bodyPr/>
          <a:lstStyle/>
          <a:p>
            <a:endParaRPr lang="lv-LV"/>
          </a:p>
        </p:txBody>
      </p:sp>
      <p:sp>
        <p:nvSpPr>
          <p:cNvPr id="3" name="Freeform 3"/>
          <p:cNvSpPr/>
          <p:nvPr/>
        </p:nvSpPr>
        <p:spPr>
          <a:xfrm>
            <a:off x="-822823" y="1718839"/>
            <a:ext cx="19664393" cy="9267646"/>
          </a:xfrm>
          <a:custGeom>
            <a:avLst/>
            <a:gdLst/>
            <a:ahLst/>
            <a:cxnLst/>
            <a:rect l="l" t="t" r="r" b="b"/>
            <a:pathLst>
              <a:path w="19664393" h="9267646">
                <a:moveTo>
                  <a:pt x="0" y="0"/>
                </a:moveTo>
                <a:lnTo>
                  <a:pt x="19664393" y="0"/>
                </a:lnTo>
                <a:lnTo>
                  <a:pt x="19664393" y="9267646"/>
                </a:lnTo>
                <a:lnTo>
                  <a:pt x="0" y="9267646"/>
                </a:lnTo>
                <a:lnTo>
                  <a:pt x="0" y="0"/>
                </a:lnTo>
                <a:close/>
              </a:path>
            </a:pathLst>
          </a:custGeom>
          <a:blipFill>
            <a:blip>
              <a:extLst>
                <a:ext uri="{96DAC541-7B7A-43D3-8B79-37D633B846F1}">
                  <asvg:svgBlip xmlns:asvg="http://schemas.microsoft.com/office/drawing/2016/SVG/main" r:embed="rId3"/>
                </a:ext>
              </a:extLst>
            </a:blip>
            <a:stretch>
              <a:fillRect r="-1395" b="-14318"/>
            </a:stretch>
          </a:blipFill>
        </p:spPr>
        <p:txBody>
          <a:bodyPr/>
          <a:lstStyle/>
          <a:p>
            <a:endParaRPr lang="lv-LV"/>
          </a:p>
        </p:txBody>
      </p:sp>
      <p:sp>
        <p:nvSpPr>
          <p:cNvPr id="4" name="Freeform 4"/>
          <p:cNvSpPr/>
          <p:nvPr/>
        </p:nvSpPr>
        <p:spPr>
          <a:xfrm>
            <a:off x="9545622" y="2899190"/>
            <a:ext cx="102078" cy="102078"/>
          </a:xfrm>
          <a:custGeom>
            <a:avLst/>
            <a:gdLst/>
            <a:ahLst/>
            <a:cxnLst/>
            <a:rect l="l" t="t" r="r" b="b"/>
            <a:pathLst>
              <a:path w="102078" h="102078">
                <a:moveTo>
                  <a:pt x="0" y="0"/>
                </a:moveTo>
                <a:lnTo>
                  <a:pt x="102078" y="0"/>
                </a:lnTo>
                <a:lnTo>
                  <a:pt x="102078" y="102078"/>
                </a:lnTo>
                <a:lnTo>
                  <a:pt x="0" y="10207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5" name="Freeform 5"/>
          <p:cNvSpPr/>
          <p:nvPr/>
        </p:nvSpPr>
        <p:spPr>
          <a:xfrm>
            <a:off x="9923760" y="3663782"/>
            <a:ext cx="102078" cy="102078"/>
          </a:xfrm>
          <a:custGeom>
            <a:avLst/>
            <a:gdLst/>
            <a:ahLst/>
            <a:cxnLst/>
            <a:rect l="l" t="t" r="r" b="b"/>
            <a:pathLst>
              <a:path w="102078" h="102078">
                <a:moveTo>
                  <a:pt x="0" y="0"/>
                </a:moveTo>
                <a:lnTo>
                  <a:pt x="102078" y="0"/>
                </a:lnTo>
                <a:lnTo>
                  <a:pt x="102078" y="102078"/>
                </a:lnTo>
                <a:lnTo>
                  <a:pt x="0" y="10207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6" name="Freeform 6"/>
          <p:cNvSpPr/>
          <p:nvPr/>
        </p:nvSpPr>
        <p:spPr>
          <a:xfrm>
            <a:off x="8922773" y="3469493"/>
            <a:ext cx="102078" cy="102078"/>
          </a:xfrm>
          <a:custGeom>
            <a:avLst/>
            <a:gdLst/>
            <a:ahLst/>
            <a:cxnLst/>
            <a:rect l="l" t="t" r="r" b="b"/>
            <a:pathLst>
              <a:path w="102078" h="102078">
                <a:moveTo>
                  <a:pt x="0" y="0"/>
                </a:moveTo>
                <a:lnTo>
                  <a:pt x="102078" y="0"/>
                </a:lnTo>
                <a:lnTo>
                  <a:pt x="102078" y="102078"/>
                </a:lnTo>
                <a:lnTo>
                  <a:pt x="0" y="10207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7" name="Freeform 7"/>
          <p:cNvSpPr/>
          <p:nvPr/>
        </p:nvSpPr>
        <p:spPr>
          <a:xfrm>
            <a:off x="9138778" y="3663782"/>
            <a:ext cx="102078" cy="102078"/>
          </a:xfrm>
          <a:custGeom>
            <a:avLst/>
            <a:gdLst/>
            <a:ahLst/>
            <a:cxnLst/>
            <a:rect l="l" t="t" r="r" b="b"/>
            <a:pathLst>
              <a:path w="102078" h="102078">
                <a:moveTo>
                  <a:pt x="0" y="0"/>
                </a:moveTo>
                <a:lnTo>
                  <a:pt x="102078" y="0"/>
                </a:lnTo>
                <a:lnTo>
                  <a:pt x="102078" y="102078"/>
                </a:lnTo>
                <a:lnTo>
                  <a:pt x="0" y="10207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8" name="Freeform 8"/>
          <p:cNvSpPr/>
          <p:nvPr/>
        </p:nvSpPr>
        <p:spPr>
          <a:xfrm>
            <a:off x="8871734" y="3921850"/>
            <a:ext cx="102078" cy="102078"/>
          </a:xfrm>
          <a:custGeom>
            <a:avLst/>
            <a:gdLst/>
            <a:ahLst/>
            <a:cxnLst/>
            <a:rect l="l" t="t" r="r" b="b"/>
            <a:pathLst>
              <a:path w="102078" h="102078">
                <a:moveTo>
                  <a:pt x="0" y="0"/>
                </a:moveTo>
                <a:lnTo>
                  <a:pt x="102078" y="0"/>
                </a:lnTo>
                <a:lnTo>
                  <a:pt x="102078" y="102078"/>
                </a:lnTo>
                <a:lnTo>
                  <a:pt x="0" y="10207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9" name="Freeform 9"/>
          <p:cNvSpPr/>
          <p:nvPr/>
        </p:nvSpPr>
        <p:spPr>
          <a:xfrm>
            <a:off x="8600045" y="3857998"/>
            <a:ext cx="102078" cy="102078"/>
          </a:xfrm>
          <a:custGeom>
            <a:avLst/>
            <a:gdLst/>
            <a:ahLst/>
            <a:cxnLst/>
            <a:rect l="l" t="t" r="r" b="b"/>
            <a:pathLst>
              <a:path w="102078" h="102078">
                <a:moveTo>
                  <a:pt x="0" y="0"/>
                </a:moveTo>
                <a:lnTo>
                  <a:pt x="102078" y="0"/>
                </a:lnTo>
                <a:lnTo>
                  <a:pt x="102078" y="102078"/>
                </a:lnTo>
                <a:lnTo>
                  <a:pt x="0" y="10207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10" name="Freeform 10"/>
          <p:cNvSpPr/>
          <p:nvPr/>
        </p:nvSpPr>
        <p:spPr>
          <a:xfrm>
            <a:off x="8422184" y="3721967"/>
            <a:ext cx="102078" cy="102078"/>
          </a:xfrm>
          <a:custGeom>
            <a:avLst/>
            <a:gdLst/>
            <a:ahLst/>
            <a:cxnLst/>
            <a:rect l="l" t="t" r="r" b="b"/>
            <a:pathLst>
              <a:path w="102078" h="102078">
                <a:moveTo>
                  <a:pt x="0" y="0"/>
                </a:moveTo>
                <a:lnTo>
                  <a:pt x="102078" y="0"/>
                </a:lnTo>
                <a:lnTo>
                  <a:pt x="102078" y="102078"/>
                </a:lnTo>
                <a:lnTo>
                  <a:pt x="0" y="10207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1" name="TextBox 11"/>
          <p:cNvSpPr txBox="1"/>
          <p:nvPr/>
        </p:nvSpPr>
        <p:spPr>
          <a:xfrm>
            <a:off x="7797259" y="3482432"/>
            <a:ext cx="1187825" cy="291979"/>
          </a:xfrm>
          <a:prstGeom prst="rect">
            <a:avLst/>
          </a:prstGeom>
        </p:spPr>
        <p:txBody>
          <a:bodyPr lIns="0" tIns="0" rIns="0" bIns="0" rtlCol="0" anchor="t">
            <a:spAutoFit/>
          </a:bodyPr>
          <a:lstStyle/>
          <a:p>
            <a:pPr algn="l">
              <a:lnSpc>
                <a:spcPts val="2074"/>
              </a:lnSpc>
            </a:pPr>
            <a:r>
              <a:rPr lang="en-US" sz="1728">
                <a:solidFill>
                  <a:srgbClr val="000000"/>
                </a:solidFill>
                <a:latin typeface="Armin Grotesk 2"/>
                <a:ea typeface="Armin Grotesk 2"/>
                <a:cs typeface="Armin Grotesk 2"/>
                <a:sym typeface="Armin Grotesk 2"/>
              </a:rPr>
              <a:t>Brussels</a:t>
            </a:r>
          </a:p>
        </p:txBody>
      </p:sp>
      <p:sp>
        <p:nvSpPr>
          <p:cNvPr id="12" name="Freeform 12"/>
          <p:cNvSpPr/>
          <p:nvPr/>
        </p:nvSpPr>
        <p:spPr>
          <a:xfrm>
            <a:off x="8651084" y="3520532"/>
            <a:ext cx="102078" cy="102078"/>
          </a:xfrm>
          <a:custGeom>
            <a:avLst/>
            <a:gdLst/>
            <a:ahLst/>
            <a:cxnLst/>
            <a:rect l="l" t="t" r="r" b="b"/>
            <a:pathLst>
              <a:path w="102078" h="102078">
                <a:moveTo>
                  <a:pt x="0" y="0"/>
                </a:moveTo>
                <a:lnTo>
                  <a:pt x="102078" y="0"/>
                </a:lnTo>
                <a:lnTo>
                  <a:pt x="102078" y="102078"/>
                </a:lnTo>
                <a:lnTo>
                  <a:pt x="0" y="10207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13" name="Freeform 13"/>
          <p:cNvSpPr/>
          <p:nvPr/>
        </p:nvSpPr>
        <p:spPr>
          <a:xfrm>
            <a:off x="8600045" y="3408587"/>
            <a:ext cx="102078" cy="102078"/>
          </a:xfrm>
          <a:custGeom>
            <a:avLst/>
            <a:gdLst/>
            <a:ahLst/>
            <a:cxnLst/>
            <a:rect l="l" t="t" r="r" b="b"/>
            <a:pathLst>
              <a:path w="102078" h="102078">
                <a:moveTo>
                  <a:pt x="0" y="0"/>
                </a:moveTo>
                <a:lnTo>
                  <a:pt x="102078" y="0"/>
                </a:lnTo>
                <a:lnTo>
                  <a:pt x="102078" y="102078"/>
                </a:lnTo>
                <a:lnTo>
                  <a:pt x="0" y="10207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4" name="Freeform 14"/>
          <p:cNvSpPr/>
          <p:nvPr/>
        </p:nvSpPr>
        <p:spPr>
          <a:xfrm>
            <a:off x="8320106" y="3408587"/>
            <a:ext cx="102078" cy="102078"/>
          </a:xfrm>
          <a:custGeom>
            <a:avLst/>
            <a:gdLst/>
            <a:ahLst/>
            <a:cxnLst/>
            <a:rect l="l" t="t" r="r" b="b"/>
            <a:pathLst>
              <a:path w="102078" h="102078">
                <a:moveTo>
                  <a:pt x="0" y="0"/>
                </a:moveTo>
                <a:lnTo>
                  <a:pt x="102078" y="0"/>
                </a:lnTo>
                <a:lnTo>
                  <a:pt x="102078" y="102078"/>
                </a:lnTo>
                <a:lnTo>
                  <a:pt x="0" y="10207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5" name="Freeform 15"/>
          <p:cNvSpPr/>
          <p:nvPr/>
        </p:nvSpPr>
        <p:spPr>
          <a:xfrm>
            <a:off x="4013225" y="3969057"/>
            <a:ext cx="102078" cy="102078"/>
          </a:xfrm>
          <a:custGeom>
            <a:avLst/>
            <a:gdLst/>
            <a:ahLst/>
            <a:cxnLst/>
            <a:rect l="l" t="t" r="r" b="b"/>
            <a:pathLst>
              <a:path w="102078" h="102078">
                <a:moveTo>
                  <a:pt x="0" y="0"/>
                </a:moveTo>
                <a:lnTo>
                  <a:pt x="102078" y="0"/>
                </a:lnTo>
                <a:lnTo>
                  <a:pt x="102078" y="102078"/>
                </a:lnTo>
                <a:lnTo>
                  <a:pt x="0" y="10207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6" name="Freeform 16"/>
          <p:cNvSpPr/>
          <p:nvPr/>
        </p:nvSpPr>
        <p:spPr>
          <a:xfrm>
            <a:off x="10289408" y="4677524"/>
            <a:ext cx="102078" cy="102078"/>
          </a:xfrm>
          <a:custGeom>
            <a:avLst/>
            <a:gdLst/>
            <a:ahLst/>
            <a:cxnLst/>
            <a:rect l="l" t="t" r="r" b="b"/>
            <a:pathLst>
              <a:path w="102078" h="102078">
                <a:moveTo>
                  <a:pt x="0" y="0"/>
                </a:moveTo>
                <a:lnTo>
                  <a:pt x="102078" y="0"/>
                </a:lnTo>
                <a:lnTo>
                  <a:pt x="102078" y="102078"/>
                </a:lnTo>
                <a:lnTo>
                  <a:pt x="0" y="10207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lv-LV"/>
          </a:p>
        </p:txBody>
      </p:sp>
      <p:sp>
        <p:nvSpPr>
          <p:cNvPr id="17" name="Freeform 17"/>
          <p:cNvSpPr/>
          <p:nvPr/>
        </p:nvSpPr>
        <p:spPr>
          <a:xfrm>
            <a:off x="11373657" y="5241492"/>
            <a:ext cx="102078" cy="102078"/>
          </a:xfrm>
          <a:custGeom>
            <a:avLst/>
            <a:gdLst/>
            <a:ahLst/>
            <a:cxnLst/>
            <a:rect l="l" t="t" r="r" b="b"/>
            <a:pathLst>
              <a:path w="102078" h="102078">
                <a:moveTo>
                  <a:pt x="0" y="0"/>
                </a:moveTo>
                <a:lnTo>
                  <a:pt x="102078" y="0"/>
                </a:lnTo>
                <a:lnTo>
                  <a:pt x="102078" y="102078"/>
                </a:lnTo>
                <a:lnTo>
                  <a:pt x="0" y="10207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8" name="Freeform 18"/>
          <p:cNvSpPr/>
          <p:nvPr/>
        </p:nvSpPr>
        <p:spPr>
          <a:xfrm>
            <a:off x="12105648" y="4285844"/>
            <a:ext cx="102078" cy="102078"/>
          </a:xfrm>
          <a:custGeom>
            <a:avLst/>
            <a:gdLst/>
            <a:ahLst/>
            <a:cxnLst/>
            <a:rect l="l" t="t" r="r" b="b"/>
            <a:pathLst>
              <a:path w="102078" h="102078">
                <a:moveTo>
                  <a:pt x="0" y="0"/>
                </a:moveTo>
                <a:lnTo>
                  <a:pt x="102078" y="0"/>
                </a:lnTo>
                <a:lnTo>
                  <a:pt x="102078" y="102078"/>
                </a:lnTo>
                <a:lnTo>
                  <a:pt x="0" y="10207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9" name="Freeform 19"/>
          <p:cNvSpPr/>
          <p:nvPr/>
        </p:nvSpPr>
        <p:spPr>
          <a:xfrm>
            <a:off x="15269524" y="4402714"/>
            <a:ext cx="102078" cy="102078"/>
          </a:xfrm>
          <a:custGeom>
            <a:avLst/>
            <a:gdLst/>
            <a:ahLst/>
            <a:cxnLst/>
            <a:rect l="l" t="t" r="r" b="b"/>
            <a:pathLst>
              <a:path w="102078" h="102078">
                <a:moveTo>
                  <a:pt x="0" y="0"/>
                </a:moveTo>
                <a:lnTo>
                  <a:pt x="102078" y="0"/>
                </a:lnTo>
                <a:lnTo>
                  <a:pt x="102078" y="102078"/>
                </a:lnTo>
                <a:lnTo>
                  <a:pt x="0" y="10207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20" name="Freeform 20"/>
          <p:cNvSpPr/>
          <p:nvPr/>
        </p:nvSpPr>
        <p:spPr>
          <a:xfrm>
            <a:off x="16020749" y="4555831"/>
            <a:ext cx="102078" cy="102078"/>
          </a:xfrm>
          <a:custGeom>
            <a:avLst/>
            <a:gdLst/>
            <a:ahLst/>
            <a:cxnLst/>
            <a:rect l="l" t="t" r="r" b="b"/>
            <a:pathLst>
              <a:path w="102078" h="102078">
                <a:moveTo>
                  <a:pt x="0" y="0"/>
                </a:moveTo>
                <a:lnTo>
                  <a:pt x="102079" y="0"/>
                </a:lnTo>
                <a:lnTo>
                  <a:pt x="102079" y="102078"/>
                </a:lnTo>
                <a:lnTo>
                  <a:pt x="0" y="10207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21" name="Freeform 21"/>
          <p:cNvSpPr/>
          <p:nvPr/>
        </p:nvSpPr>
        <p:spPr>
          <a:xfrm>
            <a:off x="8843341" y="2938856"/>
            <a:ext cx="102078" cy="102078"/>
          </a:xfrm>
          <a:custGeom>
            <a:avLst/>
            <a:gdLst/>
            <a:ahLst/>
            <a:cxnLst/>
            <a:rect l="l" t="t" r="r" b="b"/>
            <a:pathLst>
              <a:path w="102078" h="102078">
                <a:moveTo>
                  <a:pt x="0" y="0"/>
                </a:moveTo>
                <a:lnTo>
                  <a:pt x="102078" y="0"/>
                </a:lnTo>
                <a:lnTo>
                  <a:pt x="102078" y="102078"/>
                </a:lnTo>
                <a:lnTo>
                  <a:pt x="0" y="10207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lv-LV"/>
          </a:p>
        </p:txBody>
      </p:sp>
      <p:sp>
        <p:nvSpPr>
          <p:cNvPr id="22" name="Freeform 22"/>
          <p:cNvSpPr/>
          <p:nvPr/>
        </p:nvSpPr>
        <p:spPr>
          <a:xfrm>
            <a:off x="9154938" y="2989979"/>
            <a:ext cx="102078" cy="102078"/>
          </a:xfrm>
          <a:custGeom>
            <a:avLst/>
            <a:gdLst/>
            <a:ahLst/>
            <a:cxnLst/>
            <a:rect l="l" t="t" r="r" b="b"/>
            <a:pathLst>
              <a:path w="102078" h="102078">
                <a:moveTo>
                  <a:pt x="0" y="0"/>
                </a:moveTo>
                <a:lnTo>
                  <a:pt x="102078" y="0"/>
                </a:lnTo>
                <a:lnTo>
                  <a:pt x="102078" y="102078"/>
                </a:lnTo>
                <a:lnTo>
                  <a:pt x="0" y="10207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lv-LV"/>
          </a:p>
        </p:txBody>
      </p:sp>
      <p:sp>
        <p:nvSpPr>
          <p:cNvPr id="23" name="Freeform 23"/>
          <p:cNvSpPr/>
          <p:nvPr/>
        </p:nvSpPr>
        <p:spPr>
          <a:xfrm>
            <a:off x="8945419" y="3140643"/>
            <a:ext cx="102078" cy="102078"/>
          </a:xfrm>
          <a:custGeom>
            <a:avLst/>
            <a:gdLst/>
            <a:ahLst/>
            <a:cxnLst/>
            <a:rect l="l" t="t" r="r" b="b"/>
            <a:pathLst>
              <a:path w="102078" h="102078">
                <a:moveTo>
                  <a:pt x="0" y="0"/>
                </a:moveTo>
                <a:lnTo>
                  <a:pt x="102078" y="0"/>
                </a:lnTo>
                <a:lnTo>
                  <a:pt x="102078" y="102079"/>
                </a:lnTo>
                <a:lnTo>
                  <a:pt x="0" y="10207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lv-LV"/>
          </a:p>
        </p:txBody>
      </p:sp>
      <p:sp>
        <p:nvSpPr>
          <p:cNvPr id="24" name="TextBox 24"/>
          <p:cNvSpPr txBox="1"/>
          <p:nvPr/>
        </p:nvSpPr>
        <p:spPr>
          <a:xfrm>
            <a:off x="7308134" y="4044904"/>
            <a:ext cx="1156209" cy="291979"/>
          </a:xfrm>
          <a:prstGeom prst="rect">
            <a:avLst/>
          </a:prstGeom>
        </p:spPr>
        <p:txBody>
          <a:bodyPr lIns="0" tIns="0" rIns="0" bIns="0" rtlCol="0" anchor="t">
            <a:spAutoFit/>
          </a:bodyPr>
          <a:lstStyle/>
          <a:p>
            <a:pPr algn="l">
              <a:lnSpc>
                <a:spcPts val="2074"/>
              </a:lnSpc>
            </a:pPr>
            <a:r>
              <a:rPr lang="en-US" sz="1728">
                <a:solidFill>
                  <a:srgbClr val="000000"/>
                </a:solidFill>
                <a:latin typeface="Armin Grotesk 2"/>
                <a:ea typeface="Armin Grotesk 2"/>
                <a:cs typeface="Armin Grotesk 2"/>
                <a:sym typeface="Armin Grotesk 2"/>
              </a:rPr>
              <a:t>Barcelona</a:t>
            </a:r>
          </a:p>
        </p:txBody>
      </p:sp>
      <p:sp>
        <p:nvSpPr>
          <p:cNvPr id="25" name="Freeform 25"/>
          <p:cNvSpPr/>
          <p:nvPr/>
        </p:nvSpPr>
        <p:spPr>
          <a:xfrm>
            <a:off x="8371145" y="4122771"/>
            <a:ext cx="102078" cy="102078"/>
          </a:xfrm>
          <a:custGeom>
            <a:avLst/>
            <a:gdLst/>
            <a:ahLst/>
            <a:cxnLst/>
            <a:rect l="l" t="t" r="r" b="b"/>
            <a:pathLst>
              <a:path w="102078" h="102078">
                <a:moveTo>
                  <a:pt x="0" y="0"/>
                </a:moveTo>
                <a:lnTo>
                  <a:pt x="102078" y="0"/>
                </a:lnTo>
                <a:lnTo>
                  <a:pt x="102078" y="102078"/>
                </a:lnTo>
                <a:lnTo>
                  <a:pt x="0" y="10207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26" name="TextBox 26"/>
          <p:cNvSpPr txBox="1"/>
          <p:nvPr/>
        </p:nvSpPr>
        <p:spPr>
          <a:xfrm>
            <a:off x="15472131" y="9096690"/>
            <a:ext cx="1714162" cy="291979"/>
          </a:xfrm>
          <a:prstGeom prst="rect">
            <a:avLst/>
          </a:prstGeom>
        </p:spPr>
        <p:txBody>
          <a:bodyPr lIns="0" tIns="0" rIns="0" bIns="0" rtlCol="0" anchor="t">
            <a:spAutoFit/>
          </a:bodyPr>
          <a:lstStyle/>
          <a:p>
            <a:pPr algn="ctr">
              <a:lnSpc>
                <a:spcPts val="2074"/>
              </a:lnSpc>
            </a:pPr>
            <a:r>
              <a:rPr lang="en-US" sz="1728">
                <a:solidFill>
                  <a:srgbClr val="000000"/>
                </a:solidFill>
                <a:latin typeface="Armin Grotesk 2"/>
                <a:ea typeface="Armin Grotesk 2"/>
                <a:cs typeface="Armin Grotesk 2"/>
                <a:sym typeface="Armin Grotesk 2"/>
              </a:rPr>
              <a:t>Melbourne</a:t>
            </a:r>
          </a:p>
        </p:txBody>
      </p:sp>
      <p:sp>
        <p:nvSpPr>
          <p:cNvPr id="27" name="TextBox 27"/>
          <p:cNvSpPr txBox="1"/>
          <p:nvPr/>
        </p:nvSpPr>
        <p:spPr>
          <a:xfrm>
            <a:off x="16122828" y="4575079"/>
            <a:ext cx="1714162" cy="291979"/>
          </a:xfrm>
          <a:prstGeom prst="rect">
            <a:avLst/>
          </a:prstGeom>
        </p:spPr>
        <p:txBody>
          <a:bodyPr lIns="0" tIns="0" rIns="0" bIns="0" rtlCol="0" anchor="t">
            <a:spAutoFit/>
          </a:bodyPr>
          <a:lstStyle/>
          <a:p>
            <a:pPr algn="l">
              <a:lnSpc>
                <a:spcPts val="2074"/>
              </a:lnSpc>
            </a:pPr>
            <a:r>
              <a:rPr lang="en-US" sz="1728">
                <a:solidFill>
                  <a:srgbClr val="000000"/>
                </a:solidFill>
                <a:latin typeface="Armin Grotesk 2"/>
                <a:ea typeface="Armin Grotesk 2"/>
                <a:cs typeface="Armin Grotesk 2"/>
                <a:sym typeface="Armin Grotesk 2"/>
              </a:rPr>
              <a:t>Tokyo</a:t>
            </a:r>
          </a:p>
        </p:txBody>
      </p:sp>
      <p:sp>
        <p:nvSpPr>
          <p:cNvPr id="28" name="TextBox 28"/>
          <p:cNvSpPr txBox="1"/>
          <p:nvPr/>
        </p:nvSpPr>
        <p:spPr>
          <a:xfrm>
            <a:off x="14957823" y="4135710"/>
            <a:ext cx="1714162" cy="291979"/>
          </a:xfrm>
          <a:prstGeom prst="rect">
            <a:avLst/>
          </a:prstGeom>
        </p:spPr>
        <p:txBody>
          <a:bodyPr lIns="0" tIns="0" rIns="0" bIns="0" rtlCol="0" anchor="t">
            <a:spAutoFit/>
          </a:bodyPr>
          <a:lstStyle/>
          <a:p>
            <a:pPr algn="l">
              <a:lnSpc>
                <a:spcPts val="2074"/>
              </a:lnSpc>
            </a:pPr>
            <a:r>
              <a:rPr lang="en-US" sz="1728">
                <a:solidFill>
                  <a:srgbClr val="000000"/>
                </a:solidFill>
                <a:latin typeface="Armin Grotesk 2"/>
                <a:ea typeface="Armin Grotesk 2"/>
                <a:cs typeface="Armin Grotesk 2"/>
                <a:sym typeface="Armin Grotesk 2"/>
              </a:rPr>
              <a:t>Seoul</a:t>
            </a:r>
          </a:p>
        </p:txBody>
      </p:sp>
      <p:sp>
        <p:nvSpPr>
          <p:cNvPr id="29" name="TextBox 29"/>
          <p:cNvSpPr txBox="1"/>
          <p:nvPr/>
        </p:nvSpPr>
        <p:spPr>
          <a:xfrm>
            <a:off x="12156687" y="4033632"/>
            <a:ext cx="1714162" cy="291979"/>
          </a:xfrm>
          <a:prstGeom prst="rect">
            <a:avLst/>
          </a:prstGeom>
        </p:spPr>
        <p:txBody>
          <a:bodyPr lIns="0" tIns="0" rIns="0" bIns="0" rtlCol="0" anchor="t">
            <a:spAutoFit/>
          </a:bodyPr>
          <a:lstStyle/>
          <a:p>
            <a:pPr algn="l">
              <a:lnSpc>
                <a:spcPts val="2074"/>
              </a:lnSpc>
            </a:pPr>
            <a:r>
              <a:rPr lang="en-US" sz="1728">
                <a:solidFill>
                  <a:srgbClr val="000000"/>
                </a:solidFill>
                <a:latin typeface="Armin Grotesk 2"/>
                <a:ea typeface="Armin Grotesk 2"/>
                <a:cs typeface="Armin Grotesk 2"/>
                <a:sym typeface="Armin Grotesk 2"/>
              </a:rPr>
              <a:t>Tashkenta</a:t>
            </a:r>
          </a:p>
        </p:txBody>
      </p:sp>
      <p:sp>
        <p:nvSpPr>
          <p:cNvPr id="30" name="TextBox 30"/>
          <p:cNvSpPr txBox="1"/>
          <p:nvPr/>
        </p:nvSpPr>
        <p:spPr>
          <a:xfrm>
            <a:off x="11057251" y="5268239"/>
            <a:ext cx="1714162" cy="291979"/>
          </a:xfrm>
          <a:prstGeom prst="rect">
            <a:avLst/>
          </a:prstGeom>
        </p:spPr>
        <p:txBody>
          <a:bodyPr lIns="0" tIns="0" rIns="0" bIns="0" rtlCol="0" anchor="t">
            <a:spAutoFit/>
          </a:bodyPr>
          <a:lstStyle/>
          <a:p>
            <a:pPr algn="l">
              <a:lnSpc>
                <a:spcPts val="2074"/>
              </a:lnSpc>
            </a:pPr>
            <a:r>
              <a:rPr lang="en-US" sz="1728">
                <a:solidFill>
                  <a:srgbClr val="000000"/>
                </a:solidFill>
                <a:latin typeface="Armin Grotesk 2"/>
                <a:ea typeface="Armin Grotesk 2"/>
                <a:cs typeface="Armin Grotesk 2"/>
                <a:sym typeface="Armin Grotesk 2"/>
              </a:rPr>
              <a:t>Dubai</a:t>
            </a:r>
          </a:p>
        </p:txBody>
      </p:sp>
      <p:sp>
        <p:nvSpPr>
          <p:cNvPr id="31" name="TextBox 31"/>
          <p:cNvSpPr txBox="1"/>
          <p:nvPr/>
        </p:nvSpPr>
        <p:spPr>
          <a:xfrm>
            <a:off x="10391486" y="4574990"/>
            <a:ext cx="1714162" cy="291979"/>
          </a:xfrm>
          <a:prstGeom prst="rect">
            <a:avLst/>
          </a:prstGeom>
        </p:spPr>
        <p:txBody>
          <a:bodyPr lIns="0" tIns="0" rIns="0" bIns="0" rtlCol="0" anchor="t">
            <a:spAutoFit/>
          </a:bodyPr>
          <a:lstStyle/>
          <a:p>
            <a:pPr algn="l">
              <a:lnSpc>
                <a:spcPts val="2074"/>
              </a:lnSpc>
            </a:pPr>
            <a:r>
              <a:rPr lang="en-US" sz="1728">
                <a:solidFill>
                  <a:srgbClr val="000000"/>
                </a:solidFill>
                <a:latin typeface="Armin Grotesk 2"/>
                <a:ea typeface="Armin Grotesk 2"/>
                <a:cs typeface="Armin Grotesk 2"/>
                <a:sym typeface="Armin Grotesk 2"/>
              </a:rPr>
              <a:t>Tel Aviv</a:t>
            </a:r>
          </a:p>
        </p:txBody>
      </p:sp>
      <p:sp>
        <p:nvSpPr>
          <p:cNvPr id="32" name="TextBox 32"/>
          <p:cNvSpPr txBox="1"/>
          <p:nvPr/>
        </p:nvSpPr>
        <p:spPr>
          <a:xfrm>
            <a:off x="3076753" y="3855056"/>
            <a:ext cx="1038550" cy="291979"/>
          </a:xfrm>
          <a:prstGeom prst="rect">
            <a:avLst/>
          </a:prstGeom>
        </p:spPr>
        <p:txBody>
          <a:bodyPr lIns="0" tIns="0" rIns="0" bIns="0" rtlCol="0" anchor="t">
            <a:spAutoFit/>
          </a:bodyPr>
          <a:lstStyle/>
          <a:p>
            <a:pPr algn="l">
              <a:lnSpc>
                <a:spcPts val="2074"/>
              </a:lnSpc>
            </a:pPr>
            <a:r>
              <a:rPr lang="en-US" sz="1728">
                <a:solidFill>
                  <a:srgbClr val="000000"/>
                </a:solidFill>
                <a:latin typeface="Armin Grotesk 2"/>
                <a:ea typeface="Armin Grotesk 2"/>
                <a:cs typeface="Armin Grotesk 2"/>
                <a:sym typeface="Armin Grotesk 2"/>
              </a:rPr>
              <a:t>Toronto</a:t>
            </a:r>
          </a:p>
        </p:txBody>
      </p:sp>
      <p:sp>
        <p:nvSpPr>
          <p:cNvPr id="33" name="TextBox 33"/>
          <p:cNvSpPr txBox="1"/>
          <p:nvPr/>
        </p:nvSpPr>
        <p:spPr>
          <a:xfrm>
            <a:off x="9834349" y="3077702"/>
            <a:ext cx="566078" cy="291939"/>
          </a:xfrm>
          <a:prstGeom prst="rect">
            <a:avLst/>
          </a:prstGeom>
        </p:spPr>
        <p:txBody>
          <a:bodyPr lIns="0" tIns="0" rIns="0" bIns="0" rtlCol="0" anchor="t">
            <a:spAutoFit/>
          </a:bodyPr>
          <a:lstStyle/>
          <a:p>
            <a:pPr algn="l">
              <a:lnSpc>
                <a:spcPts val="2074"/>
              </a:lnSpc>
            </a:pPr>
            <a:r>
              <a:rPr lang="en-US" sz="1728">
                <a:solidFill>
                  <a:srgbClr val="000000"/>
                </a:solidFill>
                <a:latin typeface="Armin Grotesk 2"/>
                <a:ea typeface="Armin Grotesk 2"/>
                <a:cs typeface="Armin Grotesk 2"/>
                <a:sym typeface="Armin Grotesk 2"/>
              </a:rPr>
              <a:t>RĪGA</a:t>
            </a:r>
          </a:p>
        </p:txBody>
      </p:sp>
      <p:sp>
        <p:nvSpPr>
          <p:cNvPr id="34" name="TextBox 34"/>
          <p:cNvSpPr txBox="1"/>
          <p:nvPr/>
        </p:nvSpPr>
        <p:spPr>
          <a:xfrm>
            <a:off x="9647700" y="2705197"/>
            <a:ext cx="1714162" cy="291939"/>
          </a:xfrm>
          <a:prstGeom prst="rect">
            <a:avLst/>
          </a:prstGeom>
        </p:spPr>
        <p:txBody>
          <a:bodyPr lIns="0" tIns="0" rIns="0" bIns="0" rtlCol="0" anchor="t">
            <a:spAutoFit/>
          </a:bodyPr>
          <a:lstStyle/>
          <a:p>
            <a:pPr algn="l">
              <a:lnSpc>
                <a:spcPts val="2074"/>
              </a:lnSpc>
            </a:pPr>
            <a:r>
              <a:rPr lang="en-US" sz="1728">
                <a:solidFill>
                  <a:srgbClr val="000000"/>
                </a:solidFill>
                <a:latin typeface="Armin Grotesk 2"/>
                <a:ea typeface="Armin Grotesk 2"/>
                <a:cs typeface="Armin Grotesk 2"/>
                <a:sym typeface="Armin Grotesk 2"/>
              </a:rPr>
              <a:t>Helsinki</a:t>
            </a:r>
          </a:p>
        </p:txBody>
      </p:sp>
      <p:sp>
        <p:nvSpPr>
          <p:cNvPr id="35" name="TextBox 35"/>
          <p:cNvSpPr txBox="1"/>
          <p:nvPr/>
        </p:nvSpPr>
        <p:spPr>
          <a:xfrm>
            <a:off x="10087554" y="3601237"/>
            <a:ext cx="1714162" cy="291979"/>
          </a:xfrm>
          <a:prstGeom prst="rect">
            <a:avLst/>
          </a:prstGeom>
        </p:spPr>
        <p:txBody>
          <a:bodyPr lIns="0" tIns="0" rIns="0" bIns="0" rtlCol="0" anchor="t">
            <a:spAutoFit/>
          </a:bodyPr>
          <a:lstStyle/>
          <a:p>
            <a:pPr algn="l">
              <a:lnSpc>
                <a:spcPts val="2074"/>
              </a:lnSpc>
            </a:pPr>
            <a:r>
              <a:rPr lang="en-US" sz="1728">
                <a:solidFill>
                  <a:srgbClr val="000000"/>
                </a:solidFill>
                <a:latin typeface="Armin Grotesk 2"/>
                <a:ea typeface="Armin Grotesk 2"/>
                <a:cs typeface="Armin Grotesk 2"/>
                <a:sym typeface="Armin Grotesk 2"/>
              </a:rPr>
              <a:t>Kyiv</a:t>
            </a:r>
          </a:p>
        </p:txBody>
      </p:sp>
      <p:sp>
        <p:nvSpPr>
          <p:cNvPr id="36" name="TextBox 36"/>
          <p:cNvSpPr txBox="1"/>
          <p:nvPr/>
        </p:nvSpPr>
        <p:spPr>
          <a:xfrm>
            <a:off x="9047497" y="3391215"/>
            <a:ext cx="857081" cy="291979"/>
          </a:xfrm>
          <a:prstGeom prst="rect">
            <a:avLst/>
          </a:prstGeom>
        </p:spPr>
        <p:txBody>
          <a:bodyPr lIns="0" tIns="0" rIns="0" bIns="0" rtlCol="0" anchor="t">
            <a:spAutoFit/>
          </a:bodyPr>
          <a:lstStyle/>
          <a:p>
            <a:pPr algn="l">
              <a:lnSpc>
                <a:spcPts val="2074"/>
              </a:lnSpc>
            </a:pPr>
            <a:r>
              <a:rPr lang="en-US" sz="1728">
                <a:solidFill>
                  <a:srgbClr val="000000"/>
                </a:solidFill>
                <a:latin typeface="Armin Grotesk 2"/>
                <a:ea typeface="Armin Grotesk 2"/>
                <a:cs typeface="Armin Grotesk 2"/>
                <a:sym typeface="Armin Grotesk 2"/>
              </a:rPr>
              <a:t>Berlin</a:t>
            </a:r>
          </a:p>
        </p:txBody>
      </p:sp>
      <p:sp>
        <p:nvSpPr>
          <p:cNvPr id="37" name="TextBox 37"/>
          <p:cNvSpPr txBox="1"/>
          <p:nvPr/>
        </p:nvSpPr>
        <p:spPr>
          <a:xfrm>
            <a:off x="9195300" y="3699968"/>
            <a:ext cx="830538" cy="291979"/>
          </a:xfrm>
          <a:prstGeom prst="rect">
            <a:avLst/>
          </a:prstGeom>
        </p:spPr>
        <p:txBody>
          <a:bodyPr lIns="0" tIns="0" rIns="0" bIns="0" rtlCol="0" anchor="t">
            <a:spAutoFit/>
          </a:bodyPr>
          <a:lstStyle/>
          <a:p>
            <a:pPr algn="l">
              <a:lnSpc>
                <a:spcPts val="2074"/>
              </a:lnSpc>
            </a:pPr>
            <a:r>
              <a:rPr lang="en-US" sz="1728">
                <a:solidFill>
                  <a:srgbClr val="000000"/>
                </a:solidFill>
                <a:latin typeface="Armin Grotesk 2"/>
                <a:ea typeface="Armin Grotesk 2"/>
                <a:cs typeface="Armin Grotesk 2"/>
                <a:sym typeface="Armin Grotesk 2"/>
              </a:rPr>
              <a:t>Vienna</a:t>
            </a:r>
          </a:p>
        </p:txBody>
      </p:sp>
      <p:sp>
        <p:nvSpPr>
          <p:cNvPr id="38" name="TextBox 38"/>
          <p:cNvSpPr txBox="1"/>
          <p:nvPr/>
        </p:nvSpPr>
        <p:spPr>
          <a:xfrm>
            <a:off x="8947930" y="3953787"/>
            <a:ext cx="802209" cy="291979"/>
          </a:xfrm>
          <a:prstGeom prst="rect">
            <a:avLst/>
          </a:prstGeom>
        </p:spPr>
        <p:txBody>
          <a:bodyPr lIns="0" tIns="0" rIns="0" bIns="0" rtlCol="0" anchor="t">
            <a:spAutoFit/>
          </a:bodyPr>
          <a:lstStyle/>
          <a:p>
            <a:pPr algn="l">
              <a:lnSpc>
                <a:spcPts val="2074"/>
              </a:lnSpc>
            </a:pPr>
            <a:r>
              <a:rPr lang="en-US" sz="1728">
                <a:solidFill>
                  <a:srgbClr val="000000"/>
                </a:solidFill>
                <a:latin typeface="Armin Grotesk 2"/>
                <a:ea typeface="Armin Grotesk 2"/>
                <a:cs typeface="Armin Grotesk 2"/>
                <a:sym typeface="Armin Grotesk 2"/>
              </a:rPr>
              <a:t>Turin</a:t>
            </a:r>
          </a:p>
        </p:txBody>
      </p:sp>
      <p:sp>
        <p:nvSpPr>
          <p:cNvPr id="39" name="TextBox 39"/>
          <p:cNvSpPr txBox="1"/>
          <p:nvPr/>
        </p:nvSpPr>
        <p:spPr>
          <a:xfrm>
            <a:off x="8069524" y="3870937"/>
            <a:ext cx="802209" cy="291979"/>
          </a:xfrm>
          <a:prstGeom prst="rect">
            <a:avLst/>
          </a:prstGeom>
        </p:spPr>
        <p:txBody>
          <a:bodyPr lIns="0" tIns="0" rIns="0" bIns="0" rtlCol="0" anchor="t">
            <a:spAutoFit/>
          </a:bodyPr>
          <a:lstStyle/>
          <a:p>
            <a:pPr algn="l">
              <a:lnSpc>
                <a:spcPts val="2074"/>
              </a:lnSpc>
            </a:pPr>
            <a:r>
              <a:rPr lang="en-US" sz="1728">
                <a:solidFill>
                  <a:srgbClr val="000000"/>
                </a:solidFill>
                <a:latin typeface="Armin Grotesk 2"/>
                <a:ea typeface="Armin Grotesk 2"/>
                <a:cs typeface="Armin Grotesk 2"/>
                <a:sym typeface="Armin Grotesk 2"/>
              </a:rPr>
              <a:t>Geneva</a:t>
            </a:r>
          </a:p>
        </p:txBody>
      </p:sp>
      <p:sp>
        <p:nvSpPr>
          <p:cNvPr id="40" name="TextBox 40"/>
          <p:cNvSpPr txBox="1"/>
          <p:nvPr/>
        </p:nvSpPr>
        <p:spPr>
          <a:xfrm>
            <a:off x="7920917" y="3676721"/>
            <a:ext cx="755104" cy="291979"/>
          </a:xfrm>
          <a:prstGeom prst="rect">
            <a:avLst/>
          </a:prstGeom>
        </p:spPr>
        <p:txBody>
          <a:bodyPr lIns="0" tIns="0" rIns="0" bIns="0" rtlCol="0" anchor="t">
            <a:spAutoFit/>
          </a:bodyPr>
          <a:lstStyle/>
          <a:p>
            <a:pPr algn="l">
              <a:lnSpc>
                <a:spcPts val="2074"/>
              </a:lnSpc>
            </a:pPr>
            <a:r>
              <a:rPr lang="en-US" sz="1728">
                <a:solidFill>
                  <a:srgbClr val="000000"/>
                </a:solidFill>
                <a:latin typeface="Armin Grotesk 2"/>
                <a:ea typeface="Armin Grotesk 2"/>
                <a:cs typeface="Armin Grotesk 2"/>
                <a:sym typeface="Armin Grotesk 2"/>
              </a:rPr>
              <a:t>Paris</a:t>
            </a:r>
          </a:p>
        </p:txBody>
      </p:sp>
      <p:sp>
        <p:nvSpPr>
          <p:cNvPr id="41" name="TextBox 41"/>
          <p:cNvSpPr txBox="1"/>
          <p:nvPr/>
        </p:nvSpPr>
        <p:spPr>
          <a:xfrm>
            <a:off x="8142760" y="3167687"/>
            <a:ext cx="1342494" cy="291979"/>
          </a:xfrm>
          <a:prstGeom prst="rect">
            <a:avLst/>
          </a:prstGeom>
        </p:spPr>
        <p:txBody>
          <a:bodyPr lIns="0" tIns="0" rIns="0" bIns="0" rtlCol="0" anchor="t">
            <a:spAutoFit/>
          </a:bodyPr>
          <a:lstStyle/>
          <a:p>
            <a:pPr algn="l">
              <a:lnSpc>
                <a:spcPts val="2074"/>
              </a:lnSpc>
            </a:pPr>
            <a:r>
              <a:rPr lang="en-US" sz="1728">
                <a:solidFill>
                  <a:srgbClr val="000000"/>
                </a:solidFill>
                <a:latin typeface="Armin Grotesk 2"/>
                <a:ea typeface="Armin Grotesk 2"/>
                <a:cs typeface="Armin Grotesk 2"/>
                <a:sym typeface="Armin Grotesk 2"/>
              </a:rPr>
              <a:t>Amsterdam</a:t>
            </a:r>
          </a:p>
        </p:txBody>
      </p:sp>
      <p:sp>
        <p:nvSpPr>
          <p:cNvPr id="42" name="TextBox 42"/>
          <p:cNvSpPr txBox="1"/>
          <p:nvPr/>
        </p:nvSpPr>
        <p:spPr>
          <a:xfrm>
            <a:off x="7529845" y="3304453"/>
            <a:ext cx="934497" cy="291979"/>
          </a:xfrm>
          <a:prstGeom prst="rect">
            <a:avLst/>
          </a:prstGeom>
        </p:spPr>
        <p:txBody>
          <a:bodyPr lIns="0" tIns="0" rIns="0" bIns="0" rtlCol="0" anchor="t">
            <a:spAutoFit/>
          </a:bodyPr>
          <a:lstStyle/>
          <a:p>
            <a:pPr algn="l">
              <a:lnSpc>
                <a:spcPts val="2074"/>
              </a:lnSpc>
            </a:pPr>
            <a:r>
              <a:rPr lang="en-US" sz="1728">
                <a:solidFill>
                  <a:srgbClr val="000000"/>
                </a:solidFill>
                <a:latin typeface="Armin Grotesk 2"/>
                <a:ea typeface="Armin Grotesk 2"/>
                <a:cs typeface="Armin Grotesk 2"/>
                <a:sym typeface="Armin Grotesk 2"/>
              </a:rPr>
              <a:t>London</a:t>
            </a:r>
          </a:p>
        </p:txBody>
      </p:sp>
      <p:sp>
        <p:nvSpPr>
          <p:cNvPr id="43" name="TextBox 43"/>
          <p:cNvSpPr txBox="1"/>
          <p:nvPr/>
        </p:nvSpPr>
        <p:spPr>
          <a:xfrm>
            <a:off x="7529845" y="3002918"/>
            <a:ext cx="1466613" cy="291979"/>
          </a:xfrm>
          <a:prstGeom prst="rect">
            <a:avLst/>
          </a:prstGeom>
        </p:spPr>
        <p:txBody>
          <a:bodyPr lIns="0" tIns="0" rIns="0" bIns="0" rtlCol="0" anchor="t">
            <a:spAutoFit/>
          </a:bodyPr>
          <a:lstStyle/>
          <a:p>
            <a:pPr algn="l">
              <a:lnSpc>
                <a:spcPts val="2074"/>
              </a:lnSpc>
            </a:pPr>
            <a:r>
              <a:rPr lang="en-US" sz="1728">
                <a:solidFill>
                  <a:srgbClr val="000000"/>
                </a:solidFill>
                <a:latin typeface="Armin Grotesk 2"/>
                <a:ea typeface="Armin Grotesk 2"/>
                <a:cs typeface="Armin Grotesk 2"/>
                <a:sym typeface="Armin Grotesk 2"/>
              </a:rPr>
              <a:t>Copenhagen</a:t>
            </a:r>
          </a:p>
        </p:txBody>
      </p:sp>
      <p:sp>
        <p:nvSpPr>
          <p:cNvPr id="44" name="TextBox 44"/>
          <p:cNvSpPr txBox="1"/>
          <p:nvPr/>
        </p:nvSpPr>
        <p:spPr>
          <a:xfrm>
            <a:off x="8338649" y="2832117"/>
            <a:ext cx="574323" cy="291939"/>
          </a:xfrm>
          <a:prstGeom prst="rect">
            <a:avLst/>
          </a:prstGeom>
        </p:spPr>
        <p:txBody>
          <a:bodyPr lIns="0" tIns="0" rIns="0" bIns="0" rtlCol="0" anchor="t">
            <a:spAutoFit/>
          </a:bodyPr>
          <a:lstStyle/>
          <a:p>
            <a:pPr algn="l">
              <a:lnSpc>
                <a:spcPts val="2074"/>
              </a:lnSpc>
            </a:pPr>
            <a:r>
              <a:rPr lang="en-US" sz="1728">
                <a:solidFill>
                  <a:srgbClr val="000000"/>
                </a:solidFill>
                <a:latin typeface="Armin Grotesk 2"/>
                <a:ea typeface="Armin Grotesk 2"/>
                <a:cs typeface="Armin Grotesk 2"/>
                <a:sym typeface="Armin Grotesk 2"/>
              </a:rPr>
              <a:t>Oslo</a:t>
            </a:r>
          </a:p>
        </p:txBody>
      </p:sp>
      <p:sp>
        <p:nvSpPr>
          <p:cNvPr id="45" name="TextBox 45"/>
          <p:cNvSpPr txBox="1"/>
          <p:nvPr/>
        </p:nvSpPr>
        <p:spPr>
          <a:xfrm>
            <a:off x="8422184" y="2646916"/>
            <a:ext cx="1148548" cy="291979"/>
          </a:xfrm>
          <a:prstGeom prst="rect">
            <a:avLst/>
          </a:prstGeom>
        </p:spPr>
        <p:txBody>
          <a:bodyPr lIns="0" tIns="0" rIns="0" bIns="0" rtlCol="0" anchor="t">
            <a:spAutoFit/>
          </a:bodyPr>
          <a:lstStyle/>
          <a:p>
            <a:pPr algn="l">
              <a:lnSpc>
                <a:spcPts val="2074"/>
              </a:lnSpc>
            </a:pPr>
            <a:r>
              <a:rPr lang="en-US" sz="1728">
                <a:solidFill>
                  <a:srgbClr val="000000"/>
                </a:solidFill>
                <a:latin typeface="Armin Grotesk 2"/>
                <a:ea typeface="Armin Grotesk 2"/>
                <a:cs typeface="Armin Grotesk 2"/>
                <a:sym typeface="Armin Grotesk 2"/>
              </a:rPr>
              <a:t>Stokholm</a:t>
            </a:r>
          </a:p>
        </p:txBody>
      </p:sp>
      <p:sp>
        <p:nvSpPr>
          <p:cNvPr id="46" name="Freeform 46"/>
          <p:cNvSpPr/>
          <p:nvPr/>
        </p:nvSpPr>
        <p:spPr>
          <a:xfrm>
            <a:off x="9366221" y="3076167"/>
            <a:ext cx="431251" cy="256560"/>
          </a:xfrm>
          <a:custGeom>
            <a:avLst/>
            <a:gdLst/>
            <a:ahLst/>
            <a:cxnLst/>
            <a:rect l="l" t="t" r="r" b="b"/>
            <a:pathLst>
              <a:path w="431251" h="256560">
                <a:moveTo>
                  <a:pt x="0" y="0"/>
                </a:moveTo>
                <a:lnTo>
                  <a:pt x="431250" y="0"/>
                </a:lnTo>
                <a:lnTo>
                  <a:pt x="431250" y="256559"/>
                </a:lnTo>
                <a:lnTo>
                  <a:pt x="0" y="25655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sp>
        <p:nvSpPr>
          <p:cNvPr id="47" name="Freeform 47"/>
          <p:cNvSpPr/>
          <p:nvPr/>
        </p:nvSpPr>
        <p:spPr>
          <a:xfrm>
            <a:off x="4115303" y="4234805"/>
            <a:ext cx="102078" cy="102078"/>
          </a:xfrm>
          <a:custGeom>
            <a:avLst/>
            <a:gdLst/>
            <a:ahLst/>
            <a:cxnLst/>
            <a:rect l="l" t="t" r="r" b="b"/>
            <a:pathLst>
              <a:path w="102078" h="102078">
                <a:moveTo>
                  <a:pt x="0" y="0"/>
                </a:moveTo>
                <a:lnTo>
                  <a:pt x="102078" y="0"/>
                </a:lnTo>
                <a:lnTo>
                  <a:pt x="102078" y="102078"/>
                </a:lnTo>
                <a:lnTo>
                  <a:pt x="0" y="10207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48" name="TextBox 48"/>
          <p:cNvSpPr txBox="1"/>
          <p:nvPr/>
        </p:nvSpPr>
        <p:spPr>
          <a:xfrm>
            <a:off x="3076753" y="4160572"/>
            <a:ext cx="1038550" cy="291979"/>
          </a:xfrm>
          <a:prstGeom prst="rect">
            <a:avLst/>
          </a:prstGeom>
        </p:spPr>
        <p:txBody>
          <a:bodyPr lIns="0" tIns="0" rIns="0" bIns="0" rtlCol="0" anchor="t">
            <a:spAutoFit/>
          </a:bodyPr>
          <a:lstStyle/>
          <a:p>
            <a:pPr algn="l">
              <a:lnSpc>
                <a:spcPts val="2074"/>
              </a:lnSpc>
            </a:pPr>
            <a:r>
              <a:rPr lang="en-US" sz="1728">
                <a:solidFill>
                  <a:srgbClr val="000000"/>
                </a:solidFill>
                <a:latin typeface="Armin Grotesk 2"/>
                <a:ea typeface="Armin Grotesk 2"/>
                <a:cs typeface="Armin Grotesk 2"/>
                <a:sym typeface="Armin Grotesk 2"/>
              </a:rPr>
              <a:t>New York</a:t>
            </a:r>
          </a:p>
        </p:txBody>
      </p:sp>
      <p:sp>
        <p:nvSpPr>
          <p:cNvPr id="49" name="Freeform 49"/>
          <p:cNvSpPr/>
          <p:nvPr/>
        </p:nvSpPr>
        <p:spPr>
          <a:xfrm>
            <a:off x="7441323" y="9095067"/>
            <a:ext cx="4020420" cy="1115666"/>
          </a:xfrm>
          <a:custGeom>
            <a:avLst/>
            <a:gdLst/>
            <a:ahLst/>
            <a:cxnLst/>
            <a:rect l="l" t="t" r="r" b="b"/>
            <a:pathLst>
              <a:path w="4020420" h="1115666">
                <a:moveTo>
                  <a:pt x="0" y="0"/>
                </a:moveTo>
                <a:lnTo>
                  <a:pt x="4020420" y="0"/>
                </a:lnTo>
                <a:lnTo>
                  <a:pt x="4020420" y="1115667"/>
                </a:lnTo>
                <a:lnTo>
                  <a:pt x="0" y="1115667"/>
                </a:lnTo>
                <a:lnTo>
                  <a:pt x="0" y="0"/>
                </a:lnTo>
                <a:close/>
              </a:path>
            </a:pathLst>
          </a:custGeom>
          <a:blipFill>
            <a:blip r:embed="rId2">
              <a:alphaModFix amt="30000"/>
            </a:blip>
            <a:stretch>
              <a:fillRect/>
            </a:stretch>
          </a:blipFill>
        </p:spPr>
        <p:txBody>
          <a:bodyPr/>
          <a:lstStyle/>
          <a:p>
            <a:endParaRPr lang="lv-LV"/>
          </a:p>
        </p:txBody>
      </p:sp>
      <p:sp>
        <p:nvSpPr>
          <p:cNvPr id="50" name="TextBox 50"/>
          <p:cNvSpPr txBox="1"/>
          <p:nvPr/>
        </p:nvSpPr>
        <p:spPr>
          <a:xfrm>
            <a:off x="1888742" y="4135710"/>
            <a:ext cx="1038550" cy="291979"/>
          </a:xfrm>
          <a:prstGeom prst="rect">
            <a:avLst/>
          </a:prstGeom>
        </p:spPr>
        <p:txBody>
          <a:bodyPr lIns="0" tIns="0" rIns="0" bIns="0" rtlCol="0" anchor="t">
            <a:spAutoFit/>
          </a:bodyPr>
          <a:lstStyle/>
          <a:p>
            <a:pPr algn="l">
              <a:lnSpc>
                <a:spcPts val="2074"/>
              </a:lnSpc>
            </a:pPr>
            <a:r>
              <a:rPr lang="en-US" sz="1728">
                <a:solidFill>
                  <a:srgbClr val="000000"/>
                </a:solidFill>
                <a:latin typeface="Armin Grotesk 2"/>
                <a:ea typeface="Armin Grotesk 2"/>
                <a:cs typeface="Armin Grotesk 2"/>
                <a:sym typeface="Armin Grotesk 2"/>
              </a:rPr>
              <a:t>Denvera</a:t>
            </a:r>
          </a:p>
        </p:txBody>
      </p:sp>
      <p:sp>
        <p:nvSpPr>
          <p:cNvPr id="51" name="Freeform 51"/>
          <p:cNvSpPr/>
          <p:nvPr/>
        </p:nvSpPr>
        <p:spPr>
          <a:xfrm>
            <a:off x="2305939" y="4453753"/>
            <a:ext cx="102078" cy="102078"/>
          </a:xfrm>
          <a:custGeom>
            <a:avLst/>
            <a:gdLst/>
            <a:ahLst/>
            <a:cxnLst/>
            <a:rect l="l" t="t" r="r" b="b"/>
            <a:pathLst>
              <a:path w="102078" h="102078">
                <a:moveTo>
                  <a:pt x="0" y="0"/>
                </a:moveTo>
                <a:lnTo>
                  <a:pt x="102079" y="0"/>
                </a:lnTo>
                <a:lnTo>
                  <a:pt x="102079" y="102078"/>
                </a:lnTo>
                <a:lnTo>
                  <a:pt x="0" y="10207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grpSp>
        <p:nvGrpSpPr>
          <p:cNvPr id="52" name="Group 52"/>
          <p:cNvGrpSpPr/>
          <p:nvPr/>
        </p:nvGrpSpPr>
        <p:grpSpPr>
          <a:xfrm>
            <a:off x="839115" y="8627619"/>
            <a:ext cx="5961971" cy="678002"/>
            <a:chOff x="0" y="0"/>
            <a:chExt cx="7949295" cy="904003"/>
          </a:xfrm>
        </p:grpSpPr>
        <p:sp>
          <p:nvSpPr>
            <p:cNvPr id="53" name="Freeform 53"/>
            <p:cNvSpPr/>
            <p:nvPr/>
          </p:nvSpPr>
          <p:spPr>
            <a:xfrm>
              <a:off x="0" y="0"/>
              <a:ext cx="7949295" cy="904003"/>
            </a:xfrm>
            <a:custGeom>
              <a:avLst/>
              <a:gdLst/>
              <a:ahLst/>
              <a:cxnLst/>
              <a:rect l="l" t="t" r="r" b="b"/>
              <a:pathLst>
                <a:path w="7949295" h="904003">
                  <a:moveTo>
                    <a:pt x="0" y="0"/>
                  </a:moveTo>
                  <a:lnTo>
                    <a:pt x="7949295" y="0"/>
                  </a:lnTo>
                  <a:lnTo>
                    <a:pt x="7949295" y="904003"/>
                  </a:lnTo>
                  <a:lnTo>
                    <a:pt x="0" y="904003"/>
                  </a:lnTo>
                  <a:close/>
                </a:path>
              </a:pathLst>
            </a:custGeom>
          </p:spPr>
          <p:txBody>
            <a:bodyPr/>
            <a:lstStyle/>
            <a:p>
              <a:endParaRPr lang="lv-LV"/>
            </a:p>
          </p:txBody>
        </p:sp>
        <p:sp>
          <p:nvSpPr>
            <p:cNvPr id="54" name="TextBox 54"/>
            <p:cNvSpPr txBox="1"/>
            <p:nvPr/>
          </p:nvSpPr>
          <p:spPr>
            <a:xfrm>
              <a:off x="0" y="0"/>
              <a:ext cx="7949295" cy="904003"/>
            </a:xfrm>
            <a:prstGeom prst="rect">
              <a:avLst/>
            </a:prstGeom>
          </p:spPr>
          <p:txBody>
            <a:bodyPr lIns="0" tIns="0" rIns="0" bIns="0" rtlCol="0" anchor="t"/>
            <a:lstStyle/>
            <a:p>
              <a:pPr algn="l">
                <a:lnSpc>
                  <a:spcPts val="4079"/>
                </a:lnSpc>
              </a:pPr>
              <a:r>
                <a:rPr lang="en-US" sz="3399" b="1">
                  <a:solidFill>
                    <a:srgbClr val="FFFFFF"/>
                  </a:solidFill>
                  <a:latin typeface="Montserrat Bold"/>
                  <a:ea typeface="Montserrat Bold"/>
                  <a:cs typeface="Montserrat Bold"/>
                  <a:sym typeface="Montserrat Bold"/>
                </a:rPr>
                <a:t>23 representative offices</a:t>
              </a:r>
            </a:p>
          </p:txBody>
        </p:sp>
      </p:grpSp>
      <p:sp>
        <p:nvSpPr>
          <p:cNvPr id="55" name="Freeform 55"/>
          <p:cNvSpPr/>
          <p:nvPr/>
        </p:nvSpPr>
        <p:spPr>
          <a:xfrm>
            <a:off x="16177468" y="9388669"/>
            <a:ext cx="102078" cy="102078"/>
          </a:xfrm>
          <a:custGeom>
            <a:avLst/>
            <a:gdLst/>
            <a:ahLst/>
            <a:cxnLst/>
            <a:rect l="l" t="t" r="r" b="b"/>
            <a:pathLst>
              <a:path w="102078" h="102078">
                <a:moveTo>
                  <a:pt x="0" y="0"/>
                </a:moveTo>
                <a:lnTo>
                  <a:pt x="102078" y="0"/>
                </a:lnTo>
                <a:lnTo>
                  <a:pt x="102078" y="102078"/>
                </a:lnTo>
                <a:lnTo>
                  <a:pt x="0" y="10207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56" name="TextBox 56"/>
          <p:cNvSpPr txBox="1"/>
          <p:nvPr/>
        </p:nvSpPr>
        <p:spPr>
          <a:xfrm>
            <a:off x="1028700" y="733682"/>
            <a:ext cx="16527302" cy="800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LIAA global network</a:t>
            </a:r>
          </a:p>
        </p:txBody>
      </p:sp>
      <p:grpSp>
        <p:nvGrpSpPr>
          <p:cNvPr id="57" name="Group 57"/>
          <p:cNvGrpSpPr/>
          <p:nvPr/>
        </p:nvGrpSpPr>
        <p:grpSpPr>
          <a:xfrm>
            <a:off x="0" y="7584904"/>
            <a:ext cx="9698025" cy="1503750"/>
            <a:chOff x="0" y="0"/>
            <a:chExt cx="2554212" cy="396049"/>
          </a:xfrm>
        </p:grpSpPr>
        <p:sp>
          <p:nvSpPr>
            <p:cNvPr id="58" name="Freeform 58"/>
            <p:cNvSpPr/>
            <p:nvPr/>
          </p:nvSpPr>
          <p:spPr>
            <a:xfrm>
              <a:off x="0" y="0"/>
              <a:ext cx="2554213" cy="396049"/>
            </a:xfrm>
            <a:custGeom>
              <a:avLst/>
              <a:gdLst/>
              <a:ahLst/>
              <a:cxnLst/>
              <a:rect l="l" t="t" r="r" b="b"/>
              <a:pathLst>
                <a:path w="2554213" h="396049">
                  <a:moveTo>
                    <a:pt x="0" y="0"/>
                  </a:moveTo>
                  <a:lnTo>
                    <a:pt x="2554213" y="0"/>
                  </a:lnTo>
                  <a:lnTo>
                    <a:pt x="2554213" y="396049"/>
                  </a:lnTo>
                  <a:lnTo>
                    <a:pt x="0" y="396049"/>
                  </a:lnTo>
                  <a:close/>
                </a:path>
              </a:pathLst>
            </a:custGeom>
            <a:solidFill>
              <a:srgbClr val="095147"/>
            </a:solidFill>
          </p:spPr>
          <p:txBody>
            <a:bodyPr/>
            <a:lstStyle/>
            <a:p>
              <a:endParaRPr lang="lv-LV"/>
            </a:p>
          </p:txBody>
        </p:sp>
        <p:sp>
          <p:nvSpPr>
            <p:cNvPr id="59" name="TextBox 59"/>
            <p:cNvSpPr txBox="1"/>
            <p:nvPr/>
          </p:nvSpPr>
          <p:spPr>
            <a:xfrm>
              <a:off x="0" y="-38100"/>
              <a:ext cx="2554212" cy="434149"/>
            </a:xfrm>
            <a:prstGeom prst="rect">
              <a:avLst/>
            </a:prstGeom>
          </p:spPr>
          <p:txBody>
            <a:bodyPr lIns="50800" tIns="50800" rIns="50800" bIns="50800" rtlCol="0" anchor="ctr"/>
            <a:lstStyle/>
            <a:p>
              <a:pPr algn="ctr">
                <a:lnSpc>
                  <a:spcPts val="2340"/>
                </a:lnSpc>
              </a:pPr>
              <a:endParaRPr/>
            </a:p>
          </p:txBody>
        </p:sp>
      </p:grpSp>
      <p:grpSp>
        <p:nvGrpSpPr>
          <p:cNvPr id="60" name="Group 60"/>
          <p:cNvGrpSpPr/>
          <p:nvPr/>
        </p:nvGrpSpPr>
        <p:grpSpPr>
          <a:xfrm>
            <a:off x="1028700" y="8166589"/>
            <a:ext cx="8466221" cy="922065"/>
            <a:chOff x="0" y="0"/>
            <a:chExt cx="11288295" cy="1229419"/>
          </a:xfrm>
        </p:grpSpPr>
        <p:sp>
          <p:nvSpPr>
            <p:cNvPr id="61" name="Freeform 61"/>
            <p:cNvSpPr/>
            <p:nvPr/>
          </p:nvSpPr>
          <p:spPr>
            <a:xfrm>
              <a:off x="0" y="0"/>
              <a:ext cx="11288295" cy="1229420"/>
            </a:xfrm>
            <a:custGeom>
              <a:avLst/>
              <a:gdLst/>
              <a:ahLst/>
              <a:cxnLst/>
              <a:rect l="l" t="t" r="r" b="b"/>
              <a:pathLst>
                <a:path w="11288295" h="1229420">
                  <a:moveTo>
                    <a:pt x="0" y="0"/>
                  </a:moveTo>
                  <a:lnTo>
                    <a:pt x="11288295" y="0"/>
                  </a:lnTo>
                  <a:lnTo>
                    <a:pt x="11288295" y="1229420"/>
                  </a:lnTo>
                  <a:lnTo>
                    <a:pt x="0" y="1229420"/>
                  </a:lnTo>
                  <a:close/>
                </a:path>
              </a:pathLst>
            </a:custGeom>
            <a:solidFill>
              <a:srgbClr val="00DF9A">
                <a:alpha val="0"/>
              </a:srgbClr>
            </a:solidFill>
          </p:spPr>
          <p:txBody>
            <a:bodyPr/>
            <a:lstStyle/>
            <a:p>
              <a:endParaRPr lang="lv-LV"/>
            </a:p>
          </p:txBody>
        </p:sp>
        <p:sp>
          <p:nvSpPr>
            <p:cNvPr id="62" name="TextBox 62"/>
            <p:cNvSpPr txBox="1"/>
            <p:nvPr/>
          </p:nvSpPr>
          <p:spPr>
            <a:xfrm>
              <a:off x="0" y="-9525"/>
              <a:ext cx="11288295" cy="1238944"/>
            </a:xfrm>
            <a:prstGeom prst="rect">
              <a:avLst/>
            </a:prstGeom>
          </p:spPr>
          <p:txBody>
            <a:bodyPr lIns="0" tIns="0" rIns="0" bIns="0" rtlCol="0" anchor="t"/>
            <a:lstStyle/>
            <a:p>
              <a:pPr algn="l">
                <a:lnSpc>
                  <a:spcPts val="3295"/>
                </a:lnSpc>
              </a:pPr>
              <a:r>
                <a:rPr lang="en-US" sz="2600">
                  <a:solidFill>
                    <a:srgbClr val="00DF9A"/>
                  </a:solidFill>
                  <a:latin typeface="Montserrat"/>
                  <a:ea typeface="Montserrat"/>
                  <a:cs typeface="Montserrat"/>
                  <a:sym typeface="Montserrat"/>
                </a:rPr>
                <a:t>Latvian </a:t>
              </a:r>
              <a:r>
                <a:rPr lang="en-US" sz="2600" b="1">
                  <a:solidFill>
                    <a:srgbClr val="00DF9A"/>
                  </a:solidFill>
                  <a:latin typeface="Montserrat Bold"/>
                  <a:ea typeface="Montserrat Bold"/>
                  <a:cs typeface="Montserrat Bold"/>
                  <a:sym typeface="Montserrat Bold"/>
                </a:rPr>
                <a:t>innovation </a:t>
              </a:r>
              <a:r>
                <a:rPr lang="en-US" sz="2600">
                  <a:solidFill>
                    <a:srgbClr val="00DF9A"/>
                  </a:solidFill>
                  <a:latin typeface="Montserrat"/>
                  <a:ea typeface="Montserrat"/>
                  <a:cs typeface="Montserrat"/>
                  <a:sym typeface="Montserrat"/>
                </a:rPr>
                <a:t>and </a:t>
              </a:r>
              <a:r>
                <a:rPr lang="en-US" sz="2600" b="1">
                  <a:solidFill>
                    <a:srgbClr val="00DF9A"/>
                  </a:solidFill>
                  <a:latin typeface="Montserrat Bold"/>
                  <a:ea typeface="Montserrat Bold"/>
                  <a:cs typeface="Montserrat Bold"/>
                  <a:sym typeface="Montserrat Bold"/>
                </a:rPr>
                <a:t>technology </a:t>
              </a:r>
              <a:r>
                <a:rPr lang="en-US" sz="2600">
                  <a:solidFill>
                    <a:srgbClr val="00DF9A"/>
                  </a:solidFill>
                  <a:latin typeface="Montserrat"/>
                  <a:ea typeface="Montserrat"/>
                  <a:cs typeface="Montserrat"/>
                  <a:sym typeface="Montserrat"/>
                </a:rPr>
                <a:t>representative offices are located in Brussels, Geneva and Tel Aviv</a:t>
              </a:r>
            </a:p>
          </p:txBody>
        </p:sp>
      </p:grpSp>
      <p:grpSp>
        <p:nvGrpSpPr>
          <p:cNvPr id="63" name="Group 63"/>
          <p:cNvGrpSpPr/>
          <p:nvPr/>
        </p:nvGrpSpPr>
        <p:grpSpPr>
          <a:xfrm>
            <a:off x="1028700" y="7584904"/>
            <a:ext cx="5961971" cy="678002"/>
            <a:chOff x="0" y="0"/>
            <a:chExt cx="7949295" cy="904003"/>
          </a:xfrm>
        </p:grpSpPr>
        <p:sp>
          <p:nvSpPr>
            <p:cNvPr id="64" name="Freeform 64"/>
            <p:cNvSpPr/>
            <p:nvPr/>
          </p:nvSpPr>
          <p:spPr>
            <a:xfrm>
              <a:off x="0" y="0"/>
              <a:ext cx="7949295" cy="904003"/>
            </a:xfrm>
            <a:custGeom>
              <a:avLst/>
              <a:gdLst/>
              <a:ahLst/>
              <a:cxnLst/>
              <a:rect l="l" t="t" r="r" b="b"/>
              <a:pathLst>
                <a:path w="7949295" h="904003">
                  <a:moveTo>
                    <a:pt x="0" y="0"/>
                  </a:moveTo>
                  <a:lnTo>
                    <a:pt x="7949295" y="0"/>
                  </a:lnTo>
                  <a:lnTo>
                    <a:pt x="7949295" y="904003"/>
                  </a:lnTo>
                  <a:lnTo>
                    <a:pt x="0" y="904003"/>
                  </a:lnTo>
                  <a:close/>
                </a:path>
              </a:pathLst>
            </a:custGeom>
          </p:spPr>
          <p:txBody>
            <a:bodyPr/>
            <a:lstStyle/>
            <a:p>
              <a:endParaRPr lang="lv-LV"/>
            </a:p>
          </p:txBody>
        </p:sp>
        <p:sp>
          <p:nvSpPr>
            <p:cNvPr id="65" name="TextBox 65"/>
            <p:cNvSpPr txBox="1"/>
            <p:nvPr/>
          </p:nvSpPr>
          <p:spPr>
            <a:xfrm>
              <a:off x="0" y="0"/>
              <a:ext cx="7949295" cy="904003"/>
            </a:xfrm>
            <a:prstGeom prst="rect">
              <a:avLst/>
            </a:prstGeom>
          </p:spPr>
          <p:txBody>
            <a:bodyPr lIns="0" tIns="0" rIns="0" bIns="0" rtlCol="0" anchor="t"/>
            <a:lstStyle/>
            <a:p>
              <a:pPr algn="l">
                <a:lnSpc>
                  <a:spcPts val="4079"/>
                </a:lnSpc>
              </a:pPr>
              <a:r>
                <a:rPr lang="en-US" sz="3399" b="1">
                  <a:solidFill>
                    <a:srgbClr val="FFFFFF"/>
                  </a:solidFill>
                  <a:latin typeface="Montserrat Bold"/>
                  <a:ea typeface="Montserrat Bold"/>
                  <a:cs typeface="Montserrat Bold"/>
                  <a:sym typeface="Montserrat Bold"/>
                </a:rPr>
                <a:t>23 representative offices</a:t>
              </a:r>
            </a:p>
          </p:txBody>
        </p:sp>
      </p:gr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40448" y="-3515649"/>
            <a:ext cx="8818479" cy="8818479"/>
          </a:xfrm>
          <a:custGeom>
            <a:avLst/>
            <a:gdLst/>
            <a:ahLst/>
            <a:cxnLst/>
            <a:rect l="l" t="t" r="r" b="b"/>
            <a:pathLst>
              <a:path w="8818479" h="8818479">
                <a:moveTo>
                  <a:pt x="0" y="0"/>
                </a:moveTo>
                <a:lnTo>
                  <a:pt x="8818479" y="0"/>
                </a:lnTo>
                <a:lnTo>
                  <a:pt x="8818479" y="8818478"/>
                </a:lnTo>
                <a:lnTo>
                  <a:pt x="0" y="881847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lv-LV"/>
          </a:p>
        </p:txBody>
      </p:sp>
      <p:sp>
        <p:nvSpPr>
          <p:cNvPr id="3" name="AutoShape 3"/>
          <p:cNvSpPr/>
          <p:nvPr/>
        </p:nvSpPr>
        <p:spPr>
          <a:xfrm flipH="1">
            <a:off x="14930563" y="6485388"/>
            <a:ext cx="0" cy="2459347"/>
          </a:xfrm>
          <a:prstGeom prst="line">
            <a:avLst/>
          </a:prstGeom>
          <a:ln w="38100" cap="rnd">
            <a:solidFill>
              <a:srgbClr val="981E32"/>
            </a:solidFill>
            <a:prstDash val="sysDot"/>
            <a:headEnd type="none" w="sm" len="sm"/>
            <a:tailEnd type="none" w="sm" len="sm"/>
          </a:ln>
        </p:spPr>
        <p:txBody>
          <a:bodyPr/>
          <a:lstStyle/>
          <a:p>
            <a:endParaRPr lang="lv-LV"/>
          </a:p>
        </p:txBody>
      </p:sp>
      <p:grpSp>
        <p:nvGrpSpPr>
          <p:cNvPr id="4" name="Group 4"/>
          <p:cNvGrpSpPr/>
          <p:nvPr/>
        </p:nvGrpSpPr>
        <p:grpSpPr>
          <a:xfrm>
            <a:off x="277951" y="6294309"/>
            <a:ext cx="17447164" cy="191079"/>
            <a:chOff x="0" y="0"/>
            <a:chExt cx="4595138" cy="50325"/>
          </a:xfrm>
        </p:grpSpPr>
        <p:sp>
          <p:nvSpPr>
            <p:cNvPr id="5" name="Freeform 5"/>
            <p:cNvSpPr/>
            <p:nvPr/>
          </p:nvSpPr>
          <p:spPr>
            <a:xfrm>
              <a:off x="0" y="0"/>
              <a:ext cx="4595138" cy="50325"/>
            </a:xfrm>
            <a:custGeom>
              <a:avLst/>
              <a:gdLst/>
              <a:ahLst/>
              <a:cxnLst/>
              <a:rect l="l" t="t" r="r" b="b"/>
              <a:pathLst>
                <a:path w="4595138" h="50325">
                  <a:moveTo>
                    <a:pt x="8875" y="0"/>
                  </a:moveTo>
                  <a:lnTo>
                    <a:pt x="4586263" y="0"/>
                  </a:lnTo>
                  <a:cubicBezTo>
                    <a:pt x="4588617" y="0"/>
                    <a:pt x="4590874" y="935"/>
                    <a:pt x="4592538" y="2599"/>
                  </a:cubicBezTo>
                  <a:cubicBezTo>
                    <a:pt x="4594203" y="4264"/>
                    <a:pt x="4595138" y="6521"/>
                    <a:pt x="4595138" y="8875"/>
                  </a:cubicBezTo>
                  <a:lnTo>
                    <a:pt x="4595138" y="41451"/>
                  </a:lnTo>
                  <a:cubicBezTo>
                    <a:pt x="4595138" y="46352"/>
                    <a:pt x="4591164" y="50325"/>
                    <a:pt x="4586263" y="50325"/>
                  </a:cubicBezTo>
                  <a:lnTo>
                    <a:pt x="8875" y="50325"/>
                  </a:lnTo>
                  <a:cubicBezTo>
                    <a:pt x="6521" y="50325"/>
                    <a:pt x="4264" y="49390"/>
                    <a:pt x="2599" y="47726"/>
                  </a:cubicBezTo>
                  <a:cubicBezTo>
                    <a:pt x="935" y="46062"/>
                    <a:pt x="0" y="43804"/>
                    <a:pt x="0" y="41451"/>
                  </a:cubicBezTo>
                  <a:lnTo>
                    <a:pt x="0" y="8875"/>
                  </a:lnTo>
                  <a:cubicBezTo>
                    <a:pt x="0" y="3973"/>
                    <a:pt x="3973" y="0"/>
                    <a:pt x="8875" y="0"/>
                  </a:cubicBezTo>
                  <a:close/>
                </a:path>
              </a:pathLst>
            </a:custGeom>
            <a:solidFill>
              <a:srgbClr val="E1E2E1"/>
            </a:solidFill>
          </p:spPr>
          <p:txBody>
            <a:bodyPr/>
            <a:lstStyle/>
            <a:p>
              <a:endParaRPr lang="lv-LV"/>
            </a:p>
          </p:txBody>
        </p:sp>
        <p:sp>
          <p:nvSpPr>
            <p:cNvPr id="6" name="TextBox 6"/>
            <p:cNvSpPr txBox="1"/>
            <p:nvPr/>
          </p:nvSpPr>
          <p:spPr>
            <a:xfrm>
              <a:off x="0" y="-47625"/>
              <a:ext cx="4595138" cy="97950"/>
            </a:xfrm>
            <a:prstGeom prst="rect">
              <a:avLst/>
            </a:prstGeom>
          </p:spPr>
          <p:txBody>
            <a:bodyPr lIns="50800" tIns="50800" rIns="50800" bIns="50800" rtlCol="0" anchor="ctr"/>
            <a:lstStyle/>
            <a:p>
              <a:pPr algn="ctr">
                <a:lnSpc>
                  <a:spcPts val="3640"/>
                </a:lnSpc>
              </a:pPr>
              <a:endParaRPr/>
            </a:p>
          </p:txBody>
        </p:sp>
      </p:grpSp>
      <p:grpSp>
        <p:nvGrpSpPr>
          <p:cNvPr id="7" name="Group 7"/>
          <p:cNvGrpSpPr/>
          <p:nvPr/>
        </p:nvGrpSpPr>
        <p:grpSpPr>
          <a:xfrm>
            <a:off x="2444269" y="6227263"/>
            <a:ext cx="1011175" cy="334101"/>
            <a:chOff x="0" y="0"/>
            <a:chExt cx="266318" cy="87994"/>
          </a:xfrm>
        </p:grpSpPr>
        <p:sp>
          <p:nvSpPr>
            <p:cNvPr id="8" name="Freeform 8"/>
            <p:cNvSpPr/>
            <p:nvPr/>
          </p:nvSpPr>
          <p:spPr>
            <a:xfrm>
              <a:off x="0" y="0"/>
              <a:ext cx="266318" cy="87994"/>
            </a:xfrm>
            <a:custGeom>
              <a:avLst/>
              <a:gdLst/>
              <a:ahLst/>
              <a:cxnLst/>
              <a:rect l="l" t="t" r="r" b="b"/>
              <a:pathLst>
                <a:path w="266318" h="87994">
                  <a:moveTo>
                    <a:pt x="43997" y="0"/>
                  </a:moveTo>
                  <a:lnTo>
                    <a:pt x="222321" y="0"/>
                  </a:lnTo>
                  <a:cubicBezTo>
                    <a:pt x="246620" y="0"/>
                    <a:pt x="266318" y="19698"/>
                    <a:pt x="266318" y="43997"/>
                  </a:cubicBezTo>
                  <a:lnTo>
                    <a:pt x="266318" y="43997"/>
                  </a:lnTo>
                  <a:cubicBezTo>
                    <a:pt x="266318" y="55666"/>
                    <a:pt x="261682" y="66856"/>
                    <a:pt x="253431" y="75107"/>
                  </a:cubicBezTo>
                  <a:cubicBezTo>
                    <a:pt x="245180" y="83358"/>
                    <a:pt x="233990" y="87994"/>
                    <a:pt x="222321" y="87994"/>
                  </a:cubicBezTo>
                  <a:lnTo>
                    <a:pt x="43997" y="87994"/>
                  </a:lnTo>
                  <a:cubicBezTo>
                    <a:pt x="32328" y="87994"/>
                    <a:pt x="21137" y="83358"/>
                    <a:pt x="12886" y="75107"/>
                  </a:cubicBezTo>
                  <a:cubicBezTo>
                    <a:pt x="4635" y="66856"/>
                    <a:pt x="0" y="55666"/>
                    <a:pt x="0" y="43997"/>
                  </a:cubicBezTo>
                  <a:lnTo>
                    <a:pt x="0" y="43997"/>
                  </a:lnTo>
                  <a:cubicBezTo>
                    <a:pt x="0" y="32328"/>
                    <a:pt x="4635" y="21137"/>
                    <a:pt x="12886" y="12886"/>
                  </a:cubicBezTo>
                  <a:cubicBezTo>
                    <a:pt x="21137" y="4635"/>
                    <a:pt x="32328" y="0"/>
                    <a:pt x="43997" y="0"/>
                  </a:cubicBezTo>
                  <a:close/>
                </a:path>
              </a:pathLst>
            </a:custGeom>
            <a:solidFill>
              <a:srgbClr val="00594F"/>
            </a:solidFill>
          </p:spPr>
          <p:txBody>
            <a:bodyPr/>
            <a:lstStyle/>
            <a:p>
              <a:endParaRPr lang="lv-LV"/>
            </a:p>
          </p:txBody>
        </p:sp>
        <p:sp>
          <p:nvSpPr>
            <p:cNvPr id="9" name="TextBox 9"/>
            <p:cNvSpPr txBox="1"/>
            <p:nvPr/>
          </p:nvSpPr>
          <p:spPr>
            <a:xfrm>
              <a:off x="0" y="-47625"/>
              <a:ext cx="266318" cy="135619"/>
            </a:xfrm>
            <a:prstGeom prst="rect">
              <a:avLst/>
            </a:prstGeom>
          </p:spPr>
          <p:txBody>
            <a:bodyPr lIns="50800" tIns="50800" rIns="50800" bIns="50800" rtlCol="0" anchor="ctr"/>
            <a:lstStyle/>
            <a:p>
              <a:pPr algn="ctr">
                <a:lnSpc>
                  <a:spcPts val="3640"/>
                </a:lnSpc>
              </a:pPr>
              <a:endParaRPr/>
            </a:p>
          </p:txBody>
        </p:sp>
      </p:grpSp>
      <p:grpSp>
        <p:nvGrpSpPr>
          <p:cNvPr id="10" name="Group 10"/>
          <p:cNvGrpSpPr/>
          <p:nvPr/>
        </p:nvGrpSpPr>
        <p:grpSpPr>
          <a:xfrm>
            <a:off x="6672930" y="6227263"/>
            <a:ext cx="1011175" cy="334101"/>
            <a:chOff x="0" y="0"/>
            <a:chExt cx="266318" cy="87994"/>
          </a:xfrm>
        </p:grpSpPr>
        <p:sp>
          <p:nvSpPr>
            <p:cNvPr id="11" name="Freeform 11"/>
            <p:cNvSpPr/>
            <p:nvPr/>
          </p:nvSpPr>
          <p:spPr>
            <a:xfrm>
              <a:off x="0" y="0"/>
              <a:ext cx="266318" cy="87994"/>
            </a:xfrm>
            <a:custGeom>
              <a:avLst/>
              <a:gdLst/>
              <a:ahLst/>
              <a:cxnLst/>
              <a:rect l="l" t="t" r="r" b="b"/>
              <a:pathLst>
                <a:path w="266318" h="87994">
                  <a:moveTo>
                    <a:pt x="43997" y="0"/>
                  </a:moveTo>
                  <a:lnTo>
                    <a:pt x="222321" y="0"/>
                  </a:lnTo>
                  <a:cubicBezTo>
                    <a:pt x="246620" y="0"/>
                    <a:pt x="266318" y="19698"/>
                    <a:pt x="266318" y="43997"/>
                  </a:cubicBezTo>
                  <a:lnTo>
                    <a:pt x="266318" y="43997"/>
                  </a:lnTo>
                  <a:cubicBezTo>
                    <a:pt x="266318" y="55666"/>
                    <a:pt x="261682" y="66856"/>
                    <a:pt x="253431" y="75107"/>
                  </a:cubicBezTo>
                  <a:cubicBezTo>
                    <a:pt x="245180" y="83358"/>
                    <a:pt x="233990" y="87994"/>
                    <a:pt x="222321" y="87994"/>
                  </a:cubicBezTo>
                  <a:lnTo>
                    <a:pt x="43997" y="87994"/>
                  </a:lnTo>
                  <a:cubicBezTo>
                    <a:pt x="32328" y="87994"/>
                    <a:pt x="21137" y="83358"/>
                    <a:pt x="12886" y="75107"/>
                  </a:cubicBezTo>
                  <a:cubicBezTo>
                    <a:pt x="4635" y="66856"/>
                    <a:pt x="0" y="55666"/>
                    <a:pt x="0" y="43997"/>
                  </a:cubicBezTo>
                  <a:lnTo>
                    <a:pt x="0" y="43997"/>
                  </a:lnTo>
                  <a:cubicBezTo>
                    <a:pt x="0" y="32328"/>
                    <a:pt x="4635" y="21137"/>
                    <a:pt x="12886" y="12886"/>
                  </a:cubicBezTo>
                  <a:cubicBezTo>
                    <a:pt x="21137" y="4635"/>
                    <a:pt x="32328" y="0"/>
                    <a:pt x="43997" y="0"/>
                  </a:cubicBezTo>
                  <a:close/>
                </a:path>
              </a:pathLst>
            </a:custGeom>
            <a:solidFill>
              <a:srgbClr val="00594F"/>
            </a:solidFill>
          </p:spPr>
          <p:txBody>
            <a:bodyPr/>
            <a:lstStyle/>
            <a:p>
              <a:endParaRPr lang="lv-LV"/>
            </a:p>
          </p:txBody>
        </p:sp>
        <p:sp>
          <p:nvSpPr>
            <p:cNvPr id="12" name="TextBox 12"/>
            <p:cNvSpPr txBox="1"/>
            <p:nvPr/>
          </p:nvSpPr>
          <p:spPr>
            <a:xfrm>
              <a:off x="0" y="-47625"/>
              <a:ext cx="266318" cy="135619"/>
            </a:xfrm>
            <a:prstGeom prst="rect">
              <a:avLst/>
            </a:prstGeom>
          </p:spPr>
          <p:txBody>
            <a:bodyPr lIns="50800" tIns="50800" rIns="50800" bIns="50800" rtlCol="0" anchor="ctr"/>
            <a:lstStyle/>
            <a:p>
              <a:pPr algn="ctr">
                <a:lnSpc>
                  <a:spcPts val="3640"/>
                </a:lnSpc>
              </a:pPr>
              <a:endParaRPr/>
            </a:p>
          </p:txBody>
        </p:sp>
      </p:grpSp>
      <p:grpSp>
        <p:nvGrpSpPr>
          <p:cNvPr id="13" name="Group 13"/>
          <p:cNvGrpSpPr/>
          <p:nvPr/>
        </p:nvGrpSpPr>
        <p:grpSpPr>
          <a:xfrm>
            <a:off x="5365574" y="6227263"/>
            <a:ext cx="1011175" cy="334101"/>
            <a:chOff x="0" y="0"/>
            <a:chExt cx="266318" cy="87994"/>
          </a:xfrm>
        </p:grpSpPr>
        <p:sp>
          <p:nvSpPr>
            <p:cNvPr id="14" name="Freeform 14"/>
            <p:cNvSpPr/>
            <p:nvPr/>
          </p:nvSpPr>
          <p:spPr>
            <a:xfrm>
              <a:off x="0" y="0"/>
              <a:ext cx="266318" cy="87994"/>
            </a:xfrm>
            <a:custGeom>
              <a:avLst/>
              <a:gdLst/>
              <a:ahLst/>
              <a:cxnLst/>
              <a:rect l="l" t="t" r="r" b="b"/>
              <a:pathLst>
                <a:path w="266318" h="87994">
                  <a:moveTo>
                    <a:pt x="43997" y="0"/>
                  </a:moveTo>
                  <a:lnTo>
                    <a:pt x="222321" y="0"/>
                  </a:lnTo>
                  <a:cubicBezTo>
                    <a:pt x="246620" y="0"/>
                    <a:pt x="266318" y="19698"/>
                    <a:pt x="266318" y="43997"/>
                  </a:cubicBezTo>
                  <a:lnTo>
                    <a:pt x="266318" y="43997"/>
                  </a:lnTo>
                  <a:cubicBezTo>
                    <a:pt x="266318" y="55666"/>
                    <a:pt x="261682" y="66856"/>
                    <a:pt x="253431" y="75107"/>
                  </a:cubicBezTo>
                  <a:cubicBezTo>
                    <a:pt x="245180" y="83358"/>
                    <a:pt x="233990" y="87994"/>
                    <a:pt x="222321" y="87994"/>
                  </a:cubicBezTo>
                  <a:lnTo>
                    <a:pt x="43997" y="87994"/>
                  </a:lnTo>
                  <a:cubicBezTo>
                    <a:pt x="32328" y="87994"/>
                    <a:pt x="21137" y="83358"/>
                    <a:pt x="12886" y="75107"/>
                  </a:cubicBezTo>
                  <a:cubicBezTo>
                    <a:pt x="4635" y="66856"/>
                    <a:pt x="0" y="55666"/>
                    <a:pt x="0" y="43997"/>
                  </a:cubicBezTo>
                  <a:lnTo>
                    <a:pt x="0" y="43997"/>
                  </a:lnTo>
                  <a:cubicBezTo>
                    <a:pt x="0" y="32328"/>
                    <a:pt x="4635" y="21137"/>
                    <a:pt x="12886" y="12886"/>
                  </a:cubicBezTo>
                  <a:cubicBezTo>
                    <a:pt x="21137" y="4635"/>
                    <a:pt x="32328" y="0"/>
                    <a:pt x="43997" y="0"/>
                  </a:cubicBezTo>
                  <a:close/>
                </a:path>
              </a:pathLst>
            </a:custGeom>
            <a:solidFill>
              <a:srgbClr val="00594F"/>
            </a:solidFill>
          </p:spPr>
          <p:txBody>
            <a:bodyPr/>
            <a:lstStyle/>
            <a:p>
              <a:endParaRPr lang="lv-LV"/>
            </a:p>
          </p:txBody>
        </p:sp>
        <p:sp>
          <p:nvSpPr>
            <p:cNvPr id="15" name="TextBox 15"/>
            <p:cNvSpPr txBox="1"/>
            <p:nvPr/>
          </p:nvSpPr>
          <p:spPr>
            <a:xfrm>
              <a:off x="0" y="-47625"/>
              <a:ext cx="266318" cy="135619"/>
            </a:xfrm>
            <a:prstGeom prst="rect">
              <a:avLst/>
            </a:prstGeom>
          </p:spPr>
          <p:txBody>
            <a:bodyPr lIns="50800" tIns="50800" rIns="50800" bIns="50800" rtlCol="0" anchor="ctr"/>
            <a:lstStyle/>
            <a:p>
              <a:pPr algn="ctr">
                <a:lnSpc>
                  <a:spcPts val="3640"/>
                </a:lnSpc>
              </a:pPr>
              <a:endParaRPr/>
            </a:p>
          </p:txBody>
        </p:sp>
      </p:grpSp>
      <p:grpSp>
        <p:nvGrpSpPr>
          <p:cNvPr id="16" name="Group 16"/>
          <p:cNvGrpSpPr/>
          <p:nvPr/>
        </p:nvGrpSpPr>
        <p:grpSpPr>
          <a:xfrm>
            <a:off x="12400573" y="6215933"/>
            <a:ext cx="1343853" cy="334101"/>
            <a:chOff x="0" y="0"/>
            <a:chExt cx="353937" cy="87994"/>
          </a:xfrm>
        </p:grpSpPr>
        <p:sp>
          <p:nvSpPr>
            <p:cNvPr id="17" name="Freeform 17"/>
            <p:cNvSpPr/>
            <p:nvPr/>
          </p:nvSpPr>
          <p:spPr>
            <a:xfrm>
              <a:off x="0" y="0"/>
              <a:ext cx="353937" cy="87994"/>
            </a:xfrm>
            <a:custGeom>
              <a:avLst/>
              <a:gdLst/>
              <a:ahLst/>
              <a:cxnLst/>
              <a:rect l="l" t="t" r="r" b="b"/>
              <a:pathLst>
                <a:path w="353937" h="87994">
                  <a:moveTo>
                    <a:pt x="43997" y="0"/>
                  </a:moveTo>
                  <a:lnTo>
                    <a:pt x="309940" y="0"/>
                  </a:lnTo>
                  <a:cubicBezTo>
                    <a:pt x="321608" y="0"/>
                    <a:pt x="332799" y="4635"/>
                    <a:pt x="341050" y="12886"/>
                  </a:cubicBezTo>
                  <a:cubicBezTo>
                    <a:pt x="349301" y="21137"/>
                    <a:pt x="353937" y="32328"/>
                    <a:pt x="353937" y="43997"/>
                  </a:cubicBezTo>
                  <a:lnTo>
                    <a:pt x="353937" y="43997"/>
                  </a:lnTo>
                  <a:cubicBezTo>
                    <a:pt x="353937" y="68296"/>
                    <a:pt x="334239" y="87994"/>
                    <a:pt x="309940" y="87994"/>
                  </a:cubicBezTo>
                  <a:lnTo>
                    <a:pt x="43997" y="87994"/>
                  </a:lnTo>
                  <a:cubicBezTo>
                    <a:pt x="32328" y="87994"/>
                    <a:pt x="21137" y="83358"/>
                    <a:pt x="12886" y="75107"/>
                  </a:cubicBezTo>
                  <a:cubicBezTo>
                    <a:pt x="4635" y="66856"/>
                    <a:pt x="0" y="55666"/>
                    <a:pt x="0" y="43997"/>
                  </a:cubicBezTo>
                  <a:lnTo>
                    <a:pt x="0" y="43997"/>
                  </a:lnTo>
                  <a:cubicBezTo>
                    <a:pt x="0" y="32328"/>
                    <a:pt x="4635" y="21137"/>
                    <a:pt x="12886" y="12886"/>
                  </a:cubicBezTo>
                  <a:cubicBezTo>
                    <a:pt x="21137" y="4635"/>
                    <a:pt x="32328" y="0"/>
                    <a:pt x="43997" y="0"/>
                  </a:cubicBezTo>
                  <a:close/>
                </a:path>
              </a:pathLst>
            </a:custGeom>
            <a:solidFill>
              <a:srgbClr val="00594F"/>
            </a:solidFill>
          </p:spPr>
          <p:txBody>
            <a:bodyPr/>
            <a:lstStyle/>
            <a:p>
              <a:endParaRPr lang="lv-LV"/>
            </a:p>
          </p:txBody>
        </p:sp>
        <p:sp>
          <p:nvSpPr>
            <p:cNvPr id="18" name="TextBox 18"/>
            <p:cNvSpPr txBox="1"/>
            <p:nvPr/>
          </p:nvSpPr>
          <p:spPr>
            <a:xfrm>
              <a:off x="0" y="-47625"/>
              <a:ext cx="353937" cy="135619"/>
            </a:xfrm>
            <a:prstGeom prst="rect">
              <a:avLst/>
            </a:prstGeom>
          </p:spPr>
          <p:txBody>
            <a:bodyPr lIns="50800" tIns="50800" rIns="50800" bIns="50800" rtlCol="0" anchor="ctr"/>
            <a:lstStyle/>
            <a:p>
              <a:pPr algn="ctr">
                <a:lnSpc>
                  <a:spcPts val="3640"/>
                </a:lnSpc>
              </a:pPr>
              <a:endParaRPr/>
            </a:p>
          </p:txBody>
        </p:sp>
      </p:grpSp>
      <p:grpSp>
        <p:nvGrpSpPr>
          <p:cNvPr id="19" name="Group 19"/>
          <p:cNvGrpSpPr/>
          <p:nvPr/>
        </p:nvGrpSpPr>
        <p:grpSpPr>
          <a:xfrm>
            <a:off x="2526048" y="6236509"/>
            <a:ext cx="851362" cy="429634"/>
            <a:chOff x="-51841" y="73677"/>
            <a:chExt cx="1135148" cy="572846"/>
          </a:xfrm>
        </p:grpSpPr>
        <p:sp>
          <p:nvSpPr>
            <p:cNvPr id="20" name="Freeform 20"/>
            <p:cNvSpPr/>
            <p:nvPr/>
          </p:nvSpPr>
          <p:spPr>
            <a:xfrm>
              <a:off x="12700" y="78357"/>
              <a:ext cx="1070607" cy="568166"/>
            </a:xfrm>
            <a:custGeom>
              <a:avLst/>
              <a:gdLst/>
              <a:ahLst/>
              <a:cxnLst/>
              <a:rect l="l" t="t" r="r" b="b"/>
              <a:pathLst>
                <a:path w="1070607" h="568166">
                  <a:moveTo>
                    <a:pt x="0" y="0"/>
                  </a:moveTo>
                  <a:lnTo>
                    <a:pt x="1070607" y="0"/>
                  </a:lnTo>
                  <a:lnTo>
                    <a:pt x="1070607" y="568166"/>
                  </a:lnTo>
                  <a:lnTo>
                    <a:pt x="0" y="568166"/>
                  </a:lnTo>
                  <a:close/>
                </a:path>
              </a:pathLst>
            </a:custGeom>
            <a:solidFill>
              <a:srgbClr val="FFFFFF">
                <a:alpha val="0"/>
              </a:srgbClr>
            </a:solidFill>
          </p:spPr>
          <p:txBody>
            <a:bodyPr/>
            <a:lstStyle/>
            <a:p>
              <a:endParaRPr lang="lv-LV"/>
            </a:p>
          </p:txBody>
        </p:sp>
        <p:sp>
          <p:nvSpPr>
            <p:cNvPr id="21" name="TextBox 21"/>
            <p:cNvSpPr txBox="1"/>
            <p:nvPr/>
          </p:nvSpPr>
          <p:spPr>
            <a:xfrm>
              <a:off x="-51841" y="73677"/>
              <a:ext cx="1070606" cy="568166"/>
            </a:xfrm>
            <a:prstGeom prst="rect">
              <a:avLst/>
            </a:prstGeom>
          </p:spPr>
          <p:txBody>
            <a:bodyPr lIns="0" tIns="0" rIns="0" bIns="0" rtlCol="0" anchor="t"/>
            <a:lstStyle/>
            <a:p>
              <a:pPr algn="ctr">
                <a:lnSpc>
                  <a:spcPts val="2280"/>
                </a:lnSpc>
              </a:pPr>
              <a:r>
                <a:rPr lang="en-US" sz="1900" dirty="0">
                  <a:solidFill>
                    <a:srgbClr val="FFFFFF"/>
                  </a:solidFill>
                  <a:latin typeface="Montserrat"/>
                  <a:ea typeface="Montserrat"/>
                  <a:cs typeface="Montserrat"/>
                  <a:sym typeface="Montserrat"/>
                </a:rPr>
                <a:t>April</a:t>
              </a:r>
            </a:p>
          </p:txBody>
        </p:sp>
      </p:grpSp>
      <p:grpSp>
        <p:nvGrpSpPr>
          <p:cNvPr id="22" name="Group 22"/>
          <p:cNvGrpSpPr/>
          <p:nvPr/>
        </p:nvGrpSpPr>
        <p:grpSpPr>
          <a:xfrm>
            <a:off x="6814435" y="6181251"/>
            <a:ext cx="812645" cy="478338"/>
            <a:chOff x="-12919" y="0"/>
            <a:chExt cx="1083526" cy="637785"/>
          </a:xfrm>
        </p:grpSpPr>
        <p:sp>
          <p:nvSpPr>
            <p:cNvPr id="23" name="Freeform 23"/>
            <p:cNvSpPr/>
            <p:nvPr/>
          </p:nvSpPr>
          <p:spPr>
            <a:xfrm>
              <a:off x="0" y="0"/>
              <a:ext cx="1070607" cy="568166"/>
            </a:xfrm>
            <a:custGeom>
              <a:avLst/>
              <a:gdLst/>
              <a:ahLst/>
              <a:cxnLst/>
              <a:rect l="l" t="t" r="r" b="b"/>
              <a:pathLst>
                <a:path w="1070607" h="568166">
                  <a:moveTo>
                    <a:pt x="0" y="0"/>
                  </a:moveTo>
                  <a:lnTo>
                    <a:pt x="1070607" y="0"/>
                  </a:lnTo>
                  <a:lnTo>
                    <a:pt x="1070607" y="568166"/>
                  </a:lnTo>
                  <a:lnTo>
                    <a:pt x="0" y="568166"/>
                  </a:lnTo>
                  <a:close/>
                </a:path>
              </a:pathLst>
            </a:custGeom>
            <a:solidFill>
              <a:srgbClr val="FFFFFF">
                <a:alpha val="0"/>
              </a:srgbClr>
            </a:solidFill>
          </p:spPr>
          <p:txBody>
            <a:bodyPr/>
            <a:lstStyle/>
            <a:p>
              <a:endParaRPr lang="lv-LV"/>
            </a:p>
          </p:txBody>
        </p:sp>
        <p:sp>
          <p:nvSpPr>
            <p:cNvPr id="24" name="TextBox 24"/>
            <p:cNvSpPr txBox="1"/>
            <p:nvPr/>
          </p:nvSpPr>
          <p:spPr>
            <a:xfrm>
              <a:off x="-12919" y="69619"/>
              <a:ext cx="1070606" cy="568166"/>
            </a:xfrm>
            <a:prstGeom prst="rect">
              <a:avLst/>
            </a:prstGeom>
          </p:spPr>
          <p:txBody>
            <a:bodyPr lIns="0" tIns="0" rIns="0" bIns="0" rtlCol="0" anchor="t"/>
            <a:lstStyle/>
            <a:p>
              <a:pPr algn="ctr">
                <a:lnSpc>
                  <a:spcPts val="2280"/>
                </a:lnSpc>
              </a:pPr>
              <a:r>
                <a:rPr lang="en-US" sz="1900" dirty="0">
                  <a:solidFill>
                    <a:srgbClr val="FFFFFF"/>
                  </a:solidFill>
                  <a:latin typeface="Montserrat"/>
                  <a:ea typeface="Montserrat"/>
                  <a:cs typeface="Montserrat"/>
                  <a:sym typeface="Montserrat"/>
                </a:rPr>
                <a:t>June</a:t>
              </a:r>
            </a:p>
          </p:txBody>
        </p:sp>
      </p:grpSp>
      <p:grpSp>
        <p:nvGrpSpPr>
          <p:cNvPr id="25" name="Group 25"/>
          <p:cNvGrpSpPr/>
          <p:nvPr/>
        </p:nvGrpSpPr>
        <p:grpSpPr>
          <a:xfrm>
            <a:off x="5469683" y="6247112"/>
            <a:ext cx="802956" cy="527314"/>
            <a:chOff x="-1" y="87815"/>
            <a:chExt cx="1070607" cy="703086"/>
          </a:xfrm>
        </p:grpSpPr>
        <p:sp>
          <p:nvSpPr>
            <p:cNvPr id="26" name="Freeform 26"/>
            <p:cNvSpPr/>
            <p:nvPr/>
          </p:nvSpPr>
          <p:spPr>
            <a:xfrm>
              <a:off x="-1" y="222735"/>
              <a:ext cx="1070607" cy="568166"/>
            </a:xfrm>
            <a:custGeom>
              <a:avLst/>
              <a:gdLst/>
              <a:ahLst/>
              <a:cxnLst/>
              <a:rect l="l" t="t" r="r" b="b"/>
              <a:pathLst>
                <a:path w="1070607" h="568166">
                  <a:moveTo>
                    <a:pt x="0" y="0"/>
                  </a:moveTo>
                  <a:lnTo>
                    <a:pt x="1070607" y="0"/>
                  </a:lnTo>
                  <a:lnTo>
                    <a:pt x="1070607" y="568166"/>
                  </a:lnTo>
                  <a:lnTo>
                    <a:pt x="0" y="568166"/>
                  </a:lnTo>
                  <a:close/>
                </a:path>
              </a:pathLst>
            </a:custGeom>
            <a:solidFill>
              <a:srgbClr val="FFFFFF">
                <a:alpha val="0"/>
              </a:srgbClr>
            </a:solidFill>
          </p:spPr>
          <p:txBody>
            <a:bodyPr/>
            <a:lstStyle/>
            <a:p>
              <a:endParaRPr lang="lv-LV" dirty="0"/>
            </a:p>
          </p:txBody>
        </p:sp>
        <p:sp>
          <p:nvSpPr>
            <p:cNvPr id="27" name="TextBox 27"/>
            <p:cNvSpPr txBox="1"/>
            <p:nvPr/>
          </p:nvSpPr>
          <p:spPr>
            <a:xfrm>
              <a:off x="-1" y="87815"/>
              <a:ext cx="1070606" cy="568166"/>
            </a:xfrm>
            <a:prstGeom prst="rect">
              <a:avLst/>
            </a:prstGeom>
          </p:spPr>
          <p:txBody>
            <a:bodyPr lIns="0" tIns="0" rIns="0" bIns="0" rtlCol="0" anchor="t"/>
            <a:lstStyle/>
            <a:p>
              <a:pPr algn="ctr">
                <a:lnSpc>
                  <a:spcPts val="2280"/>
                </a:lnSpc>
              </a:pPr>
              <a:r>
                <a:rPr lang="en-US" sz="1900" dirty="0">
                  <a:solidFill>
                    <a:srgbClr val="FFFFFF"/>
                  </a:solidFill>
                  <a:latin typeface="Montserrat"/>
                  <a:ea typeface="Montserrat"/>
                  <a:cs typeface="Montserrat"/>
                  <a:sym typeface="Montserrat"/>
                </a:rPr>
                <a:t>May</a:t>
              </a:r>
            </a:p>
          </p:txBody>
        </p:sp>
      </p:grpSp>
      <p:grpSp>
        <p:nvGrpSpPr>
          <p:cNvPr id="28" name="Group 28"/>
          <p:cNvGrpSpPr/>
          <p:nvPr/>
        </p:nvGrpSpPr>
        <p:grpSpPr>
          <a:xfrm>
            <a:off x="12366374" y="6181251"/>
            <a:ext cx="1412253" cy="472136"/>
            <a:chOff x="-1" y="0"/>
            <a:chExt cx="1883003" cy="629515"/>
          </a:xfrm>
        </p:grpSpPr>
        <p:sp>
          <p:nvSpPr>
            <p:cNvPr id="29" name="Freeform 29"/>
            <p:cNvSpPr/>
            <p:nvPr/>
          </p:nvSpPr>
          <p:spPr>
            <a:xfrm>
              <a:off x="0" y="0"/>
              <a:ext cx="1883002" cy="568166"/>
            </a:xfrm>
            <a:custGeom>
              <a:avLst/>
              <a:gdLst/>
              <a:ahLst/>
              <a:cxnLst/>
              <a:rect l="l" t="t" r="r" b="b"/>
              <a:pathLst>
                <a:path w="1883002" h="568166">
                  <a:moveTo>
                    <a:pt x="0" y="0"/>
                  </a:moveTo>
                  <a:lnTo>
                    <a:pt x="1883002" y="0"/>
                  </a:lnTo>
                  <a:lnTo>
                    <a:pt x="1883002" y="568166"/>
                  </a:lnTo>
                  <a:lnTo>
                    <a:pt x="0" y="568166"/>
                  </a:lnTo>
                  <a:close/>
                </a:path>
              </a:pathLst>
            </a:custGeom>
            <a:solidFill>
              <a:srgbClr val="FFFFFF">
                <a:alpha val="0"/>
              </a:srgbClr>
            </a:solidFill>
          </p:spPr>
          <p:txBody>
            <a:bodyPr/>
            <a:lstStyle/>
            <a:p>
              <a:endParaRPr lang="lv-LV"/>
            </a:p>
          </p:txBody>
        </p:sp>
        <p:sp>
          <p:nvSpPr>
            <p:cNvPr id="30" name="TextBox 30"/>
            <p:cNvSpPr txBox="1"/>
            <p:nvPr/>
          </p:nvSpPr>
          <p:spPr>
            <a:xfrm>
              <a:off x="-1" y="61349"/>
              <a:ext cx="1883001" cy="568166"/>
            </a:xfrm>
            <a:prstGeom prst="rect">
              <a:avLst/>
            </a:prstGeom>
          </p:spPr>
          <p:txBody>
            <a:bodyPr lIns="0" tIns="0" rIns="0" bIns="0" rtlCol="0" anchor="t"/>
            <a:lstStyle/>
            <a:p>
              <a:pPr algn="ctr">
                <a:lnSpc>
                  <a:spcPts val="2280"/>
                </a:lnSpc>
              </a:pPr>
              <a:r>
                <a:rPr lang="en-US" sz="1900" dirty="0">
                  <a:solidFill>
                    <a:srgbClr val="FFFFFF"/>
                  </a:solidFill>
                  <a:latin typeface="Montserrat"/>
                  <a:ea typeface="Montserrat"/>
                  <a:cs typeface="Montserrat"/>
                  <a:sym typeface="Montserrat"/>
                </a:rPr>
                <a:t>October</a:t>
              </a:r>
            </a:p>
          </p:txBody>
        </p:sp>
      </p:grpSp>
      <p:sp>
        <p:nvSpPr>
          <p:cNvPr id="31" name="AutoShape 31"/>
          <p:cNvSpPr/>
          <p:nvPr/>
        </p:nvSpPr>
        <p:spPr>
          <a:xfrm>
            <a:off x="2949857" y="6561364"/>
            <a:ext cx="0" cy="3112993"/>
          </a:xfrm>
          <a:prstGeom prst="line">
            <a:avLst/>
          </a:prstGeom>
          <a:ln w="38100" cap="rnd">
            <a:solidFill>
              <a:srgbClr val="981E32"/>
            </a:solidFill>
            <a:prstDash val="sysDot"/>
            <a:headEnd type="none" w="sm" len="sm"/>
            <a:tailEnd type="none" w="sm" len="sm"/>
          </a:ln>
        </p:spPr>
        <p:txBody>
          <a:bodyPr/>
          <a:lstStyle/>
          <a:p>
            <a:endParaRPr lang="lv-LV"/>
          </a:p>
        </p:txBody>
      </p:sp>
      <p:sp>
        <p:nvSpPr>
          <p:cNvPr id="32" name="AutoShape 32"/>
          <p:cNvSpPr/>
          <p:nvPr/>
        </p:nvSpPr>
        <p:spPr>
          <a:xfrm flipH="1">
            <a:off x="7178518" y="6561364"/>
            <a:ext cx="0" cy="964379"/>
          </a:xfrm>
          <a:prstGeom prst="line">
            <a:avLst/>
          </a:prstGeom>
          <a:ln w="38100" cap="rnd">
            <a:solidFill>
              <a:srgbClr val="981E32"/>
            </a:solidFill>
            <a:prstDash val="sysDot"/>
            <a:headEnd type="none" w="sm" len="sm"/>
            <a:tailEnd type="none" w="sm" len="sm"/>
          </a:ln>
        </p:spPr>
        <p:txBody>
          <a:bodyPr/>
          <a:lstStyle/>
          <a:p>
            <a:endParaRPr lang="lv-LV"/>
          </a:p>
        </p:txBody>
      </p:sp>
      <p:sp>
        <p:nvSpPr>
          <p:cNvPr id="33" name="AutoShape 33"/>
          <p:cNvSpPr/>
          <p:nvPr/>
        </p:nvSpPr>
        <p:spPr>
          <a:xfrm flipH="1" flipV="1">
            <a:off x="5871161" y="2468796"/>
            <a:ext cx="0" cy="3758467"/>
          </a:xfrm>
          <a:prstGeom prst="line">
            <a:avLst/>
          </a:prstGeom>
          <a:ln w="38100" cap="rnd">
            <a:solidFill>
              <a:srgbClr val="981E32"/>
            </a:solidFill>
            <a:prstDash val="sysDot"/>
            <a:headEnd type="none" w="sm" len="sm"/>
            <a:tailEnd type="none" w="sm" len="sm"/>
          </a:ln>
        </p:spPr>
        <p:txBody>
          <a:bodyPr/>
          <a:lstStyle/>
          <a:p>
            <a:endParaRPr lang="lv-LV"/>
          </a:p>
        </p:txBody>
      </p:sp>
      <p:grpSp>
        <p:nvGrpSpPr>
          <p:cNvPr id="34" name="Group 34"/>
          <p:cNvGrpSpPr/>
          <p:nvPr/>
        </p:nvGrpSpPr>
        <p:grpSpPr>
          <a:xfrm>
            <a:off x="300630" y="6204268"/>
            <a:ext cx="1534039" cy="401126"/>
            <a:chOff x="0" y="0"/>
            <a:chExt cx="2045385" cy="534834"/>
          </a:xfrm>
        </p:grpSpPr>
        <p:sp>
          <p:nvSpPr>
            <p:cNvPr id="35" name="Freeform 35"/>
            <p:cNvSpPr/>
            <p:nvPr/>
          </p:nvSpPr>
          <p:spPr>
            <a:xfrm>
              <a:off x="0" y="0"/>
              <a:ext cx="2045386" cy="534834"/>
            </a:xfrm>
            <a:custGeom>
              <a:avLst/>
              <a:gdLst/>
              <a:ahLst/>
              <a:cxnLst/>
              <a:rect l="l" t="t" r="r" b="b"/>
              <a:pathLst>
                <a:path w="2045386" h="534834">
                  <a:moveTo>
                    <a:pt x="0" y="0"/>
                  </a:moveTo>
                  <a:lnTo>
                    <a:pt x="2045386" y="0"/>
                  </a:lnTo>
                  <a:lnTo>
                    <a:pt x="2045386" y="534834"/>
                  </a:lnTo>
                  <a:lnTo>
                    <a:pt x="0" y="534834"/>
                  </a:lnTo>
                  <a:close/>
                </a:path>
              </a:pathLst>
            </a:custGeom>
            <a:solidFill>
              <a:srgbClr val="FFFFFF">
                <a:alpha val="0"/>
              </a:srgbClr>
            </a:solidFill>
          </p:spPr>
          <p:txBody>
            <a:bodyPr/>
            <a:lstStyle/>
            <a:p>
              <a:endParaRPr lang="lv-LV"/>
            </a:p>
          </p:txBody>
        </p:sp>
        <p:sp>
          <p:nvSpPr>
            <p:cNvPr id="36" name="TextBox 36"/>
            <p:cNvSpPr txBox="1"/>
            <p:nvPr/>
          </p:nvSpPr>
          <p:spPr>
            <a:xfrm>
              <a:off x="0" y="0"/>
              <a:ext cx="2045385" cy="534834"/>
            </a:xfrm>
            <a:prstGeom prst="rect">
              <a:avLst/>
            </a:prstGeom>
          </p:spPr>
          <p:txBody>
            <a:bodyPr lIns="0" tIns="0" rIns="0" bIns="0" rtlCol="0" anchor="t"/>
            <a:lstStyle/>
            <a:p>
              <a:pPr algn="l">
                <a:lnSpc>
                  <a:spcPts val="2400"/>
                </a:lnSpc>
              </a:pPr>
              <a:r>
                <a:rPr lang="en-US" sz="2000">
                  <a:solidFill>
                    <a:srgbClr val="00594F"/>
                  </a:solidFill>
                  <a:latin typeface="Montserrat"/>
                  <a:ea typeface="Montserrat"/>
                  <a:cs typeface="Montserrat"/>
                  <a:sym typeface="Montserrat"/>
                </a:rPr>
                <a:t>2026</a:t>
              </a:r>
            </a:p>
          </p:txBody>
        </p:sp>
      </p:grpSp>
      <p:grpSp>
        <p:nvGrpSpPr>
          <p:cNvPr id="37" name="Group 37"/>
          <p:cNvGrpSpPr/>
          <p:nvPr/>
        </p:nvGrpSpPr>
        <p:grpSpPr>
          <a:xfrm>
            <a:off x="2231554" y="6811368"/>
            <a:ext cx="1428750" cy="1428750"/>
            <a:chOff x="0" y="0"/>
            <a:chExt cx="815130" cy="815130"/>
          </a:xfrm>
        </p:grpSpPr>
        <p:sp>
          <p:nvSpPr>
            <p:cNvPr id="38" name="Freeform 38"/>
            <p:cNvSpPr/>
            <p:nvPr/>
          </p:nvSpPr>
          <p:spPr>
            <a:xfrm>
              <a:off x="0" y="0"/>
              <a:ext cx="815130" cy="815130"/>
            </a:xfrm>
            <a:custGeom>
              <a:avLst/>
              <a:gdLst/>
              <a:ahLst/>
              <a:cxnLst/>
              <a:rect l="l" t="t" r="r" b="b"/>
              <a:pathLst>
                <a:path w="815130" h="815130">
                  <a:moveTo>
                    <a:pt x="407565" y="0"/>
                  </a:moveTo>
                  <a:cubicBezTo>
                    <a:pt x="182473" y="0"/>
                    <a:pt x="0" y="182473"/>
                    <a:pt x="0" y="407565"/>
                  </a:cubicBezTo>
                  <a:cubicBezTo>
                    <a:pt x="0" y="632657"/>
                    <a:pt x="182473" y="815130"/>
                    <a:pt x="407565" y="815130"/>
                  </a:cubicBezTo>
                  <a:cubicBezTo>
                    <a:pt x="632657" y="815130"/>
                    <a:pt x="815130" y="632657"/>
                    <a:pt x="815130" y="407565"/>
                  </a:cubicBezTo>
                  <a:cubicBezTo>
                    <a:pt x="815130" y="182473"/>
                    <a:pt x="632657" y="0"/>
                    <a:pt x="407565" y="0"/>
                  </a:cubicBezTo>
                  <a:close/>
                </a:path>
              </a:pathLst>
            </a:custGeom>
            <a:blipFill>
              <a:blip r:embed="rId3"/>
              <a:stretch>
                <a:fillRect/>
              </a:stretch>
            </a:blipFill>
          </p:spPr>
          <p:txBody>
            <a:bodyPr/>
            <a:lstStyle/>
            <a:p>
              <a:endParaRPr lang="lv-LV"/>
            </a:p>
          </p:txBody>
        </p:sp>
      </p:grpSp>
      <p:grpSp>
        <p:nvGrpSpPr>
          <p:cNvPr id="39" name="Group 39"/>
          <p:cNvGrpSpPr/>
          <p:nvPr/>
        </p:nvGrpSpPr>
        <p:grpSpPr>
          <a:xfrm>
            <a:off x="3843427" y="6965908"/>
            <a:ext cx="2460047" cy="846234"/>
            <a:chOff x="0" y="0"/>
            <a:chExt cx="3280063" cy="1128311"/>
          </a:xfrm>
        </p:grpSpPr>
        <p:sp>
          <p:nvSpPr>
            <p:cNvPr id="40" name="Freeform 40"/>
            <p:cNvSpPr/>
            <p:nvPr/>
          </p:nvSpPr>
          <p:spPr>
            <a:xfrm>
              <a:off x="0" y="0"/>
              <a:ext cx="3280064" cy="1128311"/>
            </a:xfrm>
            <a:custGeom>
              <a:avLst/>
              <a:gdLst/>
              <a:ahLst/>
              <a:cxnLst/>
              <a:rect l="l" t="t" r="r" b="b"/>
              <a:pathLst>
                <a:path w="3280064" h="1128311">
                  <a:moveTo>
                    <a:pt x="0" y="0"/>
                  </a:moveTo>
                  <a:lnTo>
                    <a:pt x="3280064" y="0"/>
                  </a:lnTo>
                  <a:lnTo>
                    <a:pt x="3280064" y="1128311"/>
                  </a:lnTo>
                  <a:lnTo>
                    <a:pt x="0" y="1128311"/>
                  </a:lnTo>
                  <a:close/>
                </a:path>
              </a:pathLst>
            </a:custGeom>
            <a:solidFill>
              <a:srgbClr val="FFFFFF">
                <a:alpha val="0"/>
              </a:srgbClr>
            </a:solidFill>
          </p:spPr>
          <p:txBody>
            <a:bodyPr/>
            <a:lstStyle/>
            <a:p>
              <a:endParaRPr lang="lv-LV"/>
            </a:p>
          </p:txBody>
        </p:sp>
        <p:sp>
          <p:nvSpPr>
            <p:cNvPr id="41" name="TextBox 41"/>
            <p:cNvSpPr txBox="1"/>
            <p:nvPr/>
          </p:nvSpPr>
          <p:spPr>
            <a:xfrm>
              <a:off x="0" y="0"/>
              <a:ext cx="3280063" cy="1128311"/>
            </a:xfrm>
            <a:prstGeom prst="rect">
              <a:avLst/>
            </a:prstGeom>
          </p:spPr>
          <p:txBody>
            <a:bodyPr lIns="0" tIns="0" rIns="0" bIns="0" rtlCol="0" anchor="t"/>
            <a:lstStyle/>
            <a:p>
              <a:pPr algn="l">
                <a:lnSpc>
                  <a:spcPts val="2400"/>
                </a:lnSpc>
              </a:pPr>
              <a:r>
                <a:rPr lang="en-US" sz="2000" b="1" dirty="0">
                  <a:solidFill>
                    <a:srgbClr val="000000"/>
                  </a:solidFill>
                  <a:latin typeface="Montserrat Bold"/>
                  <a:ea typeface="Montserrat Bold"/>
                  <a:cs typeface="Montserrat Bold"/>
                  <a:sym typeface="Montserrat Bold"/>
                </a:rPr>
                <a:t>Wind Works</a:t>
              </a:r>
            </a:p>
            <a:p>
              <a:pPr algn="l">
                <a:lnSpc>
                  <a:spcPts val="1800"/>
                </a:lnSpc>
              </a:pPr>
              <a:r>
                <a:rPr lang="en-US" sz="1500" dirty="0">
                  <a:solidFill>
                    <a:srgbClr val="000000"/>
                  </a:solidFill>
                  <a:latin typeface="Montserrat"/>
                  <a:ea typeface="Montserrat"/>
                  <a:cs typeface="Montserrat"/>
                  <a:sym typeface="Montserrat"/>
                </a:rPr>
                <a:t>The leading wind energy forum in the Baltics.</a:t>
              </a:r>
            </a:p>
          </p:txBody>
        </p:sp>
      </p:grpSp>
      <p:grpSp>
        <p:nvGrpSpPr>
          <p:cNvPr id="42" name="Group 42"/>
          <p:cNvGrpSpPr/>
          <p:nvPr/>
        </p:nvGrpSpPr>
        <p:grpSpPr>
          <a:xfrm>
            <a:off x="4114800" y="7730997"/>
            <a:ext cx="2352894" cy="557882"/>
            <a:chOff x="-142753" y="0"/>
            <a:chExt cx="3137192" cy="743842"/>
          </a:xfrm>
        </p:grpSpPr>
        <p:sp>
          <p:nvSpPr>
            <p:cNvPr id="43" name="Freeform 43"/>
            <p:cNvSpPr/>
            <p:nvPr/>
          </p:nvSpPr>
          <p:spPr>
            <a:xfrm>
              <a:off x="0" y="0"/>
              <a:ext cx="2994439" cy="628313"/>
            </a:xfrm>
            <a:custGeom>
              <a:avLst/>
              <a:gdLst/>
              <a:ahLst/>
              <a:cxnLst/>
              <a:rect l="l" t="t" r="r" b="b"/>
              <a:pathLst>
                <a:path w="2994439" h="628313">
                  <a:moveTo>
                    <a:pt x="0" y="0"/>
                  </a:moveTo>
                  <a:lnTo>
                    <a:pt x="2994439" y="0"/>
                  </a:lnTo>
                  <a:lnTo>
                    <a:pt x="2994439" y="628313"/>
                  </a:lnTo>
                  <a:lnTo>
                    <a:pt x="0" y="628313"/>
                  </a:lnTo>
                  <a:close/>
                </a:path>
              </a:pathLst>
            </a:custGeom>
            <a:solidFill>
              <a:srgbClr val="000000">
                <a:alpha val="0"/>
              </a:srgbClr>
            </a:solidFill>
          </p:spPr>
          <p:txBody>
            <a:bodyPr/>
            <a:lstStyle/>
            <a:p>
              <a:endParaRPr lang="lv-LV"/>
            </a:p>
          </p:txBody>
        </p:sp>
        <p:sp>
          <p:nvSpPr>
            <p:cNvPr id="44" name="TextBox 44"/>
            <p:cNvSpPr txBox="1"/>
            <p:nvPr/>
          </p:nvSpPr>
          <p:spPr>
            <a:xfrm>
              <a:off x="-142753" y="106004"/>
              <a:ext cx="2994439" cy="637838"/>
            </a:xfrm>
            <a:prstGeom prst="rect">
              <a:avLst/>
            </a:prstGeom>
          </p:spPr>
          <p:txBody>
            <a:bodyPr lIns="0" tIns="0" rIns="0" bIns="0" rtlCol="0" anchor="t"/>
            <a:lstStyle/>
            <a:p>
              <a:pPr algn="l">
                <a:lnSpc>
                  <a:spcPts val="1800"/>
                </a:lnSpc>
              </a:pPr>
              <a:r>
                <a:rPr lang="en-US" sz="1500" dirty="0" err="1">
                  <a:solidFill>
                    <a:srgbClr val="000000"/>
                  </a:solidFill>
                  <a:latin typeface="Montserrat"/>
                  <a:ea typeface="Montserrat"/>
                  <a:cs typeface="Montserrat"/>
                  <a:sym typeface="Montserrat"/>
                </a:rPr>
                <a:t>Rīga</a:t>
              </a:r>
              <a:r>
                <a:rPr lang="en-US" sz="1500" dirty="0">
                  <a:solidFill>
                    <a:srgbClr val="000000"/>
                  </a:solidFill>
                  <a:latin typeface="Montserrat"/>
                  <a:ea typeface="Montserrat"/>
                  <a:cs typeface="Montserrat"/>
                  <a:sym typeface="Montserrat"/>
                </a:rPr>
                <a:t> </a:t>
              </a:r>
              <a:r>
                <a:rPr lang="lv-LV" sz="1500" dirty="0">
                  <a:solidFill>
                    <a:srgbClr val="000000"/>
                  </a:solidFill>
                  <a:latin typeface="Montserrat"/>
                  <a:ea typeface="Montserrat"/>
                  <a:cs typeface="Montserrat"/>
                  <a:sym typeface="Montserrat"/>
                </a:rPr>
                <a:t>  </a:t>
              </a:r>
              <a:r>
                <a:rPr lang="en-US" sz="1500" dirty="0">
                  <a:solidFill>
                    <a:srgbClr val="000000"/>
                  </a:solidFill>
                  <a:latin typeface="Montserrat"/>
                  <a:ea typeface="Montserrat"/>
                  <a:cs typeface="Montserrat"/>
                  <a:sym typeface="Montserrat"/>
                </a:rPr>
                <a:t>        April</a:t>
              </a:r>
            </a:p>
          </p:txBody>
        </p:sp>
      </p:grpSp>
      <p:grpSp>
        <p:nvGrpSpPr>
          <p:cNvPr id="45" name="Group 45"/>
          <p:cNvGrpSpPr/>
          <p:nvPr/>
        </p:nvGrpSpPr>
        <p:grpSpPr>
          <a:xfrm>
            <a:off x="8402488" y="8267700"/>
            <a:ext cx="2189301" cy="400269"/>
            <a:chOff x="0" y="0"/>
            <a:chExt cx="2919068" cy="533693"/>
          </a:xfrm>
        </p:grpSpPr>
        <p:sp>
          <p:nvSpPr>
            <p:cNvPr id="46" name="Freeform 46"/>
            <p:cNvSpPr/>
            <p:nvPr/>
          </p:nvSpPr>
          <p:spPr>
            <a:xfrm>
              <a:off x="0" y="0"/>
              <a:ext cx="2919069" cy="533693"/>
            </a:xfrm>
            <a:custGeom>
              <a:avLst/>
              <a:gdLst/>
              <a:ahLst/>
              <a:cxnLst/>
              <a:rect l="l" t="t" r="r" b="b"/>
              <a:pathLst>
                <a:path w="2919069" h="533693">
                  <a:moveTo>
                    <a:pt x="0" y="0"/>
                  </a:moveTo>
                  <a:lnTo>
                    <a:pt x="2919069" y="0"/>
                  </a:lnTo>
                  <a:lnTo>
                    <a:pt x="2919069" y="533693"/>
                  </a:lnTo>
                  <a:lnTo>
                    <a:pt x="0" y="533693"/>
                  </a:lnTo>
                  <a:close/>
                </a:path>
              </a:pathLst>
            </a:custGeom>
            <a:solidFill>
              <a:srgbClr val="000000">
                <a:alpha val="0"/>
              </a:srgbClr>
            </a:solidFill>
          </p:spPr>
          <p:txBody>
            <a:bodyPr/>
            <a:lstStyle/>
            <a:p>
              <a:endParaRPr lang="lv-LV"/>
            </a:p>
          </p:txBody>
        </p:sp>
        <p:sp>
          <p:nvSpPr>
            <p:cNvPr id="47" name="TextBox 47"/>
            <p:cNvSpPr txBox="1"/>
            <p:nvPr/>
          </p:nvSpPr>
          <p:spPr>
            <a:xfrm>
              <a:off x="0" y="-9525"/>
              <a:ext cx="2919068" cy="543218"/>
            </a:xfrm>
            <a:prstGeom prst="rect">
              <a:avLst/>
            </a:prstGeom>
          </p:spPr>
          <p:txBody>
            <a:bodyPr lIns="0" tIns="0" rIns="0" bIns="0" rtlCol="0" anchor="t"/>
            <a:lstStyle/>
            <a:p>
              <a:pPr algn="l">
                <a:lnSpc>
                  <a:spcPts val="1800"/>
                </a:lnSpc>
              </a:pPr>
              <a:r>
                <a:rPr lang="en-US" sz="1500">
                  <a:solidFill>
                    <a:srgbClr val="000000"/>
                  </a:solidFill>
                  <a:latin typeface="Montserrat"/>
                  <a:ea typeface="Montserrat"/>
                  <a:cs typeface="Montserrat"/>
                  <a:sym typeface="Montserrat"/>
                </a:rPr>
                <a:t>Rīga         June 3-4</a:t>
              </a:r>
            </a:p>
          </p:txBody>
        </p:sp>
      </p:grpSp>
      <p:grpSp>
        <p:nvGrpSpPr>
          <p:cNvPr id="48" name="Group 48"/>
          <p:cNvGrpSpPr/>
          <p:nvPr/>
        </p:nvGrpSpPr>
        <p:grpSpPr>
          <a:xfrm>
            <a:off x="7127080" y="4171551"/>
            <a:ext cx="2440601" cy="400269"/>
            <a:chOff x="0" y="0"/>
            <a:chExt cx="3254134" cy="533693"/>
          </a:xfrm>
        </p:grpSpPr>
        <p:sp>
          <p:nvSpPr>
            <p:cNvPr id="49" name="Freeform 49"/>
            <p:cNvSpPr/>
            <p:nvPr/>
          </p:nvSpPr>
          <p:spPr>
            <a:xfrm>
              <a:off x="0" y="0"/>
              <a:ext cx="3254135" cy="533693"/>
            </a:xfrm>
            <a:custGeom>
              <a:avLst/>
              <a:gdLst/>
              <a:ahLst/>
              <a:cxnLst/>
              <a:rect l="l" t="t" r="r" b="b"/>
              <a:pathLst>
                <a:path w="3254135" h="533693">
                  <a:moveTo>
                    <a:pt x="0" y="0"/>
                  </a:moveTo>
                  <a:lnTo>
                    <a:pt x="3254135" y="0"/>
                  </a:lnTo>
                  <a:lnTo>
                    <a:pt x="3254135" y="533693"/>
                  </a:lnTo>
                  <a:lnTo>
                    <a:pt x="0" y="533693"/>
                  </a:lnTo>
                  <a:close/>
                </a:path>
              </a:pathLst>
            </a:custGeom>
            <a:solidFill>
              <a:srgbClr val="000000">
                <a:alpha val="0"/>
              </a:srgbClr>
            </a:solidFill>
          </p:spPr>
          <p:txBody>
            <a:bodyPr/>
            <a:lstStyle/>
            <a:p>
              <a:endParaRPr lang="lv-LV"/>
            </a:p>
          </p:txBody>
        </p:sp>
        <p:sp>
          <p:nvSpPr>
            <p:cNvPr id="50" name="TextBox 50"/>
            <p:cNvSpPr txBox="1"/>
            <p:nvPr/>
          </p:nvSpPr>
          <p:spPr>
            <a:xfrm>
              <a:off x="0" y="-9525"/>
              <a:ext cx="3254134" cy="543218"/>
            </a:xfrm>
            <a:prstGeom prst="rect">
              <a:avLst/>
            </a:prstGeom>
          </p:spPr>
          <p:txBody>
            <a:bodyPr lIns="0" tIns="0" rIns="0" bIns="0" rtlCol="0" anchor="t"/>
            <a:lstStyle/>
            <a:p>
              <a:pPr algn="l">
                <a:lnSpc>
                  <a:spcPts val="1800"/>
                </a:lnSpc>
              </a:pPr>
              <a:r>
                <a:rPr lang="en-US" sz="1500">
                  <a:solidFill>
                    <a:srgbClr val="000000"/>
                  </a:solidFill>
                  <a:latin typeface="Montserrat"/>
                  <a:ea typeface="Montserrat"/>
                  <a:cs typeface="Montserrat"/>
                  <a:sym typeface="Montserrat"/>
                </a:rPr>
                <a:t>Rīga           May 14-15</a:t>
              </a:r>
            </a:p>
          </p:txBody>
        </p:sp>
      </p:grpSp>
      <p:grpSp>
        <p:nvGrpSpPr>
          <p:cNvPr id="51" name="Group 51"/>
          <p:cNvGrpSpPr/>
          <p:nvPr/>
        </p:nvGrpSpPr>
        <p:grpSpPr>
          <a:xfrm>
            <a:off x="7086600" y="5786399"/>
            <a:ext cx="2296054" cy="423901"/>
            <a:chOff x="-210736" y="0"/>
            <a:chExt cx="3061405" cy="565202"/>
          </a:xfrm>
        </p:grpSpPr>
        <p:sp>
          <p:nvSpPr>
            <p:cNvPr id="52" name="Freeform 52"/>
            <p:cNvSpPr/>
            <p:nvPr/>
          </p:nvSpPr>
          <p:spPr>
            <a:xfrm>
              <a:off x="0" y="0"/>
              <a:ext cx="2850669" cy="533693"/>
            </a:xfrm>
            <a:custGeom>
              <a:avLst/>
              <a:gdLst/>
              <a:ahLst/>
              <a:cxnLst/>
              <a:rect l="l" t="t" r="r" b="b"/>
              <a:pathLst>
                <a:path w="2850669" h="533693">
                  <a:moveTo>
                    <a:pt x="0" y="0"/>
                  </a:moveTo>
                  <a:lnTo>
                    <a:pt x="2850669" y="0"/>
                  </a:lnTo>
                  <a:lnTo>
                    <a:pt x="2850669" y="533693"/>
                  </a:lnTo>
                  <a:lnTo>
                    <a:pt x="0" y="533693"/>
                  </a:lnTo>
                  <a:close/>
                </a:path>
              </a:pathLst>
            </a:custGeom>
            <a:solidFill>
              <a:srgbClr val="000000">
                <a:alpha val="0"/>
              </a:srgbClr>
            </a:solidFill>
          </p:spPr>
          <p:txBody>
            <a:bodyPr/>
            <a:lstStyle/>
            <a:p>
              <a:endParaRPr lang="lv-LV"/>
            </a:p>
          </p:txBody>
        </p:sp>
        <p:sp>
          <p:nvSpPr>
            <p:cNvPr id="53" name="TextBox 53"/>
            <p:cNvSpPr txBox="1"/>
            <p:nvPr/>
          </p:nvSpPr>
          <p:spPr>
            <a:xfrm>
              <a:off x="-210736" y="21984"/>
              <a:ext cx="2850668" cy="543218"/>
            </a:xfrm>
            <a:prstGeom prst="rect">
              <a:avLst/>
            </a:prstGeom>
          </p:spPr>
          <p:txBody>
            <a:bodyPr lIns="0" tIns="0" rIns="0" bIns="0" rtlCol="0" anchor="t"/>
            <a:lstStyle/>
            <a:p>
              <a:pPr algn="l">
                <a:lnSpc>
                  <a:spcPts val="1800"/>
                </a:lnSpc>
              </a:pPr>
              <a:r>
                <a:rPr lang="en-US" sz="1500" dirty="0" err="1">
                  <a:solidFill>
                    <a:srgbClr val="000000"/>
                  </a:solidFill>
                  <a:latin typeface="Montserrat"/>
                  <a:ea typeface="Montserrat"/>
                  <a:cs typeface="Montserrat"/>
                  <a:sym typeface="Montserrat"/>
                </a:rPr>
                <a:t>Rīga</a:t>
              </a:r>
              <a:r>
                <a:rPr lang="lv-LV" sz="1500" dirty="0">
                  <a:solidFill>
                    <a:srgbClr val="000000"/>
                  </a:solidFill>
                  <a:latin typeface="Montserrat"/>
                  <a:ea typeface="Montserrat"/>
                  <a:cs typeface="Montserrat"/>
                  <a:sym typeface="Montserrat"/>
                </a:rPr>
                <a:t>   </a:t>
              </a:r>
              <a:r>
                <a:rPr lang="en-US" sz="1500" dirty="0">
                  <a:solidFill>
                    <a:srgbClr val="000000"/>
                  </a:solidFill>
                  <a:latin typeface="Montserrat"/>
                  <a:ea typeface="Montserrat"/>
                  <a:cs typeface="Montserrat"/>
                  <a:sym typeface="Montserrat"/>
                </a:rPr>
                <a:t>         May 27</a:t>
              </a:r>
            </a:p>
          </p:txBody>
        </p:sp>
      </p:grpSp>
      <p:grpSp>
        <p:nvGrpSpPr>
          <p:cNvPr id="54" name="Group 54"/>
          <p:cNvGrpSpPr/>
          <p:nvPr/>
        </p:nvGrpSpPr>
        <p:grpSpPr>
          <a:xfrm>
            <a:off x="4224289" y="9516468"/>
            <a:ext cx="2142935" cy="400269"/>
            <a:chOff x="0" y="0"/>
            <a:chExt cx="2857246" cy="533693"/>
          </a:xfrm>
        </p:grpSpPr>
        <p:sp>
          <p:nvSpPr>
            <p:cNvPr id="55" name="Freeform 55"/>
            <p:cNvSpPr/>
            <p:nvPr/>
          </p:nvSpPr>
          <p:spPr>
            <a:xfrm>
              <a:off x="0" y="0"/>
              <a:ext cx="2857247" cy="533693"/>
            </a:xfrm>
            <a:custGeom>
              <a:avLst/>
              <a:gdLst/>
              <a:ahLst/>
              <a:cxnLst/>
              <a:rect l="l" t="t" r="r" b="b"/>
              <a:pathLst>
                <a:path w="2857247" h="533693">
                  <a:moveTo>
                    <a:pt x="0" y="0"/>
                  </a:moveTo>
                  <a:lnTo>
                    <a:pt x="2857247" y="0"/>
                  </a:lnTo>
                  <a:lnTo>
                    <a:pt x="2857247" y="533693"/>
                  </a:lnTo>
                  <a:lnTo>
                    <a:pt x="0" y="533693"/>
                  </a:lnTo>
                  <a:close/>
                </a:path>
              </a:pathLst>
            </a:custGeom>
            <a:solidFill>
              <a:srgbClr val="000000">
                <a:alpha val="0"/>
              </a:srgbClr>
            </a:solidFill>
          </p:spPr>
          <p:txBody>
            <a:bodyPr/>
            <a:lstStyle/>
            <a:p>
              <a:endParaRPr lang="lv-LV"/>
            </a:p>
          </p:txBody>
        </p:sp>
        <p:sp>
          <p:nvSpPr>
            <p:cNvPr id="56" name="TextBox 56"/>
            <p:cNvSpPr txBox="1"/>
            <p:nvPr/>
          </p:nvSpPr>
          <p:spPr>
            <a:xfrm>
              <a:off x="0" y="-9525"/>
              <a:ext cx="2857246" cy="543218"/>
            </a:xfrm>
            <a:prstGeom prst="rect">
              <a:avLst/>
            </a:prstGeom>
          </p:spPr>
          <p:txBody>
            <a:bodyPr lIns="0" tIns="0" rIns="0" bIns="0" rtlCol="0" anchor="t"/>
            <a:lstStyle/>
            <a:p>
              <a:pPr algn="l">
                <a:lnSpc>
                  <a:spcPts val="1800"/>
                </a:lnSpc>
              </a:pPr>
              <a:r>
                <a:rPr lang="en-US" sz="1500">
                  <a:solidFill>
                    <a:srgbClr val="000000"/>
                  </a:solidFill>
                  <a:latin typeface="Montserrat"/>
                  <a:ea typeface="Montserrat"/>
                  <a:cs typeface="Montserrat"/>
                  <a:sym typeface="Montserrat"/>
                </a:rPr>
                <a:t>Rīga          April</a:t>
              </a:r>
            </a:p>
          </p:txBody>
        </p:sp>
      </p:grpSp>
      <p:grpSp>
        <p:nvGrpSpPr>
          <p:cNvPr id="57" name="Group 57"/>
          <p:cNvGrpSpPr/>
          <p:nvPr/>
        </p:nvGrpSpPr>
        <p:grpSpPr>
          <a:xfrm>
            <a:off x="2231554" y="8468718"/>
            <a:ext cx="1428750" cy="1428750"/>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817" r="-47330"/>
              </a:stretch>
            </a:blipFill>
          </p:spPr>
          <p:txBody>
            <a:bodyPr/>
            <a:lstStyle/>
            <a:p>
              <a:endParaRPr lang="lv-LV"/>
            </a:p>
          </p:txBody>
        </p:sp>
      </p:grpSp>
      <p:grpSp>
        <p:nvGrpSpPr>
          <p:cNvPr id="59" name="Group 59"/>
          <p:cNvGrpSpPr/>
          <p:nvPr/>
        </p:nvGrpSpPr>
        <p:grpSpPr>
          <a:xfrm>
            <a:off x="3843427" y="8621118"/>
            <a:ext cx="3189645" cy="846233"/>
            <a:chOff x="0" y="0"/>
            <a:chExt cx="4252860" cy="1128310"/>
          </a:xfrm>
        </p:grpSpPr>
        <p:sp>
          <p:nvSpPr>
            <p:cNvPr id="60" name="Freeform 60"/>
            <p:cNvSpPr/>
            <p:nvPr/>
          </p:nvSpPr>
          <p:spPr>
            <a:xfrm>
              <a:off x="0" y="0"/>
              <a:ext cx="4252861" cy="1128310"/>
            </a:xfrm>
            <a:custGeom>
              <a:avLst/>
              <a:gdLst/>
              <a:ahLst/>
              <a:cxnLst/>
              <a:rect l="l" t="t" r="r" b="b"/>
              <a:pathLst>
                <a:path w="4252861" h="1128310">
                  <a:moveTo>
                    <a:pt x="0" y="0"/>
                  </a:moveTo>
                  <a:lnTo>
                    <a:pt x="4252861" y="0"/>
                  </a:lnTo>
                  <a:lnTo>
                    <a:pt x="4252861" y="1128310"/>
                  </a:lnTo>
                  <a:lnTo>
                    <a:pt x="0" y="1128310"/>
                  </a:lnTo>
                  <a:close/>
                </a:path>
              </a:pathLst>
            </a:custGeom>
            <a:solidFill>
              <a:srgbClr val="FFFFFF">
                <a:alpha val="0"/>
              </a:srgbClr>
            </a:solidFill>
          </p:spPr>
          <p:txBody>
            <a:bodyPr/>
            <a:lstStyle/>
            <a:p>
              <a:endParaRPr lang="lv-LV"/>
            </a:p>
          </p:txBody>
        </p:sp>
        <p:sp>
          <p:nvSpPr>
            <p:cNvPr id="61" name="TextBox 61"/>
            <p:cNvSpPr txBox="1"/>
            <p:nvPr/>
          </p:nvSpPr>
          <p:spPr>
            <a:xfrm>
              <a:off x="0" y="0"/>
              <a:ext cx="4252860" cy="1128310"/>
            </a:xfrm>
            <a:prstGeom prst="rect">
              <a:avLst/>
            </a:prstGeom>
          </p:spPr>
          <p:txBody>
            <a:bodyPr lIns="0" tIns="0" rIns="0" bIns="0" rtlCol="0" anchor="t"/>
            <a:lstStyle/>
            <a:p>
              <a:pPr algn="l">
                <a:lnSpc>
                  <a:spcPts val="2400"/>
                </a:lnSpc>
              </a:pPr>
              <a:r>
                <a:rPr lang="en-US" sz="2000" b="1">
                  <a:solidFill>
                    <a:srgbClr val="000000"/>
                  </a:solidFill>
                  <a:latin typeface="Montserrat Bold"/>
                  <a:ea typeface="Montserrat Bold"/>
                  <a:cs typeface="Montserrat Bold"/>
                  <a:sym typeface="Montserrat Bold"/>
                </a:rPr>
                <a:t>“UN:BLOCK”</a:t>
              </a:r>
            </a:p>
            <a:p>
              <a:pPr algn="l">
                <a:lnSpc>
                  <a:spcPts val="1800"/>
                </a:lnSpc>
              </a:pPr>
              <a:r>
                <a:rPr lang="en-US" sz="1500">
                  <a:solidFill>
                    <a:srgbClr val="000000"/>
                  </a:solidFill>
                  <a:latin typeface="Montserrat"/>
                  <a:ea typeface="Montserrat"/>
                  <a:cs typeface="Montserrat"/>
                  <a:sym typeface="Montserrat"/>
                </a:rPr>
                <a:t>The largest Web3 and blockchain conference in the Baltics.</a:t>
              </a:r>
            </a:p>
          </p:txBody>
        </p:sp>
      </p:grpSp>
      <p:grpSp>
        <p:nvGrpSpPr>
          <p:cNvPr id="62" name="Group 62"/>
          <p:cNvGrpSpPr/>
          <p:nvPr/>
        </p:nvGrpSpPr>
        <p:grpSpPr>
          <a:xfrm>
            <a:off x="5184807" y="4676595"/>
            <a:ext cx="1428750" cy="1428750"/>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9046" r="-21046"/>
              </a:stretch>
            </a:blipFill>
          </p:spPr>
          <p:txBody>
            <a:bodyPr/>
            <a:lstStyle/>
            <a:p>
              <a:endParaRPr lang="lv-LV"/>
            </a:p>
          </p:txBody>
        </p:sp>
      </p:grpSp>
      <p:grpSp>
        <p:nvGrpSpPr>
          <p:cNvPr id="64" name="Group 64"/>
          <p:cNvGrpSpPr/>
          <p:nvPr/>
        </p:nvGrpSpPr>
        <p:grpSpPr>
          <a:xfrm>
            <a:off x="6794532" y="4896394"/>
            <a:ext cx="3949355" cy="851905"/>
            <a:chOff x="0" y="0"/>
            <a:chExt cx="5265807" cy="1135873"/>
          </a:xfrm>
        </p:grpSpPr>
        <p:sp>
          <p:nvSpPr>
            <p:cNvPr id="65" name="Freeform 65"/>
            <p:cNvSpPr/>
            <p:nvPr/>
          </p:nvSpPr>
          <p:spPr>
            <a:xfrm>
              <a:off x="0" y="0"/>
              <a:ext cx="5265807" cy="1135873"/>
            </a:xfrm>
            <a:custGeom>
              <a:avLst/>
              <a:gdLst/>
              <a:ahLst/>
              <a:cxnLst/>
              <a:rect l="l" t="t" r="r" b="b"/>
              <a:pathLst>
                <a:path w="5265807" h="1135873">
                  <a:moveTo>
                    <a:pt x="0" y="0"/>
                  </a:moveTo>
                  <a:lnTo>
                    <a:pt x="5265807" y="0"/>
                  </a:lnTo>
                  <a:lnTo>
                    <a:pt x="5265807" y="1135873"/>
                  </a:lnTo>
                  <a:lnTo>
                    <a:pt x="0" y="1135873"/>
                  </a:lnTo>
                  <a:close/>
                </a:path>
              </a:pathLst>
            </a:custGeom>
            <a:solidFill>
              <a:srgbClr val="FFFFFF">
                <a:alpha val="0"/>
              </a:srgbClr>
            </a:solidFill>
          </p:spPr>
          <p:txBody>
            <a:bodyPr/>
            <a:lstStyle/>
            <a:p>
              <a:endParaRPr lang="lv-LV"/>
            </a:p>
          </p:txBody>
        </p:sp>
        <p:sp>
          <p:nvSpPr>
            <p:cNvPr id="66" name="TextBox 66"/>
            <p:cNvSpPr txBox="1"/>
            <p:nvPr/>
          </p:nvSpPr>
          <p:spPr>
            <a:xfrm>
              <a:off x="0" y="0"/>
              <a:ext cx="5265807" cy="1135873"/>
            </a:xfrm>
            <a:prstGeom prst="rect">
              <a:avLst/>
            </a:prstGeom>
          </p:spPr>
          <p:txBody>
            <a:bodyPr lIns="0" tIns="0" rIns="0" bIns="0" rtlCol="0" anchor="t"/>
            <a:lstStyle/>
            <a:p>
              <a:pPr algn="l">
                <a:lnSpc>
                  <a:spcPts val="2400"/>
                </a:lnSpc>
              </a:pPr>
              <a:r>
                <a:rPr lang="en-US" sz="2000" b="1">
                  <a:solidFill>
                    <a:srgbClr val="000000"/>
                  </a:solidFill>
                  <a:latin typeface="Montserrat Bold"/>
                  <a:ea typeface="Montserrat Bold"/>
                  <a:cs typeface="Montserrat Bold"/>
                  <a:sym typeface="Montserrat Bold"/>
                </a:rPr>
                <a:t>International Drone Summit</a:t>
              </a:r>
            </a:p>
            <a:p>
              <a:pPr algn="l">
                <a:lnSpc>
                  <a:spcPts val="1800"/>
                </a:lnSpc>
              </a:pPr>
              <a:r>
                <a:rPr lang="en-US" sz="1500">
                  <a:solidFill>
                    <a:srgbClr val="000000"/>
                  </a:solidFill>
                  <a:latin typeface="Montserrat"/>
                  <a:ea typeface="Montserrat"/>
                  <a:cs typeface="Montserrat"/>
                  <a:sym typeface="Montserrat"/>
                </a:rPr>
                <a:t>An international summit on drone technologies and security.</a:t>
              </a:r>
            </a:p>
          </p:txBody>
        </p:sp>
      </p:grpSp>
      <p:grpSp>
        <p:nvGrpSpPr>
          <p:cNvPr id="67" name="Group 67"/>
          <p:cNvGrpSpPr/>
          <p:nvPr/>
        </p:nvGrpSpPr>
        <p:grpSpPr>
          <a:xfrm>
            <a:off x="5184807" y="3100435"/>
            <a:ext cx="1428750" cy="1428750"/>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0717" t="-12942" r="-9032" b="-46459"/>
              </a:stretch>
            </a:blipFill>
          </p:spPr>
          <p:txBody>
            <a:bodyPr/>
            <a:lstStyle/>
            <a:p>
              <a:endParaRPr lang="lv-LV"/>
            </a:p>
          </p:txBody>
        </p:sp>
      </p:grpSp>
      <p:grpSp>
        <p:nvGrpSpPr>
          <p:cNvPr id="69" name="Group 69"/>
          <p:cNvGrpSpPr/>
          <p:nvPr/>
        </p:nvGrpSpPr>
        <p:grpSpPr>
          <a:xfrm>
            <a:off x="6796680" y="3084338"/>
            <a:ext cx="3813708" cy="1065307"/>
            <a:chOff x="0" y="0"/>
            <a:chExt cx="5084945" cy="1420410"/>
          </a:xfrm>
        </p:grpSpPr>
        <p:sp>
          <p:nvSpPr>
            <p:cNvPr id="70" name="Freeform 70"/>
            <p:cNvSpPr/>
            <p:nvPr/>
          </p:nvSpPr>
          <p:spPr>
            <a:xfrm>
              <a:off x="0" y="0"/>
              <a:ext cx="5084945" cy="1420410"/>
            </a:xfrm>
            <a:custGeom>
              <a:avLst/>
              <a:gdLst/>
              <a:ahLst/>
              <a:cxnLst/>
              <a:rect l="l" t="t" r="r" b="b"/>
              <a:pathLst>
                <a:path w="5084945" h="1420410">
                  <a:moveTo>
                    <a:pt x="0" y="0"/>
                  </a:moveTo>
                  <a:lnTo>
                    <a:pt x="5084945" y="0"/>
                  </a:lnTo>
                  <a:lnTo>
                    <a:pt x="5084945" y="1420410"/>
                  </a:lnTo>
                  <a:lnTo>
                    <a:pt x="0" y="1420410"/>
                  </a:lnTo>
                  <a:close/>
                </a:path>
              </a:pathLst>
            </a:custGeom>
            <a:solidFill>
              <a:srgbClr val="FFFFFF">
                <a:alpha val="0"/>
              </a:srgbClr>
            </a:solidFill>
          </p:spPr>
          <p:txBody>
            <a:bodyPr/>
            <a:lstStyle/>
            <a:p>
              <a:endParaRPr lang="lv-LV"/>
            </a:p>
          </p:txBody>
        </p:sp>
        <p:sp>
          <p:nvSpPr>
            <p:cNvPr id="71" name="TextBox 71"/>
            <p:cNvSpPr txBox="1"/>
            <p:nvPr/>
          </p:nvSpPr>
          <p:spPr>
            <a:xfrm>
              <a:off x="0" y="9525"/>
              <a:ext cx="5084945" cy="1410885"/>
            </a:xfrm>
            <a:prstGeom prst="rect">
              <a:avLst/>
            </a:prstGeom>
          </p:spPr>
          <p:txBody>
            <a:bodyPr lIns="0" tIns="0" rIns="0" bIns="0" rtlCol="0" anchor="t"/>
            <a:lstStyle/>
            <a:p>
              <a:pPr algn="l">
                <a:lnSpc>
                  <a:spcPts val="2399"/>
                </a:lnSpc>
              </a:pPr>
              <a:r>
                <a:rPr lang="en-US" sz="1999" b="1">
                  <a:solidFill>
                    <a:srgbClr val="000000"/>
                  </a:solidFill>
                  <a:latin typeface="Montserrat Bold"/>
                  <a:ea typeface="Montserrat Bold"/>
                  <a:cs typeface="Montserrat Bold"/>
                  <a:sym typeface="Montserrat Bold"/>
                </a:rPr>
                <a:t>Deep Tech Atelier</a:t>
              </a:r>
            </a:p>
            <a:p>
              <a:pPr algn="l">
                <a:lnSpc>
                  <a:spcPts val="1800"/>
                </a:lnSpc>
              </a:pPr>
              <a:r>
                <a:rPr lang="en-US" sz="1500">
                  <a:solidFill>
                    <a:srgbClr val="000000"/>
                  </a:solidFill>
                  <a:latin typeface="Montserrat"/>
                  <a:ea typeface="Montserrat"/>
                  <a:cs typeface="Montserrat"/>
                  <a:sym typeface="Montserrat"/>
                </a:rPr>
                <a:t>The most significant deep tech event in the Baltics, where science, startups, and global investors meet.</a:t>
              </a:r>
            </a:p>
          </p:txBody>
        </p:sp>
      </p:grpSp>
      <p:sp>
        <p:nvSpPr>
          <p:cNvPr id="72" name="Freeform 72"/>
          <p:cNvSpPr/>
          <p:nvPr/>
        </p:nvSpPr>
        <p:spPr>
          <a:xfrm>
            <a:off x="4774539" y="7801963"/>
            <a:ext cx="266997" cy="266997"/>
          </a:xfrm>
          <a:custGeom>
            <a:avLst/>
            <a:gdLst/>
            <a:ahLst/>
            <a:cxnLst/>
            <a:rect l="l" t="t" r="r" b="b"/>
            <a:pathLst>
              <a:path w="266997" h="266997">
                <a:moveTo>
                  <a:pt x="0" y="0"/>
                </a:moveTo>
                <a:lnTo>
                  <a:pt x="266997" y="0"/>
                </a:lnTo>
                <a:lnTo>
                  <a:pt x="266997" y="266997"/>
                </a:lnTo>
                <a:lnTo>
                  <a:pt x="0" y="26699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sp>
        <p:nvSpPr>
          <p:cNvPr id="73" name="Freeform 73"/>
          <p:cNvSpPr/>
          <p:nvPr/>
        </p:nvSpPr>
        <p:spPr>
          <a:xfrm>
            <a:off x="8955907" y="8229303"/>
            <a:ext cx="266997" cy="266997"/>
          </a:xfrm>
          <a:custGeom>
            <a:avLst/>
            <a:gdLst/>
            <a:ahLst/>
            <a:cxnLst/>
            <a:rect l="l" t="t" r="r" b="b"/>
            <a:pathLst>
              <a:path w="266997" h="266997">
                <a:moveTo>
                  <a:pt x="0" y="0"/>
                </a:moveTo>
                <a:lnTo>
                  <a:pt x="266997" y="0"/>
                </a:lnTo>
                <a:lnTo>
                  <a:pt x="266997" y="266998"/>
                </a:lnTo>
                <a:lnTo>
                  <a:pt x="0" y="26699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sp>
        <p:nvSpPr>
          <p:cNvPr id="74" name="Freeform 74"/>
          <p:cNvSpPr/>
          <p:nvPr/>
        </p:nvSpPr>
        <p:spPr>
          <a:xfrm>
            <a:off x="7815546" y="4171551"/>
            <a:ext cx="266997" cy="266997"/>
          </a:xfrm>
          <a:custGeom>
            <a:avLst/>
            <a:gdLst/>
            <a:ahLst/>
            <a:cxnLst/>
            <a:rect l="l" t="t" r="r" b="b"/>
            <a:pathLst>
              <a:path w="266997" h="266997">
                <a:moveTo>
                  <a:pt x="0" y="0"/>
                </a:moveTo>
                <a:lnTo>
                  <a:pt x="266997" y="0"/>
                </a:lnTo>
                <a:lnTo>
                  <a:pt x="266997" y="266997"/>
                </a:lnTo>
                <a:lnTo>
                  <a:pt x="0" y="26699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sp>
        <p:nvSpPr>
          <p:cNvPr id="75" name="Freeform 75"/>
          <p:cNvSpPr/>
          <p:nvPr/>
        </p:nvSpPr>
        <p:spPr>
          <a:xfrm>
            <a:off x="7815546" y="5786399"/>
            <a:ext cx="266997" cy="266997"/>
          </a:xfrm>
          <a:custGeom>
            <a:avLst/>
            <a:gdLst/>
            <a:ahLst/>
            <a:cxnLst/>
            <a:rect l="l" t="t" r="r" b="b"/>
            <a:pathLst>
              <a:path w="266997" h="266997">
                <a:moveTo>
                  <a:pt x="0" y="0"/>
                </a:moveTo>
                <a:lnTo>
                  <a:pt x="266997" y="0"/>
                </a:lnTo>
                <a:lnTo>
                  <a:pt x="266997" y="266997"/>
                </a:lnTo>
                <a:lnTo>
                  <a:pt x="0" y="26699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sp>
        <p:nvSpPr>
          <p:cNvPr id="76" name="Freeform 76"/>
          <p:cNvSpPr/>
          <p:nvPr/>
        </p:nvSpPr>
        <p:spPr>
          <a:xfrm>
            <a:off x="4825001" y="9516468"/>
            <a:ext cx="266997" cy="266997"/>
          </a:xfrm>
          <a:custGeom>
            <a:avLst/>
            <a:gdLst/>
            <a:ahLst/>
            <a:cxnLst/>
            <a:rect l="l" t="t" r="r" b="b"/>
            <a:pathLst>
              <a:path w="266997" h="266997">
                <a:moveTo>
                  <a:pt x="0" y="0"/>
                </a:moveTo>
                <a:lnTo>
                  <a:pt x="266997" y="0"/>
                </a:lnTo>
                <a:lnTo>
                  <a:pt x="266997" y="266997"/>
                </a:lnTo>
                <a:lnTo>
                  <a:pt x="0" y="26699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sp>
        <p:nvSpPr>
          <p:cNvPr id="77" name="Freeform 77"/>
          <p:cNvSpPr/>
          <p:nvPr/>
        </p:nvSpPr>
        <p:spPr>
          <a:xfrm>
            <a:off x="3843427" y="7801963"/>
            <a:ext cx="266997" cy="266997"/>
          </a:xfrm>
          <a:custGeom>
            <a:avLst/>
            <a:gdLst/>
            <a:ahLst/>
            <a:cxnLst/>
            <a:rect l="l" t="t" r="r" b="b"/>
            <a:pathLst>
              <a:path w="266997" h="266997">
                <a:moveTo>
                  <a:pt x="0" y="0"/>
                </a:moveTo>
                <a:lnTo>
                  <a:pt x="266997" y="0"/>
                </a:lnTo>
                <a:lnTo>
                  <a:pt x="266997" y="266997"/>
                </a:lnTo>
                <a:lnTo>
                  <a:pt x="0" y="266997"/>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lv-LV"/>
          </a:p>
        </p:txBody>
      </p:sp>
      <p:sp>
        <p:nvSpPr>
          <p:cNvPr id="78" name="Freeform 78"/>
          <p:cNvSpPr/>
          <p:nvPr/>
        </p:nvSpPr>
        <p:spPr>
          <a:xfrm>
            <a:off x="8072088" y="8229303"/>
            <a:ext cx="266997" cy="266997"/>
          </a:xfrm>
          <a:custGeom>
            <a:avLst/>
            <a:gdLst/>
            <a:ahLst/>
            <a:cxnLst/>
            <a:rect l="l" t="t" r="r" b="b"/>
            <a:pathLst>
              <a:path w="266997" h="266997">
                <a:moveTo>
                  <a:pt x="0" y="0"/>
                </a:moveTo>
                <a:lnTo>
                  <a:pt x="266997" y="0"/>
                </a:lnTo>
                <a:lnTo>
                  <a:pt x="266997" y="266998"/>
                </a:lnTo>
                <a:lnTo>
                  <a:pt x="0" y="26699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lv-LV"/>
          </a:p>
        </p:txBody>
      </p:sp>
      <p:sp>
        <p:nvSpPr>
          <p:cNvPr id="79" name="Freeform 79"/>
          <p:cNvSpPr/>
          <p:nvPr/>
        </p:nvSpPr>
        <p:spPr>
          <a:xfrm>
            <a:off x="6796680" y="4171551"/>
            <a:ext cx="266997" cy="266997"/>
          </a:xfrm>
          <a:custGeom>
            <a:avLst/>
            <a:gdLst/>
            <a:ahLst/>
            <a:cxnLst/>
            <a:rect l="l" t="t" r="r" b="b"/>
            <a:pathLst>
              <a:path w="266997" h="266997">
                <a:moveTo>
                  <a:pt x="0" y="0"/>
                </a:moveTo>
                <a:lnTo>
                  <a:pt x="266997" y="0"/>
                </a:lnTo>
                <a:lnTo>
                  <a:pt x="266997" y="266997"/>
                </a:lnTo>
                <a:lnTo>
                  <a:pt x="0" y="266997"/>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lv-LV"/>
          </a:p>
        </p:txBody>
      </p:sp>
      <p:sp>
        <p:nvSpPr>
          <p:cNvPr id="80" name="Freeform 80"/>
          <p:cNvSpPr/>
          <p:nvPr/>
        </p:nvSpPr>
        <p:spPr>
          <a:xfrm>
            <a:off x="6796680" y="5786399"/>
            <a:ext cx="266997" cy="266997"/>
          </a:xfrm>
          <a:custGeom>
            <a:avLst/>
            <a:gdLst/>
            <a:ahLst/>
            <a:cxnLst/>
            <a:rect l="l" t="t" r="r" b="b"/>
            <a:pathLst>
              <a:path w="266997" h="266997">
                <a:moveTo>
                  <a:pt x="0" y="0"/>
                </a:moveTo>
                <a:lnTo>
                  <a:pt x="266997" y="0"/>
                </a:lnTo>
                <a:lnTo>
                  <a:pt x="266997" y="266997"/>
                </a:lnTo>
                <a:lnTo>
                  <a:pt x="0" y="266997"/>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lv-LV"/>
          </a:p>
        </p:txBody>
      </p:sp>
      <p:sp>
        <p:nvSpPr>
          <p:cNvPr id="81" name="Freeform 81"/>
          <p:cNvSpPr/>
          <p:nvPr/>
        </p:nvSpPr>
        <p:spPr>
          <a:xfrm>
            <a:off x="3893889" y="9516468"/>
            <a:ext cx="266997" cy="266997"/>
          </a:xfrm>
          <a:custGeom>
            <a:avLst/>
            <a:gdLst/>
            <a:ahLst/>
            <a:cxnLst/>
            <a:rect l="l" t="t" r="r" b="b"/>
            <a:pathLst>
              <a:path w="266997" h="266997">
                <a:moveTo>
                  <a:pt x="0" y="0"/>
                </a:moveTo>
                <a:lnTo>
                  <a:pt x="266997" y="0"/>
                </a:lnTo>
                <a:lnTo>
                  <a:pt x="266997" y="266997"/>
                </a:lnTo>
                <a:lnTo>
                  <a:pt x="0" y="266997"/>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lv-LV"/>
          </a:p>
        </p:txBody>
      </p:sp>
      <p:grpSp>
        <p:nvGrpSpPr>
          <p:cNvPr id="82" name="Group 82"/>
          <p:cNvGrpSpPr/>
          <p:nvPr/>
        </p:nvGrpSpPr>
        <p:grpSpPr>
          <a:xfrm>
            <a:off x="6484449" y="6811368"/>
            <a:ext cx="1428750" cy="1428750"/>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61370" t="-3613" b="-17414"/>
              </a:stretch>
            </a:blipFill>
          </p:spPr>
          <p:txBody>
            <a:bodyPr/>
            <a:lstStyle/>
            <a:p>
              <a:endParaRPr lang="lv-LV"/>
            </a:p>
          </p:txBody>
        </p:sp>
      </p:grpSp>
      <p:grpSp>
        <p:nvGrpSpPr>
          <p:cNvPr id="84" name="Group 84"/>
          <p:cNvGrpSpPr/>
          <p:nvPr/>
        </p:nvGrpSpPr>
        <p:grpSpPr>
          <a:xfrm>
            <a:off x="8113522" y="6811368"/>
            <a:ext cx="2325569" cy="1074833"/>
            <a:chOff x="0" y="0"/>
            <a:chExt cx="3100759" cy="1433110"/>
          </a:xfrm>
        </p:grpSpPr>
        <p:sp>
          <p:nvSpPr>
            <p:cNvPr id="85" name="Freeform 85"/>
            <p:cNvSpPr/>
            <p:nvPr/>
          </p:nvSpPr>
          <p:spPr>
            <a:xfrm>
              <a:off x="0" y="0"/>
              <a:ext cx="3100759" cy="1433110"/>
            </a:xfrm>
            <a:custGeom>
              <a:avLst/>
              <a:gdLst/>
              <a:ahLst/>
              <a:cxnLst/>
              <a:rect l="l" t="t" r="r" b="b"/>
              <a:pathLst>
                <a:path w="3100759" h="1433110">
                  <a:moveTo>
                    <a:pt x="0" y="0"/>
                  </a:moveTo>
                  <a:lnTo>
                    <a:pt x="3100759" y="0"/>
                  </a:lnTo>
                  <a:lnTo>
                    <a:pt x="3100759" y="1433110"/>
                  </a:lnTo>
                  <a:lnTo>
                    <a:pt x="0" y="1433110"/>
                  </a:lnTo>
                  <a:close/>
                </a:path>
              </a:pathLst>
            </a:custGeom>
            <a:solidFill>
              <a:srgbClr val="FFFFFF">
                <a:alpha val="0"/>
              </a:srgbClr>
            </a:solidFill>
          </p:spPr>
          <p:txBody>
            <a:bodyPr/>
            <a:lstStyle/>
            <a:p>
              <a:endParaRPr lang="lv-LV"/>
            </a:p>
          </p:txBody>
        </p:sp>
        <p:sp>
          <p:nvSpPr>
            <p:cNvPr id="86" name="TextBox 86"/>
            <p:cNvSpPr txBox="1"/>
            <p:nvPr/>
          </p:nvSpPr>
          <p:spPr>
            <a:xfrm>
              <a:off x="0" y="0"/>
              <a:ext cx="3100759" cy="1433110"/>
            </a:xfrm>
            <a:prstGeom prst="rect">
              <a:avLst/>
            </a:prstGeom>
          </p:spPr>
          <p:txBody>
            <a:bodyPr lIns="0" tIns="0" rIns="0" bIns="0" rtlCol="0" anchor="t"/>
            <a:lstStyle/>
            <a:p>
              <a:pPr algn="l">
                <a:lnSpc>
                  <a:spcPts val="2400"/>
                </a:lnSpc>
              </a:pPr>
              <a:r>
                <a:rPr lang="en-US" sz="2000" b="1" dirty="0">
                  <a:solidFill>
                    <a:srgbClr val="000000"/>
                  </a:solidFill>
                  <a:latin typeface="Montserrat Bold"/>
                  <a:ea typeface="Montserrat Bold"/>
                  <a:cs typeface="Montserrat Bold"/>
                  <a:sym typeface="Montserrat Bold"/>
                </a:rPr>
                <a:t>Aftercare Forums</a:t>
              </a:r>
            </a:p>
            <a:p>
              <a:pPr algn="l">
                <a:lnSpc>
                  <a:spcPts val="1800"/>
                </a:lnSpc>
              </a:pPr>
              <a:r>
                <a:rPr lang="en-US" sz="1500" dirty="0">
                  <a:solidFill>
                    <a:srgbClr val="000000"/>
                  </a:solidFill>
                  <a:latin typeface="Montserrat"/>
                  <a:ea typeface="Montserrat"/>
                  <a:cs typeface="Montserrat"/>
                  <a:sym typeface="Montserrat"/>
                </a:rPr>
                <a:t>An international forum on investor aftercare and business growth.</a:t>
              </a:r>
            </a:p>
          </p:txBody>
        </p:sp>
      </p:grpSp>
      <p:sp>
        <p:nvSpPr>
          <p:cNvPr id="87" name="AutoShape 87"/>
          <p:cNvSpPr/>
          <p:nvPr/>
        </p:nvSpPr>
        <p:spPr>
          <a:xfrm flipH="1" flipV="1">
            <a:off x="1725966" y="5214041"/>
            <a:ext cx="29307" cy="1080268"/>
          </a:xfrm>
          <a:prstGeom prst="line">
            <a:avLst/>
          </a:prstGeom>
          <a:ln w="38100" cap="rnd">
            <a:solidFill>
              <a:srgbClr val="981E32"/>
            </a:solidFill>
            <a:prstDash val="sysDot"/>
            <a:headEnd type="none" w="sm" len="sm"/>
            <a:tailEnd type="none" w="sm" len="sm"/>
          </a:ln>
        </p:spPr>
        <p:txBody>
          <a:bodyPr/>
          <a:lstStyle/>
          <a:p>
            <a:endParaRPr lang="lv-LV"/>
          </a:p>
        </p:txBody>
      </p:sp>
      <p:grpSp>
        <p:nvGrpSpPr>
          <p:cNvPr id="88" name="Group 88"/>
          <p:cNvGrpSpPr/>
          <p:nvPr/>
        </p:nvGrpSpPr>
        <p:grpSpPr>
          <a:xfrm>
            <a:off x="1220379" y="6227263"/>
            <a:ext cx="1011175" cy="334101"/>
            <a:chOff x="0" y="0"/>
            <a:chExt cx="266318" cy="87994"/>
          </a:xfrm>
        </p:grpSpPr>
        <p:sp>
          <p:nvSpPr>
            <p:cNvPr id="89" name="Freeform 89"/>
            <p:cNvSpPr/>
            <p:nvPr/>
          </p:nvSpPr>
          <p:spPr>
            <a:xfrm>
              <a:off x="0" y="0"/>
              <a:ext cx="266318" cy="87994"/>
            </a:xfrm>
            <a:custGeom>
              <a:avLst/>
              <a:gdLst/>
              <a:ahLst/>
              <a:cxnLst/>
              <a:rect l="l" t="t" r="r" b="b"/>
              <a:pathLst>
                <a:path w="266318" h="87994">
                  <a:moveTo>
                    <a:pt x="43997" y="0"/>
                  </a:moveTo>
                  <a:lnTo>
                    <a:pt x="222321" y="0"/>
                  </a:lnTo>
                  <a:cubicBezTo>
                    <a:pt x="246620" y="0"/>
                    <a:pt x="266318" y="19698"/>
                    <a:pt x="266318" y="43997"/>
                  </a:cubicBezTo>
                  <a:lnTo>
                    <a:pt x="266318" y="43997"/>
                  </a:lnTo>
                  <a:cubicBezTo>
                    <a:pt x="266318" y="55666"/>
                    <a:pt x="261682" y="66856"/>
                    <a:pt x="253431" y="75107"/>
                  </a:cubicBezTo>
                  <a:cubicBezTo>
                    <a:pt x="245180" y="83358"/>
                    <a:pt x="233990" y="87994"/>
                    <a:pt x="222321" y="87994"/>
                  </a:cubicBezTo>
                  <a:lnTo>
                    <a:pt x="43997" y="87994"/>
                  </a:lnTo>
                  <a:cubicBezTo>
                    <a:pt x="32328" y="87994"/>
                    <a:pt x="21137" y="83358"/>
                    <a:pt x="12886" y="75107"/>
                  </a:cubicBezTo>
                  <a:cubicBezTo>
                    <a:pt x="4635" y="66856"/>
                    <a:pt x="0" y="55666"/>
                    <a:pt x="0" y="43997"/>
                  </a:cubicBezTo>
                  <a:lnTo>
                    <a:pt x="0" y="43997"/>
                  </a:lnTo>
                  <a:cubicBezTo>
                    <a:pt x="0" y="32328"/>
                    <a:pt x="4635" y="21137"/>
                    <a:pt x="12886" y="12886"/>
                  </a:cubicBezTo>
                  <a:cubicBezTo>
                    <a:pt x="21137" y="4635"/>
                    <a:pt x="32328" y="0"/>
                    <a:pt x="43997" y="0"/>
                  </a:cubicBezTo>
                  <a:close/>
                </a:path>
              </a:pathLst>
            </a:custGeom>
            <a:solidFill>
              <a:srgbClr val="00594F"/>
            </a:solidFill>
          </p:spPr>
          <p:txBody>
            <a:bodyPr/>
            <a:lstStyle/>
            <a:p>
              <a:endParaRPr lang="lv-LV"/>
            </a:p>
          </p:txBody>
        </p:sp>
        <p:sp>
          <p:nvSpPr>
            <p:cNvPr id="90" name="TextBox 90"/>
            <p:cNvSpPr txBox="1"/>
            <p:nvPr/>
          </p:nvSpPr>
          <p:spPr>
            <a:xfrm>
              <a:off x="0" y="-47625"/>
              <a:ext cx="266318" cy="135619"/>
            </a:xfrm>
            <a:prstGeom prst="rect">
              <a:avLst/>
            </a:prstGeom>
          </p:spPr>
          <p:txBody>
            <a:bodyPr lIns="50800" tIns="50800" rIns="50800" bIns="50800" rtlCol="0" anchor="ctr"/>
            <a:lstStyle/>
            <a:p>
              <a:pPr algn="ctr">
                <a:lnSpc>
                  <a:spcPts val="3640"/>
                </a:lnSpc>
              </a:pPr>
              <a:endParaRPr/>
            </a:p>
          </p:txBody>
        </p:sp>
      </p:grpSp>
      <p:grpSp>
        <p:nvGrpSpPr>
          <p:cNvPr id="91" name="Group 91"/>
          <p:cNvGrpSpPr/>
          <p:nvPr/>
        </p:nvGrpSpPr>
        <p:grpSpPr>
          <a:xfrm>
            <a:off x="1324488" y="6181251"/>
            <a:ext cx="802957" cy="481382"/>
            <a:chOff x="-1" y="0"/>
            <a:chExt cx="1070608" cy="641843"/>
          </a:xfrm>
        </p:grpSpPr>
        <p:sp>
          <p:nvSpPr>
            <p:cNvPr id="92" name="Freeform 92"/>
            <p:cNvSpPr/>
            <p:nvPr/>
          </p:nvSpPr>
          <p:spPr>
            <a:xfrm>
              <a:off x="0" y="0"/>
              <a:ext cx="1070607" cy="568166"/>
            </a:xfrm>
            <a:custGeom>
              <a:avLst/>
              <a:gdLst/>
              <a:ahLst/>
              <a:cxnLst/>
              <a:rect l="l" t="t" r="r" b="b"/>
              <a:pathLst>
                <a:path w="1070607" h="568166">
                  <a:moveTo>
                    <a:pt x="0" y="0"/>
                  </a:moveTo>
                  <a:lnTo>
                    <a:pt x="1070607" y="0"/>
                  </a:lnTo>
                  <a:lnTo>
                    <a:pt x="1070607" y="568166"/>
                  </a:lnTo>
                  <a:lnTo>
                    <a:pt x="0" y="568166"/>
                  </a:lnTo>
                  <a:close/>
                </a:path>
              </a:pathLst>
            </a:custGeom>
            <a:solidFill>
              <a:srgbClr val="00594F">
                <a:alpha val="0"/>
              </a:srgbClr>
            </a:solidFill>
          </p:spPr>
          <p:txBody>
            <a:bodyPr/>
            <a:lstStyle/>
            <a:p>
              <a:endParaRPr lang="lv-LV"/>
            </a:p>
          </p:txBody>
        </p:sp>
        <p:sp>
          <p:nvSpPr>
            <p:cNvPr id="93" name="TextBox 93"/>
            <p:cNvSpPr txBox="1"/>
            <p:nvPr/>
          </p:nvSpPr>
          <p:spPr>
            <a:xfrm>
              <a:off x="-1" y="73677"/>
              <a:ext cx="1070606" cy="568166"/>
            </a:xfrm>
            <a:prstGeom prst="rect">
              <a:avLst/>
            </a:prstGeom>
          </p:spPr>
          <p:txBody>
            <a:bodyPr lIns="0" tIns="0" rIns="0" bIns="0" rtlCol="0" anchor="t"/>
            <a:lstStyle/>
            <a:p>
              <a:pPr algn="ctr">
                <a:lnSpc>
                  <a:spcPts val="2280"/>
                </a:lnSpc>
              </a:pPr>
              <a:r>
                <a:rPr lang="en-US" sz="1900" dirty="0">
                  <a:solidFill>
                    <a:srgbClr val="FFFFFF"/>
                  </a:solidFill>
                  <a:latin typeface="Montserrat"/>
                  <a:ea typeface="Montserrat"/>
                  <a:cs typeface="Montserrat"/>
                  <a:sym typeface="Montserrat"/>
                </a:rPr>
                <a:t>March</a:t>
              </a:r>
            </a:p>
          </p:txBody>
        </p:sp>
      </p:grpSp>
      <p:grpSp>
        <p:nvGrpSpPr>
          <p:cNvPr id="94" name="Group 94"/>
          <p:cNvGrpSpPr/>
          <p:nvPr/>
        </p:nvGrpSpPr>
        <p:grpSpPr>
          <a:xfrm>
            <a:off x="7096475" y="2528716"/>
            <a:ext cx="2630094" cy="400269"/>
            <a:chOff x="0" y="0"/>
            <a:chExt cx="3506792" cy="533693"/>
          </a:xfrm>
        </p:grpSpPr>
        <p:sp>
          <p:nvSpPr>
            <p:cNvPr id="95" name="Freeform 95"/>
            <p:cNvSpPr/>
            <p:nvPr/>
          </p:nvSpPr>
          <p:spPr>
            <a:xfrm>
              <a:off x="0" y="0"/>
              <a:ext cx="3506793" cy="533693"/>
            </a:xfrm>
            <a:custGeom>
              <a:avLst/>
              <a:gdLst/>
              <a:ahLst/>
              <a:cxnLst/>
              <a:rect l="l" t="t" r="r" b="b"/>
              <a:pathLst>
                <a:path w="3506793" h="533693">
                  <a:moveTo>
                    <a:pt x="0" y="0"/>
                  </a:moveTo>
                  <a:lnTo>
                    <a:pt x="3506793" y="0"/>
                  </a:lnTo>
                  <a:lnTo>
                    <a:pt x="3506793" y="533693"/>
                  </a:lnTo>
                  <a:lnTo>
                    <a:pt x="0" y="533693"/>
                  </a:lnTo>
                  <a:close/>
                </a:path>
              </a:pathLst>
            </a:custGeom>
            <a:solidFill>
              <a:srgbClr val="000000">
                <a:alpha val="0"/>
              </a:srgbClr>
            </a:solidFill>
          </p:spPr>
          <p:txBody>
            <a:bodyPr/>
            <a:lstStyle/>
            <a:p>
              <a:endParaRPr lang="lv-LV"/>
            </a:p>
          </p:txBody>
        </p:sp>
        <p:sp>
          <p:nvSpPr>
            <p:cNvPr id="96" name="TextBox 96"/>
            <p:cNvSpPr txBox="1"/>
            <p:nvPr/>
          </p:nvSpPr>
          <p:spPr>
            <a:xfrm>
              <a:off x="0" y="-9525"/>
              <a:ext cx="3506792" cy="543218"/>
            </a:xfrm>
            <a:prstGeom prst="rect">
              <a:avLst/>
            </a:prstGeom>
          </p:spPr>
          <p:txBody>
            <a:bodyPr lIns="0" tIns="0" rIns="0" bIns="0" rtlCol="0" anchor="t"/>
            <a:lstStyle/>
            <a:p>
              <a:pPr algn="l">
                <a:lnSpc>
                  <a:spcPts val="1800"/>
                </a:lnSpc>
              </a:pPr>
              <a:r>
                <a:rPr lang="en-US" sz="1500">
                  <a:solidFill>
                    <a:srgbClr val="000000"/>
                  </a:solidFill>
                  <a:latin typeface="Montserrat"/>
                  <a:ea typeface="Montserrat"/>
                  <a:cs typeface="Montserrat"/>
                  <a:sym typeface="Montserrat"/>
                </a:rPr>
                <a:t>Rīga           May 12-13</a:t>
              </a:r>
            </a:p>
          </p:txBody>
        </p:sp>
      </p:grpSp>
      <p:sp>
        <p:nvSpPr>
          <p:cNvPr id="97" name="TextBox 97"/>
          <p:cNvSpPr txBox="1"/>
          <p:nvPr/>
        </p:nvSpPr>
        <p:spPr>
          <a:xfrm>
            <a:off x="1028700" y="733682"/>
            <a:ext cx="9275217" cy="800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Forums | LATVIA</a:t>
            </a:r>
          </a:p>
        </p:txBody>
      </p:sp>
      <p:grpSp>
        <p:nvGrpSpPr>
          <p:cNvPr id="98" name="Group 98"/>
          <p:cNvGrpSpPr/>
          <p:nvPr/>
        </p:nvGrpSpPr>
        <p:grpSpPr>
          <a:xfrm>
            <a:off x="5154202" y="1528810"/>
            <a:ext cx="1428750" cy="1428750"/>
            <a:chOff x="0" y="0"/>
            <a:chExt cx="812800" cy="812800"/>
          </a:xfrm>
        </p:grpSpPr>
        <p:sp>
          <p:nvSpPr>
            <p:cNvPr id="99" name="Freeform 9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25569" r="-7764"/>
              </a:stretch>
            </a:blipFill>
          </p:spPr>
          <p:txBody>
            <a:bodyPr/>
            <a:lstStyle/>
            <a:p>
              <a:endParaRPr lang="lv-LV"/>
            </a:p>
          </p:txBody>
        </p:sp>
      </p:grpSp>
      <p:grpSp>
        <p:nvGrpSpPr>
          <p:cNvPr id="100" name="Group 100"/>
          <p:cNvGrpSpPr/>
          <p:nvPr/>
        </p:nvGrpSpPr>
        <p:grpSpPr>
          <a:xfrm>
            <a:off x="6763927" y="1681128"/>
            <a:ext cx="3229639" cy="847587"/>
            <a:chOff x="0" y="0"/>
            <a:chExt cx="4306185" cy="1130116"/>
          </a:xfrm>
        </p:grpSpPr>
        <p:sp>
          <p:nvSpPr>
            <p:cNvPr id="101" name="Freeform 101"/>
            <p:cNvSpPr/>
            <p:nvPr/>
          </p:nvSpPr>
          <p:spPr>
            <a:xfrm>
              <a:off x="0" y="0"/>
              <a:ext cx="4306186" cy="1130116"/>
            </a:xfrm>
            <a:custGeom>
              <a:avLst/>
              <a:gdLst/>
              <a:ahLst/>
              <a:cxnLst/>
              <a:rect l="l" t="t" r="r" b="b"/>
              <a:pathLst>
                <a:path w="4306186" h="1130116">
                  <a:moveTo>
                    <a:pt x="0" y="0"/>
                  </a:moveTo>
                  <a:lnTo>
                    <a:pt x="4306186" y="0"/>
                  </a:lnTo>
                  <a:lnTo>
                    <a:pt x="4306186" y="1130116"/>
                  </a:lnTo>
                  <a:lnTo>
                    <a:pt x="0" y="1130116"/>
                  </a:lnTo>
                  <a:close/>
                </a:path>
              </a:pathLst>
            </a:custGeom>
            <a:solidFill>
              <a:srgbClr val="FFFFFF">
                <a:alpha val="0"/>
              </a:srgbClr>
            </a:solidFill>
          </p:spPr>
          <p:txBody>
            <a:bodyPr/>
            <a:lstStyle/>
            <a:p>
              <a:endParaRPr lang="lv-LV"/>
            </a:p>
          </p:txBody>
        </p:sp>
        <p:sp>
          <p:nvSpPr>
            <p:cNvPr id="102" name="TextBox 102"/>
            <p:cNvSpPr txBox="1"/>
            <p:nvPr/>
          </p:nvSpPr>
          <p:spPr>
            <a:xfrm>
              <a:off x="0" y="0"/>
              <a:ext cx="4306185" cy="1130116"/>
            </a:xfrm>
            <a:prstGeom prst="rect">
              <a:avLst/>
            </a:prstGeom>
          </p:spPr>
          <p:txBody>
            <a:bodyPr lIns="0" tIns="0" rIns="0" bIns="0" rtlCol="0" anchor="t"/>
            <a:lstStyle/>
            <a:p>
              <a:pPr algn="l">
                <a:lnSpc>
                  <a:spcPts val="2400"/>
                </a:lnSpc>
              </a:pPr>
              <a:r>
                <a:rPr lang="en-US" sz="2000" b="1">
                  <a:solidFill>
                    <a:srgbClr val="000000"/>
                  </a:solidFill>
                  <a:latin typeface="Montserrat Bold"/>
                  <a:ea typeface="Montserrat Bold"/>
                  <a:cs typeface="Montserrat Bold"/>
                  <a:sym typeface="Montserrat Bold"/>
                </a:rPr>
                <a:t>Baltic Fintech days</a:t>
              </a:r>
            </a:p>
            <a:p>
              <a:pPr algn="l">
                <a:lnSpc>
                  <a:spcPts val="1800"/>
                </a:lnSpc>
              </a:pPr>
              <a:r>
                <a:rPr lang="en-US" sz="1500">
                  <a:solidFill>
                    <a:srgbClr val="000000"/>
                  </a:solidFill>
                  <a:latin typeface="Montserrat"/>
                  <a:ea typeface="Montserrat"/>
                  <a:cs typeface="Montserrat"/>
                  <a:sym typeface="Montserrat"/>
                </a:rPr>
                <a:t>The leading fintech industry event in the Baltics.</a:t>
              </a:r>
            </a:p>
          </p:txBody>
        </p:sp>
      </p:grpSp>
      <p:sp>
        <p:nvSpPr>
          <p:cNvPr id="103" name="Freeform 103"/>
          <p:cNvSpPr/>
          <p:nvPr/>
        </p:nvSpPr>
        <p:spPr>
          <a:xfrm>
            <a:off x="7784941" y="2554871"/>
            <a:ext cx="266997" cy="266997"/>
          </a:xfrm>
          <a:custGeom>
            <a:avLst/>
            <a:gdLst/>
            <a:ahLst/>
            <a:cxnLst/>
            <a:rect l="l" t="t" r="r" b="b"/>
            <a:pathLst>
              <a:path w="266997" h="266997">
                <a:moveTo>
                  <a:pt x="0" y="0"/>
                </a:moveTo>
                <a:lnTo>
                  <a:pt x="266997" y="0"/>
                </a:lnTo>
                <a:lnTo>
                  <a:pt x="266997" y="266997"/>
                </a:lnTo>
                <a:lnTo>
                  <a:pt x="0" y="26699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sp>
        <p:nvSpPr>
          <p:cNvPr id="104" name="Freeform 104"/>
          <p:cNvSpPr/>
          <p:nvPr/>
        </p:nvSpPr>
        <p:spPr>
          <a:xfrm>
            <a:off x="6766075" y="2547766"/>
            <a:ext cx="266997" cy="266997"/>
          </a:xfrm>
          <a:custGeom>
            <a:avLst/>
            <a:gdLst/>
            <a:ahLst/>
            <a:cxnLst/>
            <a:rect l="l" t="t" r="r" b="b"/>
            <a:pathLst>
              <a:path w="266997" h="266997">
                <a:moveTo>
                  <a:pt x="0" y="0"/>
                </a:moveTo>
                <a:lnTo>
                  <a:pt x="266997" y="0"/>
                </a:lnTo>
                <a:lnTo>
                  <a:pt x="266997" y="266997"/>
                </a:lnTo>
                <a:lnTo>
                  <a:pt x="0" y="266997"/>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lv-LV"/>
          </a:p>
        </p:txBody>
      </p:sp>
      <p:grpSp>
        <p:nvGrpSpPr>
          <p:cNvPr id="105" name="Group 105"/>
          <p:cNvGrpSpPr/>
          <p:nvPr/>
        </p:nvGrpSpPr>
        <p:grpSpPr>
          <a:xfrm>
            <a:off x="995892" y="4159170"/>
            <a:ext cx="1428750" cy="1428750"/>
            <a:chOff x="0" y="0"/>
            <a:chExt cx="812800" cy="812800"/>
          </a:xfrm>
        </p:grpSpPr>
        <p:sp>
          <p:nvSpPr>
            <p:cNvPr id="106" name="Freeform 10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25046" r="-25046"/>
              </a:stretch>
            </a:blipFill>
          </p:spPr>
          <p:txBody>
            <a:bodyPr/>
            <a:lstStyle/>
            <a:p>
              <a:endParaRPr lang="lv-LV"/>
            </a:p>
          </p:txBody>
        </p:sp>
      </p:grpSp>
      <p:grpSp>
        <p:nvGrpSpPr>
          <p:cNvPr id="107" name="Group 107"/>
          <p:cNvGrpSpPr/>
          <p:nvPr/>
        </p:nvGrpSpPr>
        <p:grpSpPr>
          <a:xfrm>
            <a:off x="2914712" y="5524500"/>
            <a:ext cx="2270096" cy="528895"/>
            <a:chOff x="0" y="-117538"/>
            <a:chExt cx="3026794" cy="705195"/>
          </a:xfrm>
        </p:grpSpPr>
        <p:sp>
          <p:nvSpPr>
            <p:cNvPr id="108" name="Freeform 108"/>
            <p:cNvSpPr/>
            <p:nvPr/>
          </p:nvSpPr>
          <p:spPr>
            <a:xfrm>
              <a:off x="0" y="0"/>
              <a:ext cx="3026794" cy="587657"/>
            </a:xfrm>
            <a:custGeom>
              <a:avLst/>
              <a:gdLst/>
              <a:ahLst/>
              <a:cxnLst/>
              <a:rect l="l" t="t" r="r" b="b"/>
              <a:pathLst>
                <a:path w="3026794" h="587657">
                  <a:moveTo>
                    <a:pt x="0" y="0"/>
                  </a:moveTo>
                  <a:lnTo>
                    <a:pt x="3026794" y="0"/>
                  </a:lnTo>
                  <a:lnTo>
                    <a:pt x="3026794" y="587657"/>
                  </a:lnTo>
                  <a:lnTo>
                    <a:pt x="0" y="587657"/>
                  </a:lnTo>
                  <a:close/>
                </a:path>
              </a:pathLst>
            </a:custGeom>
            <a:solidFill>
              <a:srgbClr val="000000">
                <a:alpha val="0"/>
              </a:srgbClr>
            </a:solidFill>
          </p:spPr>
          <p:txBody>
            <a:bodyPr/>
            <a:lstStyle/>
            <a:p>
              <a:endParaRPr lang="lv-LV"/>
            </a:p>
          </p:txBody>
        </p:sp>
        <p:sp>
          <p:nvSpPr>
            <p:cNvPr id="109" name="TextBox 109"/>
            <p:cNvSpPr txBox="1"/>
            <p:nvPr/>
          </p:nvSpPr>
          <p:spPr>
            <a:xfrm>
              <a:off x="0" y="-117538"/>
              <a:ext cx="3026793" cy="597182"/>
            </a:xfrm>
            <a:prstGeom prst="rect">
              <a:avLst/>
            </a:prstGeom>
          </p:spPr>
          <p:txBody>
            <a:bodyPr lIns="0" tIns="0" rIns="0" bIns="0" rtlCol="0" anchor="t"/>
            <a:lstStyle/>
            <a:p>
              <a:pPr algn="l">
                <a:lnSpc>
                  <a:spcPts val="1800"/>
                </a:lnSpc>
              </a:pPr>
              <a:r>
                <a:rPr lang="en-US" sz="1500" dirty="0" err="1">
                  <a:solidFill>
                    <a:srgbClr val="000000"/>
                  </a:solidFill>
                  <a:latin typeface="Montserrat"/>
                  <a:ea typeface="Montserrat"/>
                  <a:cs typeface="Montserrat"/>
                  <a:sym typeface="Montserrat"/>
                </a:rPr>
                <a:t>Rīga</a:t>
              </a:r>
              <a:r>
                <a:rPr lang="en-US" sz="1500" dirty="0">
                  <a:solidFill>
                    <a:srgbClr val="000000"/>
                  </a:solidFill>
                  <a:latin typeface="Montserrat"/>
                  <a:ea typeface="Montserrat"/>
                  <a:cs typeface="Montserrat"/>
                  <a:sym typeface="Montserrat"/>
                </a:rPr>
                <a:t>         March 25-27</a:t>
              </a:r>
            </a:p>
          </p:txBody>
        </p:sp>
      </p:grpSp>
      <p:grpSp>
        <p:nvGrpSpPr>
          <p:cNvPr id="110" name="Group 110"/>
          <p:cNvGrpSpPr/>
          <p:nvPr/>
        </p:nvGrpSpPr>
        <p:grpSpPr>
          <a:xfrm>
            <a:off x="2512808" y="4446027"/>
            <a:ext cx="2579189" cy="1119001"/>
            <a:chOff x="0" y="0"/>
            <a:chExt cx="3438919" cy="1492002"/>
          </a:xfrm>
        </p:grpSpPr>
        <p:sp>
          <p:nvSpPr>
            <p:cNvPr id="111" name="Freeform 111"/>
            <p:cNvSpPr/>
            <p:nvPr/>
          </p:nvSpPr>
          <p:spPr>
            <a:xfrm>
              <a:off x="0" y="0"/>
              <a:ext cx="3438920" cy="1492002"/>
            </a:xfrm>
            <a:custGeom>
              <a:avLst/>
              <a:gdLst/>
              <a:ahLst/>
              <a:cxnLst/>
              <a:rect l="l" t="t" r="r" b="b"/>
              <a:pathLst>
                <a:path w="3438920" h="1492002">
                  <a:moveTo>
                    <a:pt x="0" y="0"/>
                  </a:moveTo>
                  <a:lnTo>
                    <a:pt x="3438920" y="0"/>
                  </a:lnTo>
                  <a:lnTo>
                    <a:pt x="3438920" y="1492002"/>
                  </a:lnTo>
                  <a:lnTo>
                    <a:pt x="0" y="1492002"/>
                  </a:lnTo>
                  <a:close/>
                </a:path>
              </a:pathLst>
            </a:custGeom>
            <a:solidFill>
              <a:srgbClr val="FFFFFF">
                <a:alpha val="0"/>
              </a:srgbClr>
            </a:solidFill>
          </p:spPr>
          <p:txBody>
            <a:bodyPr/>
            <a:lstStyle/>
            <a:p>
              <a:endParaRPr lang="lv-LV"/>
            </a:p>
          </p:txBody>
        </p:sp>
        <p:sp>
          <p:nvSpPr>
            <p:cNvPr id="112" name="TextBox 112"/>
            <p:cNvSpPr txBox="1"/>
            <p:nvPr/>
          </p:nvSpPr>
          <p:spPr>
            <a:xfrm>
              <a:off x="0" y="9525"/>
              <a:ext cx="3438919" cy="1482477"/>
            </a:xfrm>
            <a:prstGeom prst="rect">
              <a:avLst/>
            </a:prstGeom>
          </p:spPr>
          <p:txBody>
            <a:bodyPr lIns="0" tIns="0" rIns="0" bIns="0" rtlCol="0" anchor="t"/>
            <a:lstStyle/>
            <a:p>
              <a:pPr algn="l">
                <a:lnSpc>
                  <a:spcPts val="2399"/>
                </a:lnSpc>
              </a:pPr>
              <a:r>
                <a:rPr lang="en-US" sz="1999" b="1">
                  <a:solidFill>
                    <a:srgbClr val="000000"/>
                  </a:solidFill>
                  <a:latin typeface="Montserrat Bold"/>
                  <a:ea typeface="Montserrat Bold"/>
                  <a:cs typeface="Montserrat Bold"/>
                  <a:sym typeface="Montserrat Bold"/>
                </a:rPr>
                <a:t>Techchill</a:t>
              </a:r>
            </a:p>
            <a:p>
              <a:pPr algn="l">
                <a:lnSpc>
                  <a:spcPts val="1800"/>
                </a:lnSpc>
              </a:pPr>
              <a:r>
                <a:rPr lang="en-US" sz="1500">
                  <a:solidFill>
                    <a:srgbClr val="000000"/>
                  </a:solidFill>
                  <a:latin typeface="Montserrat"/>
                  <a:ea typeface="Montserrat"/>
                  <a:cs typeface="Montserrat"/>
                  <a:sym typeface="Montserrat"/>
                </a:rPr>
                <a:t>The leading tech and startup event in the Baltics for innovation leaders.</a:t>
              </a:r>
            </a:p>
          </p:txBody>
        </p:sp>
      </p:grpSp>
      <p:sp>
        <p:nvSpPr>
          <p:cNvPr id="113" name="Freeform 113"/>
          <p:cNvSpPr/>
          <p:nvPr/>
        </p:nvSpPr>
        <p:spPr>
          <a:xfrm>
            <a:off x="3458273" y="5524142"/>
            <a:ext cx="266997" cy="266997"/>
          </a:xfrm>
          <a:custGeom>
            <a:avLst/>
            <a:gdLst/>
            <a:ahLst/>
            <a:cxnLst/>
            <a:rect l="l" t="t" r="r" b="b"/>
            <a:pathLst>
              <a:path w="266997" h="266997">
                <a:moveTo>
                  <a:pt x="0" y="0"/>
                </a:moveTo>
                <a:lnTo>
                  <a:pt x="266997" y="0"/>
                </a:lnTo>
                <a:lnTo>
                  <a:pt x="266997" y="266997"/>
                </a:lnTo>
                <a:lnTo>
                  <a:pt x="0" y="26699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sp>
        <p:nvSpPr>
          <p:cNvPr id="114" name="Freeform 114"/>
          <p:cNvSpPr/>
          <p:nvPr/>
        </p:nvSpPr>
        <p:spPr>
          <a:xfrm>
            <a:off x="2574454" y="5524142"/>
            <a:ext cx="266997" cy="266997"/>
          </a:xfrm>
          <a:custGeom>
            <a:avLst/>
            <a:gdLst/>
            <a:ahLst/>
            <a:cxnLst/>
            <a:rect l="l" t="t" r="r" b="b"/>
            <a:pathLst>
              <a:path w="266997" h="266997">
                <a:moveTo>
                  <a:pt x="0" y="0"/>
                </a:moveTo>
                <a:lnTo>
                  <a:pt x="266997" y="0"/>
                </a:lnTo>
                <a:lnTo>
                  <a:pt x="266997" y="266997"/>
                </a:lnTo>
                <a:lnTo>
                  <a:pt x="0" y="266997"/>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lv-LV"/>
          </a:p>
        </p:txBody>
      </p:sp>
      <p:sp>
        <p:nvSpPr>
          <p:cNvPr id="115" name="Freeform 115"/>
          <p:cNvSpPr/>
          <p:nvPr/>
        </p:nvSpPr>
        <p:spPr>
          <a:xfrm>
            <a:off x="7987988" y="832831"/>
            <a:ext cx="651329" cy="455930"/>
          </a:xfrm>
          <a:custGeom>
            <a:avLst/>
            <a:gdLst/>
            <a:ahLst/>
            <a:cxnLst/>
            <a:rect l="l" t="t" r="r" b="b"/>
            <a:pathLst>
              <a:path w="651329" h="455930">
                <a:moveTo>
                  <a:pt x="0" y="0"/>
                </a:moveTo>
                <a:lnTo>
                  <a:pt x="651329" y="0"/>
                </a:lnTo>
                <a:lnTo>
                  <a:pt x="651329" y="455930"/>
                </a:lnTo>
                <a:lnTo>
                  <a:pt x="0" y="455930"/>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lv-LV"/>
          </a:p>
        </p:txBody>
      </p:sp>
      <p:grpSp>
        <p:nvGrpSpPr>
          <p:cNvPr id="116" name="Group 116"/>
          <p:cNvGrpSpPr/>
          <p:nvPr/>
        </p:nvGrpSpPr>
        <p:grpSpPr>
          <a:xfrm>
            <a:off x="14169150" y="6238258"/>
            <a:ext cx="1686020" cy="312111"/>
            <a:chOff x="0" y="0"/>
            <a:chExt cx="444055" cy="82202"/>
          </a:xfrm>
        </p:grpSpPr>
        <p:sp>
          <p:nvSpPr>
            <p:cNvPr id="117" name="Freeform 117"/>
            <p:cNvSpPr/>
            <p:nvPr/>
          </p:nvSpPr>
          <p:spPr>
            <a:xfrm>
              <a:off x="0" y="0"/>
              <a:ext cx="444055" cy="82202"/>
            </a:xfrm>
            <a:custGeom>
              <a:avLst/>
              <a:gdLst/>
              <a:ahLst/>
              <a:cxnLst/>
              <a:rect l="l" t="t" r="r" b="b"/>
              <a:pathLst>
                <a:path w="444055" h="82202">
                  <a:moveTo>
                    <a:pt x="41101" y="0"/>
                  </a:moveTo>
                  <a:lnTo>
                    <a:pt x="402954" y="0"/>
                  </a:lnTo>
                  <a:cubicBezTo>
                    <a:pt x="425653" y="0"/>
                    <a:pt x="444055" y="18402"/>
                    <a:pt x="444055" y="41101"/>
                  </a:cubicBezTo>
                  <a:lnTo>
                    <a:pt x="444055" y="41101"/>
                  </a:lnTo>
                  <a:cubicBezTo>
                    <a:pt x="444055" y="63800"/>
                    <a:pt x="425653" y="82202"/>
                    <a:pt x="402954" y="82202"/>
                  </a:cubicBezTo>
                  <a:lnTo>
                    <a:pt x="41101" y="82202"/>
                  </a:lnTo>
                  <a:cubicBezTo>
                    <a:pt x="18402" y="82202"/>
                    <a:pt x="0" y="63800"/>
                    <a:pt x="0" y="41101"/>
                  </a:cubicBezTo>
                  <a:lnTo>
                    <a:pt x="0" y="41101"/>
                  </a:lnTo>
                  <a:cubicBezTo>
                    <a:pt x="0" y="18402"/>
                    <a:pt x="18402" y="0"/>
                    <a:pt x="41101" y="0"/>
                  </a:cubicBezTo>
                  <a:close/>
                </a:path>
              </a:pathLst>
            </a:custGeom>
            <a:solidFill>
              <a:srgbClr val="00594F"/>
            </a:solidFill>
          </p:spPr>
          <p:txBody>
            <a:bodyPr/>
            <a:lstStyle/>
            <a:p>
              <a:endParaRPr lang="lv-LV"/>
            </a:p>
          </p:txBody>
        </p:sp>
        <p:sp>
          <p:nvSpPr>
            <p:cNvPr id="118" name="TextBox 118"/>
            <p:cNvSpPr txBox="1"/>
            <p:nvPr/>
          </p:nvSpPr>
          <p:spPr>
            <a:xfrm>
              <a:off x="0" y="-47625"/>
              <a:ext cx="444055" cy="129827"/>
            </a:xfrm>
            <a:prstGeom prst="rect">
              <a:avLst/>
            </a:prstGeom>
          </p:spPr>
          <p:txBody>
            <a:bodyPr lIns="50800" tIns="50800" rIns="50800" bIns="50800" rtlCol="0" anchor="ctr"/>
            <a:lstStyle/>
            <a:p>
              <a:pPr algn="ctr">
                <a:lnSpc>
                  <a:spcPts val="3640"/>
                </a:lnSpc>
              </a:pPr>
              <a:endParaRPr/>
            </a:p>
          </p:txBody>
        </p:sp>
      </p:grpSp>
      <p:grpSp>
        <p:nvGrpSpPr>
          <p:cNvPr id="119" name="Group 119"/>
          <p:cNvGrpSpPr/>
          <p:nvPr/>
        </p:nvGrpSpPr>
        <p:grpSpPr>
          <a:xfrm>
            <a:off x="14267501" y="6181251"/>
            <a:ext cx="1440283" cy="472136"/>
            <a:chOff x="-7679" y="0"/>
            <a:chExt cx="1920378" cy="629515"/>
          </a:xfrm>
        </p:grpSpPr>
        <p:sp>
          <p:nvSpPr>
            <p:cNvPr id="120" name="Freeform 120"/>
            <p:cNvSpPr/>
            <p:nvPr/>
          </p:nvSpPr>
          <p:spPr>
            <a:xfrm>
              <a:off x="0" y="0"/>
              <a:ext cx="1912699" cy="568166"/>
            </a:xfrm>
            <a:custGeom>
              <a:avLst/>
              <a:gdLst/>
              <a:ahLst/>
              <a:cxnLst/>
              <a:rect l="l" t="t" r="r" b="b"/>
              <a:pathLst>
                <a:path w="1912699" h="568166">
                  <a:moveTo>
                    <a:pt x="0" y="0"/>
                  </a:moveTo>
                  <a:lnTo>
                    <a:pt x="1912699" y="0"/>
                  </a:lnTo>
                  <a:lnTo>
                    <a:pt x="1912699" y="568166"/>
                  </a:lnTo>
                  <a:lnTo>
                    <a:pt x="0" y="568166"/>
                  </a:lnTo>
                  <a:close/>
                </a:path>
              </a:pathLst>
            </a:custGeom>
            <a:solidFill>
              <a:srgbClr val="FFFFFF">
                <a:alpha val="0"/>
              </a:srgbClr>
            </a:solidFill>
          </p:spPr>
          <p:txBody>
            <a:bodyPr/>
            <a:lstStyle/>
            <a:p>
              <a:endParaRPr lang="lv-LV"/>
            </a:p>
          </p:txBody>
        </p:sp>
        <p:sp>
          <p:nvSpPr>
            <p:cNvPr id="121" name="TextBox 121"/>
            <p:cNvSpPr txBox="1"/>
            <p:nvPr/>
          </p:nvSpPr>
          <p:spPr>
            <a:xfrm>
              <a:off x="-7679" y="61349"/>
              <a:ext cx="1912699" cy="568166"/>
            </a:xfrm>
            <a:prstGeom prst="rect">
              <a:avLst/>
            </a:prstGeom>
          </p:spPr>
          <p:txBody>
            <a:bodyPr lIns="0" tIns="0" rIns="0" bIns="0" rtlCol="0" anchor="t"/>
            <a:lstStyle/>
            <a:p>
              <a:pPr algn="ctr">
                <a:lnSpc>
                  <a:spcPts val="2280"/>
                </a:lnSpc>
              </a:pPr>
              <a:r>
                <a:rPr lang="en-US" sz="1900" dirty="0">
                  <a:solidFill>
                    <a:srgbClr val="FFFFFF"/>
                  </a:solidFill>
                  <a:latin typeface="Montserrat"/>
                  <a:ea typeface="Montserrat"/>
                  <a:cs typeface="Montserrat"/>
                  <a:sym typeface="Montserrat"/>
                </a:rPr>
                <a:t>November</a:t>
              </a:r>
            </a:p>
          </p:txBody>
        </p:sp>
      </p:grpSp>
      <p:sp>
        <p:nvSpPr>
          <p:cNvPr id="122" name="AutoShape 122"/>
          <p:cNvSpPr/>
          <p:nvPr/>
        </p:nvSpPr>
        <p:spPr>
          <a:xfrm>
            <a:off x="11287624" y="6508048"/>
            <a:ext cx="0" cy="975709"/>
          </a:xfrm>
          <a:prstGeom prst="line">
            <a:avLst/>
          </a:prstGeom>
          <a:ln w="38100" cap="rnd">
            <a:solidFill>
              <a:srgbClr val="981E32"/>
            </a:solidFill>
            <a:prstDash val="sysDot"/>
            <a:headEnd type="none" w="sm" len="sm"/>
            <a:tailEnd type="none" w="sm" len="sm"/>
          </a:ln>
        </p:spPr>
        <p:txBody>
          <a:bodyPr/>
          <a:lstStyle/>
          <a:p>
            <a:endParaRPr lang="lv-LV"/>
          </a:p>
        </p:txBody>
      </p:sp>
      <p:grpSp>
        <p:nvGrpSpPr>
          <p:cNvPr id="123" name="Group 123"/>
          <p:cNvGrpSpPr/>
          <p:nvPr/>
        </p:nvGrpSpPr>
        <p:grpSpPr>
          <a:xfrm>
            <a:off x="10419743" y="6233826"/>
            <a:ext cx="1756131" cy="320975"/>
            <a:chOff x="0" y="0"/>
            <a:chExt cx="462520" cy="84537"/>
          </a:xfrm>
        </p:grpSpPr>
        <p:sp>
          <p:nvSpPr>
            <p:cNvPr id="124" name="Freeform 124"/>
            <p:cNvSpPr/>
            <p:nvPr/>
          </p:nvSpPr>
          <p:spPr>
            <a:xfrm>
              <a:off x="0" y="0"/>
              <a:ext cx="462520" cy="84537"/>
            </a:xfrm>
            <a:custGeom>
              <a:avLst/>
              <a:gdLst/>
              <a:ahLst/>
              <a:cxnLst/>
              <a:rect l="l" t="t" r="r" b="b"/>
              <a:pathLst>
                <a:path w="462520" h="84537">
                  <a:moveTo>
                    <a:pt x="42268" y="0"/>
                  </a:moveTo>
                  <a:lnTo>
                    <a:pt x="420252" y="0"/>
                  </a:lnTo>
                  <a:cubicBezTo>
                    <a:pt x="443596" y="0"/>
                    <a:pt x="462520" y="18924"/>
                    <a:pt x="462520" y="42268"/>
                  </a:cubicBezTo>
                  <a:lnTo>
                    <a:pt x="462520" y="42268"/>
                  </a:lnTo>
                  <a:cubicBezTo>
                    <a:pt x="462520" y="65612"/>
                    <a:pt x="443596" y="84537"/>
                    <a:pt x="420252" y="84537"/>
                  </a:cubicBezTo>
                  <a:lnTo>
                    <a:pt x="42268" y="84537"/>
                  </a:lnTo>
                  <a:cubicBezTo>
                    <a:pt x="18924" y="84537"/>
                    <a:pt x="0" y="65612"/>
                    <a:pt x="0" y="42268"/>
                  </a:cubicBezTo>
                  <a:lnTo>
                    <a:pt x="0" y="42268"/>
                  </a:lnTo>
                  <a:cubicBezTo>
                    <a:pt x="0" y="18924"/>
                    <a:pt x="18924" y="0"/>
                    <a:pt x="42268" y="0"/>
                  </a:cubicBezTo>
                  <a:close/>
                </a:path>
              </a:pathLst>
            </a:custGeom>
            <a:solidFill>
              <a:srgbClr val="00594F"/>
            </a:solidFill>
          </p:spPr>
          <p:txBody>
            <a:bodyPr/>
            <a:lstStyle/>
            <a:p>
              <a:endParaRPr lang="lv-LV"/>
            </a:p>
          </p:txBody>
        </p:sp>
        <p:sp>
          <p:nvSpPr>
            <p:cNvPr id="125" name="TextBox 125"/>
            <p:cNvSpPr txBox="1"/>
            <p:nvPr/>
          </p:nvSpPr>
          <p:spPr>
            <a:xfrm>
              <a:off x="0" y="-47625"/>
              <a:ext cx="462520" cy="132162"/>
            </a:xfrm>
            <a:prstGeom prst="rect">
              <a:avLst/>
            </a:prstGeom>
          </p:spPr>
          <p:txBody>
            <a:bodyPr lIns="50800" tIns="50800" rIns="50800" bIns="50800" rtlCol="0" anchor="ctr"/>
            <a:lstStyle/>
            <a:p>
              <a:pPr algn="ctr">
                <a:lnSpc>
                  <a:spcPts val="3640"/>
                </a:lnSpc>
              </a:pPr>
              <a:endParaRPr/>
            </a:p>
          </p:txBody>
        </p:sp>
      </p:grpSp>
      <p:grpSp>
        <p:nvGrpSpPr>
          <p:cNvPr id="126" name="Group 126"/>
          <p:cNvGrpSpPr/>
          <p:nvPr/>
        </p:nvGrpSpPr>
        <p:grpSpPr>
          <a:xfrm>
            <a:off x="10501020" y="6181251"/>
            <a:ext cx="1558786" cy="494303"/>
            <a:chOff x="0" y="0"/>
            <a:chExt cx="2078382" cy="659071"/>
          </a:xfrm>
        </p:grpSpPr>
        <p:sp>
          <p:nvSpPr>
            <p:cNvPr id="127" name="Freeform 127"/>
            <p:cNvSpPr/>
            <p:nvPr/>
          </p:nvSpPr>
          <p:spPr>
            <a:xfrm>
              <a:off x="0" y="0"/>
              <a:ext cx="2059153" cy="568166"/>
            </a:xfrm>
            <a:custGeom>
              <a:avLst/>
              <a:gdLst/>
              <a:ahLst/>
              <a:cxnLst/>
              <a:rect l="l" t="t" r="r" b="b"/>
              <a:pathLst>
                <a:path w="2059153" h="568166">
                  <a:moveTo>
                    <a:pt x="0" y="0"/>
                  </a:moveTo>
                  <a:lnTo>
                    <a:pt x="2059153" y="0"/>
                  </a:lnTo>
                  <a:lnTo>
                    <a:pt x="2059153" y="568166"/>
                  </a:lnTo>
                  <a:lnTo>
                    <a:pt x="0" y="568166"/>
                  </a:lnTo>
                  <a:close/>
                </a:path>
              </a:pathLst>
            </a:custGeom>
            <a:solidFill>
              <a:srgbClr val="FFFFFF">
                <a:alpha val="0"/>
              </a:srgbClr>
            </a:solidFill>
          </p:spPr>
          <p:txBody>
            <a:bodyPr/>
            <a:lstStyle/>
            <a:p>
              <a:endParaRPr lang="lv-LV"/>
            </a:p>
          </p:txBody>
        </p:sp>
        <p:sp>
          <p:nvSpPr>
            <p:cNvPr id="128" name="TextBox 128"/>
            <p:cNvSpPr txBox="1"/>
            <p:nvPr/>
          </p:nvSpPr>
          <p:spPr>
            <a:xfrm>
              <a:off x="19229" y="90905"/>
              <a:ext cx="2059153" cy="568166"/>
            </a:xfrm>
            <a:prstGeom prst="rect">
              <a:avLst/>
            </a:prstGeom>
          </p:spPr>
          <p:txBody>
            <a:bodyPr lIns="0" tIns="0" rIns="0" bIns="0" rtlCol="0" anchor="t"/>
            <a:lstStyle/>
            <a:p>
              <a:pPr algn="ctr">
                <a:lnSpc>
                  <a:spcPts val="2280"/>
                </a:lnSpc>
              </a:pPr>
              <a:r>
                <a:rPr lang="en-US" sz="1900" dirty="0">
                  <a:solidFill>
                    <a:srgbClr val="FFFFFF"/>
                  </a:solidFill>
                  <a:latin typeface="Montserrat"/>
                  <a:ea typeface="Montserrat"/>
                  <a:cs typeface="Montserrat"/>
                  <a:sym typeface="Montserrat"/>
                </a:rPr>
                <a:t>September</a:t>
              </a:r>
            </a:p>
          </p:txBody>
        </p:sp>
      </p:grpSp>
      <p:grpSp>
        <p:nvGrpSpPr>
          <p:cNvPr id="129" name="Group 129"/>
          <p:cNvGrpSpPr/>
          <p:nvPr/>
        </p:nvGrpSpPr>
        <p:grpSpPr>
          <a:xfrm>
            <a:off x="16221667" y="8029881"/>
            <a:ext cx="2138001" cy="400269"/>
            <a:chOff x="0" y="0"/>
            <a:chExt cx="2850668" cy="533693"/>
          </a:xfrm>
        </p:grpSpPr>
        <p:sp>
          <p:nvSpPr>
            <p:cNvPr id="130" name="Freeform 130"/>
            <p:cNvSpPr/>
            <p:nvPr/>
          </p:nvSpPr>
          <p:spPr>
            <a:xfrm>
              <a:off x="0" y="0"/>
              <a:ext cx="2850669" cy="533693"/>
            </a:xfrm>
            <a:custGeom>
              <a:avLst/>
              <a:gdLst/>
              <a:ahLst/>
              <a:cxnLst/>
              <a:rect l="l" t="t" r="r" b="b"/>
              <a:pathLst>
                <a:path w="2850669" h="533693">
                  <a:moveTo>
                    <a:pt x="0" y="0"/>
                  </a:moveTo>
                  <a:lnTo>
                    <a:pt x="2850669" y="0"/>
                  </a:lnTo>
                  <a:lnTo>
                    <a:pt x="2850669" y="533693"/>
                  </a:lnTo>
                  <a:lnTo>
                    <a:pt x="0" y="533693"/>
                  </a:lnTo>
                  <a:close/>
                </a:path>
              </a:pathLst>
            </a:custGeom>
            <a:solidFill>
              <a:srgbClr val="000000">
                <a:alpha val="0"/>
              </a:srgbClr>
            </a:solidFill>
          </p:spPr>
          <p:txBody>
            <a:bodyPr/>
            <a:lstStyle/>
            <a:p>
              <a:endParaRPr lang="lv-LV"/>
            </a:p>
          </p:txBody>
        </p:sp>
        <p:sp>
          <p:nvSpPr>
            <p:cNvPr id="131" name="TextBox 131"/>
            <p:cNvSpPr txBox="1"/>
            <p:nvPr/>
          </p:nvSpPr>
          <p:spPr>
            <a:xfrm>
              <a:off x="0" y="-9525"/>
              <a:ext cx="2850668" cy="543218"/>
            </a:xfrm>
            <a:prstGeom prst="rect">
              <a:avLst/>
            </a:prstGeom>
          </p:spPr>
          <p:txBody>
            <a:bodyPr lIns="0" tIns="0" rIns="0" bIns="0" rtlCol="0" anchor="t"/>
            <a:lstStyle/>
            <a:p>
              <a:pPr algn="l">
                <a:lnSpc>
                  <a:spcPts val="1800"/>
                </a:lnSpc>
              </a:pPr>
              <a:r>
                <a:rPr lang="en-US" sz="1500">
                  <a:solidFill>
                    <a:srgbClr val="000000"/>
                  </a:solidFill>
                  <a:latin typeface="Montserrat"/>
                  <a:ea typeface="Montserrat"/>
                  <a:cs typeface="Montserrat"/>
                  <a:sym typeface="Montserrat"/>
                </a:rPr>
                <a:t>Rīga          November</a:t>
              </a:r>
            </a:p>
          </p:txBody>
        </p:sp>
      </p:grpSp>
      <p:grpSp>
        <p:nvGrpSpPr>
          <p:cNvPr id="132" name="Group 132"/>
          <p:cNvGrpSpPr/>
          <p:nvPr/>
        </p:nvGrpSpPr>
        <p:grpSpPr>
          <a:xfrm>
            <a:off x="15869471" y="6866698"/>
            <a:ext cx="2296698" cy="1159312"/>
            <a:chOff x="0" y="0"/>
            <a:chExt cx="3062264" cy="1545749"/>
          </a:xfrm>
        </p:grpSpPr>
        <p:sp>
          <p:nvSpPr>
            <p:cNvPr id="133" name="Freeform 133"/>
            <p:cNvSpPr/>
            <p:nvPr/>
          </p:nvSpPr>
          <p:spPr>
            <a:xfrm>
              <a:off x="0" y="0"/>
              <a:ext cx="3062265" cy="1545749"/>
            </a:xfrm>
            <a:custGeom>
              <a:avLst/>
              <a:gdLst/>
              <a:ahLst/>
              <a:cxnLst/>
              <a:rect l="l" t="t" r="r" b="b"/>
              <a:pathLst>
                <a:path w="3062265" h="1545749">
                  <a:moveTo>
                    <a:pt x="0" y="0"/>
                  </a:moveTo>
                  <a:lnTo>
                    <a:pt x="3062265" y="0"/>
                  </a:lnTo>
                  <a:lnTo>
                    <a:pt x="3062265" y="1545749"/>
                  </a:lnTo>
                  <a:lnTo>
                    <a:pt x="0" y="1545749"/>
                  </a:lnTo>
                  <a:close/>
                </a:path>
              </a:pathLst>
            </a:custGeom>
            <a:solidFill>
              <a:srgbClr val="FFFFFF">
                <a:alpha val="0"/>
              </a:srgbClr>
            </a:solidFill>
          </p:spPr>
          <p:txBody>
            <a:bodyPr/>
            <a:lstStyle/>
            <a:p>
              <a:endParaRPr lang="lv-LV"/>
            </a:p>
          </p:txBody>
        </p:sp>
        <p:sp>
          <p:nvSpPr>
            <p:cNvPr id="134" name="TextBox 134"/>
            <p:cNvSpPr txBox="1"/>
            <p:nvPr/>
          </p:nvSpPr>
          <p:spPr>
            <a:xfrm>
              <a:off x="0" y="0"/>
              <a:ext cx="3062264" cy="1545749"/>
            </a:xfrm>
            <a:prstGeom prst="rect">
              <a:avLst/>
            </a:prstGeom>
          </p:spPr>
          <p:txBody>
            <a:bodyPr lIns="0" tIns="0" rIns="0" bIns="0" rtlCol="0" anchor="t"/>
            <a:lstStyle/>
            <a:p>
              <a:pPr algn="l">
                <a:lnSpc>
                  <a:spcPts val="2400"/>
                </a:lnSpc>
              </a:pPr>
              <a:r>
                <a:rPr lang="en-US" sz="2000" b="1">
                  <a:solidFill>
                    <a:srgbClr val="000000"/>
                  </a:solidFill>
                  <a:latin typeface="Montserrat Bold"/>
                  <a:ea typeface="Montserrat Bold"/>
                  <a:cs typeface="Montserrat Bold"/>
                  <a:sym typeface="Montserrat Bold"/>
                </a:rPr>
                <a:t>Dual-Use Export Forums</a:t>
              </a:r>
            </a:p>
            <a:p>
              <a:pPr algn="l">
                <a:lnSpc>
                  <a:spcPts val="1800"/>
                </a:lnSpc>
              </a:pPr>
              <a:r>
                <a:rPr lang="en-US" sz="1500">
                  <a:solidFill>
                    <a:srgbClr val="000000"/>
                  </a:solidFill>
                  <a:latin typeface="Montserrat"/>
                  <a:ea typeface="Montserrat"/>
                  <a:cs typeface="Montserrat"/>
                  <a:sym typeface="Montserrat"/>
                </a:rPr>
                <a:t>On the export of dual-use technologies.</a:t>
              </a:r>
            </a:p>
          </p:txBody>
        </p:sp>
      </p:grpSp>
      <p:sp>
        <p:nvSpPr>
          <p:cNvPr id="135" name="Freeform 135"/>
          <p:cNvSpPr/>
          <p:nvPr/>
        </p:nvSpPr>
        <p:spPr>
          <a:xfrm>
            <a:off x="16775086" y="8029881"/>
            <a:ext cx="266997" cy="266997"/>
          </a:xfrm>
          <a:custGeom>
            <a:avLst/>
            <a:gdLst/>
            <a:ahLst/>
            <a:cxnLst/>
            <a:rect l="l" t="t" r="r" b="b"/>
            <a:pathLst>
              <a:path w="266997" h="266997">
                <a:moveTo>
                  <a:pt x="0" y="0"/>
                </a:moveTo>
                <a:lnTo>
                  <a:pt x="266997" y="0"/>
                </a:lnTo>
                <a:lnTo>
                  <a:pt x="266997" y="266997"/>
                </a:lnTo>
                <a:lnTo>
                  <a:pt x="0" y="26699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sp>
        <p:nvSpPr>
          <p:cNvPr id="136" name="Freeform 136"/>
          <p:cNvSpPr/>
          <p:nvPr/>
        </p:nvSpPr>
        <p:spPr>
          <a:xfrm>
            <a:off x="15891267" y="8029881"/>
            <a:ext cx="266997" cy="266997"/>
          </a:xfrm>
          <a:custGeom>
            <a:avLst/>
            <a:gdLst/>
            <a:ahLst/>
            <a:cxnLst/>
            <a:rect l="l" t="t" r="r" b="b"/>
            <a:pathLst>
              <a:path w="266997" h="266997">
                <a:moveTo>
                  <a:pt x="0" y="0"/>
                </a:moveTo>
                <a:lnTo>
                  <a:pt x="266997" y="0"/>
                </a:lnTo>
                <a:lnTo>
                  <a:pt x="266997" y="266997"/>
                </a:lnTo>
                <a:lnTo>
                  <a:pt x="0" y="266997"/>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lv-LV"/>
          </a:p>
        </p:txBody>
      </p:sp>
      <p:grpSp>
        <p:nvGrpSpPr>
          <p:cNvPr id="137" name="Group 137"/>
          <p:cNvGrpSpPr/>
          <p:nvPr/>
        </p:nvGrpSpPr>
        <p:grpSpPr>
          <a:xfrm>
            <a:off x="14259746" y="6739757"/>
            <a:ext cx="1428750" cy="1428750"/>
            <a:chOff x="0" y="0"/>
            <a:chExt cx="812800" cy="812800"/>
          </a:xfrm>
        </p:grpSpPr>
        <p:sp>
          <p:nvSpPr>
            <p:cNvPr id="138" name="Freeform 1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l="-25046" r="-25046"/>
              </a:stretch>
            </a:blipFill>
          </p:spPr>
          <p:txBody>
            <a:bodyPr/>
            <a:lstStyle/>
            <a:p>
              <a:endParaRPr lang="lv-LV"/>
            </a:p>
          </p:txBody>
        </p:sp>
      </p:grpSp>
      <p:grpSp>
        <p:nvGrpSpPr>
          <p:cNvPr id="139" name="Group 139"/>
          <p:cNvGrpSpPr/>
          <p:nvPr/>
        </p:nvGrpSpPr>
        <p:grpSpPr>
          <a:xfrm>
            <a:off x="12134839" y="7159826"/>
            <a:ext cx="2261355" cy="1379633"/>
            <a:chOff x="0" y="0"/>
            <a:chExt cx="3015140" cy="1839510"/>
          </a:xfrm>
        </p:grpSpPr>
        <p:sp>
          <p:nvSpPr>
            <p:cNvPr id="140" name="Freeform 140"/>
            <p:cNvSpPr/>
            <p:nvPr/>
          </p:nvSpPr>
          <p:spPr>
            <a:xfrm>
              <a:off x="0" y="0"/>
              <a:ext cx="3015140" cy="1839510"/>
            </a:xfrm>
            <a:custGeom>
              <a:avLst/>
              <a:gdLst/>
              <a:ahLst/>
              <a:cxnLst/>
              <a:rect l="l" t="t" r="r" b="b"/>
              <a:pathLst>
                <a:path w="3015140" h="1839510">
                  <a:moveTo>
                    <a:pt x="0" y="0"/>
                  </a:moveTo>
                  <a:lnTo>
                    <a:pt x="3015140" y="0"/>
                  </a:lnTo>
                  <a:lnTo>
                    <a:pt x="3015140" y="1839510"/>
                  </a:lnTo>
                  <a:lnTo>
                    <a:pt x="0" y="1839510"/>
                  </a:lnTo>
                  <a:close/>
                </a:path>
              </a:pathLst>
            </a:custGeom>
            <a:solidFill>
              <a:srgbClr val="FFFFFF">
                <a:alpha val="0"/>
              </a:srgbClr>
            </a:solidFill>
          </p:spPr>
          <p:txBody>
            <a:bodyPr/>
            <a:lstStyle/>
            <a:p>
              <a:endParaRPr lang="lv-LV"/>
            </a:p>
          </p:txBody>
        </p:sp>
        <p:sp>
          <p:nvSpPr>
            <p:cNvPr id="141" name="TextBox 141"/>
            <p:cNvSpPr txBox="1"/>
            <p:nvPr/>
          </p:nvSpPr>
          <p:spPr>
            <a:xfrm>
              <a:off x="0" y="0"/>
              <a:ext cx="3015140" cy="1839510"/>
            </a:xfrm>
            <a:prstGeom prst="rect">
              <a:avLst/>
            </a:prstGeom>
          </p:spPr>
          <p:txBody>
            <a:bodyPr lIns="0" tIns="0" rIns="0" bIns="0" rtlCol="0" anchor="t"/>
            <a:lstStyle/>
            <a:p>
              <a:pPr algn="l">
                <a:lnSpc>
                  <a:spcPts val="2400"/>
                </a:lnSpc>
              </a:pPr>
              <a:r>
                <a:rPr lang="en-US" sz="2000" b="1">
                  <a:solidFill>
                    <a:srgbClr val="000000"/>
                  </a:solidFill>
                  <a:latin typeface="Montserrat Bold"/>
                  <a:ea typeface="Montserrat Bold"/>
                  <a:cs typeface="Montserrat Bold"/>
                  <a:sym typeface="Montserrat Bold"/>
                </a:rPr>
                <a:t>Defense Industry Expo</a:t>
              </a:r>
            </a:p>
            <a:p>
              <a:pPr algn="l">
                <a:lnSpc>
                  <a:spcPts val="1800"/>
                </a:lnSpc>
              </a:pPr>
              <a:r>
                <a:rPr lang="en-US" sz="1500">
                  <a:solidFill>
                    <a:srgbClr val="000000"/>
                  </a:solidFill>
                  <a:latin typeface="Montserrat"/>
                  <a:ea typeface="Montserrat"/>
                  <a:cs typeface="Montserrat"/>
                  <a:sym typeface="Montserrat"/>
                </a:rPr>
                <a:t>An international forum on technologies and digitalisation.</a:t>
              </a:r>
            </a:p>
          </p:txBody>
        </p:sp>
      </p:grpSp>
      <p:grpSp>
        <p:nvGrpSpPr>
          <p:cNvPr id="142" name="Group 142"/>
          <p:cNvGrpSpPr/>
          <p:nvPr/>
        </p:nvGrpSpPr>
        <p:grpSpPr>
          <a:xfrm>
            <a:off x="12601335" y="8553833"/>
            <a:ext cx="2138002" cy="426080"/>
            <a:chOff x="0" y="0"/>
            <a:chExt cx="2850669" cy="568107"/>
          </a:xfrm>
        </p:grpSpPr>
        <p:sp>
          <p:nvSpPr>
            <p:cNvPr id="143" name="Freeform 143"/>
            <p:cNvSpPr/>
            <p:nvPr/>
          </p:nvSpPr>
          <p:spPr>
            <a:xfrm>
              <a:off x="0" y="0"/>
              <a:ext cx="2850669" cy="533693"/>
            </a:xfrm>
            <a:custGeom>
              <a:avLst/>
              <a:gdLst/>
              <a:ahLst/>
              <a:cxnLst/>
              <a:rect l="l" t="t" r="r" b="b"/>
              <a:pathLst>
                <a:path w="2850669" h="533693">
                  <a:moveTo>
                    <a:pt x="0" y="0"/>
                  </a:moveTo>
                  <a:lnTo>
                    <a:pt x="2850669" y="0"/>
                  </a:lnTo>
                  <a:lnTo>
                    <a:pt x="2850669" y="533693"/>
                  </a:lnTo>
                  <a:lnTo>
                    <a:pt x="0" y="533693"/>
                  </a:lnTo>
                  <a:close/>
                </a:path>
              </a:pathLst>
            </a:custGeom>
            <a:solidFill>
              <a:srgbClr val="000000">
                <a:alpha val="0"/>
              </a:srgbClr>
            </a:solidFill>
          </p:spPr>
          <p:txBody>
            <a:bodyPr/>
            <a:lstStyle/>
            <a:p>
              <a:endParaRPr lang="lv-LV"/>
            </a:p>
          </p:txBody>
        </p:sp>
        <p:sp>
          <p:nvSpPr>
            <p:cNvPr id="144" name="TextBox 144"/>
            <p:cNvSpPr txBox="1"/>
            <p:nvPr/>
          </p:nvSpPr>
          <p:spPr>
            <a:xfrm>
              <a:off x="0" y="24889"/>
              <a:ext cx="2850668" cy="543218"/>
            </a:xfrm>
            <a:prstGeom prst="rect">
              <a:avLst/>
            </a:prstGeom>
          </p:spPr>
          <p:txBody>
            <a:bodyPr lIns="0" tIns="0" rIns="0" bIns="0" rtlCol="0" anchor="t"/>
            <a:lstStyle/>
            <a:p>
              <a:pPr algn="l">
                <a:lnSpc>
                  <a:spcPts val="1800"/>
                </a:lnSpc>
              </a:pPr>
              <a:r>
                <a:rPr lang="en-US" sz="1500" dirty="0" err="1">
                  <a:solidFill>
                    <a:srgbClr val="000000"/>
                  </a:solidFill>
                  <a:latin typeface="Montserrat"/>
                  <a:ea typeface="Montserrat"/>
                  <a:cs typeface="Montserrat"/>
                  <a:sym typeface="Montserrat"/>
                </a:rPr>
                <a:t>Ādaži</a:t>
              </a:r>
              <a:r>
                <a:rPr lang="en-US" sz="1500" dirty="0">
                  <a:solidFill>
                    <a:srgbClr val="000000"/>
                  </a:solidFill>
                  <a:latin typeface="Montserrat"/>
                  <a:ea typeface="Montserrat"/>
                  <a:cs typeface="Montserrat"/>
                  <a:sym typeface="Montserrat"/>
                </a:rPr>
                <a:t>        October</a:t>
              </a:r>
            </a:p>
          </p:txBody>
        </p:sp>
      </p:grpSp>
      <p:sp>
        <p:nvSpPr>
          <p:cNvPr id="145" name="Freeform 145"/>
          <p:cNvSpPr/>
          <p:nvPr/>
        </p:nvSpPr>
        <p:spPr>
          <a:xfrm>
            <a:off x="13211904" y="8553833"/>
            <a:ext cx="266997" cy="266997"/>
          </a:xfrm>
          <a:custGeom>
            <a:avLst/>
            <a:gdLst/>
            <a:ahLst/>
            <a:cxnLst/>
            <a:rect l="l" t="t" r="r" b="b"/>
            <a:pathLst>
              <a:path w="266997" h="266997">
                <a:moveTo>
                  <a:pt x="0" y="0"/>
                </a:moveTo>
                <a:lnTo>
                  <a:pt x="266998" y="0"/>
                </a:lnTo>
                <a:lnTo>
                  <a:pt x="266998" y="266997"/>
                </a:lnTo>
                <a:lnTo>
                  <a:pt x="0" y="26699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sp>
        <p:nvSpPr>
          <p:cNvPr id="146" name="Freeform 146"/>
          <p:cNvSpPr/>
          <p:nvPr/>
        </p:nvSpPr>
        <p:spPr>
          <a:xfrm>
            <a:off x="12270935" y="8553833"/>
            <a:ext cx="266997" cy="266997"/>
          </a:xfrm>
          <a:custGeom>
            <a:avLst/>
            <a:gdLst/>
            <a:ahLst/>
            <a:cxnLst/>
            <a:rect l="l" t="t" r="r" b="b"/>
            <a:pathLst>
              <a:path w="266997" h="266997">
                <a:moveTo>
                  <a:pt x="0" y="0"/>
                </a:moveTo>
                <a:lnTo>
                  <a:pt x="266997" y="0"/>
                </a:lnTo>
                <a:lnTo>
                  <a:pt x="266997" y="266997"/>
                </a:lnTo>
                <a:lnTo>
                  <a:pt x="0" y="266997"/>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lv-LV"/>
          </a:p>
        </p:txBody>
      </p:sp>
      <p:grpSp>
        <p:nvGrpSpPr>
          <p:cNvPr id="147" name="Group 147"/>
          <p:cNvGrpSpPr/>
          <p:nvPr/>
        </p:nvGrpSpPr>
        <p:grpSpPr>
          <a:xfrm>
            <a:off x="10639414" y="6768733"/>
            <a:ext cx="1428750" cy="1428750"/>
            <a:chOff x="0" y="0"/>
            <a:chExt cx="812800" cy="812800"/>
          </a:xfrm>
        </p:grpSpPr>
        <p:sp>
          <p:nvSpPr>
            <p:cNvPr id="148" name="Freeform 1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l="-19669" r="-58108"/>
              </a:stretch>
            </a:blipFill>
          </p:spPr>
          <p:txBody>
            <a:bodyPr/>
            <a:lstStyle/>
            <a:p>
              <a:endParaRPr lang="lv-LV"/>
            </a:p>
          </p:txBody>
        </p:sp>
      </p:grpSp>
      <p:sp>
        <p:nvSpPr>
          <p:cNvPr id="149" name="AutoShape 149"/>
          <p:cNvSpPr/>
          <p:nvPr/>
        </p:nvSpPr>
        <p:spPr>
          <a:xfrm flipH="1" flipV="1">
            <a:off x="13061100" y="1824104"/>
            <a:ext cx="11400" cy="4391829"/>
          </a:xfrm>
          <a:prstGeom prst="line">
            <a:avLst/>
          </a:prstGeom>
          <a:ln w="38100" cap="rnd">
            <a:solidFill>
              <a:srgbClr val="981E32"/>
            </a:solidFill>
            <a:prstDash val="sysDot"/>
            <a:headEnd type="none" w="sm" len="sm"/>
            <a:tailEnd type="none" w="sm" len="sm"/>
          </a:ln>
        </p:spPr>
        <p:txBody>
          <a:bodyPr/>
          <a:lstStyle/>
          <a:p>
            <a:endParaRPr lang="lv-LV"/>
          </a:p>
        </p:txBody>
      </p:sp>
      <p:grpSp>
        <p:nvGrpSpPr>
          <p:cNvPr id="150" name="Group 150"/>
          <p:cNvGrpSpPr/>
          <p:nvPr/>
        </p:nvGrpSpPr>
        <p:grpSpPr>
          <a:xfrm>
            <a:off x="14297846" y="4091825"/>
            <a:ext cx="2138001" cy="400269"/>
            <a:chOff x="0" y="0"/>
            <a:chExt cx="2850668" cy="533693"/>
          </a:xfrm>
        </p:grpSpPr>
        <p:sp>
          <p:nvSpPr>
            <p:cNvPr id="151" name="Freeform 151"/>
            <p:cNvSpPr/>
            <p:nvPr/>
          </p:nvSpPr>
          <p:spPr>
            <a:xfrm>
              <a:off x="0" y="0"/>
              <a:ext cx="2850669" cy="533693"/>
            </a:xfrm>
            <a:custGeom>
              <a:avLst/>
              <a:gdLst/>
              <a:ahLst/>
              <a:cxnLst/>
              <a:rect l="l" t="t" r="r" b="b"/>
              <a:pathLst>
                <a:path w="2850669" h="533693">
                  <a:moveTo>
                    <a:pt x="0" y="0"/>
                  </a:moveTo>
                  <a:lnTo>
                    <a:pt x="2850669" y="0"/>
                  </a:lnTo>
                  <a:lnTo>
                    <a:pt x="2850669" y="533693"/>
                  </a:lnTo>
                  <a:lnTo>
                    <a:pt x="0" y="533693"/>
                  </a:lnTo>
                  <a:close/>
                </a:path>
              </a:pathLst>
            </a:custGeom>
            <a:solidFill>
              <a:srgbClr val="000000">
                <a:alpha val="0"/>
              </a:srgbClr>
            </a:solidFill>
          </p:spPr>
          <p:txBody>
            <a:bodyPr/>
            <a:lstStyle/>
            <a:p>
              <a:endParaRPr lang="lv-LV"/>
            </a:p>
          </p:txBody>
        </p:sp>
        <p:sp>
          <p:nvSpPr>
            <p:cNvPr id="152" name="TextBox 152"/>
            <p:cNvSpPr txBox="1"/>
            <p:nvPr/>
          </p:nvSpPr>
          <p:spPr>
            <a:xfrm>
              <a:off x="0" y="-9525"/>
              <a:ext cx="2850668" cy="543218"/>
            </a:xfrm>
            <a:prstGeom prst="rect">
              <a:avLst/>
            </a:prstGeom>
          </p:spPr>
          <p:txBody>
            <a:bodyPr lIns="0" tIns="0" rIns="0" bIns="0" rtlCol="0" anchor="t"/>
            <a:lstStyle/>
            <a:p>
              <a:pPr algn="l">
                <a:lnSpc>
                  <a:spcPts val="1800"/>
                </a:lnSpc>
              </a:pPr>
              <a:r>
                <a:rPr lang="en-US" sz="1500">
                  <a:solidFill>
                    <a:srgbClr val="000000"/>
                  </a:solidFill>
                  <a:latin typeface="Montserrat"/>
                  <a:ea typeface="Montserrat"/>
                  <a:cs typeface="Montserrat"/>
                  <a:sym typeface="Montserrat"/>
                </a:rPr>
                <a:t>Rīga         October</a:t>
              </a:r>
            </a:p>
          </p:txBody>
        </p:sp>
      </p:grpSp>
      <p:sp>
        <p:nvSpPr>
          <p:cNvPr id="153" name="Freeform 153"/>
          <p:cNvSpPr/>
          <p:nvPr/>
        </p:nvSpPr>
        <p:spPr>
          <a:xfrm>
            <a:off x="14851265" y="2217001"/>
            <a:ext cx="266997" cy="266997"/>
          </a:xfrm>
          <a:custGeom>
            <a:avLst/>
            <a:gdLst/>
            <a:ahLst/>
            <a:cxnLst/>
            <a:rect l="l" t="t" r="r" b="b"/>
            <a:pathLst>
              <a:path w="266997" h="266997">
                <a:moveTo>
                  <a:pt x="0" y="0"/>
                </a:moveTo>
                <a:lnTo>
                  <a:pt x="266997" y="0"/>
                </a:lnTo>
                <a:lnTo>
                  <a:pt x="266997" y="266997"/>
                </a:lnTo>
                <a:lnTo>
                  <a:pt x="0" y="26699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grpSp>
        <p:nvGrpSpPr>
          <p:cNvPr id="154" name="Group 154"/>
          <p:cNvGrpSpPr/>
          <p:nvPr/>
        </p:nvGrpSpPr>
        <p:grpSpPr>
          <a:xfrm>
            <a:off x="14297846" y="2217001"/>
            <a:ext cx="2138001" cy="400269"/>
            <a:chOff x="0" y="0"/>
            <a:chExt cx="2850668" cy="533693"/>
          </a:xfrm>
        </p:grpSpPr>
        <p:sp>
          <p:nvSpPr>
            <p:cNvPr id="155" name="Freeform 155"/>
            <p:cNvSpPr/>
            <p:nvPr/>
          </p:nvSpPr>
          <p:spPr>
            <a:xfrm>
              <a:off x="0" y="0"/>
              <a:ext cx="2850669" cy="533693"/>
            </a:xfrm>
            <a:custGeom>
              <a:avLst/>
              <a:gdLst/>
              <a:ahLst/>
              <a:cxnLst/>
              <a:rect l="l" t="t" r="r" b="b"/>
              <a:pathLst>
                <a:path w="2850669" h="533693">
                  <a:moveTo>
                    <a:pt x="0" y="0"/>
                  </a:moveTo>
                  <a:lnTo>
                    <a:pt x="2850669" y="0"/>
                  </a:lnTo>
                  <a:lnTo>
                    <a:pt x="2850669" y="533693"/>
                  </a:lnTo>
                  <a:lnTo>
                    <a:pt x="0" y="533693"/>
                  </a:lnTo>
                  <a:close/>
                </a:path>
              </a:pathLst>
            </a:custGeom>
            <a:solidFill>
              <a:srgbClr val="000000">
                <a:alpha val="0"/>
              </a:srgbClr>
            </a:solidFill>
          </p:spPr>
          <p:txBody>
            <a:bodyPr/>
            <a:lstStyle/>
            <a:p>
              <a:endParaRPr lang="lv-LV"/>
            </a:p>
          </p:txBody>
        </p:sp>
        <p:sp>
          <p:nvSpPr>
            <p:cNvPr id="156" name="TextBox 156"/>
            <p:cNvSpPr txBox="1"/>
            <p:nvPr/>
          </p:nvSpPr>
          <p:spPr>
            <a:xfrm>
              <a:off x="0" y="-9525"/>
              <a:ext cx="2850668" cy="543218"/>
            </a:xfrm>
            <a:prstGeom prst="rect">
              <a:avLst/>
            </a:prstGeom>
          </p:spPr>
          <p:txBody>
            <a:bodyPr lIns="0" tIns="0" rIns="0" bIns="0" rtlCol="0" anchor="t"/>
            <a:lstStyle/>
            <a:p>
              <a:pPr algn="l">
                <a:lnSpc>
                  <a:spcPts val="1800"/>
                </a:lnSpc>
              </a:pPr>
              <a:r>
                <a:rPr lang="en-US" sz="1500">
                  <a:solidFill>
                    <a:srgbClr val="000000"/>
                  </a:solidFill>
                  <a:latin typeface="Montserrat"/>
                  <a:ea typeface="Montserrat"/>
                  <a:cs typeface="Montserrat"/>
                  <a:sym typeface="Montserrat"/>
                </a:rPr>
                <a:t>Rīga          October</a:t>
              </a:r>
            </a:p>
          </p:txBody>
        </p:sp>
      </p:grpSp>
      <p:sp>
        <p:nvSpPr>
          <p:cNvPr id="157" name="Freeform 157"/>
          <p:cNvSpPr/>
          <p:nvPr/>
        </p:nvSpPr>
        <p:spPr>
          <a:xfrm>
            <a:off x="14851265" y="4091825"/>
            <a:ext cx="266997" cy="266997"/>
          </a:xfrm>
          <a:custGeom>
            <a:avLst/>
            <a:gdLst/>
            <a:ahLst/>
            <a:cxnLst/>
            <a:rect l="l" t="t" r="r" b="b"/>
            <a:pathLst>
              <a:path w="266997" h="266997">
                <a:moveTo>
                  <a:pt x="0" y="0"/>
                </a:moveTo>
                <a:lnTo>
                  <a:pt x="266997" y="0"/>
                </a:lnTo>
                <a:lnTo>
                  <a:pt x="266997" y="266997"/>
                </a:lnTo>
                <a:lnTo>
                  <a:pt x="0" y="26699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sp>
        <p:nvSpPr>
          <p:cNvPr id="158" name="Freeform 158"/>
          <p:cNvSpPr/>
          <p:nvPr/>
        </p:nvSpPr>
        <p:spPr>
          <a:xfrm>
            <a:off x="13967446" y="2217001"/>
            <a:ext cx="266997" cy="266997"/>
          </a:xfrm>
          <a:custGeom>
            <a:avLst/>
            <a:gdLst/>
            <a:ahLst/>
            <a:cxnLst/>
            <a:rect l="l" t="t" r="r" b="b"/>
            <a:pathLst>
              <a:path w="266997" h="266997">
                <a:moveTo>
                  <a:pt x="0" y="0"/>
                </a:moveTo>
                <a:lnTo>
                  <a:pt x="266997" y="0"/>
                </a:lnTo>
                <a:lnTo>
                  <a:pt x="266997" y="266997"/>
                </a:lnTo>
                <a:lnTo>
                  <a:pt x="0" y="266997"/>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lv-LV"/>
          </a:p>
        </p:txBody>
      </p:sp>
      <p:sp>
        <p:nvSpPr>
          <p:cNvPr id="159" name="Freeform 159"/>
          <p:cNvSpPr/>
          <p:nvPr/>
        </p:nvSpPr>
        <p:spPr>
          <a:xfrm>
            <a:off x="13967446" y="4091825"/>
            <a:ext cx="266997" cy="266997"/>
          </a:xfrm>
          <a:custGeom>
            <a:avLst/>
            <a:gdLst/>
            <a:ahLst/>
            <a:cxnLst/>
            <a:rect l="l" t="t" r="r" b="b"/>
            <a:pathLst>
              <a:path w="266997" h="266997">
                <a:moveTo>
                  <a:pt x="0" y="0"/>
                </a:moveTo>
                <a:lnTo>
                  <a:pt x="266997" y="0"/>
                </a:lnTo>
                <a:lnTo>
                  <a:pt x="266997" y="266997"/>
                </a:lnTo>
                <a:lnTo>
                  <a:pt x="0" y="266997"/>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lv-LV"/>
          </a:p>
        </p:txBody>
      </p:sp>
      <p:grpSp>
        <p:nvGrpSpPr>
          <p:cNvPr id="160" name="Group 160"/>
          <p:cNvGrpSpPr/>
          <p:nvPr/>
        </p:nvGrpSpPr>
        <p:grpSpPr>
          <a:xfrm>
            <a:off x="12335924" y="1145886"/>
            <a:ext cx="1428750" cy="1428750"/>
            <a:chOff x="0" y="0"/>
            <a:chExt cx="812800" cy="812800"/>
          </a:xfrm>
        </p:grpSpPr>
        <p:sp>
          <p:nvSpPr>
            <p:cNvPr id="161" name="Freeform 1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l="-40497" r="-40497"/>
              </a:stretch>
            </a:blipFill>
          </p:spPr>
          <p:txBody>
            <a:bodyPr/>
            <a:lstStyle/>
            <a:p>
              <a:endParaRPr lang="lv-LV"/>
            </a:p>
          </p:txBody>
        </p:sp>
      </p:grpSp>
      <p:grpSp>
        <p:nvGrpSpPr>
          <p:cNvPr id="162" name="Group 162"/>
          <p:cNvGrpSpPr/>
          <p:nvPr/>
        </p:nvGrpSpPr>
        <p:grpSpPr>
          <a:xfrm>
            <a:off x="13967446" y="1156163"/>
            <a:ext cx="2569495" cy="1293907"/>
            <a:chOff x="0" y="0"/>
            <a:chExt cx="3425994" cy="1725210"/>
          </a:xfrm>
        </p:grpSpPr>
        <p:sp>
          <p:nvSpPr>
            <p:cNvPr id="163" name="Freeform 163"/>
            <p:cNvSpPr/>
            <p:nvPr/>
          </p:nvSpPr>
          <p:spPr>
            <a:xfrm>
              <a:off x="0" y="0"/>
              <a:ext cx="3425994" cy="1725210"/>
            </a:xfrm>
            <a:custGeom>
              <a:avLst/>
              <a:gdLst/>
              <a:ahLst/>
              <a:cxnLst/>
              <a:rect l="l" t="t" r="r" b="b"/>
              <a:pathLst>
                <a:path w="3425994" h="1725210">
                  <a:moveTo>
                    <a:pt x="0" y="0"/>
                  </a:moveTo>
                  <a:lnTo>
                    <a:pt x="3425994" y="0"/>
                  </a:lnTo>
                  <a:lnTo>
                    <a:pt x="3425994" y="1725210"/>
                  </a:lnTo>
                  <a:lnTo>
                    <a:pt x="0" y="1725210"/>
                  </a:lnTo>
                  <a:close/>
                </a:path>
              </a:pathLst>
            </a:custGeom>
            <a:solidFill>
              <a:srgbClr val="FFFFFF">
                <a:alpha val="0"/>
              </a:srgbClr>
            </a:solidFill>
          </p:spPr>
          <p:txBody>
            <a:bodyPr/>
            <a:lstStyle/>
            <a:p>
              <a:endParaRPr lang="lv-LV"/>
            </a:p>
          </p:txBody>
        </p:sp>
        <p:sp>
          <p:nvSpPr>
            <p:cNvPr id="164" name="TextBox 164"/>
            <p:cNvSpPr txBox="1"/>
            <p:nvPr/>
          </p:nvSpPr>
          <p:spPr>
            <a:xfrm>
              <a:off x="0" y="9525"/>
              <a:ext cx="3425994" cy="1715685"/>
            </a:xfrm>
            <a:prstGeom prst="rect">
              <a:avLst/>
            </a:prstGeom>
          </p:spPr>
          <p:txBody>
            <a:bodyPr lIns="0" tIns="0" rIns="0" bIns="0" rtlCol="0" anchor="t"/>
            <a:lstStyle/>
            <a:p>
              <a:pPr algn="l">
                <a:lnSpc>
                  <a:spcPts val="2399"/>
                </a:lnSpc>
              </a:pPr>
              <a:r>
                <a:rPr lang="en-US" sz="1999" b="1">
                  <a:solidFill>
                    <a:srgbClr val="000000"/>
                  </a:solidFill>
                  <a:latin typeface="Montserrat Bold"/>
                  <a:ea typeface="Montserrat Bold"/>
                  <a:cs typeface="Montserrat Bold"/>
                  <a:sym typeface="Montserrat Bold"/>
                </a:rPr>
                <a:t>Techritory </a:t>
              </a:r>
            </a:p>
            <a:p>
              <a:pPr algn="l">
                <a:lnSpc>
                  <a:spcPts val="1800"/>
                </a:lnSpc>
              </a:pPr>
              <a:r>
                <a:rPr lang="en-US" sz="1500">
                  <a:solidFill>
                    <a:srgbClr val="000000"/>
                  </a:solidFill>
                  <a:latin typeface="Montserrat"/>
                  <a:ea typeface="Montserrat"/>
                  <a:cs typeface="Montserrat"/>
                  <a:sym typeface="Montserrat"/>
                </a:rPr>
                <a:t>An international forum on technologies and digitalisation in the EU.</a:t>
              </a:r>
            </a:p>
            <a:p>
              <a:pPr algn="l">
                <a:lnSpc>
                  <a:spcPts val="1800"/>
                </a:lnSpc>
              </a:pPr>
              <a:endParaRPr lang="en-US" sz="1500">
                <a:solidFill>
                  <a:srgbClr val="000000"/>
                </a:solidFill>
                <a:latin typeface="Montserrat"/>
                <a:ea typeface="Montserrat"/>
                <a:cs typeface="Montserrat"/>
                <a:sym typeface="Montserrat"/>
              </a:endParaRPr>
            </a:p>
          </p:txBody>
        </p:sp>
      </p:grpSp>
      <p:grpSp>
        <p:nvGrpSpPr>
          <p:cNvPr id="165" name="Group 165"/>
          <p:cNvGrpSpPr/>
          <p:nvPr/>
        </p:nvGrpSpPr>
        <p:grpSpPr>
          <a:xfrm>
            <a:off x="12335924" y="2820174"/>
            <a:ext cx="1428750" cy="1428750"/>
            <a:chOff x="0" y="0"/>
            <a:chExt cx="812800" cy="812800"/>
          </a:xfrm>
        </p:grpSpPr>
        <p:sp>
          <p:nvSpPr>
            <p:cNvPr id="166" name="Freeform 1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7"/>
              <a:stretch>
                <a:fillRect/>
              </a:stretch>
            </a:blipFill>
          </p:spPr>
          <p:txBody>
            <a:bodyPr/>
            <a:lstStyle/>
            <a:p>
              <a:endParaRPr lang="lv-LV"/>
            </a:p>
          </p:txBody>
        </p:sp>
      </p:grpSp>
      <p:grpSp>
        <p:nvGrpSpPr>
          <p:cNvPr id="167" name="Group 167"/>
          <p:cNvGrpSpPr/>
          <p:nvPr/>
        </p:nvGrpSpPr>
        <p:grpSpPr>
          <a:xfrm>
            <a:off x="13936124" y="3031096"/>
            <a:ext cx="3147422" cy="979900"/>
            <a:chOff x="0" y="0"/>
            <a:chExt cx="4196562" cy="1306534"/>
          </a:xfrm>
        </p:grpSpPr>
        <p:sp>
          <p:nvSpPr>
            <p:cNvPr id="168" name="Freeform 168"/>
            <p:cNvSpPr/>
            <p:nvPr/>
          </p:nvSpPr>
          <p:spPr>
            <a:xfrm>
              <a:off x="0" y="0"/>
              <a:ext cx="4196563" cy="1306534"/>
            </a:xfrm>
            <a:custGeom>
              <a:avLst/>
              <a:gdLst/>
              <a:ahLst/>
              <a:cxnLst/>
              <a:rect l="l" t="t" r="r" b="b"/>
              <a:pathLst>
                <a:path w="4196563" h="1306534">
                  <a:moveTo>
                    <a:pt x="0" y="0"/>
                  </a:moveTo>
                  <a:lnTo>
                    <a:pt x="4196563" y="0"/>
                  </a:lnTo>
                  <a:lnTo>
                    <a:pt x="4196563" y="1306534"/>
                  </a:lnTo>
                  <a:lnTo>
                    <a:pt x="0" y="1306534"/>
                  </a:lnTo>
                  <a:close/>
                </a:path>
              </a:pathLst>
            </a:custGeom>
            <a:solidFill>
              <a:srgbClr val="FFFFFF">
                <a:alpha val="0"/>
              </a:srgbClr>
            </a:solidFill>
          </p:spPr>
          <p:txBody>
            <a:bodyPr/>
            <a:lstStyle/>
            <a:p>
              <a:endParaRPr lang="lv-LV"/>
            </a:p>
          </p:txBody>
        </p:sp>
        <p:sp>
          <p:nvSpPr>
            <p:cNvPr id="169" name="TextBox 169"/>
            <p:cNvSpPr txBox="1"/>
            <p:nvPr/>
          </p:nvSpPr>
          <p:spPr>
            <a:xfrm>
              <a:off x="0" y="28575"/>
              <a:ext cx="4196562" cy="1277959"/>
            </a:xfrm>
            <a:prstGeom prst="rect">
              <a:avLst/>
            </a:prstGeom>
          </p:spPr>
          <p:txBody>
            <a:bodyPr lIns="0" tIns="0" rIns="0" bIns="0" rtlCol="0" anchor="t"/>
            <a:lstStyle/>
            <a:p>
              <a:pPr algn="l">
                <a:lnSpc>
                  <a:spcPts val="2140"/>
                </a:lnSpc>
              </a:pPr>
              <a:r>
                <a:rPr lang="en-US" sz="2000" b="1">
                  <a:solidFill>
                    <a:srgbClr val="000000"/>
                  </a:solidFill>
                  <a:latin typeface="Montserrat Bold"/>
                  <a:ea typeface="Montserrat Bold"/>
                  <a:cs typeface="Montserrat Bold"/>
                  <a:sym typeface="Montserrat Bold"/>
                </a:rPr>
                <a:t>PMNET Forum</a:t>
              </a:r>
            </a:p>
            <a:p>
              <a:pPr algn="l">
                <a:lnSpc>
                  <a:spcPts val="1605"/>
                </a:lnSpc>
              </a:pPr>
              <a:r>
                <a:rPr lang="en-US" sz="1500">
                  <a:solidFill>
                    <a:srgbClr val="000000"/>
                  </a:solidFill>
                  <a:latin typeface="Montserrat"/>
                  <a:ea typeface="Montserrat"/>
                  <a:cs typeface="Montserrat"/>
                  <a:sym typeface="Montserrat"/>
                </a:rPr>
                <a:t>A precision medicine forum on personalised and data-driven healthcare.</a:t>
              </a:r>
            </a:p>
          </p:txBody>
        </p:sp>
      </p:grpSp>
      <p:grpSp>
        <p:nvGrpSpPr>
          <p:cNvPr id="170" name="Group 170"/>
          <p:cNvGrpSpPr/>
          <p:nvPr/>
        </p:nvGrpSpPr>
        <p:grpSpPr>
          <a:xfrm>
            <a:off x="14377144" y="5412519"/>
            <a:ext cx="2138001" cy="400269"/>
            <a:chOff x="0" y="0"/>
            <a:chExt cx="2850668" cy="533693"/>
          </a:xfrm>
        </p:grpSpPr>
        <p:sp>
          <p:nvSpPr>
            <p:cNvPr id="171" name="Freeform 171"/>
            <p:cNvSpPr/>
            <p:nvPr/>
          </p:nvSpPr>
          <p:spPr>
            <a:xfrm>
              <a:off x="0" y="0"/>
              <a:ext cx="2850669" cy="533693"/>
            </a:xfrm>
            <a:custGeom>
              <a:avLst/>
              <a:gdLst/>
              <a:ahLst/>
              <a:cxnLst/>
              <a:rect l="l" t="t" r="r" b="b"/>
              <a:pathLst>
                <a:path w="2850669" h="533693">
                  <a:moveTo>
                    <a:pt x="0" y="0"/>
                  </a:moveTo>
                  <a:lnTo>
                    <a:pt x="2850669" y="0"/>
                  </a:lnTo>
                  <a:lnTo>
                    <a:pt x="2850669" y="533693"/>
                  </a:lnTo>
                  <a:lnTo>
                    <a:pt x="0" y="533693"/>
                  </a:lnTo>
                  <a:close/>
                </a:path>
              </a:pathLst>
            </a:custGeom>
            <a:solidFill>
              <a:srgbClr val="000000">
                <a:alpha val="0"/>
              </a:srgbClr>
            </a:solidFill>
          </p:spPr>
          <p:txBody>
            <a:bodyPr/>
            <a:lstStyle/>
            <a:p>
              <a:endParaRPr lang="lv-LV"/>
            </a:p>
          </p:txBody>
        </p:sp>
        <p:sp>
          <p:nvSpPr>
            <p:cNvPr id="172" name="TextBox 172"/>
            <p:cNvSpPr txBox="1"/>
            <p:nvPr/>
          </p:nvSpPr>
          <p:spPr>
            <a:xfrm>
              <a:off x="0" y="-9525"/>
              <a:ext cx="2850668" cy="543218"/>
            </a:xfrm>
            <a:prstGeom prst="rect">
              <a:avLst/>
            </a:prstGeom>
          </p:spPr>
          <p:txBody>
            <a:bodyPr lIns="0" tIns="0" rIns="0" bIns="0" rtlCol="0" anchor="t"/>
            <a:lstStyle/>
            <a:p>
              <a:pPr algn="l">
                <a:lnSpc>
                  <a:spcPts val="1800"/>
                </a:lnSpc>
              </a:pPr>
              <a:r>
                <a:rPr lang="en-US" sz="1500">
                  <a:solidFill>
                    <a:srgbClr val="000000"/>
                  </a:solidFill>
                  <a:latin typeface="Montserrat"/>
                  <a:ea typeface="Montserrat"/>
                  <a:cs typeface="Montserrat"/>
                  <a:sym typeface="Montserrat"/>
                </a:rPr>
                <a:t>Rīga         October 8-9</a:t>
              </a:r>
            </a:p>
          </p:txBody>
        </p:sp>
      </p:grpSp>
      <p:sp>
        <p:nvSpPr>
          <p:cNvPr id="173" name="Freeform 173"/>
          <p:cNvSpPr/>
          <p:nvPr/>
        </p:nvSpPr>
        <p:spPr>
          <a:xfrm>
            <a:off x="14930563" y="5412519"/>
            <a:ext cx="266997" cy="266997"/>
          </a:xfrm>
          <a:custGeom>
            <a:avLst/>
            <a:gdLst/>
            <a:ahLst/>
            <a:cxnLst/>
            <a:rect l="l" t="t" r="r" b="b"/>
            <a:pathLst>
              <a:path w="266997" h="266997">
                <a:moveTo>
                  <a:pt x="0" y="0"/>
                </a:moveTo>
                <a:lnTo>
                  <a:pt x="266997" y="0"/>
                </a:lnTo>
                <a:lnTo>
                  <a:pt x="266997" y="266997"/>
                </a:lnTo>
                <a:lnTo>
                  <a:pt x="0" y="26699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sp>
        <p:nvSpPr>
          <p:cNvPr id="174" name="Freeform 174"/>
          <p:cNvSpPr/>
          <p:nvPr/>
        </p:nvSpPr>
        <p:spPr>
          <a:xfrm>
            <a:off x="14046743" y="5412519"/>
            <a:ext cx="266997" cy="266997"/>
          </a:xfrm>
          <a:custGeom>
            <a:avLst/>
            <a:gdLst/>
            <a:ahLst/>
            <a:cxnLst/>
            <a:rect l="l" t="t" r="r" b="b"/>
            <a:pathLst>
              <a:path w="266997" h="266997">
                <a:moveTo>
                  <a:pt x="0" y="0"/>
                </a:moveTo>
                <a:lnTo>
                  <a:pt x="266998" y="0"/>
                </a:lnTo>
                <a:lnTo>
                  <a:pt x="266998" y="266997"/>
                </a:lnTo>
                <a:lnTo>
                  <a:pt x="0" y="266997"/>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lv-LV"/>
          </a:p>
        </p:txBody>
      </p:sp>
      <p:grpSp>
        <p:nvGrpSpPr>
          <p:cNvPr id="175" name="Group 175"/>
          <p:cNvGrpSpPr/>
          <p:nvPr/>
        </p:nvGrpSpPr>
        <p:grpSpPr>
          <a:xfrm>
            <a:off x="12335924" y="4369468"/>
            <a:ext cx="1428750" cy="1428750"/>
            <a:chOff x="0" y="0"/>
            <a:chExt cx="812800" cy="812800"/>
          </a:xfrm>
        </p:grpSpPr>
        <p:sp>
          <p:nvSpPr>
            <p:cNvPr id="176" name="Freeform 1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8"/>
              <a:stretch>
                <a:fillRect l="-25187" r="-25187"/>
              </a:stretch>
            </a:blipFill>
          </p:spPr>
          <p:txBody>
            <a:bodyPr/>
            <a:lstStyle/>
            <a:p>
              <a:endParaRPr lang="lv-LV"/>
            </a:p>
          </p:txBody>
        </p:sp>
      </p:grpSp>
      <p:grpSp>
        <p:nvGrpSpPr>
          <p:cNvPr id="177" name="Group 177"/>
          <p:cNvGrpSpPr/>
          <p:nvPr/>
        </p:nvGrpSpPr>
        <p:grpSpPr>
          <a:xfrm>
            <a:off x="14015422" y="4580390"/>
            <a:ext cx="2759664" cy="782955"/>
            <a:chOff x="0" y="0"/>
            <a:chExt cx="3679552" cy="1043940"/>
          </a:xfrm>
        </p:grpSpPr>
        <p:sp>
          <p:nvSpPr>
            <p:cNvPr id="178" name="Freeform 178"/>
            <p:cNvSpPr/>
            <p:nvPr/>
          </p:nvSpPr>
          <p:spPr>
            <a:xfrm>
              <a:off x="0" y="0"/>
              <a:ext cx="3679553" cy="1043940"/>
            </a:xfrm>
            <a:custGeom>
              <a:avLst/>
              <a:gdLst/>
              <a:ahLst/>
              <a:cxnLst/>
              <a:rect l="l" t="t" r="r" b="b"/>
              <a:pathLst>
                <a:path w="3679553" h="1043940">
                  <a:moveTo>
                    <a:pt x="0" y="0"/>
                  </a:moveTo>
                  <a:lnTo>
                    <a:pt x="3679553" y="0"/>
                  </a:lnTo>
                  <a:lnTo>
                    <a:pt x="3679553" y="1043940"/>
                  </a:lnTo>
                  <a:lnTo>
                    <a:pt x="0" y="1043940"/>
                  </a:lnTo>
                  <a:close/>
                </a:path>
              </a:pathLst>
            </a:custGeom>
            <a:solidFill>
              <a:srgbClr val="FFFFFF">
                <a:alpha val="0"/>
              </a:srgbClr>
            </a:solidFill>
          </p:spPr>
          <p:txBody>
            <a:bodyPr/>
            <a:lstStyle/>
            <a:p>
              <a:endParaRPr lang="lv-LV"/>
            </a:p>
          </p:txBody>
        </p:sp>
        <p:sp>
          <p:nvSpPr>
            <p:cNvPr id="179" name="TextBox 179"/>
            <p:cNvSpPr txBox="1"/>
            <p:nvPr/>
          </p:nvSpPr>
          <p:spPr>
            <a:xfrm>
              <a:off x="0" y="28575"/>
              <a:ext cx="3679552" cy="1015365"/>
            </a:xfrm>
            <a:prstGeom prst="rect">
              <a:avLst/>
            </a:prstGeom>
          </p:spPr>
          <p:txBody>
            <a:bodyPr lIns="0" tIns="0" rIns="0" bIns="0" rtlCol="0" anchor="t"/>
            <a:lstStyle/>
            <a:p>
              <a:pPr algn="l">
                <a:lnSpc>
                  <a:spcPts val="2140"/>
                </a:lnSpc>
              </a:pPr>
              <a:r>
                <a:rPr lang="en-US" sz="2000" b="1">
                  <a:solidFill>
                    <a:srgbClr val="000000"/>
                  </a:solidFill>
                  <a:latin typeface="Montserrat Bold"/>
                  <a:ea typeface="Montserrat Bold"/>
                  <a:cs typeface="Montserrat Bold"/>
                  <a:sym typeface="Montserrat Bold"/>
                </a:rPr>
                <a:t>Riga Comm</a:t>
              </a:r>
            </a:p>
            <a:p>
              <a:pPr algn="l">
                <a:lnSpc>
                  <a:spcPts val="1605"/>
                </a:lnSpc>
              </a:pPr>
              <a:r>
                <a:rPr lang="en-US" sz="1500">
                  <a:solidFill>
                    <a:srgbClr val="000000"/>
                  </a:solidFill>
                  <a:latin typeface="Montserrat"/>
                  <a:ea typeface="Montserrat"/>
                  <a:cs typeface="Montserrat"/>
                  <a:sym typeface="Montserrat"/>
                </a:rPr>
                <a:t>A business technology exhibition and conference.</a:t>
              </a:r>
            </a:p>
          </p:txBody>
        </p:sp>
      </p:grpSp>
      <p:grpSp>
        <p:nvGrpSpPr>
          <p:cNvPr id="180" name="Group 180"/>
          <p:cNvGrpSpPr/>
          <p:nvPr/>
        </p:nvGrpSpPr>
        <p:grpSpPr>
          <a:xfrm>
            <a:off x="16230600" y="9424919"/>
            <a:ext cx="2183064" cy="442981"/>
            <a:chOff x="-60083" y="0"/>
            <a:chExt cx="2910752" cy="590642"/>
          </a:xfrm>
        </p:grpSpPr>
        <p:sp>
          <p:nvSpPr>
            <p:cNvPr id="181" name="Freeform 181"/>
            <p:cNvSpPr/>
            <p:nvPr/>
          </p:nvSpPr>
          <p:spPr>
            <a:xfrm>
              <a:off x="0" y="0"/>
              <a:ext cx="2850669" cy="533693"/>
            </a:xfrm>
            <a:custGeom>
              <a:avLst/>
              <a:gdLst/>
              <a:ahLst/>
              <a:cxnLst/>
              <a:rect l="l" t="t" r="r" b="b"/>
              <a:pathLst>
                <a:path w="2850669" h="533693">
                  <a:moveTo>
                    <a:pt x="0" y="0"/>
                  </a:moveTo>
                  <a:lnTo>
                    <a:pt x="2850669" y="0"/>
                  </a:lnTo>
                  <a:lnTo>
                    <a:pt x="2850669" y="533693"/>
                  </a:lnTo>
                  <a:lnTo>
                    <a:pt x="0" y="533693"/>
                  </a:lnTo>
                  <a:close/>
                </a:path>
              </a:pathLst>
            </a:custGeom>
            <a:solidFill>
              <a:srgbClr val="000000">
                <a:alpha val="0"/>
              </a:srgbClr>
            </a:solidFill>
          </p:spPr>
          <p:txBody>
            <a:bodyPr/>
            <a:lstStyle/>
            <a:p>
              <a:endParaRPr lang="lv-LV"/>
            </a:p>
          </p:txBody>
        </p:sp>
        <p:sp>
          <p:nvSpPr>
            <p:cNvPr id="182" name="TextBox 182"/>
            <p:cNvSpPr txBox="1"/>
            <p:nvPr/>
          </p:nvSpPr>
          <p:spPr>
            <a:xfrm>
              <a:off x="-60083" y="47424"/>
              <a:ext cx="2850668" cy="543218"/>
            </a:xfrm>
            <a:prstGeom prst="rect">
              <a:avLst/>
            </a:prstGeom>
          </p:spPr>
          <p:txBody>
            <a:bodyPr lIns="0" tIns="0" rIns="0" bIns="0" rtlCol="0" anchor="t"/>
            <a:lstStyle/>
            <a:p>
              <a:pPr algn="l">
                <a:lnSpc>
                  <a:spcPts val="1800"/>
                </a:lnSpc>
              </a:pPr>
              <a:r>
                <a:rPr lang="en-US" sz="1500" dirty="0" err="1">
                  <a:solidFill>
                    <a:srgbClr val="000000"/>
                  </a:solidFill>
                  <a:latin typeface="Montserrat"/>
                  <a:ea typeface="Montserrat"/>
                  <a:cs typeface="Montserrat"/>
                  <a:sym typeface="Montserrat"/>
                </a:rPr>
                <a:t>Rīga</a:t>
              </a:r>
              <a:r>
                <a:rPr lang="en-US" sz="1500" dirty="0">
                  <a:solidFill>
                    <a:srgbClr val="000000"/>
                  </a:solidFill>
                  <a:latin typeface="Montserrat"/>
                  <a:ea typeface="Montserrat"/>
                  <a:cs typeface="Montserrat"/>
                  <a:sym typeface="Montserrat"/>
                </a:rPr>
                <a:t>          November</a:t>
              </a:r>
            </a:p>
          </p:txBody>
        </p:sp>
      </p:grpSp>
      <p:grpSp>
        <p:nvGrpSpPr>
          <p:cNvPr id="183" name="Group 183"/>
          <p:cNvGrpSpPr/>
          <p:nvPr/>
        </p:nvGrpSpPr>
        <p:grpSpPr>
          <a:xfrm>
            <a:off x="15809166" y="8382603"/>
            <a:ext cx="2410998" cy="1074833"/>
            <a:chOff x="0" y="0"/>
            <a:chExt cx="3214664" cy="1433110"/>
          </a:xfrm>
        </p:grpSpPr>
        <p:sp>
          <p:nvSpPr>
            <p:cNvPr id="184" name="Freeform 184"/>
            <p:cNvSpPr/>
            <p:nvPr/>
          </p:nvSpPr>
          <p:spPr>
            <a:xfrm>
              <a:off x="0" y="0"/>
              <a:ext cx="3214665" cy="1433110"/>
            </a:xfrm>
            <a:custGeom>
              <a:avLst/>
              <a:gdLst/>
              <a:ahLst/>
              <a:cxnLst/>
              <a:rect l="l" t="t" r="r" b="b"/>
              <a:pathLst>
                <a:path w="3214665" h="1433110">
                  <a:moveTo>
                    <a:pt x="0" y="0"/>
                  </a:moveTo>
                  <a:lnTo>
                    <a:pt x="3214665" y="0"/>
                  </a:lnTo>
                  <a:lnTo>
                    <a:pt x="3214665" y="1433110"/>
                  </a:lnTo>
                  <a:lnTo>
                    <a:pt x="0" y="1433110"/>
                  </a:lnTo>
                  <a:close/>
                </a:path>
              </a:pathLst>
            </a:custGeom>
            <a:solidFill>
              <a:srgbClr val="FFFFFF">
                <a:alpha val="0"/>
              </a:srgbClr>
            </a:solidFill>
          </p:spPr>
          <p:txBody>
            <a:bodyPr/>
            <a:lstStyle/>
            <a:p>
              <a:endParaRPr lang="lv-LV"/>
            </a:p>
          </p:txBody>
        </p:sp>
        <p:sp>
          <p:nvSpPr>
            <p:cNvPr id="185" name="TextBox 185"/>
            <p:cNvSpPr txBox="1"/>
            <p:nvPr/>
          </p:nvSpPr>
          <p:spPr>
            <a:xfrm>
              <a:off x="0" y="0"/>
              <a:ext cx="3214664" cy="1433110"/>
            </a:xfrm>
            <a:prstGeom prst="rect">
              <a:avLst/>
            </a:prstGeom>
          </p:spPr>
          <p:txBody>
            <a:bodyPr lIns="0" tIns="0" rIns="0" bIns="0" rtlCol="0" anchor="t"/>
            <a:lstStyle/>
            <a:p>
              <a:pPr algn="l">
                <a:lnSpc>
                  <a:spcPts val="2400"/>
                </a:lnSpc>
              </a:pPr>
              <a:r>
                <a:rPr lang="en-US" sz="2000" b="1">
                  <a:solidFill>
                    <a:srgbClr val="000000"/>
                  </a:solidFill>
                  <a:latin typeface="Montserrat Bold"/>
                  <a:ea typeface="Montserrat Bold"/>
                  <a:cs typeface="Montserrat Bold"/>
                  <a:sym typeface="Montserrat Bold"/>
                </a:rPr>
                <a:t>Tech Industry</a:t>
              </a:r>
            </a:p>
            <a:p>
              <a:pPr algn="l">
                <a:lnSpc>
                  <a:spcPts val="1800"/>
                </a:lnSpc>
              </a:pPr>
              <a:r>
                <a:rPr lang="en-US" sz="1500">
                  <a:solidFill>
                    <a:srgbClr val="000000"/>
                  </a:solidFill>
                  <a:latin typeface="Montserrat"/>
                  <a:ea typeface="Montserrat"/>
                  <a:cs typeface="Montserrat"/>
                  <a:sym typeface="Montserrat"/>
                </a:rPr>
                <a:t>The largest emerging technologies exhibition in the Baltics.</a:t>
              </a:r>
            </a:p>
          </p:txBody>
        </p:sp>
      </p:grpSp>
      <p:sp>
        <p:nvSpPr>
          <p:cNvPr id="186" name="Freeform 186"/>
          <p:cNvSpPr/>
          <p:nvPr/>
        </p:nvSpPr>
        <p:spPr>
          <a:xfrm>
            <a:off x="16829081" y="9424919"/>
            <a:ext cx="266997" cy="266997"/>
          </a:xfrm>
          <a:custGeom>
            <a:avLst/>
            <a:gdLst/>
            <a:ahLst/>
            <a:cxnLst/>
            <a:rect l="l" t="t" r="r" b="b"/>
            <a:pathLst>
              <a:path w="266997" h="266997">
                <a:moveTo>
                  <a:pt x="0" y="0"/>
                </a:moveTo>
                <a:lnTo>
                  <a:pt x="266997" y="0"/>
                </a:lnTo>
                <a:lnTo>
                  <a:pt x="266997" y="266997"/>
                </a:lnTo>
                <a:lnTo>
                  <a:pt x="0" y="26699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lv-LV"/>
          </a:p>
        </p:txBody>
      </p:sp>
      <p:sp>
        <p:nvSpPr>
          <p:cNvPr id="187" name="Freeform 187"/>
          <p:cNvSpPr/>
          <p:nvPr/>
        </p:nvSpPr>
        <p:spPr>
          <a:xfrm>
            <a:off x="15945262" y="9424919"/>
            <a:ext cx="266997" cy="266997"/>
          </a:xfrm>
          <a:custGeom>
            <a:avLst/>
            <a:gdLst/>
            <a:ahLst/>
            <a:cxnLst/>
            <a:rect l="l" t="t" r="r" b="b"/>
            <a:pathLst>
              <a:path w="266997" h="266997">
                <a:moveTo>
                  <a:pt x="0" y="0"/>
                </a:moveTo>
                <a:lnTo>
                  <a:pt x="266997" y="0"/>
                </a:lnTo>
                <a:lnTo>
                  <a:pt x="266997" y="266997"/>
                </a:lnTo>
                <a:lnTo>
                  <a:pt x="0" y="266997"/>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lv-LV"/>
          </a:p>
        </p:txBody>
      </p:sp>
      <p:grpSp>
        <p:nvGrpSpPr>
          <p:cNvPr id="188" name="Group 188"/>
          <p:cNvGrpSpPr/>
          <p:nvPr/>
        </p:nvGrpSpPr>
        <p:grpSpPr>
          <a:xfrm>
            <a:off x="14313741" y="8363553"/>
            <a:ext cx="1428750" cy="1428750"/>
            <a:chOff x="0" y="0"/>
            <a:chExt cx="812800" cy="812800"/>
          </a:xfrm>
        </p:grpSpPr>
        <p:sp>
          <p:nvSpPr>
            <p:cNvPr id="189" name="Freeform 1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9"/>
              <a:stretch>
                <a:fillRect l="-37145" r="-37145"/>
              </a:stretch>
            </a:blipFill>
          </p:spPr>
          <p:txBody>
            <a:bodyPr/>
            <a:lstStyle/>
            <a:p>
              <a:endParaRPr lang="lv-LV"/>
            </a:p>
          </p:txBody>
        </p:sp>
      </p:gr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3230"/>
        </a:solidFill>
        <a:effectLst/>
      </p:bgPr>
    </p:bg>
    <p:spTree>
      <p:nvGrpSpPr>
        <p:cNvPr id="1" name=""/>
        <p:cNvGrpSpPr/>
        <p:nvPr/>
      </p:nvGrpSpPr>
      <p:grpSpPr>
        <a:xfrm>
          <a:off x="0" y="0"/>
          <a:ext cx="0" cy="0"/>
          <a:chOff x="0" y="0"/>
          <a:chExt cx="0" cy="0"/>
        </a:xfrm>
      </p:grpSpPr>
      <p:grpSp>
        <p:nvGrpSpPr>
          <p:cNvPr id="2" name="Group 2"/>
          <p:cNvGrpSpPr/>
          <p:nvPr/>
        </p:nvGrpSpPr>
        <p:grpSpPr>
          <a:xfrm>
            <a:off x="10831800" y="2502338"/>
            <a:ext cx="6713411" cy="6713411"/>
            <a:chOff x="0" y="0"/>
            <a:chExt cx="812800" cy="812800"/>
          </a:xfrm>
        </p:grpSpPr>
        <p:sp>
          <p:nvSpPr>
            <p:cNvPr id="3" name="Freeform 3"/>
            <p:cNvSpPr/>
            <p:nvPr/>
          </p:nvSpPr>
          <p:spPr>
            <a:xfrm>
              <a:off x="0" y="0"/>
              <a:ext cx="812800" cy="812800"/>
            </a:xfrm>
            <a:custGeom>
              <a:avLst/>
              <a:gdLst/>
              <a:ahLst/>
              <a:cxnLst/>
              <a:rect l="l" t="t" r="r" b="b"/>
              <a:pathLst>
                <a:path w="812800" h="812800">
                  <a:moveTo>
                    <a:pt x="26524" y="0"/>
                  </a:moveTo>
                  <a:lnTo>
                    <a:pt x="786276" y="0"/>
                  </a:lnTo>
                  <a:cubicBezTo>
                    <a:pt x="800925" y="0"/>
                    <a:pt x="812800" y="11875"/>
                    <a:pt x="812800" y="26524"/>
                  </a:cubicBezTo>
                  <a:lnTo>
                    <a:pt x="812800" y="786276"/>
                  </a:lnTo>
                  <a:cubicBezTo>
                    <a:pt x="812800" y="800925"/>
                    <a:pt x="800925" y="812800"/>
                    <a:pt x="786276" y="812800"/>
                  </a:cubicBezTo>
                  <a:lnTo>
                    <a:pt x="26524" y="812800"/>
                  </a:lnTo>
                  <a:cubicBezTo>
                    <a:pt x="11875" y="812800"/>
                    <a:pt x="0" y="800925"/>
                    <a:pt x="0" y="786276"/>
                  </a:cubicBezTo>
                  <a:lnTo>
                    <a:pt x="0" y="26524"/>
                  </a:lnTo>
                  <a:cubicBezTo>
                    <a:pt x="0" y="11875"/>
                    <a:pt x="11875" y="0"/>
                    <a:pt x="26524" y="0"/>
                  </a:cubicBezTo>
                  <a:close/>
                </a:path>
              </a:pathLst>
            </a:custGeom>
            <a:blipFill>
              <a:blip r:embed="rId2"/>
              <a:stretch>
                <a:fillRect l="-16747" r="-16747"/>
              </a:stretch>
            </a:blipFill>
          </p:spPr>
          <p:txBody>
            <a:bodyPr/>
            <a:lstStyle/>
            <a:p>
              <a:endParaRPr lang="lv-LV"/>
            </a:p>
          </p:txBody>
        </p:sp>
      </p:grpSp>
      <p:sp>
        <p:nvSpPr>
          <p:cNvPr id="4" name="Freeform 4"/>
          <p:cNvSpPr/>
          <p:nvPr/>
        </p:nvSpPr>
        <p:spPr>
          <a:xfrm>
            <a:off x="14847068" y="742822"/>
            <a:ext cx="2605253" cy="359525"/>
          </a:xfrm>
          <a:custGeom>
            <a:avLst/>
            <a:gdLst/>
            <a:ahLst/>
            <a:cxnLst/>
            <a:rect l="l" t="t" r="r" b="b"/>
            <a:pathLst>
              <a:path w="2605253" h="359525">
                <a:moveTo>
                  <a:pt x="0" y="0"/>
                </a:moveTo>
                <a:lnTo>
                  <a:pt x="2605252" y="0"/>
                </a:lnTo>
                <a:lnTo>
                  <a:pt x="2605252" y="359525"/>
                </a:lnTo>
                <a:lnTo>
                  <a:pt x="0" y="359525"/>
                </a:lnTo>
                <a:lnTo>
                  <a:pt x="0" y="0"/>
                </a:lnTo>
                <a:close/>
              </a:path>
            </a:pathLst>
          </a:custGeom>
          <a:blipFill>
            <a:blip r:embed="rId3"/>
            <a:stretch>
              <a:fillRect t="-46014" b="-46014"/>
            </a:stretch>
          </a:blipFill>
        </p:spPr>
        <p:txBody>
          <a:bodyPr/>
          <a:lstStyle/>
          <a:p>
            <a:endParaRPr lang="lv-LV"/>
          </a:p>
        </p:txBody>
      </p:sp>
      <p:sp>
        <p:nvSpPr>
          <p:cNvPr id="5" name="Freeform 5">
            <a:hlinkClick r:id="rId4" tooltip="https://www.norwegian.com"/>
          </p:cNvPr>
          <p:cNvSpPr/>
          <p:nvPr/>
        </p:nvSpPr>
        <p:spPr>
          <a:xfrm>
            <a:off x="2793047" y="3424404"/>
            <a:ext cx="2491803" cy="634641"/>
          </a:xfrm>
          <a:custGeom>
            <a:avLst/>
            <a:gdLst/>
            <a:ahLst/>
            <a:cxnLst/>
            <a:rect l="l" t="t" r="r" b="b"/>
            <a:pathLst>
              <a:path w="2491803" h="634641">
                <a:moveTo>
                  <a:pt x="0" y="0"/>
                </a:moveTo>
                <a:lnTo>
                  <a:pt x="2491803" y="0"/>
                </a:lnTo>
                <a:lnTo>
                  <a:pt x="2491803" y="634641"/>
                </a:lnTo>
                <a:lnTo>
                  <a:pt x="0" y="634641"/>
                </a:lnTo>
                <a:lnTo>
                  <a:pt x="0" y="0"/>
                </a:lnTo>
                <a:close/>
              </a:path>
            </a:pathLst>
          </a:custGeom>
          <a:blipFill>
            <a:blip r:embed="rId5"/>
            <a:stretch>
              <a:fillRect/>
            </a:stretch>
          </a:blipFill>
        </p:spPr>
        <p:txBody>
          <a:bodyPr/>
          <a:lstStyle/>
          <a:p>
            <a:endParaRPr lang="lv-LV"/>
          </a:p>
        </p:txBody>
      </p:sp>
      <p:sp>
        <p:nvSpPr>
          <p:cNvPr id="6" name="Freeform 6">
            <a:hlinkClick r:id="rId6" tooltip="https://flynorse.com/en-US"/>
          </p:cNvPr>
          <p:cNvSpPr/>
          <p:nvPr/>
        </p:nvSpPr>
        <p:spPr>
          <a:xfrm>
            <a:off x="1050481" y="5493620"/>
            <a:ext cx="1880960" cy="556330"/>
          </a:xfrm>
          <a:custGeom>
            <a:avLst/>
            <a:gdLst/>
            <a:ahLst/>
            <a:cxnLst/>
            <a:rect l="l" t="t" r="r" b="b"/>
            <a:pathLst>
              <a:path w="1880960" h="556330">
                <a:moveTo>
                  <a:pt x="0" y="0"/>
                </a:moveTo>
                <a:lnTo>
                  <a:pt x="1880960" y="0"/>
                </a:lnTo>
                <a:lnTo>
                  <a:pt x="1880960" y="556330"/>
                </a:lnTo>
                <a:lnTo>
                  <a:pt x="0" y="556330"/>
                </a:lnTo>
                <a:lnTo>
                  <a:pt x="0" y="0"/>
                </a:lnTo>
                <a:close/>
              </a:path>
            </a:pathLst>
          </a:custGeom>
          <a:blipFill>
            <a:blip r:embed="rId7"/>
            <a:stretch>
              <a:fillRect t="-32833" b="-71213"/>
            </a:stretch>
          </a:blipFill>
        </p:spPr>
        <p:txBody>
          <a:bodyPr/>
          <a:lstStyle/>
          <a:p>
            <a:endParaRPr lang="lv-LV"/>
          </a:p>
        </p:txBody>
      </p:sp>
      <p:sp>
        <p:nvSpPr>
          <p:cNvPr id="7" name="Freeform 7">
            <a:hlinkClick r:id="rId8" tooltip="https://www.circlek.eu"/>
          </p:cNvPr>
          <p:cNvSpPr/>
          <p:nvPr/>
        </p:nvSpPr>
        <p:spPr>
          <a:xfrm>
            <a:off x="8529702" y="5398047"/>
            <a:ext cx="1852259" cy="747475"/>
          </a:xfrm>
          <a:custGeom>
            <a:avLst/>
            <a:gdLst/>
            <a:ahLst/>
            <a:cxnLst/>
            <a:rect l="l" t="t" r="r" b="b"/>
            <a:pathLst>
              <a:path w="1852259" h="747475">
                <a:moveTo>
                  <a:pt x="0" y="0"/>
                </a:moveTo>
                <a:lnTo>
                  <a:pt x="1852259" y="0"/>
                </a:lnTo>
                <a:lnTo>
                  <a:pt x="1852259" y="747475"/>
                </a:lnTo>
                <a:lnTo>
                  <a:pt x="0" y="747475"/>
                </a:lnTo>
                <a:lnTo>
                  <a:pt x="0" y="0"/>
                </a:lnTo>
                <a:close/>
              </a:path>
            </a:pathLst>
          </a:custGeom>
          <a:blipFill>
            <a:blip r:embed="rId9"/>
            <a:stretch>
              <a:fillRect/>
            </a:stretch>
          </a:blipFill>
        </p:spPr>
        <p:txBody>
          <a:bodyPr/>
          <a:lstStyle/>
          <a:p>
            <a:endParaRPr lang="lv-LV"/>
          </a:p>
        </p:txBody>
      </p:sp>
      <p:sp>
        <p:nvSpPr>
          <p:cNvPr id="8" name="Freeform 8">
            <a:hlinkClick r:id="rId10" tooltip="https://www.roche.com"/>
          </p:cNvPr>
          <p:cNvSpPr/>
          <p:nvPr/>
        </p:nvSpPr>
        <p:spPr>
          <a:xfrm>
            <a:off x="3384228" y="5127850"/>
            <a:ext cx="1287869" cy="1287869"/>
          </a:xfrm>
          <a:custGeom>
            <a:avLst/>
            <a:gdLst/>
            <a:ahLst/>
            <a:cxnLst/>
            <a:rect l="l" t="t" r="r" b="b"/>
            <a:pathLst>
              <a:path w="1287869" h="1287869">
                <a:moveTo>
                  <a:pt x="0" y="0"/>
                </a:moveTo>
                <a:lnTo>
                  <a:pt x="1287869" y="0"/>
                </a:lnTo>
                <a:lnTo>
                  <a:pt x="1287869" y="1287869"/>
                </a:lnTo>
                <a:lnTo>
                  <a:pt x="0" y="1287869"/>
                </a:lnTo>
                <a:lnTo>
                  <a:pt x="0" y="0"/>
                </a:lnTo>
                <a:close/>
              </a:path>
            </a:pathLst>
          </a:custGeom>
          <a:blipFill>
            <a:blip r:embed="rId11"/>
            <a:stretch>
              <a:fillRect/>
            </a:stretch>
          </a:blipFill>
        </p:spPr>
        <p:txBody>
          <a:bodyPr/>
          <a:lstStyle/>
          <a:p>
            <a:endParaRPr lang="lv-LV"/>
          </a:p>
        </p:txBody>
      </p:sp>
      <p:sp>
        <p:nvSpPr>
          <p:cNvPr id="9" name="Freeform 9">
            <a:hlinkClick r:id="rId12" tooltip="https://www.stenaline.lv"/>
          </p:cNvPr>
          <p:cNvSpPr/>
          <p:nvPr/>
        </p:nvSpPr>
        <p:spPr>
          <a:xfrm>
            <a:off x="3263040" y="4373374"/>
            <a:ext cx="1775956" cy="646004"/>
          </a:xfrm>
          <a:custGeom>
            <a:avLst/>
            <a:gdLst/>
            <a:ahLst/>
            <a:cxnLst/>
            <a:rect l="l" t="t" r="r" b="b"/>
            <a:pathLst>
              <a:path w="1775956" h="646004">
                <a:moveTo>
                  <a:pt x="0" y="0"/>
                </a:moveTo>
                <a:lnTo>
                  <a:pt x="1775956" y="0"/>
                </a:lnTo>
                <a:lnTo>
                  <a:pt x="1775956" y="646004"/>
                </a:lnTo>
                <a:lnTo>
                  <a:pt x="0" y="646004"/>
                </a:lnTo>
                <a:lnTo>
                  <a:pt x="0" y="0"/>
                </a:lnTo>
                <a:close/>
              </a:path>
            </a:pathLst>
          </a:custGeom>
          <a:blipFill>
            <a:blip r:embed="rId13"/>
            <a:stretch>
              <a:fillRect/>
            </a:stretch>
          </a:blipFill>
        </p:spPr>
        <p:txBody>
          <a:bodyPr/>
          <a:lstStyle/>
          <a:p>
            <a:endParaRPr lang="lv-LV"/>
          </a:p>
        </p:txBody>
      </p:sp>
      <p:sp>
        <p:nvSpPr>
          <p:cNvPr id="10" name="Freeform 10">
            <a:hlinkClick r:id="rId14" tooltip="https://sebgroup.com"/>
          </p:cNvPr>
          <p:cNvSpPr/>
          <p:nvPr/>
        </p:nvSpPr>
        <p:spPr>
          <a:xfrm>
            <a:off x="5124884" y="5463919"/>
            <a:ext cx="1104176" cy="615732"/>
          </a:xfrm>
          <a:custGeom>
            <a:avLst/>
            <a:gdLst/>
            <a:ahLst/>
            <a:cxnLst/>
            <a:rect l="l" t="t" r="r" b="b"/>
            <a:pathLst>
              <a:path w="1104176" h="615732">
                <a:moveTo>
                  <a:pt x="0" y="0"/>
                </a:moveTo>
                <a:lnTo>
                  <a:pt x="1104175" y="0"/>
                </a:lnTo>
                <a:lnTo>
                  <a:pt x="1104175" y="615732"/>
                </a:lnTo>
                <a:lnTo>
                  <a:pt x="0" y="615732"/>
                </a:lnTo>
                <a:lnTo>
                  <a:pt x="0" y="0"/>
                </a:lnTo>
                <a:close/>
              </a:path>
            </a:pathLst>
          </a:custGeom>
          <a:blipFill>
            <a:blip r:embed="rId15"/>
            <a:stretch>
              <a:fillRect l="-87598" t="-66846" r="-83769" b="-76472"/>
            </a:stretch>
          </a:blipFill>
        </p:spPr>
        <p:txBody>
          <a:bodyPr/>
          <a:lstStyle/>
          <a:p>
            <a:endParaRPr lang="lv-LV"/>
          </a:p>
        </p:txBody>
      </p:sp>
      <p:sp>
        <p:nvSpPr>
          <p:cNvPr id="11" name="Freeform 11">
            <a:hlinkClick r:id="rId16" tooltip="https://sdcriga.swisscom.ch"/>
          </p:cNvPr>
          <p:cNvSpPr/>
          <p:nvPr/>
        </p:nvSpPr>
        <p:spPr>
          <a:xfrm>
            <a:off x="6681846" y="5421274"/>
            <a:ext cx="1395069" cy="701022"/>
          </a:xfrm>
          <a:custGeom>
            <a:avLst/>
            <a:gdLst/>
            <a:ahLst/>
            <a:cxnLst/>
            <a:rect l="l" t="t" r="r" b="b"/>
            <a:pathLst>
              <a:path w="1395069" h="701022">
                <a:moveTo>
                  <a:pt x="0" y="0"/>
                </a:moveTo>
                <a:lnTo>
                  <a:pt x="1395069" y="0"/>
                </a:lnTo>
                <a:lnTo>
                  <a:pt x="1395069" y="701022"/>
                </a:lnTo>
                <a:lnTo>
                  <a:pt x="0" y="701022"/>
                </a:lnTo>
                <a:lnTo>
                  <a:pt x="0" y="0"/>
                </a:lnTo>
                <a:close/>
              </a:path>
            </a:pathLst>
          </a:custGeom>
          <a:blipFill>
            <a:blip r:embed="rId17"/>
            <a:stretch>
              <a:fillRect/>
            </a:stretch>
          </a:blipFill>
        </p:spPr>
        <p:txBody>
          <a:bodyPr/>
          <a:lstStyle/>
          <a:p>
            <a:endParaRPr lang="lv-LV"/>
          </a:p>
        </p:txBody>
      </p:sp>
      <p:sp>
        <p:nvSpPr>
          <p:cNvPr id="12" name="Freeform 12">
            <a:hlinkClick r:id="rId18" tooltip="https://www.orkla.com"/>
          </p:cNvPr>
          <p:cNvSpPr/>
          <p:nvPr/>
        </p:nvSpPr>
        <p:spPr>
          <a:xfrm>
            <a:off x="1228152" y="7504834"/>
            <a:ext cx="1262767" cy="541411"/>
          </a:xfrm>
          <a:custGeom>
            <a:avLst/>
            <a:gdLst/>
            <a:ahLst/>
            <a:cxnLst/>
            <a:rect l="l" t="t" r="r" b="b"/>
            <a:pathLst>
              <a:path w="1262767" h="541411">
                <a:moveTo>
                  <a:pt x="0" y="0"/>
                </a:moveTo>
                <a:lnTo>
                  <a:pt x="1262766" y="0"/>
                </a:lnTo>
                <a:lnTo>
                  <a:pt x="1262766" y="541412"/>
                </a:lnTo>
                <a:lnTo>
                  <a:pt x="0" y="541412"/>
                </a:lnTo>
                <a:lnTo>
                  <a:pt x="0" y="0"/>
                </a:lnTo>
                <a:close/>
              </a:path>
            </a:pathLst>
          </a:custGeom>
          <a:blipFill>
            <a:blip r:embed="rId19"/>
            <a:stretch>
              <a:fillRect/>
            </a:stretch>
          </a:blipFill>
        </p:spPr>
        <p:txBody>
          <a:bodyPr/>
          <a:lstStyle/>
          <a:p>
            <a:endParaRPr lang="lv-LV"/>
          </a:p>
        </p:txBody>
      </p:sp>
      <p:sp>
        <p:nvSpPr>
          <p:cNvPr id="13" name="Freeform 13">
            <a:hlinkClick r:id="rId20" tooltip="https://www.cabotcorp.com/company/worldwide-locations/europe-middle-east-and-africa/latvia-riga"/>
          </p:cNvPr>
          <p:cNvSpPr/>
          <p:nvPr/>
        </p:nvSpPr>
        <p:spPr>
          <a:xfrm>
            <a:off x="3000884" y="6491921"/>
            <a:ext cx="1798962" cy="703844"/>
          </a:xfrm>
          <a:custGeom>
            <a:avLst/>
            <a:gdLst/>
            <a:ahLst/>
            <a:cxnLst/>
            <a:rect l="l" t="t" r="r" b="b"/>
            <a:pathLst>
              <a:path w="1798962" h="703844">
                <a:moveTo>
                  <a:pt x="0" y="0"/>
                </a:moveTo>
                <a:lnTo>
                  <a:pt x="1798962" y="0"/>
                </a:lnTo>
                <a:lnTo>
                  <a:pt x="1798962" y="703844"/>
                </a:lnTo>
                <a:lnTo>
                  <a:pt x="0" y="703844"/>
                </a:lnTo>
                <a:lnTo>
                  <a:pt x="0" y="0"/>
                </a:lnTo>
                <a:close/>
              </a:path>
            </a:pathLst>
          </a:custGeom>
          <a:blipFill>
            <a:blip r:embed="rId21"/>
            <a:stretch>
              <a:fillRect/>
            </a:stretch>
          </a:blipFill>
        </p:spPr>
        <p:txBody>
          <a:bodyPr/>
          <a:lstStyle/>
          <a:p>
            <a:endParaRPr lang="lv-LV"/>
          </a:p>
        </p:txBody>
      </p:sp>
      <p:sp>
        <p:nvSpPr>
          <p:cNvPr id="14" name="Freeform 14">
            <a:hlinkClick r:id="rId22" tooltip="https://www.decathlon.lv"/>
          </p:cNvPr>
          <p:cNvSpPr/>
          <p:nvPr/>
        </p:nvSpPr>
        <p:spPr>
          <a:xfrm>
            <a:off x="5514512" y="6624609"/>
            <a:ext cx="2206132" cy="438469"/>
          </a:xfrm>
          <a:custGeom>
            <a:avLst/>
            <a:gdLst/>
            <a:ahLst/>
            <a:cxnLst/>
            <a:rect l="l" t="t" r="r" b="b"/>
            <a:pathLst>
              <a:path w="2206132" h="438469">
                <a:moveTo>
                  <a:pt x="0" y="0"/>
                </a:moveTo>
                <a:lnTo>
                  <a:pt x="2206132" y="0"/>
                </a:lnTo>
                <a:lnTo>
                  <a:pt x="2206132" y="438468"/>
                </a:lnTo>
                <a:lnTo>
                  <a:pt x="0" y="438468"/>
                </a:lnTo>
                <a:lnTo>
                  <a:pt x="0" y="0"/>
                </a:lnTo>
                <a:close/>
              </a:path>
            </a:pathLst>
          </a:custGeom>
          <a:blipFill>
            <a:blip r:embed="rId23"/>
            <a:stretch>
              <a:fillRect/>
            </a:stretch>
          </a:blipFill>
        </p:spPr>
        <p:txBody>
          <a:bodyPr/>
          <a:lstStyle/>
          <a:p>
            <a:endParaRPr lang="lv-LV"/>
          </a:p>
        </p:txBody>
      </p:sp>
      <p:sp>
        <p:nvSpPr>
          <p:cNvPr id="15" name="Freeform 15">
            <a:hlinkClick r:id="rId24" tooltip="https://www.techmahindra.com"/>
          </p:cNvPr>
          <p:cNvSpPr/>
          <p:nvPr/>
        </p:nvSpPr>
        <p:spPr>
          <a:xfrm>
            <a:off x="8435310" y="6608303"/>
            <a:ext cx="1829440" cy="471081"/>
          </a:xfrm>
          <a:custGeom>
            <a:avLst/>
            <a:gdLst/>
            <a:ahLst/>
            <a:cxnLst/>
            <a:rect l="l" t="t" r="r" b="b"/>
            <a:pathLst>
              <a:path w="1829440" h="471081">
                <a:moveTo>
                  <a:pt x="0" y="0"/>
                </a:moveTo>
                <a:lnTo>
                  <a:pt x="1829440" y="0"/>
                </a:lnTo>
                <a:lnTo>
                  <a:pt x="1829440" y="471080"/>
                </a:lnTo>
                <a:lnTo>
                  <a:pt x="0" y="471080"/>
                </a:lnTo>
                <a:lnTo>
                  <a:pt x="0" y="0"/>
                </a:lnTo>
                <a:close/>
              </a:path>
            </a:pathLst>
          </a:custGeom>
          <a:blipFill>
            <a:blip r:embed="rId25"/>
            <a:stretch>
              <a:fillRect/>
            </a:stretch>
          </a:blipFill>
        </p:spPr>
        <p:txBody>
          <a:bodyPr/>
          <a:lstStyle/>
          <a:p>
            <a:endParaRPr lang="lv-LV"/>
          </a:p>
        </p:txBody>
      </p:sp>
      <p:sp>
        <p:nvSpPr>
          <p:cNvPr id="16" name="Freeform 16">
            <a:hlinkClick r:id="rId26" tooltip="https://www.vanoord.com"/>
          </p:cNvPr>
          <p:cNvSpPr/>
          <p:nvPr/>
        </p:nvSpPr>
        <p:spPr>
          <a:xfrm>
            <a:off x="8390018" y="4210153"/>
            <a:ext cx="1944893" cy="972446"/>
          </a:xfrm>
          <a:custGeom>
            <a:avLst/>
            <a:gdLst/>
            <a:ahLst/>
            <a:cxnLst/>
            <a:rect l="l" t="t" r="r" b="b"/>
            <a:pathLst>
              <a:path w="1944893" h="972446">
                <a:moveTo>
                  <a:pt x="0" y="0"/>
                </a:moveTo>
                <a:lnTo>
                  <a:pt x="1944893" y="0"/>
                </a:lnTo>
                <a:lnTo>
                  <a:pt x="1944893" y="972446"/>
                </a:lnTo>
                <a:lnTo>
                  <a:pt x="0" y="972446"/>
                </a:lnTo>
                <a:lnTo>
                  <a:pt x="0" y="0"/>
                </a:lnTo>
                <a:close/>
              </a:path>
            </a:pathLst>
          </a:custGeom>
          <a:blipFill>
            <a:blip r:embed="rId27"/>
            <a:stretch>
              <a:fillRect/>
            </a:stretch>
          </a:blipFill>
        </p:spPr>
        <p:txBody>
          <a:bodyPr/>
          <a:lstStyle/>
          <a:p>
            <a:endParaRPr lang="lv-LV"/>
          </a:p>
        </p:txBody>
      </p:sp>
      <p:sp>
        <p:nvSpPr>
          <p:cNvPr id="17" name="Freeform 17"/>
          <p:cNvSpPr/>
          <p:nvPr/>
        </p:nvSpPr>
        <p:spPr>
          <a:xfrm>
            <a:off x="5866011" y="7481360"/>
            <a:ext cx="1198614" cy="588360"/>
          </a:xfrm>
          <a:custGeom>
            <a:avLst/>
            <a:gdLst/>
            <a:ahLst/>
            <a:cxnLst/>
            <a:rect l="l" t="t" r="r" b="b"/>
            <a:pathLst>
              <a:path w="1198614" h="588360">
                <a:moveTo>
                  <a:pt x="0" y="0"/>
                </a:moveTo>
                <a:lnTo>
                  <a:pt x="1198615" y="0"/>
                </a:lnTo>
                <a:lnTo>
                  <a:pt x="1198615" y="588360"/>
                </a:lnTo>
                <a:lnTo>
                  <a:pt x="0" y="588360"/>
                </a:lnTo>
                <a:lnTo>
                  <a:pt x="0" y="0"/>
                </a:lnTo>
                <a:close/>
              </a:path>
            </a:pathLst>
          </a:custGeom>
          <a:blipFill>
            <a:blip r:embed="rId28"/>
            <a:stretch>
              <a:fillRect r="-404502"/>
            </a:stretch>
          </a:blipFill>
        </p:spPr>
        <p:txBody>
          <a:bodyPr/>
          <a:lstStyle/>
          <a:p>
            <a:endParaRPr lang="lv-LV"/>
          </a:p>
        </p:txBody>
      </p:sp>
      <p:sp>
        <p:nvSpPr>
          <p:cNvPr id="18" name="Freeform 18">
            <a:hlinkClick r:id="rId29" tooltip="https://gocardless.com"/>
          </p:cNvPr>
          <p:cNvSpPr/>
          <p:nvPr/>
        </p:nvSpPr>
        <p:spPr>
          <a:xfrm>
            <a:off x="5706119" y="4128685"/>
            <a:ext cx="2162632" cy="1135382"/>
          </a:xfrm>
          <a:custGeom>
            <a:avLst/>
            <a:gdLst/>
            <a:ahLst/>
            <a:cxnLst/>
            <a:rect l="l" t="t" r="r" b="b"/>
            <a:pathLst>
              <a:path w="2162632" h="1135382">
                <a:moveTo>
                  <a:pt x="0" y="0"/>
                </a:moveTo>
                <a:lnTo>
                  <a:pt x="2162632" y="0"/>
                </a:lnTo>
                <a:lnTo>
                  <a:pt x="2162632" y="1135382"/>
                </a:lnTo>
                <a:lnTo>
                  <a:pt x="0" y="1135382"/>
                </a:lnTo>
                <a:lnTo>
                  <a:pt x="0" y="0"/>
                </a:lnTo>
                <a:close/>
              </a:path>
            </a:pathLst>
          </a:custGeom>
          <a:blipFill>
            <a:blip r:embed="rId30"/>
            <a:stretch>
              <a:fillRect/>
            </a:stretch>
          </a:blipFill>
        </p:spPr>
        <p:txBody>
          <a:bodyPr/>
          <a:lstStyle/>
          <a:p>
            <a:endParaRPr lang="lv-LV"/>
          </a:p>
        </p:txBody>
      </p:sp>
      <p:sp>
        <p:nvSpPr>
          <p:cNvPr id="19" name="Freeform 19">
            <a:hlinkClick r:id="rId31" tooltip="https://www.epson.eu/en_EU"/>
          </p:cNvPr>
          <p:cNvSpPr/>
          <p:nvPr/>
        </p:nvSpPr>
        <p:spPr>
          <a:xfrm>
            <a:off x="5631576" y="3335713"/>
            <a:ext cx="1299236" cy="812022"/>
          </a:xfrm>
          <a:custGeom>
            <a:avLst/>
            <a:gdLst/>
            <a:ahLst/>
            <a:cxnLst/>
            <a:rect l="l" t="t" r="r" b="b"/>
            <a:pathLst>
              <a:path w="1299236" h="812022">
                <a:moveTo>
                  <a:pt x="0" y="0"/>
                </a:moveTo>
                <a:lnTo>
                  <a:pt x="1299236" y="0"/>
                </a:lnTo>
                <a:lnTo>
                  <a:pt x="1299236" y="812022"/>
                </a:lnTo>
                <a:lnTo>
                  <a:pt x="0" y="812022"/>
                </a:lnTo>
                <a:lnTo>
                  <a:pt x="0" y="0"/>
                </a:lnTo>
                <a:close/>
              </a:path>
            </a:pathLst>
          </a:custGeom>
          <a:blipFill>
            <a:blip r:embed="rId32"/>
            <a:stretch>
              <a:fillRect/>
            </a:stretch>
          </a:blipFill>
        </p:spPr>
        <p:txBody>
          <a:bodyPr/>
          <a:lstStyle/>
          <a:p>
            <a:endParaRPr lang="lv-LV"/>
          </a:p>
        </p:txBody>
      </p:sp>
      <p:sp>
        <p:nvSpPr>
          <p:cNvPr id="20" name="Freeform 20">
            <a:hlinkClick r:id="rId33" tooltip="https://www.fyul.com"/>
          </p:cNvPr>
          <p:cNvSpPr/>
          <p:nvPr/>
        </p:nvSpPr>
        <p:spPr>
          <a:xfrm>
            <a:off x="1039590" y="3480297"/>
            <a:ext cx="1406730" cy="522855"/>
          </a:xfrm>
          <a:custGeom>
            <a:avLst/>
            <a:gdLst/>
            <a:ahLst/>
            <a:cxnLst/>
            <a:rect l="l" t="t" r="r" b="b"/>
            <a:pathLst>
              <a:path w="1406730" h="522855">
                <a:moveTo>
                  <a:pt x="0" y="0"/>
                </a:moveTo>
                <a:lnTo>
                  <a:pt x="1406731" y="0"/>
                </a:lnTo>
                <a:lnTo>
                  <a:pt x="1406731" y="522855"/>
                </a:lnTo>
                <a:lnTo>
                  <a:pt x="0" y="522855"/>
                </a:lnTo>
                <a:lnTo>
                  <a:pt x="0" y="0"/>
                </a:lnTo>
                <a:close/>
              </a:path>
            </a:pathLst>
          </a:custGeom>
          <a:blipFill>
            <a:blip r:embed="rId34"/>
            <a:stretch>
              <a:fillRect l="-27619" t="-146932" r="-19212" b="-148116"/>
            </a:stretch>
          </a:blipFill>
        </p:spPr>
        <p:txBody>
          <a:bodyPr/>
          <a:lstStyle/>
          <a:p>
            <a:endParaRPr lang="lv-LV"/>
          </a:p>
        </p:txBody>
      </p:sp>
      <p:sp>
        <p:nvSpPr>
          <p:cNvPr id="21" name="Freeform 21">
            <a:hlinkClick r:id="rId35" tooltip="https://www.buchermunicipal.com/lv/lv"/>
          </p:cNvPr>
          <p:cNvSpPr/>
          <p:nvPr/>
        </p:nvSpPr>
        <p:spPr>
          <a:xfrm>
            <a:off x="1123154" y="4379274"/>
            <a:ext cx="1472762" cy="634204"/>
          </a:xfrm>
          <a:custGeom>
            <a:avLst/>
            <a:gdLst/>
            <a:ahLst/>
            <a:cxnLst/>
            <a:rect l="l" t="t" r="r" b="b"/>
            <a:pathLst>
              <a:path w="1472762" h="634204">
                <a:moveTo>
                  <a:pt x="0" y="0"/>
                </a:moveTo>
                <a:lnTo>
                  <a:pt x="1472762" y="0"/>
                </a:lnTo>
                <a:lnTo>
                  <a:pt x="1472762" y="634204"/>
                </a:lnTo>
                <a:lnTo>
                  <a:pt x="0" y="634204"/>
                </a:lnTo>
                <a:lnTo>
                  <a:pt x="0" y="0"/>
                </a:lnTo>
                <a:close/>
              </a:path>
            </a:pathLst>
          </a:custGeom>
          <a:blipFill>
            <a:blip r:embed="rId36"/>
            <a:stretch>
              <a:fillRect/>
            </a:stretch>
          </a:blipFill>
        </p:spPr>
        <p:txBody>
          <a:bodyPr/>
          <a:lstStyle/>
          <a:p>
            <a:endParaRPr lang="lv-LV"/>
          </a:p>
        </p:txBody>
      </p:sp>
      <p:sp>
        <p:nvSpPr>
          <p:cNvPr id="22" name="Freeform 22">
            <a:hlinkClick r:id="rId37" tooltip="https://www.epam.com"/>
          </p:cNvPr>
          <p:cNvSpPr/>
          <p:nvPr/>
        </p:nvSpPr>
        <p:spPr>
          <a:xfrm>
            <a:off x="9082725" y="3518764"/>
            <a:ext cx="1406730" cy="516973"/>
          </a:xfrm>
          <a:custGeom>
            <a:avLst/>
            <a:gdLst/>
            <a:ahLst/>
            <a:cxnLst/>
            <a:rect l="l" t="t" r="r" b="b"/>
            <a:pathLst>
              <a:path w="1406730" h="516973">
                <a:moveTo>
                  <a:pt x="0" y="0"/>
                </a:moveTo>
                <a:lnTo>
                  <a:pt x="1406730" y="0"/>
                </a:lnTo>
                <a:lnTo>
                  <a:pt x="1406730" y="516973"/>
                </a:lnTo>
                <a:lnTo>
                  <a:pt x="0" y="516973"/>
                </a:lnTo>
                <a:lnTo>
                  <a:pt x="0" y="0"/>
                </a:lnTo>
                <a:close/>
              </a:path>
            </a:pathLst>
          </a:custGeom>
          <a:blipFill>
            <a:blip r:embed="rId38"/>
            <a:stretch>
              <a:fillRect/>
            </a:stretch>
          </a:blipFill>
        </p:spPr>
        <p:txBody>
          <a:bodyPr/>
          <a:lstStyle/>
          <a:p>
            <a:endParaRPr lang="lv-LV"/>
          </a:p>
        </p:txBody>
      </p:sp>
      <p:sp>
        <p:nvSpPr>
          <p:cNvPr id="23" name="Freeform 23">
            <a:hlinkClick r:id="rId39" tooltip="https://www.ingka.com"/>
          </p:cNvPr>
          <p:cNvSpPr/>
          <p:nvPr/>
        </p:nvSpPr>
        <p:spPr>
          <a:xfrm>
            <a:off x="7277539" y="3447711"/>
            <a:ext cx="1458460" cy="588026"/>
          </a:xfrm>
          <a:custGeom>
            <a:avLst/>
            <a:gdLst/>
            <a:ahLst/>
            <a:cxnLst/>
            <a:rect l="l" t="t" r="r" b="b"/>
            <a:pathLst>
              <a:path w="1458460" h="588026">
                <a:moveTo>
                  <a:pt x="0" y="0"/>
                </a:moveTo>
                <a:lnTo>
                  <a:pt x="1458460" y="0"/>
                </a:lnTo>
                <a:lnTo>
                  <a:pt x="1458460" y="588026"/>
                </a:lnTo>
                <a:lnTo>
                  <a:pt x="0" y="588026"/>
                </a:lnTo>
                <a:lnTo>
                  <a:pt x="0" y="0"/>
                </a:lnTo>
                <a:close/>
              </a:path>
            </a:pathLst>
          </a:custGeom>
          <a:blipFill>
            <a:blip r:embed="rId40"/>
            <a:stretch>
              <a:fillRect t="-103342" b="-147454"/>
            </a:stretch>
          </a:blipFill>
        </p:spPr>
        <p:txBody>
          <a:bodyPr/>
          <a:lstStyle/>
          <a:p>
            <a:endParaRPr lang="lv-LV"/>
          </a:p>
        </p:txBody>
      </p:sp>
      <p:sp>
        <p:nvSpPr>
          <p:cNvPr id="24" name="Freeform 24">
            <a:hlinkClick r:id="rId41" tooltip="https://schwenk.lv/en/"/>
          </p:cNvPr>
          <p:cNvSpPr/>
          <p:nvPr/>
        </p:nvSpPr>
        <p:spPr>
          <a:xfrm>
            <a:off x="7430645" y="7528979"/>
            <a:ext cx="3210393" cy="493123"/>
          </a:xfrm>
          <a:custGeom>
            <a:avLst/>
            <a:gdLst/>
            <a:ahLst/>
            <a:cxnLst/>
            <a:rect l="l" t="t" r="r" b="b"/>
            <a:pathLst>
              <a:path w="3210393" h="493123">
                <a:moveTo>
                  <a:pt x="0" y="0"/>
                </a:moveTo>
                <a:lnTo>
                  <a:pt x="3210393" y="0"/>
                </a:lnTo>
                <a:lnTo>
                  <a:pt x="3210393" y="493122"/>
                </a:lnTo>
                <a:lnTo>
                  <a:pt x="0" y="493122"/>
                </a:lnTo>
                <a:lnTo>
                  <a:pt x="0" y="0"/>
                </a:lnTo>
                <a:close/>
              </a:path>
            </a:pathLst>
          </a:custGeom>
          <a:blipFill>
            <a:blip r:embed="rId42"/>
            <a:stretch>
              <a:fillRect t="-438009" b="-382179"/>
            </a:stretch>
          </a:blipFill>
        </p:spPr>
        <p:txBody>
          <a:bodyPr/>
          <a:lstStyle/>
          <a:p>
            <a:endParaRPr lang="lv-LV"/>
          </a:p>
        </p:txBody>
      </p:sp>
      <p:sp>
        <p:nvSpPr>
          <p:cNvPr id="25" name="Freeform 25">
            <a:hlinkClick r:id="rId43" tooltip="https://www.accenture.com/lv-en"/>
          </p:cNvPr>
          <p:cNvSpPr/>
          <p:nvPr/>
        </p:nvSpPr>
        <p:spPr>
          <a:xfrm>
            <a:off x="3055293" y="7445667"/>
            <a:ext cx="2246345" cy="659747"/>
          </a:xfrm>
          <a:custGeom>
            <a:avLst/>
            <a:gdLst/>
            <a:ahLst/>
            <a:cxnLst/>
            <a:rect l="l" t="t" r="r" b="b"/>
            <a:pathLst>
              <a:path w="2246345" h="659747">
                <a:moveTo>
                  <a:pt x="0" y="0"/>
                </a:moveTo>
                <a:lnTo>
                  <a:pt x="2246344" y="0"/>
                </a:lnTo>
                <a:lnTo>
                  <a:pt x="2246344" y="659746"/>
                </a:lnTo>
                <a:lnTo>
                  <a:pt x="0" y="659746"/>
                </a:lnTo>
                <a:lnTo>
                  <a:pt x="0" y="0"/>
                </a:lnTo>
                <a:close/>
              </a:path>
            </a:pathLst>
          </a:custGeom>
          <a:blipFill>
            <a:blip r:embed="rId44"/>
            <a:stretch>
              <a:fillRect t="-70750" b="-310501"/>
            </a:stretch>
          </a:blipFill>
        </p:spPr>
        <p:txBody>
          <a:bodyPr/>
          <a:lstStyle/>
          <a:p>
            <a:endParaRPr lang="lv-LV"/>
          </a:p>
        </p:txBody>
      </p:sp>
      <p:sp>
        <p:nvSpPr>
          <p:cNvPr id="26" name="TextBox 26"/>
          <p:cNvSpPr txBox="1"/>
          <p:nvPr/>
        </p:nvSpPr>
        <p:spPr>
          <a:xfrm>
            <a:off x="1039590" y="631905"/>
            <a:ext cx="9439693" cy="914400"/>
          </a:xfrm>
          <a:prstGeom prst="rect">
            <a:avLst/>
          </a:prstGeom>
        </p:spPr>
        <p:txBody>
          <a:bodyPr lIns="0" tIns="0" rIns="0" bIns="0" rtlCol="0" anchor="t">
            <a:spAutoFit/>
          </a:bodyPr>
          <a:lstStyle/>
          <a:p>
            <a:pPr algn="l">
              <a:lnSpc>
                <a:spcPts val="7200"/>
              </a:lnSpc>
            </a:pPr>
            <a:r>
              <a:rPr lang="en-US" sz="6000" b="1">
                <a:solidFill>
                  <a:srgbClr val="09E6A1"/>
                </a:solidFill>
                <a:latin typeface="Montserrat Bold"/>
                <a:ea typeface="Montserrat Bold"/>
                <a:cs typeface="Montserrat Bold"/>
                <a:sym typeface="Montserrat Bold"/>
              </a:rPr>
              <a:t>We grow together!</a:t>
            </a:r>
          </a:p>
        </p:txBody>
      </p:sp>
      <p:sp>
        <p:nvSpPr>
          <p:cNvPr id="27" name="TextBox 27"/>
          <p:cNvSpPr txBox="1"/>
          <p:nvPr/>
        </p:nvSpPr>
        <p:spPr>
          <a:xfrm>
            <a:off x="1039590" y="1568888"/>
            <a:ext cx="11277107" cy="514350"/>
          </a:xfrm>
          <a:prstGeom prst="rect">
            <a:avLst/>
          </a:prstGeom>
        </p:spPr>
        <p:txBody>
          <a:bodyPr lIns="0" tIns="0" rIns="0" bIns="0" rtlCol="0" anchor="t">
            <a:spAutoFit/>
          </a:bodyPr>
          <a:lstStyle/>
          <a:p>
            <a:pPr algn="l">
              <a:lnSpc>
                <a:spcPts val="4080"/>
              </a:lnSpc>
            </a:pPr>
            <a:r>
              <a:rPr lang="en-US" sz="3400">
                <a:solidFill>
                  <a:srgbClr val="FFFFFF"/>
                </a:solidFill>
                <a:latin typeface="Montserrat"/>
                <a:ea typeface="Montserrat"/>
                <a:cs typeface="Montserrat"/>
                <a:sym typeface="Montserrat"/>
              </a:rPr>
              <a:t>They’ve chosen Latvia</a:t>
            </a:r>
          </a:p>
        </p:txBody>
      </p:sp>
      <p:sp>
        <p:nvSpPr>
          <p:cNvPr id="28" name="Freeform 28">
            <a:hlinkClick r:id="rId45" tooltip="https://www.ericsson.com/en/about-us/company-facts/ericsson-worldwide/latvia"/>
          </p:cNvPr>
          <p:cNvSpPr/>
          <p:nvPr/>
        </p:nvSpPr>
        <p:spPr>
          <a:xfrm>
            <a:off x="1337253" y="6385540"/>
            <a:ext cx="1044564" cy="916605"/>
          </a:xfrm>
          <a:custGeom>
            <a:avLst/>
            <a:gdLst/>
            <a:ahLst/>
            <a:cxnLst/>
            <a:rect l="l" t="t" r="r" b="b"/>
            <a:pathLst>
              <a:path w="1044564" h="916605">
                <a:moveTo>
                  <a:pt x="0" y="0"/>
                </a:moveTo>
                <a:lnTo>
                  <a:pt x="1044564" y="0"/>
                </a:lnTo>
                <a:lnTo>
                  <a:pt x="1044564" y="916605"/>
                </a:lnTo>
                <a:lnTo>
                  <a:pt x="0" y="916605"/>
                </a:lnTo>
                <a:lnTo>
                  <a:pt x="0" y="0"/>
                </a:lnTo>
                <a:close/>
              </a:path>
            </a:pathLst>
          </a:custGeom>
          <a:blipFill>
            <a:blip r:embed="rId46"/>
            <a:stretch>
              <a:fillRect/>
            </a:stretch>
          </a:blipFill>
        </p:spPr>
        <p:txBody>
          <a:bodyPr/>
          <a:lstStyle/>
          <a:p>
            <a:endParaRPr lang="lv-LV"/>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lv-LV"/>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55686"/>
              </a:srgbClr>
            </a:solidFill>
          </p:spPr>
          <p:txBody>
            <a:bodyPr/>
            <a:lstStyle/>
            <a:p>
              <a:endParaRPr lang="lv-LV"/>
            </a:p>
          </p:txBody>
        </p:sp>
        <p:sp>
          <p:nvSpPr>
            <p:cNvPr id="5" name="TextBox 5"/>
            <p:cNvSpPr txBox="1"/>
            <p:nvPr/>
          </p:nvSpPr>
          <p:spPr>
            <a:xfrm>
              <a:off x="0" y="-9525"/>
              <a:ext cx="4816593" cy="2718858"/>
            </a:xfrm>
            <a:prstGeom prst="rect">
              <a:avLst/>
            </a:prstGeom>
          </p:spPr>
          <p:txBody>
            <a:bodyPr lIns="50800" tIns="50800" rIns="50800" bIns="50800" rtlCol="0" anchor="ctr"/>
            <a:lstStyle/>
            <a:p>
              <a:pPr algn="ctr">
                <a:lnSpc>
                  <a:spcPts val="2340"/>
                </a:lnSpc>
              </a:pPr>
              <a:endParaRPr/>
            </a:p>
          </p:txBody>
        </p:sp>
      </p:grpSp>
      <p:grpSp>
        <p:nvGrpSpPr>
          <p:cNvPr id="6" name="Group 6"/>
          <p:cNvGrpSpPr/>
          <p:nvPr/>
        </p:nvGrpSpPr>
        <p:grpSpPr>
          <a:xfrm>
            <a:off x="1028700" y="1533782"/>
            <a:ext cx="8419212" cy="2317928"/>
            <a:chOff x="0" y="0"/>
            <a:chExt cx="11225616" cy="3090570"/>
          </a:xfrm>
        </p:grpSpPr>
        <p:sp>
          <p:nvSpPr>
            <p:cNvPr id="7" name="Freeform 7"/>
            <p:cNvSpPr/>
            <p:nvPr/>
          </p:nvSpPr>
          <p:spPr>
            <a:xfrm>
              <a:off x="0" y="0"/>
              <a:ext cx="11225617" cy="3090570"/>
            </a:xfrm>
            <a:custGeom>
              <a:avLst/>
              <a:gdLst/>
              <a:ahLst/>
              <a:cxnLst/>
              <a:rect l="l" t="t" r="r" b="b"/>
              <a:pathLst>
                <a:path w="11225617" h="3090570">
                  <a:moveTo>
                    <a:pt x="0" y="0"/>
                  </a:moveTo>
                  <a:lnTo>
                    <a:pt x="11225617" y="0"/>
                  </a:lnTo>
                  <a:lnTo>
                    <a:pt x="11225617" y="3090570"/>
                  </a:lnTo>
                  <a:lnTo>
                    <a:pt x="0" y="3090570"/>
                  </a:lnTo>
                  <a:close/>
                </a:path>
              </a:pathLst>
            </a:custGeom>
          </p:spPr>
          <p:txBody>
            <a:bodyPr/>
            <a:lstStyle/>
            <a:p>
              <a:endParaRPr lang="lv-LV"/>
            </a:p>
          </p:txBody>
        </p:sp>
        <p:sp>
          <p:nvSpPr>
            <p:cNvPr id="8" name="TextBox 8"/>
            <p:cNvSpPr txBox="1"/>
            <p:nvPr/>
          </p:nvSpPr>
          <p:spPr>
            <a:xfrm>
              <a:off x="0" y="-9525"/>
              <a:ext cx="11225616" cy="3100095"/>
            </a:xfrm>
            <a:prstGeom prst="rect">
              <a:avLst/>
            </a:prstGeom>
          </p:spPr>
          <p:txBody>
            <a:bodyPr lIns="0" tIns="0" rIns="0" bIns="0" rtlCol="0" anchor="t"/>
            <a:lstStyle/>
            <a:p>
              <a:pPr algn="l">
                <a:lnSpc>
                  <a:spcPts val="7920"/>
                </a:lnSpc>
              </a:pPr>
              <a:r>
                <a:rPr lang="en-US" sz="6600" b="1">
                  <a:solidFill>
                    <a:srgbClr val="09ED9F"/>
                  </a:solidFill>
                  <a:latin typeface="Montserrat Bold"/>
                  <a:ea typeface="Montserrat Bold"/>
                  <a:cs typeface="Montserrat Bold"/>
                  <a:sym typeface="Montserrat Bold"/>
                </a:rPr>
                <a:t>Our mission – your achievements.</a:t>
              </a:r>
            </a:p>
          </p:txBody>
        </p:sp>
      </p:grpSp>
      <p:grpSp>
        <p:nvGrpSpPr>
          <p:cNvPr id="9" name="Group 9"/>
          <p:cNvGrpSpPr/>
          <p:nvPr/>
        </p:nvGrpSpPr>
        <p:grpSpPr>
          <a:xfrm>
            <a:off x="3877337" y="8166240"/>
            <a:ext cx="15893807" cy="484747"/>
            <a:chOff x="0" y="0"/>
            <a:chExt cx="21191743" cy="646330"/>
          </a:xfrm>
        </p:grpSpPr>
        <p:sp>
          <p:nvSpPr>
            <p:cNvPr id="10" name="Freeform 10"/>
            <p:cNvSpPr/>
            <p:nvPr/>
          </p:nvSpPr>
          <p:spPr>
            <a:xfrm>
              <a:off x="0" y="0"/>
              <a:ext cx="21191742" cy="646330"/>
            </a:xfrm>
            <a:custGeom>
              <a:avLst/>
              <a:gdLst/>
              <a:ahLst/>
              <a:cxnLst/>
              <a:rect l="l" t="t" r="r" b="b"/>
              <a:pathLst>
                <a:path w="21191742" h="646330">
                  <a:moveTo>
                    <a:pt x="0" y="0"/>
                  </a:moveTo>
                  <a:lnTo>
                    <a:pt x="21191742" y="0"/>
                  </a:lnTo>
                  <a:lnTo>
                    <a:pt x="21191742" y="646330"/>
                  </a:lnTo>
                  <a:lnTo>
                    <a:pt x="0" y="646330"/>
                  </a:lnTo>
                  <a:close/>
                </a:path>
              </a:pathLst>
            </a:custGeom>
          </p:spPr>
          <p:txBody>
            <a:bodyPr/>
            <a:lstStyle/>
            <a:p>
              <a:endParaRPr lang="lv-LV"/>
            </a:p>
          </p:txBody>
        </p:sp>
        <p:sp>
          <p:nvSpPr>
            <p:cNvPr id="11" name="TextBox 11"/>
            <p:cNvSpPr txBox="1"/>
            <p:nvPr/>
          </p:nvSpPr>
          <p:spPr>
            <a:xfrm>
              <a:off x="0" y="-9525"/>
              <a:ext cx="21191743" cy="655855"/>
            </a:xfrm>
            <a:prstGeom prst="rect">
              <a:avLst/>
            </a:prstGeom>
          </p:spPr>
          <p:txBody>
            <a:bodyPr lIns="0" tIns="0" rIns="0" bIns="0" rtlCol="0" anchor="t"/>
            <a:lstStyle/>
            <a:p>
              <a:pPr algn="l">
                <a:lnSpc>
                  <a:spcPts val="2700"/>
                </a:lnSpc>
              </a:pPr>
              <a:r>
                <a:rPr lang="en-US" sz="2250">
                  <a:solidFill>
                    <a:srgbClr val="FFFFFF"/>
                  </a:solidFill>
                  <a:latin typeface="Montserrat"/>
                  <a:ea typeface="Montserrat"/>
                  <a:cs typeface="Montserrat"/>
                  <a:sym typeface="Montserrat"/>
                </a:rPr>
                <a:t>       www.liaa.lv                      www.investinlatvia.org           www.latvia.eu </a:t>
              </a:r>
            </a:p>
          </p:txBody>
        </p:sp>
      </p:grpSp>
      <p:sp>
        <p:nvSpPr>
          <p:cNvPr id="12" name="AutoShape 12"/>
          <p:cNvSpPr/>
          <p:nvPr/>
        </p:nvSpPr>
        <p:spPr>
          <a:xfrm>
            <a:off x="7114528" y="8243338"/>
            <a:ext cx="9525" cy="407538"/>
          </a:xfrm>
          <a:prstGeom prst="line">
            <a:avLst/>
          </a:prstGeom>
          <a:ln w="9525" cap="rnd">
            <a:solidFill>
              <a:srgbClr val="77E5C0"/>
            </a:solidFill>
            <a:prstDash val="solid"/>
            <a:headEnd type="none" w="sm" len="sm"/>
            <a:tailEnd type="none" w="sm" len="sm"/>
          </a:ln>
        </p:spPr>
        <p:txBody>
          <a:bodyPr/>
          <a:lstStyle/>
          <a:p>
            <a:endParaRPr lang="lv-LV"/>
          </a:p>
        </p:txBody>
      </p:sp>
      <p:sp>
        <p:nvSpPr>
          <p:cNvPr id="13" name="AutoShape 13"/>
          <p:cNvSpPr/>
          <p:nvPr/>
        </p:nvSpPr>
        <p:spPr>
          <a:xfrm>
            <a:off x="11362967" y="8243450"/>
            <a:ext cx="9525" cy="407538"/>
          </a:xfrm>
          <a:prstGeom prst="line">
            <a:avLst/>
          </a:prstGeom>
          <a:ln w="9525" cap="rnd">
            <a:solidFill>
              <a:srgbClr val="77E5C0"/>
            </a:solidFill>
            <a:prstDash val="solid"/>
            <a:headEnd type="none" w="sm" len="sm"/>
            <a:tailEnd type="none" w="sm" len="sm"/>
          </a:ln>
        </p:spPr>
        <p:txBody>
          <a:bodyPr/>
          <a:lstStyle/>
          <a:p>
            <a:endParaRPr lang="lv-LV"/>
          </a:p>
        </p:txBody>
      </p:sp>
      <p:sp>
        <p:nvSpPr>
          <p:cNvPr id="14" name="Freeform 14"/>
          <p:cNvSpPr/>
          <p:nvPr/>
        </p:nvSpPr>
        <p:spPr>
          <a:xfrm>
            <a:off x="7655041" y="4800600"/>
            <a:ext cx="3228888" cy="3228888"/>
          </a:xfrm>
          <a:custGeom>
            <a:avLst/>
            <a:gdLst/>
            <a:ahLst/>
            <a:cxnLst/>
            <a:rect l="l" t="t" r="r" b="b"/>
            <a:pathLst>
              <a:path w="3228888" h="3228888">
                <a:moveTo>
                  <a:pt x="0" y="0"/>
                </a:moveTo>
                <a:lnTo>
                  <a:pt x="3228889" y="0"/>
                </a:lnTo>
                <a:lnTo>
                  <a:pt x="3228889" y="3228888"/>
                </a:lnTo>
                <a:lnTo>
                  <a:pt x="0" y="322888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lv-LV"/>
          </a:p>
        </p:txBody>
      </p:sp>
      <p:sp>
        <p:nvSpPr>
          <p:cNvPr id="15" name="Freeform 15"/>
          <p:cNvSpPr/>
          <p:nvPr/>
        </p:nvSpPr>
        <p:spPr>
          <a:xfrm>
            <a:off x="13296770" y="988606"/>
            <a:ext cx="3990110" cy="1782890"/>
          </a:xfrm>
          <a:custGeom>
            <a:avLst/>
            <a:gdLst/>
            <a:ahLst/>
            <a:cxnLst/>
            <a:rect l="l" t="t" r="r" b="b"/>
            <a:pathLst>
              <a:path w="3990110" h="1782890">
                <a:moveTo>
                  <a:pt x="0" y="0"/>
                </a:moveTo>
                <a:lnTo>
                  <a:pt x="3990109" y="0"/>
                </a:lnTo>
                <a:lnTo>
                  <a:pt x="3990109" y="1782890"/>
                </a:lnTo>
                <a:lnTo>
                  <a:pt x="0" y="1782890"/>
                </a:lnTo>
                <a:lnTo>
                  <a:pt x="0" y="0"/>
                </a:lnTo>
                <a:close/>
              </a:path>
            </a:pathLst>
          </a:custGeom>
          <a:blipFill>
            <a:blip r:embed="rId4"/>
            <a:stretch>
              <a:fillRect t="-7984" b="-7984"/>
            </a:stretch>
          </a:blipFill>
        </p:spPr>
        <p:txBody>
          <a:bodyPr/>
          <a:lstStyle/>
          <a:p>
            <a:endParaRPr lang="lv-LV"/>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8397" y="2772540"/>
            <a:ext cx="3190488" cy="2188645"/>
            <a:chOff x="0" y="0"/>
            <a:chExt cx="924796" cy="634402"/>
          </a:xfrm>
        </p:grpSpPr>
        <p:sp>
          <p:nvSpPr>
            <p:cNvPr id="3" name="Freeform 3"/>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solidFill>
              <a:srgbClr val="095147"/>
            </a:solidFill>
          </p:spPr>
          <p:txBody>
            <a:bodyPr/>
            <a:lstStyle/>
            <a:p>
              <a:endParaRPr lang="lv-LV"/>
            </a:p>
          </p:txBody>
        </p:sp>
      </p:grpSp>
      <p:grpSp>
        <p:nvGrpSpPr>
          <p:cNvPr id="4" name="Group 4"/>
          <p:cNvGrpSpPr/>
          <p:nvPr/>
        </p:nvGrpSpPr>
        <p:grpSpPr>
          <a:xfrm>
            <a:off x="1206016" y="2888573"/>
            <a:ext cx="3190488" cy="2188645"/>
            <a:chOff x="0" y="0"/>
            <a:chExt cx="924796" cy="634402"/>
          </a:xfrm>
        </p:grpSpPr>
        <p:sp>
          <p:nvSpPr>
            <p:cNvPr id="5" name="Freeform 5"/>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blipFill>
              <a:blip r:embed="rId2"/>
              <a:stretch>
                <a:fillRect l="-1003" r="-1003"/>
              </a:stretch>
            </a:blipFill>
          </p:spPr>
          <p:txBody>
            <a:bodyPr/>
            <a:lstStyle/>
            <a:p>
              <a:endParaRPr lang="lv-LV"/>
            </a:p>
          </p:txBody>
        </p:sp>
      </p:grpSp>
      <p:grpSp>
        <p:nvGrpSpPr>
          <p:cNvPr id="6" name="Group 6"/>
          <p:cNvGrpSpPr/>
          <p:nvPr/>
        </p:nvGrpSpPr>
        <p:grpSpPr>
          <a:xfrm>
            <a:off x="5534877" y="2772540"/>
            <a:ext cx="3190488" cy="2188645"/>
            <a:chOff x="0" y="0"/>
            <a:chExt cx="924796" cy="634402"/>
          </a:xfrm>
        </p:grpSpPr>
        <p:sp>
          <p:nvSpPr>
            <p:cNvPr id="7" name="Freeform 7"/>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solidFill>
              <a:srgbClr val="003230"/>
            </a:solidFill>
          </p:spPr>
          <p:txBody>
            <a:bodyPr/>
            <a:lstStyle/>
            <a:p>
              <a:endParaRPr lang="lv-LV"/>
            </a:p>
          </p:txBody>
        </p:sp>
      </p:grpSp>
      <p:grpSp>
        <p:nvGrpSpPr>
          <p:cNvPr id="8" name="Group 8"/>
          <p:cNvGrpSpPr/>
          <p:nvPr/>
        </p:nvGrpSpPr>
        <p:grpSpPr>
          <a:xfrm>
            <a:off x="5382495" y="2888573"/>
            <a:ext cx="3190488" cy="2188645"/>
            <a:chOff x="0" y="0"/>
            <a:chExt cx="924796" cy="634402"/>
          </a:xfrm>
        </p:grpSpPr>
        <p:sp>
          <p:nvSpPr>
            <p:cNvPr id="9" name="Freeform 9"/>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blipFill>
              <a:blip r:embed="rId3"/>
              <a:stretch>
                <a:fillRect l="-1481" r="-1481"/>
              </a:stretch>
            </a:blipFill>
          </p:spPr>
          <p:txBody>
            <a:bodyPr/>
            <a:lstStyle/>
            <a:p>
              <a:endParaRPr lang="lv-LV"/>
            </a:p>
          </p:txBody>
        </p:sp>
      </p:grpSp>
      <p:grpSp>
        <p:nvGrpSpPr>
          <p:cNvPr id="10" name="Group 10"/>
          <p:cNvGrpSpPr/>
          <p:nvPr/>
        </p:nvGrpSpPr>
        <p:grpSpPr>
          <a:xfrm>
            <a:off x="9711357" y="2772540"/>
            <a:ext cx="3190488" cy="2188645"/>
            <a:chOff x="0" y="0"/>
            <a:chExt cx="924796" cy="634402"/>
          </a:xfrm>
        </p:grpSpPr>
        <p:sp>
          <p:nvSpPr>
            <p:cNvPr id="11" name="Freeform 11"/>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solidFill>
              <a:srgbClr val="00594F"/>
            </a:solidFill>
          </p:spPr>
          <p:txBody>
            <a:bodyPr/>
            <a:lstStyle/>
            <a:p>
              <a:endParaRPr lang="lv-LV"/>
            </a:p>
          </p:txBody>
        </p:sp>
      </p:grpSp>
      <p:grpSp>
        <p:nvGrpSpPr>
          <p:cNvPr id="12" name="Group 12"/>
          <p:cNvGrpSpPr/>
          <p:nvPr/>
        </p:nvGrpSpPr>
        <p:grpSpPr>
          <a:xfrm>
            <a:off x="9558975" y="2888573"/>
            <a:ext cx="3190488" cy="2188645"/>
            <a:chOff x="0" y="0"/>
            <a:chExt cx="924796" cy="634402"/>
          </a:xfrm>
        </p:grpSpPr>
        <p:sp>
          <p:nvSpPr>
            <p:cNvPr id="13" name="Freeform 13"/>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blipFill>
              <a:blip r:embed="rId4"/>
              <a:stretch>
                <a:fillRect l="-21211" t="-17172" r="-21396"/>
              </a:stretch>
            </a:blipFill>
          </p:spPr>
          <p:txBody>
            <a:bodyPr/>
            <a:lstStyle/>
            <a:p>
              <a:endParaRPr lang="lv-LV"/>
            </a:p>
          </p:txBody>
        </p:sp>
      </p:grpSp>
      <p:grpSp>
        <p:nvGrpSpPr>
          <p:cNvPr id="14" name="Group 14"/>
          <p:cNvGrpSpPr/>
          <p:nvPr/>
        </p:nvGrpSpPr>
        <p:grpSpPr>
          <a:xfrm>
            <a:off x="13887837" y="2772540"/>
            <a:ext cx="3190488" cy="2188645"/>
            <a:chOff x="0" y="0"/>
            <a:chExt cx="924796" cy="634402"/>
          </a:xfrm>
        </p:grpSpPr>
        <p:sp>
          <p:nvSpPr>
            <p:cNvPr id="15" name="Freeform 15"/>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solidFill>
              <a:srgbClr val="003230"/>
            </a:solidFill>
          </p:spPr>
          <p:txBody>
            <a:bodyPr/>
            <a:lstStyle/>
            <a:p>
              <a:endParaRPr lang="lv-LV"/>
            </a:p>
          </p:txBody>
        </p:sp>
      </p:grpSp>
      <p:grpSp>
        <p:nvGrpSpPr>
          <p:cNvPr id="16" name="Group 16"/>
          <p:cNvGrpSpPr/>
          <p:nvPr/>
        </p:nvGrpSpPr>
        <p:grpSpPr>
          <a:xfrm>
            <a:off x="13735455" y="2888573"/>
            <a:ext cx="3190488" cy="2188645"/>
            <a:chOff x="0" y="0"/>
            <a:chExt cx="924796" cy="634402"/>
          </a:xfrm>
        </p:grpSpPr>
        <p:sp>
          <p:nvSpPr>
            <p:cNvPr id="17" name="Freeform 17"/>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blipFill>
              <a:blip r:embed="rId5"/>
              <a:stretch>
                <a:fillRect t="-5212" b="-5212"/>
              </a:stretch>
            </a:blipFill>
          </p:spPr>
          <p:txBody>
            <a:bodyPr/>
            <a:lstStyle/>
            <a:p>
              <a:endParaRPr lang="lv-LV"/>
            </a:p>
          </p:txBody>
        </p:sp>
      </p:grpSp>
      <p:grpSp>
        <p:nvGrpSpPr>
          <p:cNvPr id="18" name="Group 18"/>
          <p:cNvGrpSpPr/>
          <p:nvPr/>
        </p:nvGrpSpPr>
        <p:grpSpPr>
          <a:xfrm>
            <a:off x="1358397" y="6317448"/>
            <a:ext cx="3190488" cy="2188645"/>
            <a:chOff x="0" y="0"/>
            <a:chExt cx="924796" cy="634402"/>
          </a:xfrm>
        </p:grpSpPr>
        <p:sp>
          <p:nvSpPr>
            <p:cNvPr id="19" name="Freeform 19"/>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solidFill>
              <a:srgbClr val="003230"/>
            </a:solidFill>
          </p:spPr>
          <p:txBody>
            <a:bodyPr/>
            <a:lstStyle/>
            <a:p>
              <a:endParaRPr lang="lv-LV"/>
            </a:p>
          </p:txBody>
        </p:sp>
      </p:grpSp>
      <p:grpSp>
        <p:nvGrpSpPr>
          <p:cNvPr id="20" name="Group 20"/>
          <p:cNvGrpSpPr/>
          <p:nvPr/>
        </p:nvGrpSpPr>
        <p:grpSpPr>
          <a:xfrm>
            <a:off x="1206016" y="6433480"/>
            <a:ext cx="3190488" cy="2188645"/>
            <a:chOff x="0" y="0"/>
            <a:chExt cx="924796" cy="634402"/>
          </a:xfrm>
        </p:grpSpPr>
        <p:sp>
          <p:nvSpPr>
            <p:cNvPr id="21" name="Freeform 21"/>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blipFill>
              <a:blip r:embed="rId6"/>
              <a:stretch>
                <a:fillRect t="-3180" b="-3180"/>
              </a:stretch>
            </a:blipFill>
          </p:spPr>
          <p:txBody>
            <a:bodyPr/>
            <a:lstStyle/>
            <a:p>
              <a:endParaRPr lang="lv-LV"/>
            </a:p>
          </p:txBody>
        </p:sp>
      </p:grpSp>
      <p:grpSp>
        <p:nvGrpSpPr>
          <p:cNvPr id="22" name="Group 22"/>
          <p:cNvGrpSpPr/>
          <p:nvPr/>
        </p:nvGrpSpPr>
        <p:grpSpPr>
          <a:xfrm>
            <a:off x="5595202" y="6317448"/>
            <a:ext cx="3190488" cy="2188645"/>
            <a:chOff x="0" y="0"/>
            <a:chExt cx="924796" cy="634402"/>
          </a:xfrm>
        </p:grpSpPr>
        <p:sp>
          <p:nvSpPr>
            <p:cNvPr id="23" name="Freeform 23"/>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solidFill>
              <a:srgbClr val="095147"/>
            </a:solidFill>
          </p:spPr>
          <p:txBody>
            <a:bodyPr/>
            <a:lstStyle/>
            <a:p>
              <a:endParaRPr lang="lv-LV"/>
            </a:p>
          </p:txBody>
        </p:sp>
      </p:grpSp>
      <p:grpSp>
        <p:nvGrpSpPr>
          <p:cNvPr id="24" name="Group 24"/>
          <p:cNvGrpSpPr/>
          <p:nvPr/>
        </p:nvGrpSpPr>
        <p:grpSpPr>
          <a:xfrm>
            <a:off x="5442820" y="6433480"/>
            <a:ext cx="3190488" cy="2188645"/>
            <a:chOff x="0" y="0"/>
            <a:chExt cx="924796" cy="634402"/>
          </a:xfrm>
        </p:grpSpPr>
        <p:sp>
          <p:nvSpPr>
            <p:cNvPr id="25" name="Freeform 25"/>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blipFill>
              <a:blip r:embed="rId7"/>
              <a:stretch>
                <a:fillRect l="-7165" r="-7165"/>
              </a:stretch>
            </a:blipFill>
          </p:spPr>
          <p:txBody>
            <a:bodyPr/>
            <a:lstStyle/>
            <a:p>
              <a:endParaRPr lang="lv-LV"/>
            </a:p>
          </p:txBody>
        </p:sp>
      </p:grpSp>
      <p:grpSp>
        <p:nvGrpSpPr>
          <p:cNvPr id="26" name="Group 26"/>
          <p:cNvGrpSpPr/>
          <p:nvPr/>
        </p:nvGrpSpPr>
        <p:grpSpPr>
          <a:xfrm>
            <a:off x="9832007" y="6317448"/>
            <a:ext cx="3190488" cy="2188645"/>
            <a:chOff x="0" y="0"/>
            <a:chExt cx="924796" cy="634402"/>
          </a:xfrm>
        </p:grpSpPr>
        <p:sp>
          <p:nvSpPr>
            <p:cNvPr id="27" name="Freeform 27"/>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solidFill>
              <a:srgbClr val="003230"/>
            </a:solidFill>
          </p:spPr>
          <p:txBody>
            <a:bodyPr/>
            <a:lstStyle/>
            <a:p>
              <a:endParaRPr lang="lv-LV"/>
            </a:p>
          </p:txBody>
        </p:sp>
      </p:grpSp>
      <p:grpSp>
        <p:nvGrpSpPr>
          <p:cNvPr id="28" name="Group 28"/>
          <p:cNvGrpSpPr/>
          <p:nvPr/>
        </p:nvGrpSpPr>
        <p:grpSpPr>
          <a:xfrm>
            <a:off x="9679625" y="6433480"/>
            <a:ext cx="3190488" cy="2188645"/>
            <a:chOff x="0" y="0"/>
            <a:chExt cx="924796" cy="634402"/>
          </a:xfrm>
        </p:grpSpPr>
        <p:sp>
          <p:nvSpPr>
            <p:cNvPr id="29" name="Freeform 29"/>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blipFill>
              <a:blip r:embed="rId8"/>
              <a:stretch>
                <a:fillRect t="-7505" b="-113559"/>
              </a:stretch>
            </a:blipFill>
          </p:spPr>
          <p:txBody>
            <a:bodyPr/>
            <a:lstStyle/>
            <a:p>
              <a:endParaRPr lang="lv-LV"/>
            </a:p>
          </p:txBody>
        </p:sp>
      </p:grpSp>
      <p:grpSp>
        <p:nvGrpSpPr>
          <p:cNvPr id="30" name="Group 30"/>
          <p:cNvGrpSpPr/>
          <p:nvPr/>
        </p:nvGrpSpPr>
        <p:grpSpPr>
          <a:xfrm>
            <a:off x="13882352" y="6317448"/>
            <a:ext cx="3190488" cy="2188645"/>
            <a:chOff x="0" y="0"/>
            <a:chExt cx="924796" cy="634402"/>
          </a:xfrm>
        </p:grpSpPr>
        <p:sp>
          <p:nvSpPr>
            <p:cNvPr id="31" name="Freeform 31"/>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solidFill>
              <a:srgbClr val="095147"/>
            </a:solidFill>
          </p:spPr>
          <p:txBody>
            <a:bodyPr/>
            <a:lstStyle/>
            <a:p>
              <a:endParaRPr lang="lv-LV"/>
            </a:p>
          </p:txBody>
        </p:sp>
      </p:grpSp>
      <p:grpSp>
        <p:nvGrpSpPr>
          <p:cNvPr id="32" name="Group 32"/>
          <p:cNvGrpSpPr/>
          <p:nvPr/>
        </p:nvGrpSpPr>
        <p:grpSpPr>
          <a:xfrm>
            <a:off x="13729970" y="6433480"/>
            <a:ext cx="3190488" cy="2188645"/>
            <a:chOff x="0" y="0"/>
            <a:chExt cx="924796" cy="634402"/>
          </a:xfrm>
        </p:grpSpPr>
        <p:sp>
          <p:nvSpPr>
            <p:cNvPr id="33" name="Freeform 33"/>
            <p:cNvSpPr/>
            <p:nvPr/>
          </p:nvSpPr>
          <p:spPr>
            <a:xfrm>
              <a:off x="0" y="0"/>
              <a:ext cx="924796" cy="634402"/>
            </a:xfrm>
            <a:custGeom>
              <a:avLst/>
              <a:gdLst/>
              <a:ahLst/>
              <a:cxnLst/>
              <a:rect l="l" t="t" r="r" b="b"/>
              <a:pathLst>
                <a:path w="924796" h="634402">
                  <a:moveTo>
                    <a:pt x="24266" y="0"/>
                  </a:moveTo>
                  <a:lnTo>
                    <a:pt x="900531" y="0"/>
                  </a:lnTo>
                  <a:cubicBezTo>
                    <a:pt x="913932" y="0"/>
                    <a:pt x="924796" y="10864"/>
                    <a:pt x="924796" y="24266"/>
                  </a:cubicBezTo>
                  <a:lnTo>
                    <a:pt x="924796" y="610136"/>
                  </a:lnTo>
                  <a:cubicBezTo>
                    <a:pt x="924796" y="623537"/>
                    <a:pt x="913932" y="634402"/>
                    <a:pt x="900531" y="634402"/>
                  </a:cubicBezTo>
                  <a:lnTo>
                    <a:pt x="24266" y="634402"/>
                  </a:lnTo>
                  <a:cubicBezTo>
                    <a:pt x="10864" y="634402"/>
                    <a:pt x="0" y="623537"/>
                    <a:pt x="0" y="610136"/>
                  </a:cubicBezTo>
                  <a:lnTo>
                    <a:pt x="0" y="24266"/>
                  </a:lnTo>
                  <a:cubicBezTo>
                    <a:pt x="0" y="10864"/>
                    <a:pt x="10864" y="0"/>
                    <a:pt x="24266" y="0"/>
                  </a:cubicBezTo>
                  <a:close/>
                </a:path>
              </a:pathLst>
            </a:custGeom>
            <a:blipFill>
              <a:blip r:embed="rId9"/>
              <a:stretch>
                <a:fillRect l="-10386" r="-10386"/>
              </a:stretch>
            </a:blipFill>
          </p:spPr>
          <p:txBody>
            <a:bodyPr/>
            <a:lstStyle/>
            <a:p>
              <a:endParaRPr lang="lv-LV"/>
            </a:p>
          </p:txBody>
        </p:sp>
      </p:grpSp>
      <p:grpSp>
        <p:nvGrpSpPr>
          <p:cNvPr id="34" name="Group 34"/>
          <p:cNvGrpSpPr/>
          <p:nvPr/>
        </p:nvGrpSpPr>
        <p:grpSpPr>
          <a:xfrm>
            <a:off x="1206016" y="5187513"/>
            <a:ext cx="3342870" cy="448528"/>
            <a:chOff x="0" y="0"/>
            <a:chExt cx="880427" cy="118131"/>
          </a:xfrm>
        </p:grpSpPr>
        <p:sp>
          <p:nvSpPr>
            <p:cNvPr id="35" name="Freeform 35"/>
            <p:cNvSpPr/>
            <p:nvPr/>
          </p:nvSpPr>
          <p:spPr>
            <a:xfrm>
              <a:off x="0" y="0"/>
              <a:ext cx="880427" cy="118131"/>
            </a:xfrm>
            <a:custGeom>
              <a:avLst/>
              <a:gdLst/>
              <a:ahLst/>
              <a:cxnLst/>
              <a:rect l="l" t="t" r="r" b="b"/>
              <a:pathLst>
                <a:path w="880427" h="118131">
                  <a:moveTo>
                    <a:pt x="0" y="0"/>
                  </a:moveTo>
                  <a:lnTo>
                    <a:pt x="880427" y="0"/>
                  </a:lnTo>
                  <a:lnTo>
                    <a:pt x="880427" y="118131"/>
                  </a:lnTo>
                  <a:lnTo>
                    <a:pt x="0" y="118131"/>
                  </a:lnTo>
                  <a:close/>
                </a:path>
              </a:pathLst>
            </a:custGeom>
            <a:solidFill>
              <a:srgbClr val="09E6A1"/>
            </a:solidFill>
          </p:spPr>
          <p:txBody>
            <a:bodyPr/>
            <a:lstStyle/>
            <a:p>
              <a:endParaRPr lang="lv-LV"/>
            </a:p>
          </p:txBody>
        </p:sp>
        <p:sp>
          <p:nvSpPr>
            <p:cNvPr id="36" name="TextBox 36"/>
            <p:cNvSpPr txBox="1"/>
            <p:nvPr/>
          </p:nvSpPr>
          <p:spPr>
            <a:xfrm>
              <a:off x="0" y="-9525"/>
              <a:ext cx="880427" cy="127656"/>
            </a:xfrm>
            <a:prstGeom prst="rect">
              <a:avLst/>
            </a:prstGeom>
          </p:spPr>
          <p:txBody>
            <a:bodyPr lIns="50800" tIns="50800" rIns="50800" bIns="50800" rtlCol="0" anchor="ctr"/>
            <a:lstStyle/>
            <a:p>
              <a:pPr algn="ctr">
                <a:lnSpc>
                  <a:spcPts val="2340"/>
                </a:lnSpc>
              </a:pPr>
              <a:endParaRPr/>
            </a:p>
          </p:txBody>
        </p:sp>
      </p:grpSp>
      <p:grpSp>
        <p:nvGrpSpPr>
          <p:cNvPr id="37" name="Group 37"/>
          <p:cNvGrpSpPr/>
          <p:nvPr/>
        </p:nvGrpSpPr>
        <p:grpSpPr>
          <a:xfrm>
            <a:off x="5188216" y="5187513"/>
            <a:ext cx="3731429" cy="448528"/>
            <a:chOff x="0" y="0"/>
            <a:chExt cx="982763" cy="118131"/>
          </a:xfrm>
        </p:grpSpPr>
        <p:sp>
          <p:nvSpPr>
            <p:cNvPr id="38" name="Freeform 38"/>
            <p:cNvSpPr/>
            <p:nvPr/>
          </p:nvSpPr>
          <p:spPr>
            <a:xfrm>
              <a:off x="0" y="0"/>
              <a:ext cx="982763" cy="118131"/>
            </a:xfrm>
            <a:custGeom>
              <a:avLst/>
              <a:gdLst/>
              <a:ahLst/>
              <a:cxnLst/>
              <a:rect l="l" t="t" r="r" b="b"/>
              <a:pathLst>
                <a:path w="982763" h="118131">
                  <a:moveTo>
                    <a:pt x="0" y="0"/>
                  </a:moveTo>
                  <a:lnTo>
                    <a:pt x="982763" y="0"/>
                  </a:lnTo>
                  <a:lnTo>
                    <a:pt x="982763" y="118131"/>
                  </a:lnTo>
                  <a:lnTo>
                    <a:pt x="0" y="118131"/>
                  </a:lnTo>
                  <a:close/>
                </a:path>
              </a:pathLst>
            </a:custGeom>
            <a:solidFill>
              <a:srgbClr val="09E6A1"/>
            </a:solidFill>
          </p:spPr>
          <p:txBody>
            <a:bodyPr/>
            <a:lstStyle/>
            <a:p>
              <a:endParaRPr lang="lv-LV"/>
            </a:p>
          </p:txBody>
        </p:sp>
        <p:sp>
          <p:nvSpPr>
            <p:cNvPr id="39" name="TextBox 39"/>
            <p:cNvSpPr txBox="1"/>
            <p:nvPr/>
          </p:nvSpPr>
          <p:spPr>
            <a:xfrm>
              <a:off x="0" y="-9525"/>
              <a:ext cx="982763" cy="127656"/>
            </a:xfrm>
            <a:prstGeom prst="rect">
              <a:avLst/>
            </a:prstGeom>
          </p:spPr>
          <p:txBody>
            <a:bodyPr lIns="50800" tIns="50800" rIns="50800" bIns="50800" rtlCol="0" anchor="ctr"/>
            <a:lstStyle/>
            <a:p>
              <a:pPr algn="ctr">
                <a:lnSpc>
                  <a:spcPts val="2340"/>
                </a:lnSpc>
              </a:pPr>
              <a:endParaRPr/>
            </a:p>
          </p:txBody>
        </p:sp>
      </p:grpSp>
      <p:grpSp>
        <p:nvGrpSpPr>
          <p:cNvPr id="40" name="Group 40"/>
          <p:cNvGrpSpPr/>
          <p:nvPr/>
        </p:nvGrpSpPr>
        <p:grpSpPr>
          <a:xfrm>
            <a:off x="5188216" y="5143500"/>
            <a:ext cx="3731429" cy="609600"/>
            <a:chOff x="0" y="0"/>
            <a:chExt cx="4975238" cy="812800"/>
          </a:xfrm>
        </p:grpSpPr>
        <p:sp>
          <p:nvSpPr>
            <p:cNvPr id="41" name="Freeform 41"/>
            <p:cNvSpPr/>
            <p:nvPr/>
          </p:nvSpPr>
          <p:spPr>
            <a:xfrm>
              <a:off x="0" y="0"/>
              <a:ext cx="4975238" cy="683252"/>
            </a:xfrm>
            <a:custGeom>
              <a:avLst/>
              <a:gdLst/>
              <a:ahLst/>
              <a:cxnLst/>
              <a:rect l="l" t="t" r="r" b="b"/>
              <a:pathLst>
                <a:path w="4975238" h="683252">
                  <a:moveTo>
                    <a:pt x="0" y="0"/>
                  </a:moveTo>
                  <a:lnTo>
                    <a:pt x="4975238" y="0"/>
                  </a:lnTo>
                  <a:lnTo>
                    <a:pt x="4975238" y="683252"/>
                  </a:lnTo>
                  <a:lnTo>
                    <a:pt x="0" y="683252"/>
                  </a:lnTo>
                  <a:close/>
                </a:path>
              </a:pathLst>
            </a:custGeom>
          </p:spPr>
          <p:txBody>
            <a:bodyPr/>
            <a:lstStyle/>
            <a:p>
              <a:endParaRPr lang="lv-LV"/>
            </a:p>
          </p:txBody>
        </p:sp>
        <p:sp>
          <p:nvSpPr>
            <p:cNvPr id="42" name="TextBox 42"/>
            <p:cNvSpPr txBox="1"/>
            <p:nvPr/>
          </p:nvSpPr>
          <p:spPr>
            <a:xfrm>
              <a:off x="0" y="120023"/>
              <a:ext cx="4975238" cy="692777"/>
            </a:xfrm>
            <a:prstGeom prst="rect">
              <a:avLst/>
            </a:prstGeom>
          </p:spPr>
          <p:txBody>
            <a:bodyPr lIns="0" tIns="0" rIns="0" bIns="0" rtlCol="0" anchor="t"/>
            <a:lstStyle/>
            <a:p>
              <a:pPr marL="0" lvl="0" indent="0" algn="ctr">
                <a:lnSpc>
                  <a:spcPts val="3295"/>
                </a:lnSpc>
                <a:spcBef>
                  <a:spcPct val="0"/>
                </a:spcBef>
              </a:pPr>
              <a:r>
                <a:rPr lang="en-US" sz="2600" b="1" u="none" strike="noStrike" dirty="0">
                  <a:solidFill>
                    <a:srgbClr val="000000"/>
                  </a:solidFill>
                  <a:latin typeface="Montserrat Bold"/>
                  <a:ea typeface="Montserrat Bold"/>
                  <a:cs typeface="Montserrat Bold"/>
                  <a:sym typeface="Montserrat Bold"/>
                </a:rPr>
                <a:t>Jeļena Ostapenko</a:t>
              </a:r>
            </a:p>
          </p:txBody>
        </p:sp>
      </p:grpSp>
      <p:grpSp>
        <p:nvGrpSpPr>
          <p:cNvPr id="43" name="Group 43"/>
          <p:cNvGrpSpPr/>
          <p:nvPr/>
        </p:nvGrpSpPr>
        <p:grpSpPr>
          <a:xfrm>
            <a:off x="9518675" y="5187513"/>
            <a:ext cx="3490680" cy="448528"/>
            <a:chOff x="0" y="0"/>
            <a:chExt cx="919356" cy="118131"/>
          </a:xfrm>
        </p:grpSpPr>
        <p:sp>
          <p:nvSpPr>
            <p:cNvPr id="44" name="Freeform 44"/>
            <p:cNvSpPr/>
            <p:nvPr/>
          </p:nvSpPr>
          <p:spPr>
            <a:xfrm>
              <a:off x="0" y="0"/>
              <a:ext cx="919356" cy="118131"/>
            </a:xfrm>
            <a:custGeom>
              <a:avLst/>
              <a:gdLst/>
              <a:ahLst/>
              <a:cxnLst/>
              <a:rect l="l" t="t" r="r" b="b"/>
              <a:pathLst>
                <a:path w="919356" h="118131">
                  <a:moveTo>
                    <a:pt x="0" y="0"/>
                  </a:moveTo>
                  <a:lnTo>
                    <a:pt x="919356" y="0"/>
                  </a:lnTo>
                  <a:lnTo>
                    <a:pt x="919356" y="118131"/>
                  </a:lnTo>
                  <a:lnTo>
                    <a:pt x="0" y="118131"/>
                  </a:lnTo>
                  <a:close/>
                </a:path>
              </a:pathLst>
            </a:custGeom>
            <a:solidFill>
              <a:srgbClr val="09E6A1"/>
            </a:solidFill>
          </p:spPr>
          <p:txBody>
            <a:bodyPr/>
            <a:lstStyle/>
            <a:p>
              <a:endParaRPr lang="lv-LV"/>
            </a:p>
          </p:txBody>
        </p:sp>
        <p:sp>
          <p:nvSpPr>
            <p:cNvPr id="45" name="TextBox 45"/>
            <p:cNvSpPr txBox="1"/>
            <p:nvPr/>
          </p:nvSpPr>
          <p:spPr>
            <a:xfrm>
              <a:off x="0" y="-9525"/>
              <a:ext cx="919356" cy="127656"/>
            </a:xfrm>
            <a:prstGeom prst="rect">
              <a:avLst/>
            </a:prstGeom>
          </p:spPr>
          <p:txBody>
            <a:bodyPr lIns="50800" tIns="50800" rIns="50800" bIns="50800" rtlCol="0" anchor="ctr"/>
            <a:lstStyle/>
            <a:p>
              <a:pPr algn="ctr">
                <a:lnSpc>
                  <a:spcPts val="2340"/>
                </a:lnSpc>
              </a:pPr>
              <a:endParaRPr/>
            </a:p>
          </p:txBody>
        </p:sp>
      </p:grpSp>
      <p:grpSp>
        <p:nvGrpSpPr>
          <p:cNvPr id="46" name="Group 46"/>
          <p:cNvGrpSpPr/>
          <p:nvPr/>
        </p:nvGrpSpPr>
        <p:grpSpPr>
          <a:xfrm>
            <a:off x="13740045" y="5187513"/>
            <a:ext cx="3338280" cy="448528"/>
            <a:chOff x="0" y="0"/>
            <a:chExt cx="879218" cy="118131"/>
          </a:xfrm>
        </p:grpSpPr>
        <p:sp>
          <p:nvSpPr>
            <p:cNvPr id="47" name="Freeform 47"/>
            <p:cNvSpPr/>
            <p:nvPr/>
          </p:nvSpPr>
          <p:spPr>
            <a:xfrm>
              <a:off x="0" y="0"/>
              <a:ext cx="879218" cy="118131"/>
            </a:xfrm>
            <a:custGeom>
              <a:avLst/>
              <a:gdLst/>
              <a:ahLst/>
              <a:cxnLst/>
              <a:rect l="l" t="t" r="r" b="b"/>
              <a:pathLst>
                <a:path w="879218" h="118131">
                  <a:moveTo>
                    <a:pt x="0" y="0"/>
                  </a:moveTo>
                  <a:lnTo>
                    <a:pt x="879218" y="0"/>
                  </a:lnTo>
                  <a:lnTo>
                    <a:pt x="879218" y="118131"/>
                  </a:lnTo>
                  <a:lnTo>
                    <a:pt x="0" y="118131"/>
                  </a:lnTo>
                  <a:close/>
                </a:path>
              </a:pathLst>
            </a:custGeom>
            <a:solidFill>
              <a:srgbClr val="09E6A1"/>
            </a:solidFill>
          </p:spPr>
          <p:txBody>
            <a:bodyPr/>
            <a:lstStyle/>
            <a:p>
              <a:endParaRPr lang="lv-LV"/>
            </a:p>
          </p:txBody>
        </p:sp>
        <p:sp>
          <p:nvSpPr>
            <p:cNvPr id="48" name="TextBox 48"/>
            <p:cNvSpPr txBox="1"/>
            <p:nvPr/>
          </p:nvSpPr>
          <p:spPr>
            <a:xfrm>
              <a:off x="0" y="-9525"/>
              <a:ext cx="879218" cy="127656"/>
            </a:xfrm>
            <a:prstGeom prst="rect">
              <a:avLst/>
            </a:prstGeom>
          </p:spPr>
          <p:txBody>
            <a:bodyPr lIns="50800" tIns="50800" rIns="50800" bIns="50800" rtlCol="0" anchor="ctr"/>
            <a:lstStyle/>
            <a:p>
              <a:pPr algn="ctr">
                <a:lnSpc>
                  <a:spcPts val="2340"/>
                </a:lnSpc>
              </a:pPr>
              <a:endParaRPr/>
            </a:p>
          </p:txBody>
        </p:sp>
      </p:grpSp>
      <p:grpSp>
        <p:nvGrpSpPr>
          <p:cNvPr id="49" name="Group 49"/>
          <p:cNvGrpSpPr/>
          <p:nvPr/>
        </p:nvGrpSpPr>
        <p:grpSpPr>
          <a:xfrm>
            <a:off x="1263716" y="5155532"/>
            <a:ext cx="3208421" cy="597568"/>
            <a:chOff x="0" y="0"/>
            <a:chExt cx="4277894" cy="796757"/>
          </a:xfrm>
        </p:grpSpPr>
        <p:sp>
          <p:nvSpPr>
            <p:cNvPr id="50" name="Freeform 50"/>
            <p:cNvSpPr/>
            <p:nvPr/>
          </p:nvSpPr>
          <p:spPr>
            <a:xfrm>
              <a:off x="0" y="0"/>
              <a:ext cx="4277894" cy="683252"/>
            </a:xfrm>
            <a:custGeom>
              <a:avLst/>
              <a:gdLst/>
              <a:ahLst/>
              <a:cxnLst/>
              <a:rect l="l" t="t" r="r" b="b"/>
              <a:pathLst>
                <a:path w="4277894" h="683252">
                  <a:moveTo>
                    <a:pt x="0" y="0"/>
                  </a:moveTo>
                  <a:lnTo>
                    <a:pt x="4277894" y="0"/>
                  </a:lnTo>
                  <a:lnTo>
                    <a:pt x="4277894" y="683252"/>
                  </a:lnTo>
                  <a:lnTo>
                    <a:pt x="0" y="683252"/>
                  </a:lnTo>
                  <a:close/>
                </a:path>
              </a:pathLst>
            </a:custGeom>
          </p:spPr>
          <p:txBody>
            <a:bodyPr/>
            <a:lstStyle/>
            <a:p>
              <a:endParaRPr lang="lv-LV"/>
            </a:p>
          </p:txBody>
        </p:sp>
        <p:sp>
          <p:nvSpPr>
            <p:cNvPr id="51" name="TextBox 51"/>
            <p:cNvSpPr txBox="1"/>
            <p:nvPr/>
          </p:nvSpPr>
          <p:spPr>
            <a:xfrm>
              <a:off x="0" y="103980"/>
              <a:ext cx="4277893" cy="692777"/>
            </a:xfrm>
            <a:prstGeom prst="rect">
              <a:avLst/>
            </a:prstGeom>
          </p:spPr>
          <p:txBody>
            <a:bodyPr lIns="0" tIns="0" rIns="0" bIns="0" rtlCol="0" anchor="t"/>
            <a:lstStyle/>
            <a:p>
              <a:pPr marL="0" lvl="0" indent="0" algn="ctr">
                <a:lnSpc>
                  <a:spcPts val="3295"/>
                </a:lnSpc>
                <a:spcBef>
                  <a:spcPct val="0"/>
                </a:spcBef>
              </a:pPr>
              <a:r>
                <a:rPr lang="en-US" sz="2600" b="1" u="none" strike="noStrike" dirty="0">
                  <a:solidFill>
                    <a:srgbClr val="000000"/>
                  </a:solidFill>
                  <a:latin typeface="Montserrat Bold"/>
                  <a:ea typeface="Montserrat Bold"/>
                  <a:cs typeface="Montserrat Bold"/>
                  <a:sym typeface="Montserrat Bold"/>
                </a:rPr>
                <a:t>Kristaps </a:t>
              </a:r>
              <a:r>
                <a:rPr lang="en-US" sz="2600" b="1" u="none" strike="noStrike" dirty="0" err="1">
                  <a:solidFill>
                    <a:srgbClr val="000000"/>
                  </a:solidFill>
                  <a:latin typeface="Montserrat Bold"/>
                  <a:ea typeface="Montserrat Bold"/>
                  <a:cs typeface="Montserrat Bold"/>
                  <a:sym typeface="Montserrat Bold"/>
                </a:rPr>
                <a:t>Porziņģis</a:t>
              </a:r>
              <a:endParaRPr lang="en-US" sz="2600" b="1" u="none" strike="noStrike" dirty="0">
                <a:solidFill>
                  <a:srgbClr val="000000"/>
                </a:solidFill>
                <a:latin typeface="Montserrat Bold"/>
                <a:ea typeface="Montserrat Bold"/>
                <a:cs typeface="Montserrat Bold"/>
                <a:sym typeface="Montserrat Bold"/>
              </a:endParaRPr>
            </a:p>
          </p:txBody>
        </p:sp>
      </p:grpSp>
      <p:grpSp>
        <p:nvGrpSpPr>
          <p:cNvPr id="52" name="Group 52"/>
          <p:cNvGrpSpPr/>
          <p:nvPr/>
        </p:nvGrpSpPr>
        <p:grpSpPr>
          <a:xfrm>
            <a:off x="9535595" y="5168463"/>
            <a:ext cx="3496426" cy="584637"/>
            <a:chOff x="0" y="0"/>
            <a:chExt cx="4661901" cy="779515"/>
          </a:xfrm>
        </p:grpSpPr>
        <p:sp>
          <p:nvSpPr>
            <p:cNvPr id="53" name="Freeform 53"/>
            <p:cNvSpPr/>
            <p:nvPr/>
          </p:nvSpPr>
          <p:spPr>
            <a:xfrm>
              <a:off x="0" y="0"/>
              <a:ext cx="4661901" cy="683253"/>
            </a:xfrm>
            <a:custGeom>
              <a:avLst/>
              <a:gdLst/>
              <a:ahLst/>
              <a:cxnLst/>
              <a:rect l="l" t="t" r="r" b="b"/>
              <a:pathLst>
                <a:path w="4661901" h="683253">
                  <a:moveTo>
                    <a:pt x="0" y="0"/>
                  </a:moveTo>
                  <a:lnTo>
                    <a:pt x="4661901" y="0"/>
                  </a:lnTo>
                  <a:lnTo>
                    <a:pt x="4661901" y="683253"/>
                  </a:lnTo>
                  <a:lnTo>
                    <a:pt x="0" y="683253"/>
                  </a:lnTo>
                  <a:close/>
                </a:path>
              </a:pathLst>
            </a:custGeom>
          </p:spPr>
          <p:txBody>
            <a:bodyPr/>
            <a:lstStyle/>
            <a:p>
              <a:endParaRPr lang="lv-LV"/>
            </a:p>
          </p:txBody>
        </p:sp>
        <p:sp>
          <p:nvSpPr>
            <p:cNvPr id="54" name="TextBox 54"/>
            <p:cNvSpPr txBox="1"/>
            <p:nvPr/>
          </p:nvSpPr>
          <p:spPr>
            <a:xfrm>
              <a:off x="0" y="86737"/>
              <a:ext cx="4661901" cy="692778"/>
            </a:xfrm>
            <a:prstGeom prst="rect">
              <a:avLst/>
            </a:prstGeom>
          </p:spPr>
          <p:txBody>
            <a:bodyPr lIns="0" tIns="0" rIns="0" bIns="0" rtlCol="0" anchor="t"/>
            <a:lstStyle/>
            <a:p>
              <a:pPr algn="ctr">
                <a:lnSpc>
                  <a:spcPts val="3295"/>
                </a:lnSpc>
              </a:pPr>
              <a:r>
                <a:rPr lang="en-US" sz="2600" b="1" dirty="0">
                  <a:solidFill>
                    <a:srgbClr val="000000"/>
                  </a:solidFill>
                  <a:latin typeface="Montserrat Bold"/>
                  <a:ea typeface="Montserrat Bold"/>
                  <a:cs typeface="Montserrat Bold"/>
                  <a:sym typeface="Montserrat Bold"/>
                </a:rPr>
                <a:t>Māris </a:t>
              </a:r>
              <a:r>
                <a:rPr lang="en-US" sz="2600" b="1" dirty="0" err="1">
                  <a:solidFill>
                    <a:srgbClr val="000000"/>
                  </a:solidFill>
                  <a:latin typeface="Montserrat Bold"/>
                  <a:ea typeface="Montserrat Bold"/>
                  <a:cs typeface="Montserrat Bold"/>
                  <a:sym typeface="Montserrat Bold"/>
                </a:rPr>
                <a:t>Verpakovskis</a:t>
              </a:r>
              <a:endParaRPr lang="en-US" sz="2600" b="1" dirty="0">
                <a:solidFill>
                  <a:srgbClr val="000000"/>
                </a:solidFill>
                <a:latin typeface="Montserrat Bold"/>
                <a:ea typeface="Montserrat Bold"/>
                <a:cs typeface="Montserrat Bold"/>
                <a:sym typeface="Montserrat Bold"/>
              </a:endParaRPr>
            </a:p>
          </p:txBody>
        </p:sp>
      </p:grpSp>
      <p:grpSp>
        <p:nvGrpSpPr>
          <p:cNvPr id="55" name="Group 55"/>
          <p:cNvGrpSpPr/>
          <p:nvPr/>
        </p:nvGrpSpPr>
        <p:grpSpPr>
          <a:xfrm>
            <a:off x="13797195" y="5155532"/>
            <a:ext cx="3208421" cy="597568"/>
            <a:chOff x="0" y="0"/>
            <a:chExt cx="4277894" cy="796757"/>
          </a:xfrm>
        </p:grpSpPr>
        <p:sp>
          <p:nvSpPr>
            <p:cNvPr id="56" name="Freeform 56"/>
            <p:cNvSpPr/>
            <p:nvPr/>
          </p:nvSpPr>
          <p:spPr>
            <a:xfrm>
              <a:off x="0" y="0"/>
              <a:ext cx="4277894" cy="683252"/>
            </a:xfrm>
            <a:custGeom>
              <a:avLst/>
              <a:gdLst/>
              <a:ahLst/>
              <a:cxnLst/>
              <a:rect l="l" t="t" r="r" b="b"/>
              <a:pathLst>
                <a:path w="4277894" h="683252">
                  <a:moveTo>
                    <a:pt x="0" y="0"/>
                  </a:moveTo>
                  <a:lnTo>
                    <a:pt x="4277894" y="0"/>
                  </a:lnTo>
                  <a:lnTo>
                    <a:pt x="4277894" y="683252"/>
                  </a:lnTo>
                  <a:lnTo>
                    <a:pt x="0" y="683252"/>
                  </a:lnTo>
                  <a:close/>
                </a:path>
              </a:pathLst>
            </a:custGeom>
          </p:spPr>
          <p:txBody>
            <a:bodyPr/>
            <a:lstStyle/>
            <a:p>
              <a:endParaRPr lang="lv-LV"/>
            </a:p>
          </p:txBody>
        </p:sp>
        <p:sp>
          <p:nvSpPr>
            <p:cNvPr id="57" name="TextBox 57"/>
            <p:cNvSpPr txBox="1"/>
            <p:nvPr/>
          </p:nvSpPr>
          <p:spPr>
            <a:xfrm>
              <a:off x="0" y="103980"/>
              <a:ext cx="4277893" cy="692777"/>
            </a:xfrm>
            <a:prstGeom prst="rect">
              <a:avLst/>
            </a:prstGeom>
          </p:spPr>
          <p:txBody>
            <a:bodyPr lIns="0" tIns="0" rIns="0" bIns="0" rtlCol="0" anchor="t"/>
            <a:lstStyle/>
            <a:p>
              <a:pPr marL="0" lvl="0" indent="0" algn="ctr">
                <a:lnSpc>
                  <a:spcPts val="3295"/>
                </a:lnSpc>
                <a:spcBef>
                  <a:spcPct val="0"/>
                </a:spcBef>
              </a:pPr>
              <a:r>
                <a:rPr lang="en-US" sz="2600" b="1" dirty="0">
                  <a:solidFill>
                    <a:srgbClr val="000000"/>
                  </a:solidFill>
                  <a:latin typeface="Montserrat Bold"/>
                  <a:ea typeface="Montserrat Bold"/>
                  <a:cs typeface="Montserrat Bold"/>
                  <a:sym typeface="Montserrat Bold"/>
                </a:rPr>
                <a:t>Artūrs </a:t>
              </a:r>
              <a:r>
                <a:rPr lang="en-US" sz="2600" b="1" dirty="0" err="1">
                  <a:solidFill>
                    <a:srgbClr val="000000"/>
                  </a:solidFill>
                  <a:latin typeface="Montserrat Bold"/>
                  <a:ea typeface="Montserrat Bold"/>
                  <a:cs typeface="Montserrat Bold"/>
                  <a:sym typeface="Montserrat Bold"/>
                </a:rPr>
                <a:t>Šilovs</a:t>
              </a:r>
              <a:endParaRPr lang="en-US" sz="2600" b="1" dirty="0">
                <a:solidFill>
                  <a:srgbClr val="000000"/>
                </a:solidFill>
                <a:latin typeface="Montserrat Bold"/>
                <a:ea typeface="Montserrat Bold"/>
                <a:cs typeface="Montserrat Bold"/>
                <a:sym typeface="Montserrat Bold"/>
              </a:endParaRPr>
            </a:p>
          </p:txBody>
        </p:sp>
      </p:grpSp>
      <p:grpSp>
        <p:nvGrpSpPr>
          <p:cNvPr id="58" name="Group 58"/>
          <p:cNvGrpSpPr/>
          <p:nvPr/>
        </p:nvGrpSpPr>
        <p:grpSpPr>
          <a:xfrm>
            <a:off x="1206016" y="8742338"/>
            <a:ext cx="3342870" cy="448528"/>
            <a:chOff x="0" y="0"/>
            <a:chExt cx="880427" cy="118131"/>
          </a:xfrm>
        </p:grpSpPr>
        <p:sp>
          <p:nvSpPr>
            <p:cNvPr id="59" name="Freeform 59"/>
            <p:cNvSpPr/>
            <p:nvPr/>
          </p:nvSpPr>
          <p:spPr>
            <a:xfrm>
              <a:off x="0" y="0"/>
              <a:ext cx="880427" cy="118131"/>
            </a:xfrm>
            <a:custGeom>
              <a:avLst/>
              <a:gdLst/>
              <a:ahLst/>
              <a:cxnLst/>
              <a:rect l="l" t="t" r="r" b="b"/>
              <a:pathLst>
                <a:path w="880427" h="118131">
                  <a:moveTo>
                    <a:pt x="0" y="0"/>
                  </a:moveTo>
                  <a:lnTo>
                    <a:pt x="880427" y="0"/>
                  </a:lnTo>
                  <a:lnTo>
                    <a:pt x="880427" y="118131"/>
                  </a:lnTo>
                  <a:lnTo>
                    <a:pt x="0" y="118131"/>
                  </a:lnTo>
                  <a:close/>
                </a:path>
              </a:pathLst>
            </a:custGeom>
            <a:solidFill>
              <a:srgbClr val="09E6A1"/>
            </a:solidFill>
          </p:spPr>
          <p:txBody>
            <a:bodyPr/>
            <a:lstStyle/>
            <a:p>
              <a:endParaRPr lang="lv-LV"/>
            </a:p>
          </p:txBody>
        </p:sp>
        <p:sp>
          <p:nvSpPr>
            <p:cNvPr id="60" name="TextBox 60"/>
            <p:cNvSpPr txBox="1"/>
            <p:nvPr/>
          </p:nvSpPr>
          <p:spPr>
            <a:xfrm>
              <a:off x="0" y="-9525"/>
              <a:ext cx="880427" cy="127656"/>
            </a:xfrm>
            <a:prstGeom prst="rect">
              <a:avLst/>
            </a:prstGeom>
          </p:spPr>
          <p:txBody>
            <a:bodyPr lIns="50800" tIns="50800" rIns="50800" bIns="50800" rtlCol="0" anchor="ctr"/>
            <a:lstStyle/>
            <a:p>
              <a:pPr algn="ctr">
                <a:lnSpc>
                  <a:spcPts val="2340"/>
                </a:lnSpc>
              </a:pPr>
              <a:endParaRPr/>
            </a:p>
          </p:txBody>
        </p:sp>
      </p:grpSp>
      <p:grpSp>
        <p:nvGrpSpPr>
          <p:cNvPr id="61" name="Group 61"/>
          <p:cNvGrpSpPr/>
          <p:nvPr/>
        </p:nvGrpSpPr>
        <p:grpSpPr>
          <a:xfrm>
            <a:off x="5442820" y="8742338"/>
            <a:ext cx="3342870" cy="448528"/>
            <a:chOff x="0" y="0"/>
            <a:chExt cx="880427" cy="118131"/>
          </a:xfrm>
        </p:grpSpPr>
        <p:sp>
          <p:nvSpPr>
            <p:cNvPr id="62" name="Freeform 62"/>
            <p:cNvSpPr/>
            <p:nvPr/>
          </p:nvSpPr>
          <p:spPr>
            <a:xfrm>
              <a:off x="0" y="0"/>
              <a:ext cx="880427" cy="118131"/>
            </a:xfrm>
            <a:custGeom>
              <a:avLst/>
              <a:gdLst/>
              <a:ahLst/>
              <a:cxnLst/>
              <a:rect l="l" t="t" r="r" b="b"/>
              <a:pathLst>
                <a:path w="880427" h="118131">
                  <a:moveTo>
                    <a:pt x="0" y="0"/>
                  </a:moveTo>
                  <a:lnTo>
                    <a:pt x="880427" y="0"/>
                  </a:lnTo>
                  <a:lnTo>
                    <a:pt x="880427" y="118131"/>
                  </a:lnTo>
                  <a:lnTo>
                    <a:pt x="0" y="118131"/>
                  </a:lnTo>
                  <a:close/>
                </a:path>
              </a:pathLst>
            </a:custGeom>
            <a:solidFill>
              <a:srgbClr val="09E6A1"/>
            </a:solidFill>
          </p:spPr>
          <p:txBody>
            <a:bodyPr/>
            <a:lstStyle/>
            <a:p>
              <a:endParaRPr lang="lv-LV"/>
            </a:p>
          </p:txBody>
        </p:sp>
        <p:sp>
          <p:nvSpPr>
            <p:cNvPr id="63" name="TextBox 63"/>
            <p:cNvSpPr txBox="1"/>
            <p:nvPr/>
          </p:nvSpPr>
          <p:spPr>
            <a:xfrm>
              <a:off x="0" y="-9525"/>
              <a:ext cx="880427" cy="127656"/>
            </a:xfrm>
            <a:prstGeom prst="rect">
              <a:avLst/>
            </a:prstGeom>
          </p:spPr>
          <p:txBody>
            <a:bodyPr lIns="50800" tIns="50800" rIns="50800" bIns="50800" rtlCol="0" anchor="ctr"/>
            <a:lstStyle/>
            <a:p>
              <a:pPr algn="ctr">
                <a:lnSpc>
                  <a:spcPts val="2340"/>
                </a:lnSpc>
              </a:pPr>
              <a:endParaRPr/>
            </a:p>
          </p:txBody>
        </p:sp>
      </p:grpSp>
      <p:grpSp>
        <p:nvGrpSpPr>
          <p:cNvPr id="64" name="Group 64"/>
          <p:cNvGrpSpPr/>
          <p:nvPr/>
        </p:nvGrpSpPr>
        <p:grpSpPr>
          <a:xfrm>
            <a:off x="9715965" y="8742338"/>
            <a:ext cx="3338280" cy="448528"/>
            <a:chOff x="0" y="0"/>
            <a:chExt cx="879218" cy="118131"/>
          </a:xfrm>
        </p:grpSpPr>
        <p:sp>
          <p:nvSpPr>
            <p:cNvPr id="65" name="Freeform 65"/>
            <p:cNvSpPr/>
            <p:nvPr/>
          </p:nvSpPr>
          <p:spPr>
            <a:xfrm>
              <a:off x="0" y="0"/>
              <a:ext cx="879218" cy="118131"/>
            </a:xfrm>
            <a:custGeom>
              <a:avLst/>
              <a:gdLst/>
              <a:ahLst/>
              <a:cxnLst/>
              <a:rect l="l" t="t" r="r" b="b"/>
              <a:pathLst>
                <a:path w="879218" h="118131">
                  <a:moveTo>
                    <a:pt x="0" y="0"/>
                  </a:moveTo>
                  <a:lnTo>
                    <a:pt x="879218" y="0"/>
                  </a:lnTo>
                  <a:lnTo>
                    <a:pt x="879218" y="118131"/>
                  </a:lnTo>
                  <a:lnTo>
                    <a:pt x="0" y="118131"/>
                  </a:lnTo>
                  <a:close/>
                </a:path>
              </a:pathLst>
            </a:custGeom>
            <a:solidFill>
              <a:srgbClr val="09E6A1"/>
            </a:solidFill>
          </p:spPr>
          <p:txBody>
            <a:bodyPr/>
            <a:lstStyle/>
            <a:p>
              <a:endParaRPr lang="lv-LV"/>
            </a:p>
          </p:txBody>
        </p:sp>
        <p:sp>
          <p:nvSpPr>
            <p:cNvPr id="66" name="TextBox 66"/>
            <p:cNvSpPr txBox="1"/>
            <p:nvPr/>
          </p:nvSpPr>
          <p:spPr>
            <a:xfrm>
              <a:off x="0" y="-9525"/>
              <a:ext cx="879218" cy="127656"/>
            </a:xfrm>
            <a:prstGeom prst="rect">
              <a:avLst/>
            </a:prstGeom>
          </p:spPr>
          <p:txBody>
            <a:bodyPr lIns="50800" tIns="50800" rIns="50800" bIns="50800" rtlCol="0" anchor="ctr"/>
            <a:lstStyle/>
            <a:p>
              <a:pPr algn="ctr">
                <a:lnSpc>
                  <a:spcPts val="2340"/>
                </a:lnSpc>
              </a:pPr>
              <a:endParaRPr/>
            </a:p>
          </p:txBody>
        </p:sp>
      </p:grpSp>
      <p:grpSp>
        <p:nvGrpSpPr>
          <p:cNvPr id="67" name="Group 67"/>
          <p:cNvGrpSpPr/>
          <p:nvPr/>
        </p:nvGrpSpPr>
        <p:grpSpPr>
          <a:xfrm>
            <a:off x="13734560" y="8742338"/>
            <a:ext cx="3338280" cy="448528"/>
            <a:chOff x="0" y="0"/>
            <a:chExt cx="879218" cy="118131"/>
          </a:xfrm>
        </p:grpSpPr>
        <p:sp>
          <p:nvSpPr>
            <p:cNvPr id="68" name="Freeform 68"/>
            <p:cNvSpPr/>
            <p:nvPr/>
          </p:nvSpPr>
          <p:spPr>
            <a:xfrm>
              <a:off x="0" y="0"/>
              <a:ext cx="879218" cy="118131"/>
            </a:xfrm>
            <a:custGeom>
              <a:avLst/>
              <a:gdLst/>
              <a:ahLst/>
              <a:cxnLst/>
              <a:rect l="l" t="t" r="r" b="b"/>
              <a:pathLst>
                <a:path w="879218" h="118131">
                  <a:moveTo>
                    <a:pt x="0" y="0"/>
                  </a:moveTo>
                  <a:lnTo>
                    <a:pt x="879218" y="0"/>
                  </a:lnTo>
                  <a:lnTo>
                    <a:pt x="879218" y="118131"/>
                  </a:lnTo>
                  <a:lnTo>
                    <a:pt x="0" y="118131"/>
                  </a:lnTo>
                  <a:close/>
                </a:path>
              </a:pathLst>
            </a:custGeom>
            <a:solidFill>
              <a:srgbClr val="09E6A1"/>
            </a:solidFill>
          </p:spPr>
          <p:txBody>
            <a:bodyPr/>
            <a:lstStyle/>
            <a:p>
              <a:endParaRPr lang="lv-LV"/>
            </a:p>
          </p:txBody>
        </p:sp>
        <p:sp>
          <p:nvSpPr>
            <p:cNvPr id="69" name="TextBox 69"/>
            <p:cNvSpPr txBox="1"/>
            <p:nvPr/>
          </p:nvSpPr>
          <p:spPr>
            <a:xfrm>
              <a:off x="0" y="-9525"/>
              <a:ext cx="879218" cy="127656"/>
            </a:xfrm>
            <a:prstGeom prst="rect">
              <a:avLst/>
            </a:prstGeom>
          </p:spPr>
          <p:txBody>
            <a:bodyPr lIns="50800" tIns="50800" rIns="50800" bIns="50800" rtlCol="0" anchor="ctr"/>
            <a:lstStyle/>
            <a:p>
              <a:pPr algn="ctr">
                <a:lnSpc>
                  <a:spcPts val="2340"/>
                </a:lnSpc>
              </a:pPr>
              <a:endParaRPr/>
            </a:p>
          </p:txBody>
        </p:sp>
      </p:grpSp>
      <p:grpSp>
        <p:nvGrpSpPr>
          <p:cNvPr id="70" name="Group 70"/>
          <p:cNvGrpSpPr/>
          <p:nvPr/>
        </p:nvGrpSpPr>
        <p:grpSpPr>
          <a:xfrm>
            <a:off x="1263716" y="8710357"/>
            <a:ext cx="3208421" cy="547943"/>
            <a:chOff x="0" y="0"/>
            <a:chExt cx="4277894" cy="730590"/>
          </a:xfrm>
        </p:grpSpPr>
        <p:sp>
          <p:nvSpPr>
            <p:cNvPr id="71" name="Freeform 71"/>
            <p:cNvSpPr/>
            <p:nvPr/>
          </p:nvSpPr>
          <p:spPr>
            <a:xfrm>
              <a:off x="0" y="0"/>
              <a:ext cx="4277894" cy="683252"/>
            </a:xfrm>
            <a:custGeom>
              <a:avLst/>
              <a:gdLst/>
              <a:ahLst/>
              <a:cxnLst/>
              <a:rect l="l" t="t" r="r" b="b"/>
              <a:pathLst>
                <a:path w="4277894" h="683252">
                  <a:moveTo>
                    <a:pt x="0" y="0"/>
                  </a:moveTo>
                  <a:lnTo>
                    <a:pt x="4277894" y="0"/>
                  </a:lnTo>
                  <a:lnTo>
                    <a:pt x="4277894" y="683252"/>
                  </a:lnTo>
                  <a:lnTo>
                    <a:pt x="0" y="683252"/>
                  </a:lnTo>
                  <a:close/>
                </a:path>
              </a:pathLst>
            </a:custGeom>
          </p:spPr>
          <p:txBody>
            <a:bodyPr/>
            <a:lstStyle/>
            <a:p>
              <a:endParaRPr lang="lv-LV"/>
            </a:p>
          </p:txBody>
        </p:sp>
        <p:sp>
          <p:nvSpPr>
            <p:cNvPr id="72" name="TextBox 72"/>
            <p:cNvSpPr txBox="1"/>
            <p:nvPr/>
          </p:nvSpPr>
          <p:spPr>
            <a:xfrm>
              <a:off x="0" y="37813"/>
              <a:ext cx="4277893" cy="692777"/>
            </a:xfrm>
            <a:prstGeom prst="rect">
              <a:avLst/>
            </a:prstGeom>
          </p:spPr>
          <p:txBody>
            <a:bodyPr lIns="0" tIns="0" rIns="0" bIns="0" rtlCol="0" anchor="t"/>
            <a:lstStyle/>
            <a:p>
              <a:pPr marL="0" lvl="0" indent="0" algn="ctr">
                <a:lnSpc>
                  <a:spcPts val="3295"/>
                </a:lnSpc>
                <a:spcBef>
                  <a:spcPct val="0"/>
                </a:spcBef>
              </a:pPr>
              <a:r>
                <a:rPr lang="en-US" sz="2600" b="1" u="none" strike="noStrike" dirty="0">
                  <a:solidFill>
                    <a:srgbClr val="000000"/>
                  </a:solidFill>
                  <a:latin typeface="Montserrat Bold"/>
                  <a:ea typeface="Montserrat Bold"/>
                  <a:cs typeface="Montserrat Bold"/>
                  <a:sym typeface="Montserrat Bold"/>
                </a:rPr>
                <a:t>Artūrs </a:t>
              </a:r>
              <a:r>
                <a:rPr lang="en-US" sz="2600" b="1" u="none" strike="noStrike" dirty="0" err="1">
                  <a:solidFill>
                    <a:srgbClr val="000000"/>
                  </a:solidFill>
                  <a:latin typeface="Montserrat Bold"/>
                  <a:ea typeface="Montserrat Bold"/>
                  <a:cs typeface="Montserrat Bold"/>
                  <a:sym typeface="Montserrat Bold"/>
                </a:rPr>
                <a:t>Irbe</a:t>
              </a:r>
              <a:endParaRPr lang="en-US" sz="2600" b="1" u="none" strike="noStrike" dirty="0">
                <a:solidFill>
                  <a:srgbClr val="000000"/>
                </a:solidFill>
                <a:latin typeface="Montserrat Bold"/>
                <a:ea typeface="Montserrat Bold"/>
                <a:cs typeface="Montserrat Bold"/>
                <a:sym typeface="Montserrat Bold"/>
              </a:endParaRPr>
            </a:p>
          </p:txBody>
        </p:sp>
      </p:grpSp>
      <p:grpSp>
        <p:nvGrpSpPr>
          <p:cNvPr id="73" name="Group 73"/>
          <p:cNvGrpSpPr/>
          <p:nvPr/>
        </p:nvGrpSpPr>
        <p:grpSpPr>
          <a:xfrm>
            <a:off x="5522221" y="8698325"/>
            <a:ext cx="3208421" cy="559975"/>
            <a:chOff x="0" y="0"/>
            <a:chExt cx="4277894" cy="746633"/>
          </a:xfrm>
        </p:grpSpPr>
        <p:sp>
          <p:nvSpPr>
            <p:cNvPr id="74" name="Freeform 74"/>
            <p:cNvSpPr/>
            <p:nvPr/>
          </p:nvSpPr>
          <p:spPr>
            <a:xfrm>
              <a:off x="0" y="0"/>
              <a:ext cx="4277894" cy="683252"/>
            </a:xfrm>
            <a:custGeom>
              <a:avLst/>
              <a:gdLst/>
              <a:ahLst/>
              <a:cxnLst/>
              <a:rect l="l" t="t" r="r" b="b"/>
              <a:pathLst>
                <a:path w="4277894" h="683252">
                  <a:moveTo>
                    <a:pt x="0" y="0"/>
                  </a:moveTo>
                  <a:lnTo>
                    <a:pt x="4277894" y="0"/>
                  </a:lnTo>
                  <a:lnTo>
                    <a:pt x="4277894" y="683252"/>
                  </a:lnTo>
                  <a:lnTo>
                    <a:pt x="0" y="683252"/>
                  </a:lnTo>
                  <a:close/>
                </a:path>
              </a:pathLst>
            </a:custGeom>
          </p:spPr>
          <p:txBody>
            <a:bodyPr/>
            <a:lstStyle/>
            <a:p>
              <a:endParaRPr lang="lv-LV"/>
            </a:p>
          </p:txBody>
        </p:sp>
        <p:sp>
          <p:nvSpPr>
            <p:cNvPr id="75" name="TextBox 75"/>
            <p:cNvSpPr txBox="1"/>
            <p:nvPr/>
          </p:nvSpPr>
          <p:spPr>
            <a:xfrm>
              <a:off x="0" y="53856"/>
              <a:ext cx="4277893" cy="692777"/>
            </a:xfrm>
            <a:prstGeom prst="rect">
              <a:avLst/>
            </a:prstGeom>
          </p:spPr>
          <p:txBody>
            <a:bodyPr lIns="0" tIns="0" rIns="0" bIns="0" rtlCol="0" anchor="t"/>
            <a:lstStyle/>
            <a:p>
              <a:pPr marL="0" lvl="0" indent="0" algn="ctr">
                <a:lnSpc>
                  <a:spcPts val="3295"/>
                </a:lnSpc>
                <a:spcBef>
                  <a:spcPct val="0"/>
                </a:spcBef>
              </a:pPr>
              <a:r>
                <a:rPr lang="en-US" sz="2600" b="1" u="none" strike="noStrike" dirty="0">
                  <a:solidFill>
                    <a:srgbClr val="000000"/>
                  </a:solidFill>
                  <a:latin typeface="Montserrat Bold"/>
                  <a:ea typeface="Montserrat Bold"/>
                  <a:cs typeface="Montserrat Bold"/>
                  <a:sym typeface="Montserrat Bold"/>
                </a:rPr>
                <a:t>Māris </a:t>
              </a:r>
              <a:r>
                <a:rPr lang="en-US" sz="2600" b="1" u="none" strike="noStrike" dirty="0" err="1">
                  <a:solidFill>
                    <a:srgbClr val="000000"/>
                  </a:solidFill>
                  <a:latin typeface="Montserrat Bold"/>
                  <a:ea typeface="Montserrat Bold"/>
                  <a:cs typeface="Montserrat Bold"/>
                  <a:sym typeface="Montserrat Bold"/>
                </a:rPr>
                <a:t>Štrombergs</a:t>
              </a:r>
              <a:endParaRPr lang="en-US" sz="2600" b="1" u="none" strike="noStrike" dirty="0">
                <a:solidFill>
                  <a:srgbClr val="000000"/>
                </a:solidFill>
                <a:latin typeface="Montserrat Bold"/>
                <a:ea typeface="Montserrat Bold"/>
                <a:cs typeface="Montserrat Bold"/>
                <a:sym typeface="Montserrat Bold"/>
              </a:endParaRPr>
            </a:p>
          </p:txBody>
        </p:sp>
      </p:grpSp>
      <p:grpSp>
        <p:nvGrpSpPr>
          <p:cNvPr id="76" name="Group 76"/>
          <p:cNvGrpSpPr/>
          <p:nvPr/>
        </p:nvGrpSpPr>
        <p:grpSpPr>
          <a:xfrm>
            <a:off x="9811289" y="8698325"/>
            <a:ext cx="3208421" cy="559975"/>
            <a:chOff x="0" y="0"/>
            <a:chExt cx="4277894" cy="746633"/>
          </a:xfrm>
        </p:grpSpPr>
        <p:sp>
          <p:nvSpPr>
            <p:cNvPr id="77" name="Freeform 77"/>
            <p:cNvSpPr/>
            <p:nvPr/>
          </p:nvSpPr>
          <p:spPr>
            <a:xfrm>
              <a:off x="0" y="0"/>
              <a:ext cx="4277894" cy="683252"/>
            </a:xfrm>
            <a:custGeom>
              <a:avLst/>
              <a:gdLst/>
              <a:ahLst/>
              <a:cxnLst/>
              <a:rect l="l" t="t" r="r" b="b"/>
              <a:pathLst>
                <a:path w="4277894" h="683252">
                  <a:moveTo>
                    <a:pt x="0" y="0"/>
                  </a:moveTo>
                  <a:lnTo>
                    <a:pt x="4277894" y="0"/>
                  </a:lnTo>
                  <a:lnTo>
                    <a:pt x="4277894" y="683252"/>
                  </a:lnTo>
                  <a:lnTo>
                    <a:pt x="0" y="683252"/>
                  </a:lnTo>
                  <a:close/>
                </a:path>
              </a:pathLst>
            </a:custGeom>
          </p:spPr>
          <p:txBody>
            <a:bodyPr/>
            <a:lstStyle/>
            <a:p>
              <a:endParaRPr lang="lv-LV"/>
            </a:p>
          </p:txBody>
        </p:sp>
        <p:sp>
          <p:nvSpPr>
            <p:cNvPr id="78" name="TextBox 78"/>
            <p:cNvSpPr txBox="1"/>
            <p:nvPr/>
          </p:nvSpPr>
          <p:spPr>
            <a:xfrm>
              <a:off x="0" y="53856"/>
              <a:ext cx="4277893" cy="692777"/>
            </a:xfrm>
            <a:prstGeom prst="rect">
              <a:avLst/>
            </a:prstGeom>
          </p:spPr>
          <p:txBody>
            <a:bodyPr lIns="0" tIns="0" rIns="0" bIns="0" rtlCol="0" anchor="t"/>
            <a:lstStyle/>
            <a:p>
              <a:pPr marL="0" lvl="0" indent="0" algn="ctr">
                <a:lnSpc>
                  <a:spcPts val="3295"/>
                </a:lnSpc>
                <a:spcBef>
                  <a:spcPct val="0"/>
                </a:spcBef>
              </a:pPr>
              <a:r>
                <a:rPr lang="en-US" sz="2600" b="1" u="none" strike="noStrike" dirty="0" err="1">
                  <a:solidFill>
                    <a:srgbClr val="000000"/>
                  </a:solidFill>
                  <a:latin typeface="Montserrat Bold"/>
                  <a:ea typeface="Montserrat Bold"/>
                  <a:cs typeface="Montserrat Bold"/>
                  <a:sym typeface="Montserrat Bold"/>
                </a:rPr>
                <a:t>Uļjana</a:t>
              </a:r>
              <a:r>
                <a:rPr lang="en-US" sz="2600" b="1" u="none" strike="noStrike" dirty="0">
                  <a:solidFill>
                    <a:srgbClr val="000000"/>
                  </a:solidFill>
                  <a:latin typeface="Montserrat Bold"/>
                  <a:ea typeface="Montserrat Bold"/>
                  <a:cs typeface="Montserrat Bold"/>
                  <a:sym typeface="Montserrat Bold"/>
                </a:rPr>
                <a:t> </a:t>
              </a:r>
              <a:r>
                <a:rPr lang="en-US" sz="2600" b="1" u="none" strike="noStrike" dirty="0" err="1">
                  <a:solidFill>
                    <a:srgbClr val="000000"/>
                  </a:solidFill>
                  <a:latin typeface="Montserrat Bold"/>
                  <a:ea typeface="Montserrat Bold"/>
                  <a:cs typeface="Montserrat Bold"/>
                  <a:sym typeface="Montserrat Bold"/>
                </a:rPr>
                <a:t>Semjonova</a:t>
              </a:r>
              <a:endParaRPr lang="en-US" sz="2600" b="1" u="none" strike="noStrike" dirty="0">
                <a:solidFill>
                  <a:srgbClr val="000000"/>
                </a:solidFill>
                <a:latin typeface="Montserrat Bold"/>
                <a:ea typeface="Montserrat Bold"/>
                <a:cs typeface="Montserrat Bold"/>
                <a:sym typeface="Montserrat Bold"/>
              </a:endParaRPr>
            </a:p>
          </p:txBody>
        </p:sp>
      </p:grpSp>
      <p:grpSp>
        <p:nvGrpSpPr>
          <p:cNvPr id="79" name="Group 79"/>
          <p:cNvGrpSpPr/>
          <p:nvPr/>
        </p:nvGrpSpPr>
        <p:grpSpPr>
          <a:xfrm>
            <a:off x="13791710" y="8710357"/>
            <a:ext cx="3208421" cy="547943"/>
            <a:chOff x="0" y="0"/>
            <a:chExt cx="4277894" cy="730590"/>
          </a:xfrm>
        </p:grpSpPr>
        <p:sp>
          <p:nvSpPr>
            <p:cNvPr id="80" name="Freeform 80"/>
            <p:cNvSpPr/>
            <p:nvPr/>
          </p:nvSpPr>
          <p:spPr>
            <a:xfrm>
              <a:off x="0" y="0"/>
              <a:ext cx="4277894" cy="683252"/>
            </a:xfrm>
            <a:custGeom>
              <a:avLst/>
              <a:gdLst/>
              <a:ahLst/>
              <a:cxnLst/>
              <a:rect l="l" t="t" r="r" b="b"/>
              <a:pathLst>
                <a:path w="4277894" h="683252">
                  <a:moveTo>
                    <a:pt x="0" y="0"/>
                  </a:moveTo>
                  <a:lnTo>
                    <a:pt x="4277894" y="0"/>
                  </a:lnTo>
                  <a:lnTo>
                    <a:pt x="4277894" y="683252"/>
                  </a:lnTo>
                  <a:lnTo>
                    <a:pt x="0" y="683252"/>
                  </a:lnTo>
                  <a:close/>
                </a:path>
              </a:pathLst>
            </a:custGeom>
          </p:spPr>
          <p:txBody>
            <a:bodyPr/>
            <a:lstStyle/>
            <a:p>
              <a:endParaRPr lang="lv-LV"/>
            </a:p>
          </p:txBody>
        </p:sp>
        <p:sp>
          <p:nvSpPr>
            <p:cNvPr id="81" name="TextBox 81"/>
            <p:cNvSpPr txBox="1"/>
            <p:nvPr/>
          </p:nvSpPr>
          <p:spPr>
            <a:xfrm>
              <a:off x="0" y="37813"/>
              <a:ext cx="4277893" cy="692777"/>
            </a:xfrm>
            <a:prstGeom prst="rect">
              <a:avLst/>
            </a:prstGeom>
          </p:spPr>
          <p:txBody>
            <a:bodyPr lIns="0" tIns="0" rIns="0" bIns="0" rtlCol="0" anchor="t"/>
            <a:lstStyle/>
            <a:p>
              <a:pPr marL="0" lvl="0" indent="0" algn="ctr">
                <a:lnSpc>
                  <a:spcPts val="3295"/>
                </a:lnSpc>
                <a:spcBef>
                  <a:spcPct val="0"/>
                </a:spcBef>
              </a:pPr>
              <a:r>
                <a:rPr lang="en-US" sz="2600" b="1" u="none" strike="noStrike" dirty="0">
                  <a:solidFill>
                    <a:srgbClr val="000000"/>
                  </a:solidFill>
                  <a:latin typeface="Montserrat Bold"/>
                  <a:ea typeface="Montserrat Bold"/>
                  <a:cs typeface="Montserrat Bold"/>
                  <a:sym typeface="Montserrat Bold"/>
                </a:rPr>
                <a:t>Martins </a:t>
              </a:r>
              <a:r>
                <a:rPr lang="en-US" sz="2600" b="1" u="none" strike="noStrike" dirty="0" err="1">
                  <a:solidFill>
                    <a:srgbClr val="000000"/>
                  </a:solidFill>
                  <a:latin typeface="Montserrat Bold"/>
                  <a:ea typeface="Montserrat Bold"/>
                  <a:cs typeface="Montserrat Bold"/>
                  <a:sym typeface="Montserrat Bold"/>
                </a:rPr>
                <a:t>Dukurs</a:t>
              </a:r>
              <a:endParaRPr lang="en-US" sz="2600" b="1" u="none" strike="noStrike" dirty="0">
                <a:solidFill>
                  <a:srgbClr val="000000"/>
                </a:solidFill>
                <a:latin typeface="Montserrat Bold"/>
                <a:ea typeface="Montserrat Bold"/>
                <a:cs typeface="Montserrat Bold"/>
                <a:sym typeface="Montserrat Bold"/>
              </a:endParaRPr>
            </a:p>
          </p:txBody>
        </p:sp>
      </p:grpSp>
      <p:grpSp>
        <p:nvGrpSpPr>
          <p:cNvPr id="82" name="Group 82"/>
          <p:cNvGrpSpPr/>
          <p:nvPr/>
        </p:nvGrpSpPr>
        <p:grpSpPr>
          <a:xfrm>
            <a:off x="1206016" y="5636040"/>
            <a:ext cx="3338280" cy="499006"/>
            <a:chOff x="0" y="0"/>
            <a:chExt cx="4451040" cy="665342"/>
          </a:xfrm>
        </p:grpSpPr>
        <p:sp>
          <p:nvSpPr>
            <p:cNvPr id="83" name="Freeform 83"/>
            <p:cNvSpPr/>
            <p:nvPr/>
          </p:nvSpPr>
          <p:spPr>
            <a:xfrm>
              <a:off x="0" y="0"/>
              <a:ext cx="4451040" cy="665342"/>
            </a:xfrm>
            <a:custGeom>
              <a:avLst/>
              <a:gdLst/>
              <a:ahLst/>
              <a:cxnLst/>
              <a:rect l="l" t="t" r="r" b="b"/>
              <a:pathLst>
                <a:path w="4451040" h="665342">
                  <a:moveTo>
                    <a:pt x="0" y="0"/>
                  </a:moveTo>
                  <a:lnTo>
                    <a:pt x="4451040" y="0"/>
                  </a:lnTo>
                  <a:lnTo>
                    <a:pt x="4451040" y="665342"/>
                  </a:lnTo>
                  <a:lnTo>
                    <a:pt x="0" y="665342"/>
                  </a:lnTo>
                  <a:close/>
                </a:path>
              </a:pathLst>
            </a:custGeom>
          </p:spPr>
          <p:txBody>
            <a:bodyPr/>
            <a:lstStyle/>
            <a:p>
              <a:endParaRPr lang="lv-LV"/>
            </a:p>
          </p:txBody>
        </p:sp>
        <p:sp>
          <p:nvSpPr>
            <p:cNvPr id="84" name="TextBox 84"/>
            <p:cNvSpPr txBox="1"/>
            <p:nvPr/>
          </p:nvSpPr>
          <p:spPr>
            <a:xfrm>
              <a:off x="0" y="-38100"/>
              <a:ext cx="4451040" cy="703442"/>
            </a:xfrm>
            <a:prstGeom prst="rect">
              <a:avLst/>
            </a:prstGeom>
          </p:spPr>
          <p:txBody>
            <a:bodyPr lIns="0" tIns="0" rIns="0" bIns="0" rtlCol="0" anchor="t"/>
            <a:lstStyle/>
            <a:p>
              <a:pPr algn="ctr">
                <a:lnSpc>
                  <a:spcPts val="2800"/>
                </a:lnSpc>
              </a:pPr>
              <a:r>
                <a:rPr lang="en-US" sz="2000">
                  <a:solidFill>
                    <a:srgbClr val="000000"/>
                  </a:solidFill>
                  <a:latin typeface="Montserrat"/>
                  <a:ea typeface="Montserrat"/>
                  <a:cs typeface="Montserrat"/>
                  <a:sym typeface="Montserrat"/>
                </a:rPr>
                <a:t> NBA champion </a:t>
              </a:r>
            </a:p>
          </p:txBody>
        </p:sp>
      </p:grpSp>
      <p:grpSp>
        <p:nvGrpSpPr>
          <p:cNvPr id="85" name="Group 85"/>
          <p:cNvGrpSpPr/>
          <p:nvPr/>
        </p:nvGrpSpPr>
        <p:grpSpPr>
          <a:xfrm>
            <a:off x="5382495" y="5636040"/>
            <a:ext cx="3338280" cy="499006"/>
            <a:chOff x="0" y="0"/>
            <a:chExt cx="4451040" cy="665342"/>
          </a:xfrm>
        </p:grpSpPr>
        <p:sp>
          <p:nvSpPr>
            <p:cNvPr id="86" name="Freeform 86"/>
            <p:cNvSpPr/>
            <p:nvPr/>
          </p:nvSpPr>
          <p:spPr>
            <a:xfrm>
              <a:off x="0" y="0"/>
              <a:ext cx="4451040" cy="665342"/>
            </a:xfrm>
            <a:custGeom>
              <a:avLst/>
              <a:gdLst/>
              <a:ahLst/>
              <a:cxnLst/>
              <a:rect l="l" t="t" r="r" b="b"/>
              <a:pathLst>
                <a:path w="4451040" h="665342">
                  <a:moveTo>
                    <a:pt x="0" y="0"/>
                  </a:moveTo>
                  <a:lnTo>
                    <a:pt x="4451040" y="0"/>
                  </a:lnTo>
                  <a:lnTo>
                    <a:pt x="4451040" y="665342"/>
                  </a:lnTo>
                  <a:lnTo>
                    <a:pt x="0" y="665342"/>
                  </a:lnTo>
                  <a:close/>
                </a:path>
              </a:pathLst>
            </a:custGeom>
          </p:spPr>
          <p:txBody>
            <a:bodyPr/>
            <a:lstStyle/>
            <a:p>
              <a:endParaRPr lang="lv-LV"/>
            </a:p>
          </p:txBody>
        </p:sp>
        <p:sp>
          <p:nvSpPr>
            <p:cNvPr id="87" name="TextBox 87"/>
            <p:cNvSpPr txBox="1"/>
            <p:nvPr/>
          </p:nvSpPr>
          <p:spPr>
            <a:xfrm>
              <a:off x="0" y="-38100"/>
              <a:ext cx="4451040" cy="703442"/>
            </a:xfrm>
            <a:prstGeom prst="rect">
              <a:avLst/>
            </a:prstGeom>
          </p:spPr>
          <p:txBody>
            <a:bodyPr lIns="0" tIns="0" rIns="0" bIns="0" rtlCol="0" anchor="t"/>
            <a:lstStyle/>
            <a:p>
              <a:pPr marL="0" lvl="0" indent="0" algn="ctr">
                <a:lnSpc>
                  <a:spcPts val="2800"/>
                </a:lnSpc>
                <a:spcBef>
                  <a:spcPct val="0"/>
                </a:spcBef>
              </a:pPr>
              <a:r>
                <a:rPr lang="en-US" sz="2000">
                  <a:solidFill>
                    <a:srgbClr val="000000"/>
                  </a:solidFill>
                  <a:latin typeface="Montserrat"/>
                  <a:ea typeface="Montserrat"/>
                  <a:cs typeface="Montserrat"/>
                  <a:sym typeface="Montserrat"/>
                </a:rPr>
                <a:t>G</a:t>
              </a:r>
              <a:r>
                <a:rPr lang="en-US" sz="2000" u="none" strike="noStrike">
                  <a:solidFill>
                    <a:srgbClr val="000000"/>
                  </a:solidFill>
                  <a:latin typeface="Montserrat"/>
                  <a:ea typeface="Montserrat"/>
                  <a:cs typeface="Montserrat"/>
                  <a:sym typeface="Montserrat"/>
                </a:rPr>
                <a:t>rand Slam champion</a:t>
              </a:r>
            </a:p>
          </p:txBody>
        </p:sp>
      </p:grpSp>
      <p:grpSp>
        <p:nvGrpSpPr>
          <p:cNvPr id="88" name="Group 88"/>
          <p:cNvGrpSpPr/>
          <p:nvPr/>
        </p:nvGrpSpPr>
        <p:grpSpPr>
          <a:xfrm>
            <a:off x="9558975" y="5636040"/>
            <a:ext cx="3495270" cy="750415"/>
            <a:chOff x="0" y="0"/>
            <a:chExt cx="4660360" cy="1000554"/>
          </a:xfrm>
        </p:grpSpPr>
        <p:sp>
          <p:nvSpPr>
            <p:cNvPr id="89" name="Freeform 89"/>
            <p:cNvSpPr/>
            <p:nvPr/>
          </p:nvSpPr>
          <p:spPr>
            <a:xfrm>
              <a:off x="0" y="0"/>
              <a:ext cx="4660360" cy="1000554"/>
            </a:xfrm>
            <a:custGeom>
              <a:avLst/>
              <a:gdLst/>
              <a:ahLst/>
              <a:cxnLst/>
              <a:rect l="l" t="t" r="r" b="b"/>
              <a:pathLst>
                <a:path w="4660360" h="1000554">
                  <a:moveTo>
                    <a:pt x="0" y="0"/>
                  </a:moveTo>
                  <a:lnTo>
                    <a:pt x="4660360" y="0"/>
                  </a:lnTo>
                  <a:lnTo>
                    <a:pt x="4660360" y="1000554"/>
                  </a:lnTo>
                  <a:lnTo>
                    <a:pt x="0" y="1000554"/>
                  </a:lnTo>
                  <a:close/>
                </a:path>
              </a:pathLst>
            </a:custGeom>
          </p:spPr>
          <p:txBody>
            <a:bodyPr/>
            <a:lstStyle/>
            <a:p>
              <a:endParaRPr lang="lv-LV"/>
            </a:p>
          </p:txBody>
        </p:sp>
        <p:sp>
          <p:nvSpPr>
            <p:cNvPr id="90" name="TextBox 90"/>
            <p:cNvSpPr txBox="1"/>
            <p:nvPr/>
          </p:nvSpPr>
          <p:spPr>
            <a:xfrm>
              <a:off x="0" y="-38100"/>
              <a:ext cx="4660360" cy="1038654"/>
            </a:xfrm>
            <a:prstGeom prst="rect">
              <a:avLst/>
            </a:prstGeom>
          </p:spPr>
          <p:txBody>
            <a:bodyPr lIns="0" tIns="0" rIns="0" bIns="0" rtlCol="0" anchor="t"/>
            <a:lstStyle/>
            <a:p>
              <a:pPr marL="0" lvl="0" indent="0" algn="ctr">
                <a:lnSpc>
                  <a:spcPts val="2800"/>
                </a:lnSpc>
                <a:spcBef>
                  <a:spcPct val="0"/>
                </a:spcBef>
              </a:pPr>
              <a:r>
                <a:rPr lang="en-US" sz="2000">
                  <a:solidFill>
                    <a:srgbClr val="000000"/>
                  </a:solidFill>
                  <a:latin typeface="Montserrat"/>
                  <a:ea typeface="Montserrat"/>
                  <a:cs typeface="Montserrat"/>
                  <a:sym typeface="Montserrat"/>
                </a:rPr>
                <a:t>Ch</a:t>
              </a:r>
              <a:r>
                <a:rPr lang="en-US" sz="2000" u="none" strike="noStrike">
                  <a:solidFill>
                    <a:srgbClr val="000000"/>
                  </a:solidFill>
                  <a:latin typeface="Montserrat"/>
                  <a:ea typeface="Montserrat"/>
                  <a:cs typeface="Montserrat"/>
                  <a:sym typeface="Montserrat"/>
                </a:rPr>
                <a:t>ampions League and </a:t>
              </a:r>
            </a:p>
            <a:p>
              <a:pPr marL="0" lvl="0" indent="0" algn="ctr">
                <a:lnSpc>
                  <a:spcPts val="2800"/>
                </a:lnSpc>
                <a:spcBef>
                  <a:spcPct val="0"/>
                </a:spcBef>
              </a:pPr>
              <a:r>
                <a:rPr lang="en-US" sz="2000" u="none" strike="noStrike">
                  <a:solidFill>
                    <a:srgbClr val="000000"/>
                  </a:solidFill>
                  <a:latin typeface="Montserrat"/>
                  <a:ea typeface="Montserrat"/>
                  <a:cs typeface="Montserrat"/>
                  <a:sym typeface="Montserrat"/>
                </a:rPr>
                <a:t>Euro 2004 striker</a:t>
              </a:r>
            </a:p>
          </p:txBody>
        </p:sp>
      </p:grpSp>
      <p:grpSp>
        <p:nvGrpSpPr>
          <p:cNvPr id="91" name="Group 91"/>
          <p:cNvGrpSpPr/>
          <p:nvPr/>
        </p:nvGrpSpPr>
        <p:grpSpPr>
          <a:xfrm>
            <a:off x="13737750" y="5636040"/>
            <a:ext cx="3338280" cy="924471"/>
            <a:chOff x="0" y="0"/>
            <a:chExt cx="4451040" cy="1232629"/>
          </a:xfrm>
        </p:grpSpPr>
        <p:sp>
          <p:nvSpPr>
            <p:cNvPr id="92" name="Freeform 92"/>
            <p:cNvSpPr/>
            <p:nvPr/>
          </p:nvSpPr>
          <p:spPr>
            <a:xfrm>
              <a:off x="0" y="0"/>
              <a:ext cx="4451040" cy="1232629"/>
            </a:xfrm>
            <a:custGeom>
              <a:avLst/>
              <a:gdLst/>
              <a:ahLst/>
              <a:cxnLst/>
              <a:rect l="l" t="t" r="r" b="b"/>
              <a:pathLst>
                <a:path w="4451040" h="1232629">
                  <a:moveTo>
                    <a:pt x="0" y="0"/>
                  </a:moveTo>
                  <a:lnTo>
                    <a:pt x="4451040" y="0"/>
                  </a:lnTo>
                  <a:lnTo>
                    <a:pt x="4451040" y="1232629"/>
                  </a:lnTo>
                  <a:lnTo>
                    <a:pt x="0" y="1232629"/>
                  </a:lnTo>
                  <a:close/>
                </a:path>
              </a:pathLst>
            </a:custGeom>
          </p:spPr>
          <p:txBody>
            <a:bodyPr/>
            <a:lstStyle/>
            <a:p>
              <a:endParaRPr lang="lv-LV"/>
            </a:p>
          </p:txBody>
        </p:sp>
        <p:sp>
          <p:nvSpPr>
            <p:cNvPr id="93" name="TextBox 93"/>
            <p:cNvSpPr txBox="1"/>
            <p:nvPr/>
          </p:nvSpPr>
          <p:spPr>
            <a:xfrm>
              <a:off x="0" y="-28575"/>
              <a:ext cx="4451040" cy="1261204"/>
            </a:xfrm>
            <a:prstGeom prst="rect">
              <a:avLst/>
            </a:prstGeom>
          </p:spPr>
          <p:txBody>
            <a:bodyPr lIns="0" tIns="0" rIns="0" bIns="0" rtlCol="0" anchor="t"/>
            <a:lstStyle/>
            <a:p>
              <a:pPr marL="0" lvl="0" indent="0" algn="ctr">
                <a:lnSpc>
                  <a:spcPts val="2380"/>
                </a:lnSpc>
                <a:spcBef>
                  <a:spcPct val="0"/>
                </a:spcBef>
              </a:pPr>
              <a:endParaRPr/>
            </a:p>
          </p:txBody>
        </p:sp>
      </p:grpSp>
      <p:grpSp>
        <p:nvGrpSpPr>
          <p:cNvPr id="94" name="Group 94"/>
          <p:cNvGrpSpPr/>
          <p:nvPr/>
        </p:nvGrpSpPr>
        <p:grpSpPr>
          <a:xfrm>
            <a:off x="1206016" y="9184100"/>
            <a:ext cx="3342870" cy="1102890"/>
            <a:chOff x="0" y="0"/>
            <a:chExt cx="4457160" cy="1470520"/>
          </a:xfrm>
        </p:grpSpPr>
        <p:sp>
          <p:nvSpPr>
            <p:cNvPr id="95" name="Freeform 95"/>
            <p:cNvSpPr/>
            <p:nvPr/>
          </p:nvSpPr>
          <p:spPr>
            <a:xfrm>
              <a:off x="0" y="0"/>
              <a:ext cx="4457160" cy="1470520"/>
            </a:xfrm>
            <a:custGeom>
              <a:avLst/>
              <a:gdLst/>
              <a:ahLst/>
              <a:cxnLst/>
              <a:rect l="l" t="t" r="r" b="b"/>
              <a:pathLst>
                <a:path w="4457160" h="1470520">
                  <a:moveTo>
                    <a:pt x="0" y="0"/>
                  </a:moveTo>
                  <a:lnTo>
                    <a:pt x="4457160" y="0"/>
                  </a:lnTo>
                  <a:lnTo>
                    <a:pt x="4457160" y="1470520"/>
                  </a:lnTo>
                  <a:lnTo>
                    <a:pt x="0" y="1470520"/>
                  </a:lnTo>
                  <a:close/>
                </a:path>
              </a:pathLst>
            </a:custGeom>
          </p:spPr>
          <p:txBody>
            <a:bodyPr/>
            <a:lstStyle/>
            <a:p>
              <a:endParaRPr lang="lv-LV"/>
            </a:p>
          </p:txBody>
        </p:sp>
        <p:sp>
          <p:nvSpPr>
            <p:cNvPr id="96" name="TextBox 96"/>
            <p:cNvSpPr txBox="1"/>
            <p:nvPr/>
          </p:nvSpPr>
          <p:spPr>
            <a:xfrm>
              <a:off x="0" y="-38100"/>
              <a:ext cx="4457160" cy="1508620"/>
            </a:xfrm>
            <a:prstGeom prst="rect">
              <a:avLst/>
            </a:prstGeom>
          </p:spPr>
          <p:txBody>
            <a:bodyPr lIns="0" tIns="0" rIns="0" bIns="0" rtlCol="0" anchor="t"/>
            <a:lstStyle/>
            <a:p>
              <a:pPr marL="0" lvl="0" indent="0" algn="ctr">
                <a:lnSpc>
                  <a:spcPts val="2800"/>
                </a:lnSpc>
                <a:spcBef>
                  <a:spcPct val="0"/>
                </a:spcBef>
              </a:pPr>
              <a:r>
                <a:rPr lang="en-US" sz="2000">
                  <a:solidFill>
                    <a:srgbClr val="000000"/>
                  </a:solidFill>
                  <a:latin typeface="Montserrat"/>
                  <a:ea typeface="Montserrat"/>
                  <a:cs typeface="Montserrat"/>
                  <a:sym typeface="Montserrat"/>
                </a:rPr>
                <a:t>I</a:t>
              </a:r>
              <a:r>
                <a:rPr lang="en-US" sz="2000" u="none" strike="noStrike">
                  <a:solidFill>
                    <a:srgbClr val="000000"/>
                  </a:solidFill>
                  <a:latin typeface="Montserrat"/>
                  <a:ea typeface="Montserrat"/>
                  <a:cs typeface="Montserrat"/>
                  <a:sym typeface="Montserrat"/>
                </a:rPr>
                <a:t>conic Latvian </a:t>
              </a:r>
            </a:p>
            <a:p>
              <a:pPr marL="0" lvl="0" indent="0" algn="ctr">
                <a:lnSpc>
                  <a:spcPts val="2800"/>
                </a:lnSpc>
                <a:spcBef>
                  <a:spcPct val="0"/>
                </a:spcBef>
              </a:pPr>
              <a:r>
                <a:rPr lang="en-US" sz="2000" u="none" strike="noStrike">
                  <a:solidFill>
                    <a:srgbClr val="000000"/>
                  </a:solidFill>
                  <a:latin typeface="Montserrat"/>
                  <a:ea typeface="Montserrat"/>
                  <a:cs typeface="Montserrat"/>
                  <a:sym typeface="Montserrat"/>
                </a:rPr>
                <a:t>NHL goalkeeper</a:t>
              </a:r>
            </a:p>
            <a:p>
              <a:pPr marL="0" lvl="0" indent="0" algn="ctr">
                <a:lnSpc>
                  <a:spcPts val="2800"/>
                </a:lnSpc>
                <a:spcBef>
                  <a:spcPct val="0"/>
                </a:spcBef>
              </a:pPr>
              <a:endParaRPr lang="en-US" sz="2000" u="none" strike="noStrike">
                <a:solidFill>
                  <a:srgbClr val="000000"/>
                </a:solidFill>
                <a:latin typeface="Montserrat"/>
                <a:ea typeface="Montserrat"/>
                <a:cs typeface="Montserrat"/>
                <a:sym typeface="Montserrat"/>
              </a:endParaRPr>
            </a:p>
          </p:txBody>
        </p:sp>
      </p:grpSp>
      <p:grpSp>
        <p:nvGrpSpPr>
          <p:cNvPr id="97" name="Group 97"/>
          <p:cNvGrpSpPr/>
          <p:nvPr/>
        </p:nvGrpSpPr>
        <p:grpSpPr>
          <a:xfrm>
            <a:off x="5752996" y="9184100"/>
            <a:ext cx="2777910" cy="750415"/>
            <a:chOff x="0" y="0"/>
            <a:chExt cx="3703880" cy="1000554"/>
          </a:xfrm>
        </p:grpSpPr>
        <p:sp>
          <p:nvSpPr>
            <p:cNvPr id="98" name="Freeform 98"/>
            <p:cNvSpPr/>
            <p:nvPr/>
          </p:nvSpPr>
          <p:spPr>
            <a:xfrm>
              <a:off x="0" y="0"/>
              <a:ext cx="3703880" cy="1000554"/>
            </a:xfrm>
            <a:custGeom>
              <a:avLst/>
              <a:gdLst/>
              <a:ahLst/>
              <a:cxnLst/>
              <a:rect l="l" t="t" r="r" b="b"/>
              <a:pathLst>
                <a:path w="3703880" h="1000554">
                  <a:moveTo>
                    <a:pt x="0" y="0"/>
                  </a:moveTo>
                  <a:lnTo>
                    <a:pt x="3703880" y="0"/>
                  </a:lnTo>
                  <a:lnTo>
                    <a:pt x="3703880" y="1000554"/>
                  </a:lnTo>
                  <a:lnTo>
                    <a:pt x="0" y="1000554"/>
                  </a:lnTo>
                  <a:close/>
                </a:path>
              </a:pathLst>
            </a:custGeom>
          </p:spPr>
          <p:txBody>
            <a:bodyPr/>
            <a:lstStyle/>
            <a:p>
              <a:endParaRPr lang="lv-LV"/>
            </a:p>
          </p:txBody>
        </p:sp>
        <p:sp>
          <p:nvSpPr>
            <p:cNvPr id="99" name="TextBox 99"/>
            <p:cNvSpPr txBox="1"/>
            <p:nvPr/>
          </p:nvSpPr>
          <p:spPr>
            <a:xfrm>
              <a:off x="0" y="-38100"/>
              <a:ext cx="3703880" cy="1038654"/>
            </a:xfrm>
            <a:prstGeom prst="rect">
              <a:avLst/>
            </a:prstGeom>
          </p:spPr>
          <p:txBody>
            <a:bodyPr lIns="0" tIns="0" rIns="0" bIns="0" rtlCol="0" anchor="t"/>
            <a:lstStyle/>
            <a:p>
              <a:pPr marL="0" lvl="0" indent="0" algn="ctr">
                <a:lnSpc>
                  <a:spcPts val="2800"/>
                </a:lnSpc>
                <a:spcBef>
                  <a:spcPct val="0"/>
                </a:spcBef>
              </a:pPr>
              <a:r>
                <a:rPr lang="en-US" sz="2000" u="none" strike="noStrike">
                  <a:solidFill>
                    <a:srgbClr val="000000"/>
                  </a:solidFill>
                  <a:latin typeface="Montserrat"/>
                  <a:ea typeface="Montserrat"/>
                  <a:cs typeface="Montserrat"/>
                  <a:sym typeface="Montserrat"/>
                </a:rPr>
                <a:t>Two‑time Olympic BMX champion</a:t>
              </a:r>
            </a:p>
          </p:txBody>
        </p:sp>
      </p:grpSp>
      <p:grpSp>
        <p:nvGrpSpPr>
          <p:cNvPr id="100" name="Group 100"/>
          <p:cNvGrpSpPr/>
          <p:nvPr/>
        </p:nvGrpSpPr>
        <p:grpSpPr>
          <a:xfrm>
            <a:off x="13734560" y="9184100"/>
            <a:ext cx="3524740" cy="750415"/>
            <a:chOff x="0" y="0"/>
            <a:chExt cx="4699653" cy="1000554"/>
          </a:xfrm>
        </p:grpSpPr>
        <p:sp>
          <p:nvSpPr>
            <p:cNvPr id="101" name="Freeform 101"/>
            <p:cNvSpPr/>
            <p:nvPr/>
          </p:nvSpPr>
          <p:spPr>
            <a:xfrm>
              <a:off x="0" y="0"/>
              <a:ext cx="4699653" cy="1000554"/>
            </a:xfrm>
            <a:custGeom>
              <a:avLst/>
              <a:gdLst/>
              <a:ahLst/>
              <a:cxnLst/>
              <a:rect l="l" t="t" r="r" b="b"/>
              <a:pathLst>
                <a:path w="4699653" h="1000554">
                  <a:moveTo>
                    <a:pt x="0" y="0"/>
                  </a:moveTo>
                  <a:lnTo>
                    <a:pt x="4699653" y="0"/>
                  </a:lnTo>
                  <a:lnTo>
                    <a:pt x="4699653" y="1000554"/>
                  </a:lnTo>
                  <a:lnTo>
                    <a:pt x="0" y="1000554"/>
                  </a:lnTo>
                  <a:close/>
                </a:path>
              </a:pathLst>
            </a:custGeom>
          </p:spPr>
          <p:txBody>
            <a:bodyPr/>
            <a:lstStyle/>
            <a:p>
              <a:endParaRPr lang="lv-LV"/>
            </a:p>
          </p:txBody>
        </p:sp>
        <p:sp>
          <p:nvSpPr>
            <p:cNvPr id="102" name="TextBox 102"/>
            <p:cNvSpPr txBox="1"/>
            <p:nvPr/>
          </p:nvSpPr>
          <p:spPr>
            <a:xfrm>
              <a:off x="0" y="-38100"/>
              <a:ext cx="4699653" cy="1038654"/>
            </a:xfrm>
            <a:prstGeom prst="rect">
              <a:avLst/>
            </a:prstGeom>
          </p:spPr>
          <p:txBody>
            <a:bodyPr lIns="0" tIns="0" rIns="0" bIns="0" rtlCol="0" anchor="t"/>
            <a:lstStyle/>
            <a:p>
              <a:pPr marL="0" lvl="0" indent="0" algn="ctr">
                <a:lnSpc>
                  <a:spcPts val="2800"/>
                </a:lnSpc>
                <a:spcBef>
                  <a:spcPct val="0"/>
                </a:spcBef>
              </a:pPr>
              <a:r>
                <a:rPr lang="en-US" sz="2000">
                  <a:solidFill>
                    <a:srgbClr val="000000"/>
                  </a:solidFill>
                  <a:latin typeface="Montserrat"/>
                  <a:ea typeface="Montserrat"/>
                  <a:cs typeface="Montserrat"/>
                  <a:sym typeface="Montserrat"/>
                </a:rPr>
                <a:t>On</a:t>
              </a:r>
              <a:r>
                <a:rPr lang="en-US" sz="2000" u="none" strike="noStrike">
                  <a:solidFill>
                    <a:srgbClr val="000000"/>
                  </a:solidFill>
                  <a:latin typeface="Montserrat"/>
                  <a:ea typeface="Montserrat"/>
                  <a:cs typeface="Montserrat"/>
                  <a:sym typeface="Montserrat"/>
                </a:rPr>
                <a:t>e of the most decorated athletes in skeleton history</a:t>
              </a:r>
            </a:p>
          </p:txBody>
        </p:sp>
      </p:grpSp>
      <p:grpSp>
        <p:nvGrpSpPr>
          <p:cNvPr id="103" name="Group 103"/>
          <p:cNvGrpSpPr/>
          <p:nvPr/>
        </p:nvGrpSpPr>
        <p:grpSpPr>
          <a:xfrm>
            <a:off x="13367462" y="5636040"/>
            <a:ext cx="4155037" cy="750415"/>
            <a:chOff x="0" y="0"/>
            <a:chExt cx="5540050" cy="1000554"/>
          </a:xfrm>
        </p:grpSpPr>
        <p:sp>
          <p:nvSpPr>
            <p:cNvPr id="104" name="Freeform 104"/>
            <p:cNvSpPr/>
            <p:nvPr/>
          </p:nvSpPr>
          <p:spPr>
            <a:xfrm>
              <a:off x="0" y="0"/>
              <a:ext cx="5540050" cy="1000554"/>
            </a:xfrm>
            <a:custGeom>
              <a:avLst/>
              <a:gdLst/>
              <a:ahLst/>
              <a:cxnLst/>
              <a:rect l="l" t="t" r="r" b="b"/>
              <a:pathLst>
                <a:path w="5540050" h="1000554">
                  <a:moveTo>
                    <a:pt x="0" y="0"/>
                  </a:moveTo>
                  <a:lnTo>
                    <a:pt x="5540050" y="0"/>
                  </a:lnTo>
                  <a:lnTo>
                    <a:pt x="5540050" y="1000554"/>
                  </a:lnTo>
                  <a:lnTo>
                    <a:pt x="0" y="1000554"/>
                  </a:lnTo>
                  <a:close/>
                </a:path>
              </a:pathLst>
            </a:custGeom>
          </p:spPr>
          <p:txBody>
            <a:bodyPr/>
            <a:lstStyle/>
            <a:p>
              <a:endParaRPr lang="lv-LV"/>
            </a:p>
          </p:txBody>
        </p:sp>
        <p:sp>
          <p:nvSpPr>
            <p:cNvPr id="105" name="TextBox 105"/>
            <p:cNvSpPr txBox="1"/>
            <p:nvPr/>
          </p:nvSpPr>
          <p:spPr>
            <a:xfrm>
              <a:off x="0" y="-38100"/>
              <a:ext cx="5540050" cy="1038654"/>
            </a:xfrm>
            <a:prstGeom prst="rect">
              <a:avLst/>
            </a:prstGeom>
          </p:spPr>
          <p:txBody>
            <a:bodyPr lIns="0" tIns="0" rIns="0" bIns="0" rtlCol="0" anchor="t"/>
            <a:lstStyle/>
            <a:p>
              <a:pPr marL="0" lvl="0" indent="0" algn="ctr">
                <a:lnSpc>
                  <a:spcPts val="2800"/>
                </a:lnSpc>
                <a:spcBef>
                  <a:spcPct val="0"/>
                </a:spcBef>
              </a:pPr>
              <a:r>
                <a:rPr lang="en-US" sz="2000">
                  <a:solidFill>
                    <a:srgbClr val="000000"/>
                  </a:solidFill>
                  <a:latin typeface="Montserrat"/>
                  <a:ea typeface="Montserrat"/>
                  <a:cs typeface="Montserrat"/>
                  <a:sym typeface="Montserrat"/>
                </a:rPr>
                <a:t>NHL playoff br</a:t>
              </a:r>
              <a:r>
                <a:rPr lang="en-US" sz="2000" u="none" strike="noStrike">
                  <a:solidFill>
                    <a:srgbClr val="000000"/>
                  </a:solidFill>
                  <a:latin typeface="Montserrat"/>
                  <a:ea typeface="Montserrat"/>
                  <a:cs typeface="Montserrat"/>
                  <a:sym typeface="Montserrat"/>
                </a:rPr>
                <a:t>eakout star &amp; </a:t>
              </a:r>
            </a:p>
            <a:p>
              <a:pPr marL="0" lvl="0" indent="0" algn="ctr">
                <a:lnSpc>
                  <a:spcPts val="2800"/>
                </a:lnSpc>
                <a:spcBef>
                  <a:spcPct val="0"/>
                </a:spcBef>
              </a:pPr>
              <a:r>
                <a:rPr lang="en-US" sz="2000" u="none" strike="noStrike">
                  <a:solidFill>
                    <a:srgbClr val="000000"/>
                  </a:solidFill>
                  <a:latin typeface="Montserrat"/>
                  <a:ea typeface="Montserrat"/>
                  <a:cs typeface="Montserrat"/>
                  <a:sym typeface="Montserrat"/>
                </a:rPr>
                <a:t>IIHF World Championship MVP</a:t>
              </a:r>
            </a:p>
          </p:txBody>
        </p:sp>
      </p:grpSp>
      <p:grpSp>
        <p:nvGrpSpPr>
          <p:cNvPr id="106" name="Group 106"/>
          <p:cNvGrpSpPr/>
          <p:nvPr/>
        </p:nvGrpSpPr>
        <p:grpSpPr>
          <a:xfrm>
            <a:off x="9715965" y="9184100"/>
            <a:ext cx="3338280" cy="750415"/>
            <a:chOff x="0" y="0"/>
            <a:chExt cx="4451040" cy="1000554"/>
          </a:xfrm>
        </p:grpSpPr>
        <p:sp>
          <p:nvSpPr>
            <p:cNvPr id="107" name="Freeform 107"/>
            <p:cNvSpPr/>
            <p:nvPr/>
          </p:nvSpPr>
          <p:spPr>
            <a:xfrm>
              <a:off x="0" y="0"/>
              <a:ext cx="4451040" cy="1000554"/>
            </a:xfrm>
            <a:custGeom>
              <a:avLst/>
              <a:gdLst/>
              <a:ahLst/>
              <a:cxnLst/>
              <a:rect l="l" t="t" r="r" b="b"/>
              <a:pathLst>
                <a:path w="4451040" h="1000554">
                  <a:moveTo>
                    <a:pt x="0" y="0"/>
                  </a:moveTo>
                  <a:lnTo>
                    <a:pt x="4451040" y="0"/>
                  </a:lnTo>
                  <a:lnTo>
                    <a:pt x="4451040" y="1000554"/>
                  </a:lnTo>
                  <a:lnTo>
                    <a:pt x="0" y="1000554"/>
                  </a:lnTo>
                  <a:close/>
                </a:path>
              </a:pathLst>
            </a:custGeom>
          </p:spPr>
          <p:txBody>
            <a:bodyPr/>
            <a:lstStyle/>
            <a:p>
              <a:endParaRPr lang="lv-LV"/>
            </a:p>
          </p:txBody>
        </p:sp>
        <p:sp>
          <p:nvSpPr>
            <p:cNvPr id="108" name="TextBox 108"/>
            <p:cNvSpPr txBox="1"/>
            <p:nvPr/>
          </p:nvSpPr>
          <p:spPr>
            <a:xfrm>
              <a:off x="0" y="-38100"/>
              <a:ext cx="4451040" cy="1038654"/>
            </a:xfrm>
            <a:prstGeom prst="rect">
              <a:avLst/>
            </a:prstGeom>
          </p:spPr>
          <p:txBody>
            <a:bodyPr lIns="0" tIns="0" rIns="0" bIns="0" rtlCol="0" anchor="t"/>
            <a:lstStyle/>
            <a:p>
              <a:pPr marL="0" lvl="0" indent="0" algn="ctr">
                <a:lnSpc>
                  <a:spcPts val="2800"/>
                </a:lnSpc>
                <a:spcBef>
                  <a:spcPct val="0"/>
                </a:spcBef>
              </a:pPr>
              <a:r>
                <a:rPr lang="en-US" sz="2000" u="none" strike="noStrike">
                  <a:solidFill>
                    <a:srgbClr val="000000"/>
                  </a:solidFill>
                  <a:latin typeface="Montserrat"/>
                  <a:ea typeface="Montserrat"/>
                  <a:cs typeface="Montserrat"/>
                  <a:sym typeface="Montserrat"/>
                </a:rPr>
                <a:t>Olympic women’s </a:t>
              </a:r>
            </a:p>
            <a:p>
              <a:pPr marL="0" lvl="0" indent="0" algn="ctr">
                <a:lnSpc>
                  <a:spcPts val="2800"/>
                </a:lnSpc>
                <a:spcBef>
                  <a:spcPct val="0"/>
                </a:spcBef>
              </a:pPr>
              <a:r>
                <a:rPr lang="en-US" sz="2000" u="none" strike="noStrike">
                  <a:solidFill>
                    <a:srgbClr val="000000"/>
                  </a:solidFill>
                  <a:latin typeface="Montserrat"/>
                  <a:ea typeface="Montserrat"/>
                  <a:cs typeface="Montserrat"/>
                  <a:sym typeface="Montserrat"/>
                </a:rPr>
                <a:t>basketball legend</a:t>
              </a:r>
            </a:p>
          </p:txBody>
        </p:sp>
      </p:grpSp>
      <p:sp>
        <p:nvSpPr>
          <p:cNvPr id="109" name="TextBox 109"/>
          <p:cNvSpPr txBox="1"/>
          <p:nvPr/>
        </p:nvSpPr>
        <p:spPr>
          <a:xfrm>
            <a:off x="1028700" y="804638"/>
            <a:ext cx="10322360" cy="1562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Champions who put </a:t>
            </a:r>
            <a:r>
              <a:rPr lang="en-US" sz="6000" b="1">
                <a:solidFill>
                  <a:srgbClr val="09E6A1"/>
                </a:solidFill>
                <a:latin typeface="Montserrat Bold"/>
                <a:ea typeface="Montserrat Bold"/>
                <a:cs typeface="Montserrat Bold"/>
                <a:sym typeface="Montserrat Bold"/>
              </a:rPr>
              <a:t>Latvia </a:t>
            </a:r>
            <a:r>
              <a:rPr lang="en-US" sz="6000" b="1">
                <a:solidFill>
                  <a:srgbClr val="000000"/>
                </a:solidFill>
                <a:latin typeface="Montserrat Bold"/>
                <a:ea typeface="Montserrat Bold"/>
                <a:cs typeface="Montserrat Bold"/>
                <a:sym typeface="Montserrat Bold"/>
              </a:rPr>
              <a:t>on the world map</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098293"/>
            <a:ext cx="5184730" cy="4686526"/>
            <a:chOff x="0" y="0"/>
            <a:chExt cx="6912974" cy="6248701"/>
          </a:xfrm>
        </p:grpSpPr>
        <p:sp>
          <p:nvSpPr>
            <p:cNvPr id="3" name="Freeform 3"/>
            <p:cNvSpPr/>
            <p:nvPr/>
          </p:nvSpPr>
          <p:spPr>
            <a:xfrm>
              <a:off x="0" y="0"/>
              <a:ext cx="6912974" cy="6248701"/>
            </a:xfrm>
            <a:custGeom>
              <a:avLst/>
              <a:gdLst/>
              <a:ahLst/>
              <a:cxnLst/>
              <a:rect l="l" t="t" r="r" b="b"/>
              <a:pathLst>
                <a:path w="6912974" h="6248701">
                  <a:moveTo>
                    <a:pt x="212335" y="0"/>
                  </a:moveTo>
                  <a:lnTo>
                    <a:pt x="6700639" y="0"/>
                  </a:lnTo>
                  <a:cubicBezTo>
                    <a:pt x="6817909" y="0"/>
                    <a:pt x="6912974" y="95066"/>
                    <a:pt x="6912974" y="212335"/>
                  </a:cubicBezTo>
                  <a:lnTo>
                    <a:pt x="6912974" y="6036366"/>
                  </a:lnTo>
                  <a:cubicBezTo>
                    <a:pt x="6912974" y="6153635"/>
                    <a:pt x="6817909" y="6248701"/>
                    <a:pt x="6700639" y="6248701"/>
                  </a:cubicBezTo>
                  <a:lnTo>
                    <a:pt x="212335" y="6248701"/>
                  </a:lnTo>
                  <a:cubicBezTo>
                    <a:pt x="95066" y="6248701"/>
                    <a:pt x="0" y="6153635"/>
                    <a:pt x="0" y="6036366"/>
                  </a:cubicBezTo>
                  <a:lnTo>
                    <a:pt x="0" y="212335"/>
                  </a:lnTo>
                  <a:cubicBezTo>
                    <a:pt x="0" y="95066"/>
                    <a:pt x="95066" y="0"/>
                    <a:pt x="212335" y="0"/>
                  </a:cubicBezTo>
                  <a:close/>
                </a:path>
              </a:pathLst>
            </a:custGeom>
          </p:spPr>
          <p:txBody>
            <a:bodyPr/>
            <a:lstStyle/>
            <a:p>
              <a:endParaRPr lang="lv-LV"/>
            </a:p>
          </p:txBody>
        </p:sp>
        <p:sp>
          <p:nvSpPr>
            <p:cNvPr id="4" name="TextBox 4"/>
            <p:cNvSpPr txBox="1"/>
            <p:nvPr/>
          </p:nvSpPr>
          <p:spPr>
            <a:xfrm>
              <a:off x="0" y="-76200"/>
              <a:ext cx="6912974" cy="6324901"/>
            </a:xfrm>
            <a:prstGeom prst="rect">
              <a:avLst/>
            </a:prstGeom>
          </p:spPr>
          <p:txBody>
            <a:bodyPr lIns="0" tIns="0" rIns="0" bIns="0" rtlCol="0" anchor="t"/>
            <a:lstStyle/>
            <a:p>
              <a:pPr algn="l">
                <a:lnSpc>
                  <a:spcPts val="3900"/>
                </a:lnSpc>
              </a:pPr>
              <a:r>
                <a:rPr lang="en-US" sz="2600" b="1">
                  <a:solidFill>
                    <a:srgbClr val="000000"/>
                  </a:solidFill>
                  <a:latin typeface="Montserrat Bold"/>
                  <a:ea typeface="Montserrat Bold"/>
                  <a:cs typeface="Montserrat Bold"/>
                  <a:sym typeface="Montserrat Bold"/>
                </a:rPr>
                <a:t>Capital</a:t>
              </a:r>
              <a:r>
                <a:rPr lang="en-US" sz="2600">
                  <a:solidFill>
                    <a:srgbClr val="000000"/>
                  </a:solidFill>
                  <a:latin typeface="Montserrat"/>
                  <a:ea typeface="Montserrat"/>
                  <a:cs typeface="Montserrat"/>
                  <a:sym typeface="Montserrat"/>
                </a:rPr>
                <a:t>: Riga </a:t>
              </a:r>
            </a:p>
            <a:p>
              <a:pPr algn="l">
                <a:lnSpc>
                  <a:spcPts val="3900"/>
                </a:lnSpc>
              </a:pPr>
              <a:r>
                <a:rPr lang="en-US" sz="2600" b="1">
                  <a:solidFill>
                    <a:srgbClr val="000000"/>
                  </a:solidFill>
                  <a:latin typeface="Montserrat Bold"/>
                  <a:ea typeface="Montserrat Bold"/>
                  <a:cs typeface="Montserrat Bold"/>
                  <a:sym typeface="Montserrat Bold"/>
                </a:rPr>
                <a:t>Population</a:t>
              </a:r>
              <a:r>
                <a:rPr lang="en-US" sz="2600">
                  <a:solidFill>
                    <a:srgbClr val="000000"/>
                  </a:solidFill>
                  <a:latin typeface="Montserrat"/>
                  <a:ea typeface="Montserrat"/>
                  <a:cs typeface="Montserrat"/>
                  <a:sym typeface="Montserrat"/>
                </a:rPr>
                <a:t>: 1.9 million</a:t>
              </a:r>
            </a:p>
            <a:p>
              <a:pPr algn="l">
                <a:lnSpc>
                  <a:spcPts val="3900"/>
                </a:lnSpc>
              </a:pPr>
              <a:r>
                <a:rPr lang="en-US" sz="2600" b="1">
                  <a:solidFill>
                    <a:srgbClr val="000000"/>
                  </a:solidFill>
                  <a:latin typeface="Montserrat Bold"/>
                  <a:ea typeface="Montserrat Bold"/>
                  <a:cs typeface="Montserrat Bold"/>
                  <a:sym typeface="Montserrat Bold"/>
                </a:rPr>
                <a:t>Language</a:t>
              </a:r>
              <a:r>
                <a:rPr lang="en-US" sz="2600">
                  <a:solidFill>
                    <a:srgbClr val="000000"/>
                  </a:solidFill>
                  <a:latin typeface="Montserrat"/>
                  <a:ea typeface="Montserrat"/>
                  <a:cs typeface="Montserrat"/>
                  <a:sym typeface="Montserrat"/>
                </a:rPr>
                <a:t>: Latvian</a:t>
              </a:r>
            </a:p>
            <a:p>
              <a:pPr algn="l">
                <a:lnSpc>
                  <a:spcPts val="3900"/>
                </a:lnSpc>
              </a:pPr>
              <a:r>
                <a:rPr lang="en-US" sz="2600" b="1">
                  <a:solidFill>
                    <a:srgbClr val="000000"/>
                  </a:solidFill>
                  <a:latin typeface="Montserrat Bold"/>
                  <a:ea typeface="Montserrat Bold"/>
                  <a:cs typeface="Montserrat Bold"/>
                  <a:sym typeface="Montserrat Bold"/>
                </a:rPr>
                <a:t>GDP</a:t>
              </a:r>
              <a:r>
                <a:rPr lang="en-US" sz="2600">
                  <a:solidFill>
                    <a:srgbClr val="000000"/>
                  </a:solidFill>
                  <a:latin typeface="Montserrat"/>
                  <a:ea typeface="Montserrat"/>
                  <a:cs typeface="Montserrat"/>
                  <a:sym typeface="Montserrat"/>
                </a:rPr>
                <a:t>: EUR 43.0 B (2025)</a:t>
              </a:r>
            </a:p>
            <a:p>
              <a:pPr algn="l">
                <a:lnSpc>
                  <a:spcPts val="3900"/>
                </a:lnSpc>
              </a:pPr>
              <a:r>
                <a:rPr lang="en-US" sz="2600" i="1">
                  <a:solidFill>
                    <a:srgbClr val="000000"/>
                  </a:solidFill>
                  <a:latin typeface="Montserrat Italics"/>
                  <a:ea typeface="Montserrat Italics"/>
                  <a:cs typeface="Montserrat Italics"/>
                  <a:sym typeface="Montserrat Italics"/>
                </a:rPr>
                <a:t>Latvia’s GDP per capita growth since independence: 2× the EU average</a:t>
              </a:r>
            </a:p>
          </p:txBody>
        </p:sp>
      </p:grpSp>
      <p:grpSp>
        <p:nvGrpSpPr>
          <p:cNvPr id="5" name="Group 5"/>
          <p:cNvGrpSpPr/>
          <p:nvPr/>
        </p:nvGrpSpPr>
        <p:grpSpPr>
          <a:xfrm>
            <a:off x="11004822" y="7975995"/>
            <a:ext cx="6622883" cy="1623254"/>
            <a:chOff x="0" y="0"/>
            <a:chExt cx="8830511" cy="2164339"/>
          </a:xfrm>
        </p:grpSpPr>
        <p:grpSp>
          <p:nvGrpSpPr>
            <p:cNvPr id="6" name="Group 6"/>
            <p:cNvGrpSpPr/>
            <p:nvPr/>
          </p:nvGrpSpPr>
          <p:grpSpPr>
            <a:xfrm>
              <a:off x="4087808" y="13635"/>
              <a:ext cx="1564609" cy="943435"/>
              <a:chOff x="0" y="0"/>
              <a:chExt cx="2012547" cy="1213535"/>
            </a:xfrm>
          </p:grpSpPr>
          <p:sp>
            <p:nvSpPr>
              <p:cNvPr id="7" name="Freeform 7"/>
              <p:cNvSpPr/>
              <p:nvPr/>
            </p:nvSpPr>
            <p:spPr>
              <a:xfrm>
                <a:off x="0" y="0"/>
                <a:ext cx="2012569" cy="1213485"/>
              </a:xfrm>
              <a:custGeom>
                <a:avLst/>
                <a:gdLst/>
                <a:ahLst/>
                <a:cxnLst/>
                <a:rect l="l" t="t" r="r" b="b"/>
                <a:pathLst>
                  <a:path w="2012569" h="1213485">
                    <a:moveTo>
                      <a:pt x="0" y="0"/>
                    </a:moveTo>
                    <a:lnTo>
                      <a:pt x="2012569" y="0"/>
                    </a:lnTo>
                    <a:lnTo>
                      <a:pt x="2012569" y="1213485"/>
                    </a:lnTo>
                    <a:lnTo>
                      <a:pt x="0" y="1213485"/>
                    </a:lnTo>
                    <a:lnTo>
                      <a:pt x="0" y="0"/>
                    </a:lnTo>
                    <a:close/>
                  </a:path>
                </a:pathLst>
              </a:custGeom>
              <a:blipFill>
                <a:blip r:embed="rId2"/>
                <a:stretch>
                  <a:fillRect t="-330" r="1" b="-334"/>
                </a:stretch>
              </a:blipFill>
            </p:spPr>
            <p:txBody>
              <a:bodyPr/>
              <a:lstStyle/>
              <a:p>
                <a:endParaRPr lang="lv-LV"/>
              </a:p>
            </p:txBody>
          </p:sp>
        </p:grpSp>
        <p:grpSp>
          <p:nvGrpSpPr>
            <p:cNvPr id="8" name="Group 8"/>
            <p:cNvGrpSpPr/>
            <p:nvPr/>
          </p:nvGrpSpPr>
          <p:grpSpPr>
            <a:xfrm>
              <a:off x="0" y="918223"/>
              <a:ext cx="1541296" cy="1190269"/>
              <a:chOff x="0" y="0"/>
              <a:chExt cx="1702780" cy="1314975"/>
            </a:xfrm>
          </p:grpSpPr>
          <p:sp>
            <p:nvSpPr>
              <p:cNvPr id="9" name="Freeform 9"/>
              <p:cNvSpPr/>
              <p:nvPr/>
            </p:nvSpPr>
            <p:spPr>
              <a:xfrm>
                <a:off x="0" y="0"/>
                <a:ext cx="1702816" cy="1314958"/>
              </a:xfrm>
              <a:custGeom>
                <a:avLst/>
                <a:gdLst/>
                <a:ahLst/>
                <a:cxnLst/>
                <a:rect l="l" t="t" r="r" b="b"/>
                <a:pathLst>
                  <a:path w="1702816" h="1314958">
                    <a:moveTo>
                      <a:pt x="0" y="0"/>
                    </a:moveTo>
                    <a:lnTo>
                      <a:pt x="1702816" y="0"/>
                    </a:lnTo>
                    <a:lnTo>
                      <a:pt x="1702816" y="1314958"/>
                    </a:lnTo>
                    <a:lnTo>
                      <a:pt x="0" y="1314958"/>
                    </a:lnTo>
                    <a:lnTo>
                      <a:pt x="0" y="0"/>
                    </a:lnTo>
                    <a:close/>
                  </a:path>
                </a:pathLst>
              </a:custGeom>
              <a:blipFill>
                <a:blip r:embed="rId3"/>
                <a:stretch>
                  <a:fillRect l="-174" r="-172" b="-1"/>
                </a:stretch>
              </a:blipFill>
            </p:spPr>
            <p:txBody>
              <a:bodyPr/>
              <a:lstStyle/>
              <a:p>
                <a:endParaRPr lang="lv-LV"/>
              </a:p>
            </p:txBody>
          </p:sp>
        </p:grpSp>
        <p:grpSp>
          <p:nvGrpSpPr>
            <p:cNvPr id="10" name="Group 10"/>
            <p:cNvGrpSpPr/>
            <p:nvPr/>
          </p:nvGrpSpPr>
          <p:grpSpPr>
            <a:xfrm>
              <a:off x="0" y="74705"/>
              <a:ext cx="1642591" cy="821295"/>
              <a:chOff x="0" y="0"/>
              <a:chExt cx="2112855" cy="1056427"/>
            </a:xfrm>
          </p:grpSpPr>
          <p:sp>
            <p:nvSpPr>
              <p:cNvPr id="11" name="Freeform 11"/>
              <p:cNvSpPr/>
              <p:nvPr/>
            </p:nvSpPr>
            <p:spPr>
              <a:xfrm>
                <a:off x="0" y="0"/>
                <a:ext cx="2112899" cy="1056386"/>
              </a:xfrm>
              <a:custGeom>
                <a:avLst/>
                <a:gdLst/>
                <a:ahLst/>
                <a:cxnLst/>
                <a:rect l="l" t="t" r="r" b="b"/>
                <a:pathLst>
                  <a:path w="2112899" h="1056386">
                    <a:moveTo>
                      <a:pt x="0" y="0"/>
                    </a:moveTo>
                    <a:lnTo>
                      <a:pt x="2112899" y="0"/>
                    </a:lnTo>
                    <a:lnTo>
                      <a:pt x="2112899" y="1056386"/>
                    </a:lnTo>
                    <a:lnTo>
                      <a:pt x="0" y="1056386"/>
                    </a:lnTo>
                    <a:lnTo>
                      <a:pt x="0" y="0"/>
                    </a:lnTo>
                    <a:close/>
                  </a:path>
                </a:pathLst>
              </a:custGeom>
              <a:blipFill>
                <a:blip r:embed="rId4"/>
                <a:stretch>
                  <a:fillRect r="2" b="-3"/>
                </a:stretch>
              </a:blipFill>
            </p:spPr>
            <p:txBody>
              <a:bodyPr/>
              <a:lstStyle/>
              <a:p>
                <a:endParaRPr lang="lv-LV"/>
              </a:p>
            </p:txBody>
          </p:sp>
        </p:grpSp>
        <p:grpSp>
          <p:nvGrpSpPr>
            <p:cNvPr id="12" name="Group 12"/>
            <p:cNvGrpSpPr/>
            <p:nvPr/>
          </p:nvGrpSpPr>
          <p:grpSpPr>
            <a:xfrm>
              <a:off x="1897009" y="0"/>
              <a:ext cx="1936381" cy="970705"/>
              <a:chOff x="0" y="0"/>
              <a:chExt cx="2490755" cy="1248612"/>
            </a:xfrm>
          </p:grpSpPr>
          <p:sp>
            <p:nvSpPr>
              <p:cNvPr id="13" name="Freeform 13"/>
              <p:cNvSpPr/>
              <p:nvPr/>
            </p:nvSpPr>
            <p:spPr>
              <a:xfrm>
                <a:off x="0" y="0"/>
                <a:ext cx="2490724" cy="1248664"/>
              </a:xfrm>
              <a:custGeom>
                <a:avLst/>
                <a:gdLst/>
                <a:ahLst/>
                <a:cxnLst/>
                <a:rect l="l" t="t" r="r" b="b"/>
                <a:pathLst>
                  <a:path w="2490724" h="1248664">
                    <a:moveTo>
                      <a:pt x="0" y="0"/>
                    </a:moveTo>
                    <a:lnTo>
                      <a:pt x="2490724" y="0"/>
                    </a:lnTo>
                    <a:lnTo>
                      <a:pt x="2490724" y="1248664"/>
                    </a:lnTo>
                    <a:lnTo>
                      <a:pt x="0" y="1248664"/>
                    </a:lnTo>
                    <a:lnTo>
                      <a:pt x="0" y="0"/>
                    </a:lnTo>
                    <a:close/>
                  </a:path>
                </a:pathLst>
              </a:custGeom>
              <a:blipFill>
                <a:blip r:embed="rId5"/>
                <a:stretch>
                  <a:fillRect t="-239" r="-1" b="-235"/>
                </a:stretch>
              </a:blipFill>
            </p:spPr>
            <p:txBody>
              <a:bodyPr/>
              <a:lstStyle/>
              <a:p>
                <a:endParaRPr lang="lv-LV"/>
              </a:p>
            </p:txBody>
          </p:sp>
        </p:grpSp>
        <p:grpSp>
          <p:nvGrpSpPr>
            <p:cNvPr id="14" name="Group 14"/>
            <p:cNvGrpSpPr/>
            <p:nvPr/>
          </p:nvGrpSpPr>
          <p:grpSpPr>
            <a:xfrm>
              <a:off x="4699005" y="1044060"/>
              <a:ext cx="1120279" cy="1120279"/>
              <a:chOff x="0" y="0"/>
              <a:chExt cx="1237652" cy="1237652"/>
            </a:xfrm>
          </p:grpSpPr>
          <p:sp>
            <p:nvSpPr>
              <p:cNvPr id="15" name="Freeform 15"/>
              <p:cNvSpPr/>
              <p:nvPr/>
            </p:nvSpPr>
            <p:spPr>
              <a:xfrm>
                <a:off x="0" y="0"/>
                <a:ext cx="1237615" cy="1237615"/>
              </a:xfrm>
              <a:custGeom>
                <a:avLst/>
                <a:gdLst/>
                <a:ahLst/>
                <a:cxnLst/>
                <a:rect l="l" t="t" r="r" b="b"/>
                <a:pathLst>
                  <a:path w="1237615" h="1237615">
                    <a:moveTo>
                      <a:pt x="292100" y="0"/>
                    </a:moveTo>
                    <a:lnTo>
                      <a:pt x="945515" y="0"/>
                    </a:lnTo>
                    <a:cubicBezTo>
                      <a:pt x="1106805" y="0"/>
                      <a:pt x="1237615" y="130810"/>
                      <a:pt x="1237615" y="292100"/>
                    </a:cubicBezTo>
                    <a:lnTo>
                      <a:pt x="1237615" y="945515"/>
                    </a:lnTo>
                    <a:cubicBezTo>
                      <a:pt x="1237615" y="1106805"/>
                      <a:pt x="1106805" y="1237615"/>
                      <a:pt x="945515" y="1237615"/>
                    </a:cubicBezTo>
                    <a:lnTo>
                      <a:pt x="292100" y="1237615"/>
                    </a:lnTo>
                    <a:cubicBezTo>
                      <a:pt x="130810" y="1237615"/>
                      <a:pt x="0" y="1106805"/>
                      <a:pt x="0" y="945515"/>
                    </a:cubicBezTo>
                    <a:lnTo>
                      <a:pt x="0" y="292100"/>
                    </a:lnTo>
                    <a:cubicBezTo>
                      <a:pt x="0" y="130810"/>
                      <a:pt x="130810" y="0"/>
                      <a:pt x="292100" y="0"/>
                    </a:cubicBezTo>
                    <a:close/>
                  </a:path>
                </a:pathLst>
              </a:custGeom>
              <a:blipFill>
                <a:blip r:embed="rId6"/>
                <a:stretch>
                  <a:fillRect l="-1951" r="-1954" b="-2"/>
                </a:stretch>
              </a:blipFill>
            </p:spPr>
            <p:txBody>
              <a:bodyPr/>
              <a:lstStyle/>
              <a:p>
                <a:endParaRPr lang="lv-LV"/>
              </a:p>
            </p:txBody>
          </p:sp>
        </p:grpSp>
        <p:grpSp>
          <p:nvGrpSpPr>
            <p:cNvPr id="16" name="Group 16"/>
            <p:cNvGrpSpPr/>
            <p:nvPr/>
          </p:nvGrpSpPr>
          <p:grpSpPr>
            <a:xfrm>
              <a:off x="6098594" y="1044060"/>
              <a:ext cx="1120279" cy="1120279"/>
              <a:chOff x="0" y="0"/>
              <a:chExt cx="1237652" cy="1237652"/>
            </a:xfrm>
          </p:grpSpPr>
          <p:sp>
            <p:nvSpPr>
              <p:cNvPr id="17" name="Freeform 17"/>
              <p:cNvSpPr/>
              <p:nvPr/>
            </p:nvSpPr>
            <p:spPr>
              <a:xfrm>
                <a:off x="0" y="0"/>
                <a:ext cx="1237615" cy="1237615"/>
              </a:xfrm>
              <a:custGeom>
                <a:avLst/>
                <a:gdLst/>
                <a:ahLst/>
                <a:cxnLst/>
                <a:rect l="l" t="t" r="r" b="b"/>
                <a:pathLst>
                  <a:path w="1237615" h="1237615">
                    <a:moveTo>
                      <a:pt x="292100" y="0"/>
                    </a:moveTo>
                    <a:lnTo>
                      <a:pt x="945515" y="0"/>
                    </a:lnTo>
                    <a:cubicBezTo>
                      <a:pt x="1106805" y="0"/>
                      <a:pt x="1237615" y="130810"/>
                      <a:pt x="1237615" y="292100"/>
                    </a:cubicBezTo>
                    <a:lnTo>
                      <a:pt x="1237615" y="945515"/>
                    </a:lnTo>
                    <a:cubicBezTo>
                      <a:pt x="1237615" y="1106805"/>
                      <a:pt x="1106805" y="1237615"/>
                      <a:pt x="945515" y="1237615"/>
                    </a:cubicBezTo>
                    <a:lnTo>
                      <a:pt x="292100" y="1237615"/>
                    </a:lnTo>
                    <a:cubicBezTo>
                      <a:pt x="130810" y="1237615"/>
                      <a:pt x="0" y="1106805"/>
                      <a:pt x="0" y="945515"/>
                    </a:cubicBezTo>
                    <a:lnTo>
                      <a:pt x="0" y="292100"/>
                    </a:lnTo>
                    <a:cubicBezTo>
                      <a:pt x="0" y="130810"/>
                      <a:pt x="130810" y="0"/>
                      <a:pt x="292100" y="0"/>
                    </a:cubicBezTo>
                    <a:close/>
                  </a:path>
                </a:pathLst>
              </a:custGeom>
              <a:blipFill>
                <a:blip r:embed="rId7"/>
                <a:stretch>
                  <a:fillRect l="-1851" r="-1854" b="-2"/>
                </a:stretch>
              </a:blipFill>
            </p:spPr>
            <p:txBody>
              <a:bodyPr/>
              <a:lstStyle/>
              <a:p>
                <a:endParaRPr lang="lv-LV"/>
              </a:p>
            </p:txBody>
          </p:sp>
        </p:grpSp>
        <p:grpSp>
          <p:nvGrpSpPr>
            <p:cNvPr id="18" name="Group 18"/>
            <p:cNvGrpSpPr/>
            <p:nvPr/>
          </p:nvGrpSpPr>
          <p:grpSpPr>
            <a:xfrm>
              <a:off x="3299417" y="1044060"/>
              <a:ext cx="1120279" cy="1120279"/>
              <a:chOff x="0" y="0"/>
              <a:chExt cx="1237652" cy="1237652"/>
            </a:xfrm>
          </p:grpSpPr>
          <p:sp>
            <p:nvSpPr>
              <p:cNvPr id="19" name="Freeform 19"/>
              <p:cNvSpPr/>
              <p:nvPr/>
            </p:nvSpPr>
            <p:spPr>
              <a:xfrm>
                <a:off x="0" y="0"/>
                <a:ext cx="1237615" cy="1237615"/>
              </a:xfrm>
              <a:custGeom>
                <a:avLst/>
                <a:gdLst/>
                <a:ahLst/>
                <a:cxnLst/>
                <a:rect l="l" t="t" r="r" b="b"/>
                <a:pathLst>
                  <a:path w="1237615" h="1237615">
                    <a:moveTo>
                      <a:pt x="292100" y="0"/>
                    </a:moveTo>
                    <a:lnTo>
                      <a:pt x="945515" y="0"/>
                    </a:lnTo>
                    <a:cubicBezTo>
                      <a:pt x="1106805" y="0"/>
                      <a:pt x="1237615" y="130810"/>
                      <a:pt x="1237615" y="292100"/>
                    </a:cubicBezTo>
                    <a:lnTo>
                      <a:pt x="1237615" y="945515"/>
                    </a:lnTo>
                    <a:cubicBezTo>
                      <a:pt x="1237615" y="1106805"/>
                      <a:pt x="1106805" y="1237615"/>
                      <a:pt x="945515" y="1237615"/>
                    </a:cubicBezTo>
                    <a:lnTo>
                      <a:pt x="292100" y="1237615"/>
                    </a:lnTo>
                    <a:cubicBezTo>
                      <a:pt x="130810" y="1237615"/>
                      <a:pt x="0" y="1106805"/>
                      <a:pt x="0" y="945515"/>
                    </a:cubicBezTo>
                    <a:lnTo>
                      <a:pt x="0" y="292100"/>
                    </a:lnTo>
                    <a:cubicBezTo>
                      <a:pt x="0" y="130810"/>
                      <a:pt x="130810" y="0"/>
                      <a:pt x="292100" y="0"/>
                    </a:cubicBezTo>
                    <a:close/>
                  </a:path>
                </a:pathLst>
              </a:custGeom>
              <a:blipFill>
                <a:blip r:embed="rId8"/>
                <a:stretch>
                  <a:fillRect l="-16747" r="-16747"/>
                </a:stretch>
              </a:blipFill>
            </p:spPr>
            <p:txBody>
              <a:bodyPr/>
              <a:lstStyle/>
              <a:p>
                <a:endParaRPr lang="lv-LV"/>
              </a:p>
            </p:txBody>
          </p:sp>
        </p:grpSp>
        <p:grpSp>
          <p:nvGrpSpPr>
            <p:cNvPr id="20" name="Group 20"/>
            <p:cNvGrpSpPr/>
            <p:nvPr/>
          </p:nvGrpSpPr>
          <p:grpSpPr>
            <a:xfrm>
              <a:off x="1899828" y="1044060"/>
              <a:ext cx="1120279" cy="1120279"/>
              <a:chOff x="0" y="0"/>
              <a:chExt cx="1237652" cy="1237652"/>
            </a:xfrm>
          </p:grpSpPr>
          <p:sp>
            <p:nvSpPr>
              <p:cNvPr id="21" name="Freeform 21"/>
              <p:cNvSpPr/>
              <p:nvPr/>
            </p:nvSpPr>
            <p:spPr>
              <a:xfrm>
                <a:off x="0" y="0"/>
                <a:ext cx="1237615" cy="1237615"/>
              </a:xfrm>
              <a:custGeom>
                <a:avLst/>
                <a:gdLst/>
                <a:ahLst/>
                <a:cxnLst/>
                <a:rect l="l" t="t" r="r" b="b"/>
                <a:pathLst>
                  <a:path w="1237615" h="1237615">
                    <a:moveTo>
                      <a:pt x="292100" y="0"/>
                    </a:moveTo>
                    <a:lnTo>
                      <a:pt x="945515" y="0"/>
                    </a:lnTo>
                    <a:cubicBezTo>
                      <a:pt x="1106805" y="0"/>
                      <a:pt x="1237615" y="130810"/>
                      <a:pt x="1237615" y="292100"/>
                    </a:cubicBezTo>
                    <a:lnTo>
                      <a:pt x="1237615" y="945515"/>
                    </a:lnTo>
                    <a:cubicBezTo>
                      <a:pt x="1237615" y="1106805"/>
                      <a:pt x="1106805" y="1237615"/>
                      <a:pt x="945515" y="1237615"/>
                    </a:cubicBezTo>
                    <a:lnTo>
                      <a:pt x="292100" y="1237615"/>
                    </a:lnTo>
                    <a:cubicBezTo>
                      <a:pt x="130810" y="1237615"/>
                      <a:pt x="0" y="1106805"/>
                      <a:pt x="0" y="945515"/>
                    </a:cubicBezTo>
                    <a:lnTo>
                      <a:pt x="0" y="292100"/>
                    </a:lnTo>
                    <a:cubicBezTo>
                      <a:pt x="0" y="130810"/>
                      <a:pt x="130810" y="0"/>
                      <a:pt x="292100" y="0"/>
                    </a:cubicBezTo>
                    <a:close/>
                  </a:path>
                </a:pathLst>
              </a:custGeom>
              <a:blipFill>
                <a:blip r:embed="rId9"/>
                <a:stretch>
                  <a:fillRect l="-25136" r="-25136"/>
                </a:stretch>
              </a:blipFill>
            </p:spPr>
            <p:txBody>
              <a:bodyPr/>
              <a:lstStyle/>
              <a:p>
                <a:endParaRPr lang="lv-LV"/>
              </a:p>
            </p:txBody>
          </p:sp>
        </p:grpSp>
        <p:sp>
          <p:nvSpPr>
            <p:cNvPr id="22" name="Freeform 22"/>
            <p:cNvSpPr/>
            <p:nvPr/>
          </p:nvSpPr>
          <p:spPr>
            <a:xfrm>
              <a:off x="5906835" y="113248"/>
              <a:ext cx="2923676" cy="744208"/>
            </a:xfrm>
            <a:custGeom>
              <a:avLst/>
              <a:gdLst/>
              <a:ahLst/>
              <a:cxnLst/>
              <a:rect l="l" t="t" r="r" b="b"/>
              <a:pathLst>
                <a:path w="2923676" h="744208">
                  <a:moveTo>
                    <a:pt x="0" y="0"/>
                  </a:moveTo>
                  <a:lnTo>
                    <a:pt x="2923676" y="0"/>
                  </a:lnTo>
                  <a:lnTo>
                    <a:pt x="2923676" y="744209"/>
                  </a:lnTo>
                  <a:lnTo>
                    <a:pt x="0" y="744209"/>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lv-LV"/>
            </a:p>
          </p:txBody>
        </p:sp>
        <p:grpSp>
          <p:nvGrpSpPr>
            <p:cNvPr id="23" name="Group 23"/>
            <p:cNvGrpSpPr/>
            <p:nvPr/>
          </p:nvGrpSpPr>
          <p:grpSpPr>
            <a:xfrm>
              <a:off x="7600407" y="1050940"/>
              <a:ext cx="1113399" cy="1113399"/>
              <a:chOff x="0" y="0"/>
              <a:chExt cx="1237652" cy="1237652"/>
            </a:xfrm>
          </p:grpSpPr>
          <p:sp>
            <p:nvSpPr>
              <p:cNvPr id="24" name="Freeform 24"/>
              <p:cNvSpPr/>
              <p:nvPr/>
            </p:nvSpPr>
            <p:spPr>
              <a:xfrm>
                <a:off x="0" y="0"/>
                <a:ext cx="1237615" cy="1237615"/>
              </a:xfrm>
              <a:custGeom>
                <a:avLst/>
                <a:gdLst/>
                <a:ahLst/>
                <a:cxnLst/>
                <a:rect l="l" t="t" r="r" b="b"/>
                <a:pathLst>
                  <a:path w="1237615" h="1237615">
                    <a:moveTo>
                      <a:pt x="292100" y="0"/>
                    </a:moveTo>
                    <a:lnTo>
                      <a:pt x="945515" y="0"/>
                    </a:lnTo>
                    <a:cubicBezTo>
                      <a:pt x="1106805" y="0"/>
                      <a:pt x="1237615" y="130810"/>
                      <a:pt x="1237615" y="292100"/>
                    </a:cubicBezTo>
                    <a:lnTo>
                      <a:pt x="1237615" y="945515"/>
                    </a:lnTo>
                    <a:cubicBezTo>
                      <a:pt x="1237615" y="1106805"/>
                      <a:pt x="1106805" y="1237615"/>
                      <a:pt x="945515" y="1237615"/>
                    </a:cubicBezTo>
                    <a:lnTo>
                      <a:pt x="292100" y="1237615"/>
                    </a:lnTo>
                    <a:cubicBezTo>
                      <a:pt x="130810" y="1237615"/>
                      <a:pt x="0" y="1106805"/>
                      <a:pt x="0" y="945515"/>
                    </a:cubicBezTo>
                    <a:lnTo>
                      <a:pt x="0" y="292100"/>
                    </a:lnTo>
                    <a:cubicBezTo>
                      <a:pt x="0" y="130810"/>
                      <a:pt x="130810" y="0"/>
                      <a:pt x="292100" y="0"/>
                    </a:cubicBezTo>
                    <a:close/>
                  </a:path>
                </a:pathLst>
              </a:custGeom>
              <a:blipFill>
                <a:blip r:embed="rId11"/>
                <a:stretch>
                  <a:fillRect l="-2612" r="-2615" b="-2"/>
                </a:stretch>
              </a:blipFill>
            </p:spPr>
            <p:txBody>
              <a:bodyPr/>
              <a:lstStyle/>
              <a:p>
                <a:endParaRPr lang="lv-LV"/>
              </a:p>
            </p:txBody>
          </p:sp>
        </p:grpSp>
      </p:grpSp>
      <p:grpSp>
        <p:nvGrpSpPr>
          <p:cNvPr id="25" name="Group 25"/>
          <p:cNvGrpSpPr/>
          <p:nvPr/>
        </p:nvGrpSpPr>
        <p:grpSpPr>
          <a:xfrm>
            <a:off x="1028700" y="1489066"/>
            <a:ext cx="4117927" cy="478926"/>
            <a:chOff x="0" y="0"/>
            <a:chExt cx="1084557" cy="126137"/>
          </a:xfrm>
        </p:grpSpPr>
        <p:sp>
          <p:nvSpPr>
            <p:cNvPr id="26" name="Freeform 26"/>
            <p:cNvSpPr/>
            <p:nvPr/>
          </p:nvSpPr>
          <p:spPr>
            <a:xfrm>
              <a:off x="0" y="0"/>
              <a:ext cx="1084557" cy="126137"/>
            </a:xfrm>
            <a:custGeom>
              <a:avLst/>
              <a:gdLst/>
              <a:ahLst/>
              <a:cxnLst/>
              <a:rect l="l" t="t" r="r" b="b"/>
              <a:pathLst>
                <a:path w="1084557" h="126137">
                  <a:moveTo>
                    <a:pt x="11280" y="0"/>
                  </a:moveTo>
                  <a:lnTo>
                    <a:pt x="1073277" y="0"/>
                  </a:lnTo>
                  <a:cubicBezTo>
                    <a:pt x="1076268" y="0"/>
                    <a:pt x="1079137" y="1188"/>
                    <a:pt x="1081253" y="3304"/>
                  </a:cubicBezTo>
                  <a:cubicBezTo>
                    <a:pt x="1083368" y="5419"/>
                    <a:pt x="1084557" y="8289"/>
                    <a:pt x="1084557" y="11280"/>
                  </a:cubicBezTo>
                  <a:lnTo>
                    <a:pt x="1084557" y="114857"/>
                  </a:lnTo>
                  <a:cubicBezTo>
                    <a:pt x="1084557" y="117848"/>
                    <a:pt x="1083368" y="120718"/>
                    <a:pt x="1081253" y="122833"/>
                  </a:cubicBezTo>
                  <a:cubicBezTo>
                    <a:pt x="1079137" y="124949"/>
                    <a:pt x="1076268" y="126137"/>
                    <a:pt x="1073277" y="126137"/>
                  </a:cubicBezTo>
                  <a:lnTo>
                    <a:pt x="11280" y="126137"/>
                  </a:lnTo>
                  <a:cubicBezTo>
                    <a:pt x="8289" y="126137"/>
                    <a:pt x="5419" y="124949"/>
                    <a:pt x="3304" y="122833"/>
                  </a:cubicBezTo>
                  <a:cubicBezTo>
                    <a:pt x="1188" y="120718"/>
                    <a:pt x="0" y="117848"/>
                    <a:pt x="0" y="114857"/>
                  </a:cubicBezTo>
                  <a:lnTo>
                    <a:pt x="0" y="11280"/>
                  </a:lnTo>
                  <a:cubicBezTo>
                    <a:pt x="0" y="8289"/>
                    <a:pt x="1188" y="5419"/>
                    <a:pt x="3304" y="3304"/>
                  </a:cubicBezTo>
                  <a:cubicBezTo>
                    <a:pt x="5419" y="1188"/>
                    <a:pt x="8289" y="0"/>
                    <a:pt x="11280" y="0"/>
                  </a:cubicBezTo>
                  <a:close/>
                </a:path>
              </a:pathLst>
            </a:custGeom>
            <a:solidFill>
              <a:srgbClr val="003230"/>
            </a:solidFill>
          </p:spPr>
          <p:txBody>
            <a:bodyPr/>
            <a:lstStyle/>
            <a:p>
              <a:endParaRPr lang="lv-LV"/>
            </a:p>
          </p:txBody>
        </p:sp>
        <p:sp>
          <p:nvSpPr>
            <p:cNvPr id="27" name="TextBox 27"/>
            <p:cNvSpPr txBox="1"/>
            <p:nvPr/>
          </p:nvSpPr>
          <p:spPr>
            <a:xfrm>
              <a:off x="0" y="57150"/>
              <a:ext cx="1084557" cy="68987"/>
            </a:xfrm>
            <a:prstGeom prst="rect">
              <a:avLst/>
            </a:prstGeom>
          </p:spPr>
          <p:txBody>
            <a:bodyPr lIns="50800" tIns="50800" rIns="50800" bIns="50800" rtlCol="0" anchor="ctr"/>
            <a:lstStyle/>
            <a:p>
              <a:pPr algn="ctr">
                <a:lnSpc>
                  <a:spcPts val="1912"/>
                </a:lnSpc>
              </a:pPr>
              <a:endParaRPr/>
            </a:p>
          </p:txBody>
        </p:sp>
      </p:grpSp>
      <p:sp>
        <p:nvSpPr>
          <p:cNvPr id="28" name="TextBox 28"/>
          <p:cNvSpPr txBox="1"/>
          <p:nvPr/>
        </p:nvSpPr>
        <p:spPr>
          <a:xfrm>
            <a:off x="1095887" y="1453643"/>
            <a:ext cx="3983553" cy="514350"/>
          </a:xfrm>
          <a:prstGeom prst="rect">
            <a:avLst/>
          </a:prstGeom>
        </p:spPr>
        <p:txBody>
          <a:bodyPr lIns="0" tIns="0" rIns="0" bIns="0" rtlCol="0" anchor="t">
            <a:spAutoFit/>
          </a:bodyPr>
          <a:lstStyle/>
          <a:p>
            <a:pPr algn="l">
              <a:lnSpc>
                <a:spcPts val="4080"/>
              </a:lnSpc>
            </a:pPr>
            <a:r>
              <a:rPr lang="en-US" sz="3400">
                <a:solidFill>
                  <a:srgbClr val="09E6A1"/>
                </a:solidFill>
                <a:latin typeface="Montserrat"/>
                <a:ea typeface="Montserrat"/>
                <a:cs typeface="Montserrat"/>
                <a:sym typeface="Montserrat"/>
              </a:rPr>
              <a:t>450 Million people</a:t>
            </a:r>
          </a:p>
        </p:txBody>
      </p:sp>
      <p:sp>
        <p:nvSpPr>
          <p:cNvPr id="29" name="TextBox 29"/>
          <p:cNvSpPr txBox="1"/>
          <p:nvPr/>
        </p:nvSpPr>
        <p:spPr>
          <a:xfrm>
            <a:off x="1028700" y="804638"/>
            <a:ext cx="14074909" cy="800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Latvia - Access to EU market</a:t>
            </a:r>
          </a:p>
        </p:txBody>
      </p:sp>
      <p:grpSp>
        <p:nvGrpSpPr>
          <p:cNvPr id="30" name="Group 30"/>
          <p:cNvGrpSpPr/>
          <p:nvPr/>
        </p:nvGrpSpPr>
        <p:grpSpPr>
          <a:xfrm>
            <a:off x="11004822" y="6971597"/>
            <a:ext cx="6622883" cy="965799"/>
            <a:chOff x="0" y="0"/>
            <a:chExt cx="1563823" cy="228015"/>
          </a:xfrm>
        </p:grpSpPr>
        <p:sp>
          <p:nvSpPr>
            <p:cNvPr id="31" name="Freeform 31"/>
            <p:cNvSpPr/>
            <p:nvPr/>
          </p:nvSpPr>
          <p:spPr>
            <a:xfrm>
              <a:off x="0" y="0"/>
              <a:ext cx="1563823" cy="228015"/>
            </a:xfrm>
            <a:custGeom>
              <a:avLst/>
              <a:gdLst/>
              <a:ahLst/>
              <a:cxnLst/>
              <a:rect l="l" t="t" r="r" b="b"/>
              <a:pathLst>
                <a:path w="1563823" h="228015">
                  <a:moveTo>
                    <a:pt x="1563823" y="8183"/>
                  </a:moveTo>
                  <a:lnTo>
                    <a:pt x="1563823" y="219832"/>
                  </a:lnTo>
                  <a:cubicBezTo>
                    <a:pt x="1563823" y="222003"/>
                    <a:pt x="1562961" y="224084"/>
                    <a:pt x="1561426" y="225618"/>
                  </a:cubicBezTo>
                  <a:cubicBezTo>
                    <a:pt x="1559892" y="227153"/>
                    <a:pt x="1557811" y="228015"/>
                    <a:pt x="1555640" y="228015"/>
                  </a:cubicBezTo>
                  <a:lnTo>
                    <a:pt x="8183" y="228015"/>
                  </a:lnTo>
                  <a:cubicBezTo>
                    <a:pt x="6013" y="228015"/>
                    <a:pt x="3931" y="227153"/>
                    <a:pt x="2397" y="225618"/>
                  </a:cubicBezTo>
                  <a:cubicBezTo>
                    <a:pt x="862" y="224084"/>
                    <a:pt x="0" y="222003"/>
                    <a:pt x="0" y="219832"/>
                  </a:cubicBezTo>
                  <a:lnTo>
                    <a:pt x="0" y="8183"/>
                  </a:lnTo>
                  <a:cubicBezTo>
                    <a:pt x="0" y="6013"/>
                    <a:pt x="862" y="3931"/>
                    <a:pt x="2397" y="2397"/>
                  </a:cubicBezTo>
                  <a:cubicBezTo>
                    <a:pt x="3931" y="862"/>
                    <a:pt x="6013" y="0"/>
                    <a:pt x="8183" y="0"/>
                  </a:cubicBezTo>
                  <a:lnTo>
                    <a:pt x="1555640" y="0"/>
                  </a:lnTo>
                  <a:cubicBezTo>
                    <a:pt x="1560160" y="0"/>
                    <a:pt x="1563823" y="3664"/>
                    <a:pt x="1563823" y="8183"/>
                  </a:cubicBezTo>
                  <a:close/>
                </a:path>
              </a:pathLst>
            </a:custGeom>
            <a:solidFill>
              <a:srgbClr val="FFFFFF"/>
            </a:solidFill>
            <a:ln w="19050" cap="sq">
              <a:solidFill>
                <a:srgbClr val="095147"/>
              </a:solidFill>
              <a:prstDash val="sysDot"/>
              <a:miter/>
            </a:ln>
          </p:spPr>
          <p:txBody>
            <a:bodyPr/>
            <a:lstStyle/>
            <a:p>
              <a:endParaRPr lang="lv-LV"/>
            </a:p>
          </p:txBody>
        </p:sp>
        <p:sp>
          <p:nvSpPr>
            <p:cNvPr id="32" name="TextBox 32"/>
            <p:cNvSpPr txBox="1"/>
            <p:nvPr/>
          </p:nvSpPr>
          <p:spPr>
            <a:xfrm>
              <a:off x="0" y="-28575"/>
              <a:ext cx="1563823" cy="256590"/>
            </a:xfrm>
            <a:prstGeom prst="rect">
              <a:avLst/>
            </a:prstGeom>
          </p:spPr>
          <p:txBody>
            <a:bodyPr lIns="29972" tIns="29972" rIns="29972" bIns="29972" rtlCol="0" anchor="ctr"/>
            <a:lstStyle/>
            <a:p>
              <a:pPr algn="ctr">
                <a:lnSpc>
                  <a:spcPts val="2240"/>
                </a:lnSpc>
              </a:pPr>
              <a:endParaRPr/>
            </a:p>
          </p:txBody>
        </p:sp>
      </p:grpSp>
      <p:sp>
        <p:nvSpPr>
          <p:cNvPr id="33" name="TextBox 33"/>
          <p:cNvSpPr txBox="1"/>
          <p:nvPr/>
        </p:nvSpPr>
        <p:spPr>
          <a:xfrm>
            <a:off x="11179135" y="7165854"/>
            <a:ext cx="6448570" cy="568226"/>
          </a:xfrm>
          <a:prstGeom prst="rect">
            <a:avLst/>
          </a:prstGeom>
        </p:spPr>
        <p:txBody>
          <a:bodyPr lIns="0" tIns="0" rIns="0" bIns="0" rtlCol="0" anchor="t">
            <a:spAutoFit/>
          </a:bodyPr>
          <a:lstStyle/>
          <a:p>
            <a:pPr algn="l">
              <a:lnSpc>
                <a:spcPts val="2212"/>
              </a:lnSpc>
            </a:pPr>
            <a:r>
              <a:rPr lang="en-US" sz="1843" b="1">
                <a:solidFill>
                  <a:srgbClr val="000000"/>
                </a:solidFill>
                <a:latin typeface="Montserrat Bold"/>
                <a:ea typeface="Montserrat Bold"/>
                <a:cs typeface="Montserrat Bold"/>
                <a:sym typeface="Montserrat Bold"/>
              </a:rPr>
              <a:t>Latvia is among a group of only 20 nations that are members of all major international organisations</a:t>
            </a:r>
          </a:p>
        </p:txBody>
      </p:sp>
      <p:grpSp>
        <p:nvGrpSpPr>
          <p:cNvPr id="34" name="Group 34"/>
          <p:cNvGrpSpPr/>
          <p:nvPr/>
        </p:nvGrpSpPr>
        <p:grpSpPr>
          <a:xfrm>
            <a:off x="5731727" y="1462098"/>
            <a:ext cx="12556273" cy="5414893"/>
            <a:chOff x="0" y="0"/>
            <a:chExt cx="16741697" cy="7219857"/>
          </a:xfrm>
        </p:grpSpPr>
        <p:sp>
          <p:nvSpPr>
            <p:cNvPr id="35" name="Freeform 35"/>
            <p:cNvSpPr/>
            <p:nvPr/>
          </p:nvSpPr>
          <p:spPr>
            <a:xfrm>
              <a:off x="0" y="0"/>
              <a:ext cx="16741697" cy="7219857"/>
            </a:xfrm>
            <a:custGeom>
              <a:avLst/>
              <a:gdLst/>
              <a:ahLst/>
              <a:cxnLst/>
              <a:rect l="l" t="t" r="r" b="b"/>
              <a:pathLst>
                <a:path w="16741697" h="7219857">
                  <a:moveTo>
                    <a:pt x="0" y="0"/>
                  </a:moveTo>
                  <a:lnTo>
                    <a:pt x="16741697" y="0"/>
                  </a:lnTo>
                  <a:lnTo>
                    <a:pt x="16741697" y="7219857"/>
                  </a:lnTo>
                  <a:lnTo>
                    <a:pt x="0" y="7219857"/>
                  </a:lnTo>
                  <a:lnTo>
                    <a:pt x="0" y="0"/>
                  </a:lnTo>
                  <a:close/>
                </a:path>
              </a:pathLst>
            </a:custGeom>
            <a:blipFill>
              <a:blip r:embed="rId12"/>
              <a:stretch>
                <a:fillRect/>
              </a:stretch>
            </a:blipFill>
          </p:spPr>
          <p:txBody>
            <a:bodyPr/>
            <a:lstStyle/>
            <a:p>
              <a:endParaRPr lang="lv-LV"/>
            </a:p>
          </p:txBody>
        </p:sp>
        <p:sp>
          <p:nvSpPr>
            <p:cNvPr id="36" name="Freeform 36"/>
            <p:cNvSpPr/>
            <p:nvPr/>
          </p:nvSpPr>
          <p:spPr>
            <a:xfrm>
              <a:off x="3944890" y="2480971"/>
              <a:ext cx="670809" cy="399078"/>
            </a:xfrm>
            <a:custGeom>
              <a:avLst/>
              <a:gdLst/>
              <a:ahLst/>
              <a:cxnLst/>
              <a:rect l="l" t="t" r="r" b="b"/>
              <a:pathLst>
                <a:path w="670809" h="399078">
                  <a:moveTo>
                    <a:pt x="0" y="0"/>
                  </a:moveTo>
                  <a:lnTo>
                    <a:pt x="670809" y="0"/>
                  </a:lnTo>
                  <a:lnTo>
                    <a:pt x="670809" y="399078"/>
                  </a:lnTo>
                  <a:lnTo>
                    <a:pt x="0" y="399078"/>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lv-LV"/>
            </a:p>
          </p:txBody>
        </p:sp>
      </p:grpSp>
      <p:grpSp>
        <p:nvGrpSpPr>
          <p:cNvPr id="37" name="Group 37"/>
          <p:cNvGrpSpPr/>
          <p:nvPr/>
        </p:nvGrpSpPr>
        <p:grpSpPr>
          <a:xfrm>
            <a:off x="997926" y="5513456"/>
            <a:ext cx="8297401" cy="2727068"/>
            <a:chOff x="0" y="0"/>
            <a:chExt cx="11063202" cy="3636091"/>
          </a:xfrm>
        </p:grpSpPr>
        <p:sp>
          <p:nvSpPr>
            <p:cNvPr id="38" name="Freeform 38"/>
            <p:cNvSpPr/>
            <p:nvPr/>
          </p:nvSpPr>
          <p:spPr>
            <a:xfrm>
              <a:off x="0" y="0"/>
              <a:ext cx="11063201" cy="3636091"/>
            </a:xfrm>
            <a:custGeom>
              <a:avLst/>
              <a:gdLst/>
              <a:ahLst/>
              <a:cxnLst/>
              <a:rect l="l" t="t" r="r" b="b"/>
              <a:pathLst>
                <a:path w="11063201" h="3636091">
                  <a:moveTo>
                    <a:pt x="132680" y="0"/>
                  </a:moveTo>
                  <a:lnTo>
                    <a:pt x="10930521" y="0"/>
                  </a:lnTo>
                  <a:cubicBezTo>
                    <a:pt x="10965711" y="0"/>
                    <a:pt x="10999458" y="13979"/>
                    <a:pt x="11024340" y="38861"/>
                  </a:cubicBezTo>
                  <a:cubicBezTo>
                    <a:pt x="11049222" y="63744"/>
                    <a:pt x="11063201" y="97491"/>
                    <a:pt x="11063201" y="132680"/>
                  </a:cubicBezTo>
                  <a:lnTo>
                    <a:pt x="11063201" y="3503411"/>
                  </a:lnTo>
                  <a:cubicBezTo>
                    <a:pt x="11063201" y="3538600"/>
                    <a:pt x="11049222" y="3572348"/>
                    <a:pt x="11024340" y="3597230"/>
                  </a:cubicBezTo>
                  <a:cubicBezTo>
                    <a:pt x="10999458" y="3622113"/>
                    <a:pt x="10965711" y="3636091"/>
                    <a:pt x="10930521" y="3636091"/>
                  </a:cubicBezTo>
                  <a:lnTo>
                    <a:pt x="132680" y="3636091"/>
                  </a:lnTo>
                  <a:cubicBezTo>
                    <a:pt x="97491" y="3636091"/>
                    <a:pt x="63744" y="3622113"/>
                    <a:pt x="38861" y="3597230"/>
                  </a:cubicBezTo>
                  <a:cubicBezTo>
                    <a:pt x="13979" y="3572348"/>
                    <a:pt x="0" y="3538600"/>
                    <a:pt x="0" y="3503411"/>
                  </a:cubicBezTo>
                  <a:lnTo>
                    <a:pt x="0" y="132680"/>
                  </a:lnTo>
                  <a:cubicBezTo>
                    <a:pt x="0" y="97491"/>
                    <a:pt x="13979" y="63744"/>
                    <a:pt x="38861" y="38861"/>
                  </a:cubicBezTo>
                  <a:cubicBezTo>
                    <a:pt x="63744" y="13979"/>
                    <a:pt x="97491" y="0"/>
                    <a:pt x="132680" y="0"/>
                  </a:cubicBezTo>
                  <a:close/>
                </a:path>
              </a:pathLst>
            </a:custGeom>
          </p:spPr>
          <p:txBody>
            <a:bodyPr/>
            <a:lstStyle/>
            <a:p>
              <a:endParaRPr lang="lv-LV"/>
            </a:p>
          </p:txBody>
        </p:sp>
        <p:sp>
          <p:nvSpPr>
            <p:cNvPr id="39" name="TextBox 39"/>
            <p:cNvSpPr txBox="1"/>
            <p:nvPr/>
          </p:nvSpPr>
          <p:spPr>
            <a:xfrm>
              <a:off x="0" y="-76200"/>
              <a:ext cx="11063202" cy="3712291"/>
            </a:xfrm>
            <a:prstGeom prst="rect">
              <a:avLst/>
            </a:prstGeom>
          </p:spPr>
          <p:txBody>
            <a:bodyPr lIns="0" tIns="0" rIns="0" bIns="0" rtlCol="0" anchor="t"/>
            <a:lstStyle/>
            <a:p>
              <a:pPr algn="l">
                <a:lnSpc>
                  <a:spcPts val="3900"/>
                </a:lnSpc>
              </a:pPr>
              <a:r>
                <a:rPr lang="en-US" sz="2600" b="1">
                  <a:solidFill>
                    <a:srgbClr val="000000"/>
                  </a:solidFill>
                  <a:latin typeface="Montserrat Bold"/>
                  <a:ea typeface="Montserrat Bold"/>
                  <a:cs typeface="Montserrat Bold"/>
                  <a:sym typeface="Montserrat Bold"/>
                </a:rPr>
                <a:t>Unemployment</a:t>
              </a:r>
              <a:r>
                <a:rPr lang="en-US" sz="2600">
                  <a:solidFill>
                    <a:srgbClr val="000000"/>
                  </a:solidFill>
                  <a:latin typeface="Montserrat"/>
                  <a:ea typeface="Montserrat"/>
                  <a:cs typeface="Montserrat"/>
                  <a:sym typeface="Montserrat"/>
                </a:rPr>
                <a:t>: 6.9% (2025)</a:t>
              </a:r>
            </a:p>
            <a:p>
              <a:pPr algn="l">
                <a:lnSpc>
                  <a:spcPts val="3900"/>
                </a:lnSpc>
              </a:pPr>
              <a:r>
                <a:rPr lang="en-US" sz="2600" b="1">
                  <a:solidFill>
                    <a:srgbClr val="000000"/>
                  </a:solidFill>
                  <a:latin typeface="Montserrat Bold"/>
                  <a:ea typeface="Montserrat Bold"/>
                  <a:cs typeface="Montserrat Bold"/>
                  <a:sym typeface="Montserrat Bold"/>
                </a:rPr>
                <a:t>Average gross salary</a:t>
              </a:r>
              <a:r>
                <a:rPr lang="en-US" sz="2600">
                  <a:solidFill>
                    <a:srgbClr val="000000"/>
                  </a:solidFill>
                  <a:latin typeface="Montserrat"/>
                  <a:ea typeface="Montserrat"/>
                  <a:cs typeface="Montserrat"/>
                  <a:sym typeface="Montserrat"/>
                </a:rPr>
                <a:t>: 1.815 EUR/month (2025)</a:t>
              </a:r>
            </a:p>
            <a:p>
              <a:pPr algn="l">
                <a:lnSpc>
                  <a:spcPts val="3900"/>
                </a:lnSpc>
              </a:pPr>
              <a:r>
                <a:rPr lang="en-US" sz="2600" b="1">
                  <a:solidFill>
                    <a:srgbClr val="000000"/>
                  </a:solidFill>
                  <a:latin typeface="Montserrat Bold"/>
                  <a:ea typeface="Montserrat Bold"/>
                  <a:cs typeface="Montserrat Bold"/>
                  <a:sym typeface="Montserrat Bold"/>
                </a:rPr>
                <a:t>Defence budget</a:t>
              </a:r>
              <a:r>
                <a:rPr lang="en-US" sz="2600">
                  <a:solidFill>
                    <a:srgbClr val="000000"/>
                  </a:solidFill>
                  <a:latin typeface="Montserrat"/>
                  <a:ea typeface="Montserrat"/>
                  <a:cs typeface="Montserrat"/>
                  <a:sym typeface="Montserrat"/>
                </a:rPr>
                <a:t>: 4.91% of GDP (2026)</a:t>
              </a:r>
            </a:p>
            <a:p>
              <a:pPr algn="l">
                <a:lnSpc>
                  <a:spcPts val="3900"/>
                </a:lnSpc>
              </a:pPr>
              <a:r>
                <a:rPr lang="en-US" sz="2600" b="1">
                  <a:solidFill>
                    <a:srgbClr val="000000"/>
                  </a:solidFill>
                  <a:latin typeface="Montserrat Bold"/>
                  <a:ea typeface="Montserrat Bold"/>
                  <a:cs typeface="Montserrat Bold"/>
                  <a:sym typeface="Montserrat Bold"/>
                </a:rPr>
                <a:t>Ratings</a:t>
              </a:r>
              <a:r>
                <a:rPr lang="en-US" sz="2600">
                  <a:solidFill>
                    <a:srgbClr val="000000"/>
                  </a:solidFill>
                  <a:latin typeface="Montserrat"/>
                  <a:ea typeface="Montserrat"/>
                  <a:cs typeface="Montserrat"/>
                  <a:sym typeface="Montserrat"/>
                </a:rPr>
                <a:t>: S&amp;P Credit A, Moody’s A3</a:t>
              </a:r>
            </a:p>
            <a:p>
              <a:pPr algn="l">
                <a:lnSpc>
                  <a:spcPts val="1350"/>
                </a:lnSpc>
              </a:pPr>
              <a:endParaRPr lang="en-US" sz="2600">
                <a:solidFill>
                  <a:srgbClr val="000000"/>
                </a:solidFill>
                <a:latin typeface="Montserrat"/>
                <a:ea typeface="Montserrat"/>
                <a:cs typeface="Montserrat"/>
                <a:sym typeface="Montserrat"/>
              </a:endParaRPr>
            </a:p>
            <a:p>
              <a:pPr algn="l">
                <a:lnSpc>
                  <a:spcPts val="3900"/>
                </a:lnSpc>
              </a:pPr>
              <a:r>
                <a:rPr lang="en-US" sz="2600">
                  <a:solidFill>
                    <a:srgbClr val="000000"/>
                  </a:solidFill>
                  <a:latin typeface="Montserrat"/>
                  <a:ea typeface="Montserrat"/>
                  <a:cs typeface="Montserrat"/>
                  <a:sym typeface="Montserrat"/>
                </a:rPr>
                <a:t>In 2025 – Joined UN Security Council</a:t>
              </a:r>
            </a:p>
          </p:txBody>
        </p:sp>
      </p:grpSp>
      <p:grpSp>
        <p:nvGrpSpPr>
          <p:cNvPr id="40" name="Group 40"/>
          <p:cNvGrpSpPr/>
          <p:nvPr/>
        </p:nvGrpSpPr>
        <p:grpSpPr>
          <a:xfrm>
            <a:off x="13906136" y="1710818"/>
            <a:ext cx="3353164" cy="774951"/>
            <a:chOff x="0" y="0"/>
            <a:chExt cx="9373338" cy="2166276"/>
          </a:xfrm>
        </p:grpSpPr>
        <p:sp>
          <p:nvSpPr>
            <p:cNvPr id="41" name="Freeform 41"/>
            <p:cNvSpPr/>
            <p:nvPr/>
          </p:nvSpPr>
          <p:spPr>
            <a:xfrm>
              <a:off x="0" y="0"/>
              <a:ext cx="9373338" cy="2166276"/>
            </a:xfrm>
            <a:custGeom>
              <a:avLst/>
              <a:gdLst/>
              <a:ahLst/>
              <a:cxnLst/>
              <a:rect l="l" t="t" r="r" b="b"/>
              <a:pathLst>
                <a:path w="9373338" h="2166276">
                  <a:moveTo>
                    <a:pt x="328317" y="0"/>
                  </a:moveTo>
                  <a:lnTo>
                    <a:pt x="9045021" y="0"/>
                  </a:lnTo>
                  <a:cubicBezTo>
                    <a:pt x="9132096" y="0"/>
                    <a:pt x="9215605" y="34590"/>
                    <a:pt x="9277176" y="96162"/>
                  </a:cubicBezTo>
                  <a:cubicBezTo>
                    <a:pt x="9338748" y="157733"/>
                    <a:pt x="9373338" y="241242"/>
                    <a:pt x="9373338" y="328317"/>
                  </a:cubicBezTo>
                  <a:lnTo>
                    <a:pt x="9373338" y="1837959"/>
                  </a:lnTo>
                  <a:cubicBezTo>
                    <a:pt x="9373338" y="2019284"/>
                    <a:pt x="9226345" y="2166276"/>
                    <a:pt x="9045021" y="2166276"/>
                  </a:cubicBezTo>
                  <a:lnTo>
                    <a:pt x="328317" y="2166276"/>
                  </a:lnTo>
                  <a:cubicBezTo>
                    <a:pt x="241242" y="2166276"/>
                    <a:pt x="157733" y="2131686"/>
                    <a:pt x="96162" y="2070114"/>
                  </a:cubicBezTo>
                  <a:cubicBezTo>
                    <a:pt x="34590" y="2008543"/>
                    <a:pt x="0" y="1925034"/>
                    <a:pt x="0" y="1837959"/>
                  </a:cubicBezTo>
                  <a:lnTo>
                    <a:pt x="0" y="328317"/>
                  </a:lnTo>
                  <a:cubicBezTo>
                    <a:pt x="0" y="241242"/>
                    <a:pt x="34590" y="157733"/>
                    <a:pt x="96162" y="96162"/>
                  </a:cubicBezTo>
                  <a:cubicBezTo>
                    <a:pt x="157733" y="34590"/>
                    <a:pt x="241242" y="0"/>
                    <a:pt x="328317" y="0"/>
                  </a:cubicBezTo>
                  <a:close/>
                </a:path>
              </a:pathLst>
            </a:custGeom>
          </p:spPr>
          <p:txBody>
            <a:bodyPr/>
            <a:lstStyle/>
            <a:p>
              <a:endParaRPr lang="lv-LV"/>
            </a:p>
          </p:txBody>
        </p:sp>
        <p:sp>
          <p:nvSpPr>
            <p:cNvPr id="42" name="TextBox 42"/>
            <p:cNvSpPr txBox="1"/>
            <p:nvPr/>
          </p:nvSpPr>
          <p:spPr>
            <a:xfrm>
              <a:off x="0" y="-28575"/>
              <a:ext cx="9373338" cy="2194851"/>
            </a:xfrm>
            <a:prstGeom prst="rect">
              <a:avLst/>
            </a:prstGeom>
          </p:spPr>
          <p:txBody>
            <a:bodyPr lIns="0" tIns="0" rIns="0" bIns="0" rtlCol="0" anchor="t"/>
            <a:lstStyle/>
            <a:p>
              <a:pPr algn="r">
                <a:lnSpc>
                  <a:spcPts val="2380"/>
                </a:lnSpc>
              </a:pPr>
              <a:r>
                <a:rPr lang="en-US" sz="1700">
                  <a:solidFill>
                    <a:srgbClr val="646464"/>
                  </a:solidFill>
                  <a:latin typeface="Montserrat"/>
                  <a:ea typeface="Montserrat"/>
                  <a:cs typeface="Montserrat"/>
                  <a:sym typeface="Montserrat"/>
                </a:rPr>
                <a:t>Time zone</a:t>
              </a:r>
            </a:p>
            <a:p>
              <a:pPr algn="r">
                <a:lnSpc>
                  <a:spcPts val="2380"/>
                </a:lnSpc>
              </a:pPr>
              <a:r>
                <a:rPr lang="en-US" sz="1700">
                  <a:solidFill>
                    <a:srgbClr val="646464"/>
                  </a:solidFill>
                  <a:latin typeface="Montserrat"/>
                  <a:ea typeface="Montserrat"/>
                  <a:cs typeface="Montserrat"/>
                  <a:sym typeface="Montserrat"/>
                </a:rPr>
                <a:t>(GMT+2)</a:t>
              </a:r>
            </a:p>
          </p:txBody>
        </p:sp>
      </p:gr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670806"/>
            <a:ext cx="16462977" cy="1928409"/>
            <a:chOff x="0" y="0"/>
            <a:chExt cx="4077277" cy="477596"/>
          </a:xfrm>
        </p:grpSpPr>
        <p:sp>
          <p:nvSpPr>
            <p:cNvPr id="3" name="Freeform 3"/>
            <p:cNvSpPr/>
            <p:nvPr/>
          </p:nvSpPr>
          <p:spPr>
            <a:xfrm>
              <a:off x="0" y="0"/>
              <a:ext cx="4077277" cy="477596"/>
            </a:xfrm>
            <a:custGeom>
              <a:avLst/>
              <a:gdLst/>
              <a:ahLst/>
              <a:cxnLst/>
              <a:rect l="l" t="t" r="r" b="b"/>
              <a:pathLst>
                <a:path w="4077277" h="477596">
                  <a:moveTo>
                    <a:pt x="0" y="0"/>
                  </a:moveTo>
                  <a:lnTo>
                    <a:pt x="4077277" y="0"/>
                  </a:lnTo>
                  <a:lnTo>
                    <a:pt x="4077277" y="477596"/>
                  </a:lnTo>
                  <a:lnTo>
                    <a:pt x="0" y="477596"/>
                  </a:lnTo>
                  <a:close/>
                </a:path>
              </a:pathLst>
            </a:custGeom>
            <a:solidFill>
              <a:srgbClr val="095147"/>
            </a:solidFill>
          </p:spPr>
          <p:txBody>
            <a:bodyPr/>
            <a:lstStyle/>
            <a:p>
              <a:endParaRPr lang="lv-LV"/>
            </a:p>
          </p:txBody>
        </p:sp>
        <p:sp>
          <p:nvSpPr>
            <p:cNvPr id="4" name="TextBox 4"/>
            <p:cNvSpPr txBox="1"/>
            <p:nvPr/>
          </p:nvSpPr>
          <p:spPr>
            <a:xfrm>
              <a:off x="0" y="-38100"/>
              <a:ext cx="4077277" cy="515696"/>
            </a:xfrm>
            <a:prstGeom prst="rect">
              <a:avLst/>
            </a:prstGeom>
          </p:spPr>
          <p:txBody>
            <a:bodyPr lIns="50800" tIns="50800" rIns="50800" bIns="50800" rtlCol="0" anchor="ctr"/>
            <a:lstStyle/>
            <a:p>
              <a:pPr algn="ctr">
                <a:lnSpc>
                  <a:spcPts val="2340"/>
                </a:lnSpc>
              </a:pPr>
              <a:endParaRPr/>
            </a:p>
          </p:txBody>
        </p:sp>
      </p:grpSp>
      <p:sp>
        <p:nvSpPr>
          <p:cNvPr id="5" name="AutoShape 5"/>
          <p:cNvSpPr/>
          <p:nvPr/>
        </p:nvSpPr>
        <p:spPr>
          <a:xfrm>
            <a:off x="4046389" y="3866325"/>
            <a:ext cx="0" cy="1593646"/>
          </a:xfrm>
          <a:prstGeom prst="line">
            <a:avLst/>
          </a:prstGeom>
          <a:ln w="38100" cap="flat">
            <a:solidFill>
              <a:srgbClr val="D6ECED"/>
            </a:solidFill>
            <a:prstDash val="sysDash"/>
            <a:headEnd type="none" w="sm" len="sm"/>
            <a:tailEnd type="none" w="sm" len="sm"/>
          </a:ln>
        </p:spPr>
        <p:txBody>
          <a:bodyPr/>
          <a:lstStyle/>
          <a:p>
            <a:endParaRPr lang="lv-LV"/>
          </a:p>
        </p:txBody>
      </p:sp>
      <p:sp>
        <p:nvSpPr>
          <p:cNvPr id="6" name="AutoShape 6"/>
          <p:cNvSpPr/>
          <p:nvPr/>
        </p:nvSpPr>
        <p:spPr>
          <a:xfrm>
            <a:off x="10760388" y="3866325"/>
            <a:ext cx="0" cy="1593646"/>
          </a:xfrm>
          <a:prstGeom prst="line">
            <a:avLst/>
          </a:prstGeom>
          <a:ln w="38100" cap="flat">
            <a:solidFill>
              <a:srgbClr val="D6ECED"/>
            </a:solidFill>
            <a:prstDash val="sysDash"/>
            <a:headEnd type="none" w="sm" len="sm"/>
            <a:tailEnd type="none" w="sm" len="sm"/>
          </a:ln>
        </p:spPr>
        <p:txBody>
          <a:bodyPr/>
          <a:lstStyle/>
          <a:p>
            <a:endParaRPr lang="lv-LV"/>
          </a:p>
        </p:txBody>
      </p:sp>
      <p:sp>
        <p:nvSpPr>
          <p:cNvPr id="7" name="AutoShape 7"/>
          <p:cNvSpPr/>
          <p:nvPr/>
        </p:nvSpPr>
        <p:spPr>
          <a:xfrm>
            <a:off x="14194718" y="3872219"/>
            <a:ext cx="0" cy="1593646"/>
          </a:xfrm>
          <a:prstGeom prst="line">
            <a:avLst/>
          </a:prstGeom>
          <a:ln w="38100" cap="flat">
            <a:solidFill>
              <a:srgbClr val="D6ECED"/>
            </a:solidFill>
            <a:prstDash val="sysDash"/>
            <a:headEnd type="none" w="sm" len="sm"/>
            <a:tailEnd type="none" w="sm" len="sm"/>
          </a:ln>
        </p:spPr>
        <p:txBody>
          <a:bodyPr/>
          <a:lstStyle/>
          <a:p>
            <a:endParaRPr lang="lv-LV"/>
          </a:p>
        </p:txBody>
      </p:sp>
      <p:sp>
        <p:nvSpPr>
          <p:cNvPr id="8" name="Freeform 8"/>
          <p:cNvSpPr/>
          <p:nvPr/>
        </p:nvSpPr>
        <p:spPr>
          <a:xfrm rot="-3046672">
            <a:off x="15450444" y="8508644"/>
            <a:ext cx="1814668" cy="805259"/>
          </a:xfrm>
          <a:custGeom>
            <a:avLst/>
            <a:gdLst/>
            <a:ahLst/>
            <a:cxnLst/>
            <a:rect l="l" t="t" r="r" b="b"/>
            <a:pathLst>
              <a:path w="1814668" h="805259">
                <a:moveTo>
                  <a:pt x="0" y="0"/>
                </a:moveTo>
                <a:lnTo>
                  <a:pt x="1814667" y="0"/>
                </a:lnTo>
                <a:lnTo>
                  <a:pt x="1814667" y="805258"/>
                </a:lnTo>
                <a:lnTo>
                  <a:pt x="0" y="80525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lv-LV"/>
          </a:p>
        </p:txBody>
      </p:sp>
      <p:sp>
        <p:nvSpPr>
          <p:cNvPr id="9" name="TextBox 9"/>
          <p:cNvSpPr txBox="1"/>
          <p:nvPr/>
        </p:nvSpPr>
        <p:spPr>
          <a:xfrm>
            <a:off x="1037975" y="723599"/>
            <a:ext cx="10921973" cy="1562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Advantages of Latvia’s business environment</a:t>
            </a:r>
          </a:p>
        </p:txBody>
      </p:sp>
      <p:sp>
        <p:nvSpPr>
          <p:cNvPr id="10" name="TextBox 10"/>
          <p:cNvSpPr txBox="1"/>
          <p:nvPr/>
        </p:nvSpPr>
        <p:spPr>
          <a:xfrm>
            <a:off x="4050537" y="7255838"/>
            <a:ext cx="3265897" cy="323215"/>
          </a:xfrm>
          <a:prstGeom prst="rect">
            <a:avLst/>
          </a:prstGeom>
        </p:spPr>
        <p:txBody>
          <a:bodyPr lIns="0" tIns="0" rIns="0" bIns="0" rtlCol="0" anchor="t">
            <a:spAutoFit/>
          </a:bodyPr>
          <a:lstStyle/>
          <a:p>
            <a:pPr algn="ctr">
              <a:lnSpc>
                <a:spcPts val="2659"/>
              </a:lnSpc>
            </a:pPr>
            <a:r>
              <a:rPr lang="en-US" sz="1899">
                <a:solidFill>
                  <a:srgbClr val="000000"/>
                </a:solidFill>
                <a:latin typeface="Montserrat"/>
                <a:ea typeface="Montserrat"/>
                <a:cs typeface="Montserrat"/>
                <a:sym typeface="Montserrat"/>
              </a:rPr>
              <a:t>(Among OECD countries)</a:t>
            </a:r>
          </a:p>
        </p:txBody>
      </p:sp>
      <p:sp>
        <p:nvSpPr>
          <p:cNvPr id="11" name="TextBox 11"/>
          <p:cNvSpPr txBox="1"/>
          <p:nvPr/>
        </p:nvSpPr>
        <p:spPr>
          <a:xfrm>
            <a:off x="4311668" y="5961247"/>
            <a:ext cx="2743389" cy="1234440"/>
          </a:xfrm>
          <a:prstGeom prst="rect">
            <a:avLst/>
          </a:prstGeom>
        </p:spPr>
        <p:txBody>
          <a:bodyPr lIns="0" tIns="0" rIns="0" bIns="0" rtlCol="0" anchor="t">
            <a:spAutoFit/>
          </a:bodyPr>
          <a:lstStyle/>
          <a:p>
            <a:pPr algn="ctr">
              <a:lnSpc>
                <a:spcPts val="3359"/>
              </a:lnSpc>
            </a:pPr>
            <a:r>
              <a:rPr lang="en-US" sz="2400">
                <a:solidFill>
                  <a:srgbClr val="000000"/>
                </a:solidFill>
                <a:latin typeface="Montserrat"/>
                <a:ea typeface="Montserrat"/>
                <a:cs typeface="Montserrat"/>
                <a:sym typeface="Montserrat"/>
              </a:rPr>
              <a:t>International </a:t>
            </a:r>
            <a:r>
              <a:rPr lang="en-US" sz="2400" b="1">
                <a:solidFill>
                  <a:srgbClr val="000000"/>
                </a:solidFill>
                <a:latin typeface="Montserrat Bold"/>
                <a:ea typeface="Montserrat Bold"/>
                <a:cs typeface="Montserrat Bold"/>
                <a:sym typeface="Montserrat Bold"/>
              </a:rPr>
              <a:t>Tax</a:t>
            </a:r>
            <a:r>
              <a:rPr lang="en-US" sz="2400">
                <a:solidFill>
                  <a:srgbClr val="000000"/>
                </a:solidFill>
                <a:latin typeface="Montserrat"/>
                <a:ea typeface="Montserrat"/>
                <a:cs typeface="Montserrat"/>
                <a:sym typeface="Montserrat"/>
              </a:rPr>
              <a:t> </a:t>
            </a:r>
            <a:r>
              <a:rPr lang="en-US" sz="2400" b="1">
                <a:solidFill>
                  <a:srgbClr val="000000"/>
                </a:solidFill>
                <a:latin typeface="Montserrat Bold"/>
                <a:ea typeface="Montserrat Bold"/>
                <a:cs typeface="Montserrat Bold"/>
                <a:sym typeface="Montserrat Bold"/>
              </a:rPr>
              <a:t>Competitiveness Index</a:t>
            </a:r>
            <a:r>
              <a:rPr lang="en-US" sz="2400">
                <a:solidFill>
                  <a:srgbClr val="000000"/>
                </a:solidFill>
                <a:latin typeface="Montserrat"/>
                <a:ea typeface="Montserrat"/>
                <a:cs typeface="Montserrat"/>
                <a:sym typeface="Montserrat"/>
              </a:rPr>
              <a:t> 2025</a:t>
            </a:r>
          </a:p>
        </p:txBody>
      </p:sp>
      <p:grpSp>
        <p:nvGrpSpPr>
          <p:cNvPr id="12" name="Group 12"/>
          <p:cNvGrpSpPr/>
          <p:nvPr/>
        </p:nvGrpSpPr>
        <p:grpSpPr>
          <a:xfrm>
            <a:off x="10636022" y="4034093"/>
            <a:ext cx="3532093" cy="3484727"/>
            <a:chOff x="0" y="0"/>
            <a:chExt cx="4709457" cy="4646303"/>
          </a:xfrm>
        </p:grpSpPr>
        <p:sp>
          <p:nvSpPr>
            <p:cNvPr id="13" name="TextBox 13"/>
            <p:cNvSpPr txBox="1"/>
            <p:nvPr/>
          </p:nvSpPr>
          <p:spPr>
            <a:xfrm>
              <a:off x="0" y="4228049"/>
              <a:ext cx="4595795" cy="418253"/>
            </a:xfrm>
            <a:prstGeom prst="rect">
              <a:avLst/>
            </a:prstGeom>
          </p:spPr>
          <p:txBody>
            <a:bodyPr lIns="0" tIns="0" rIns="0" bIns="0" rtlCol="0" anchor="t">
              <a:spAutoFit/>
            </a:bodyPr>
            <a:lstStyle/>
            <a:p>
              <a:pPr algn="ctr">
                <a:lnSpc>
                  <a:spcPts val="2659"/>
                </a:lnSpc>
              </a:pPr>
              <a:r>
                <a:rPr lang="en-US" sz="1899">
                  <a:solidFill>
                    <a:srgbClr val="000000"/>
                  </a:solidFill>
                  <a:latin typeface="Montserrat"/>
                  <a:ea typeface="Montserrat"/>
                  <a:cs typeface="Montserrat"/>
                  <a:sym typeface="Montserrat"/>
                </a:rPr>
                <a:t>2025</a:t>
              </a:r>
            </a:p>
          </p:txBody>
        </p:sp>
        <p:sp>
          <p:nvSpPr>
            <p:cNvPr id="14" name="TextBox 14"/>
            <p:cNvSpPr txBox="1"/>
            <p:nvPr/>
          </p:nvSpPr>
          <p:spPr>
            <a:xfrm>
              <a:off x="0" y="2632929"/>
              <a:ext cx="4709457" cy="1633220"/>
            </a:xfrm>
            <a:prstGeom prst="rect">
              <a:avLst/>
            </a:prstGeom>
          </p:spPr>
          <p:txBody>
            <a:bodyPr lIns="0" tIns="0" rIns="0" bIns="0" rtlCol="0" anchor="t">
              <a:spAutoFit/>
            </a:bodyPr>
            <a:lstStyle/>
            <a:p>
              <a:pPr algn="ctr">
                <a:lnSpc>
                  <a:spcPts val="3359"/>
                </a:lnSpc>
              </a:pPr>
              <a:r>
                <a:rPr lang="en-US" sz="2400" b="1">
                  <a:solidFill>
                    <a:srgbClr val="000000"/>
                  </a:solidFill>
                  <a:latin typeface="Montserrat Bold"/>
                  <a:ea typeface="Montserrat Bold"/>
                  <a:cs typeface="Montserrat Bold"/>
                  <a:sym typeface="Montserrat Bold"/>
                </a:rPr>
                <a:t>In the EU for the share of renewable energy</a:t>
              </a:r>
            </a:p>
          </p:txBody>
        </p:sp>
        <p:sp>
          <p:nvSpPr>
            <p:cNvPr id="15" name="TextBox 15"/>
            <p:cNvSpPr txBox="1"/>
            <p:nvPr/>
          </p:nvSpPr>
          <p:spPr>
            <a:xfrm>
              <a:off x="1450116" y="-161925"/>
              <a:ext cx="1994752" cy="1839404"/>
            </a:xfrm>
            <a:prstGeom prst="rect">
              <a:avLst/>
            </a:prstGeom>
          </p:spPr>
          <p:txBody>
            <a:bodyPr lIns="0" tIns="0" rIns="0" bIns="0" rtlCol="0" anchor="t">
              <a:spAutoFit/>
            </a:bodyPr>
            <a:lstStyle/>
            <a:p>
              <a:pPr algn="ctr">
                <a:lnSpc>
                  <a:spcPts val="11612"/>
                </a:lnSpc>
              </a:pPr>
              <a:r>
                <a:rPr lang="en-US" sz="8294" b="1">
                  <a:solidFill>
                    <a:srgbClr val="09E6A1"/>
                  </a:solidFill>
                  <a:latin typeface="Montserrat Bold"/>
                  <a:ea typeface="Montserrat Bold"/>
                  <a:cs typeface="Montserrat Bold"/>
                  <a:sym typeface="Montserrat Bold"/>
                </a:rPr>
                <a:t>#4</a:t>
              </a:r>
            </a:p>
          </p:txBody>
        </p:sp>
      </p:grpSp>
      <p:sp>
        <p:nvSpPr>
          <p:cNvPr id="16" name="TextBox 16"/>
          <p:cNvSpPr txBox="1"/>
          <p:nvPr/>
        </p:nvSpPr>
        <p:spPr>
          <a:xfrm>
            <a:off x="4875064" y="3872168"/>
            <a:ext cx="1616597" cy="1420034"/>
          </a:xfrm>
          <a:prstGeom prst="rect">
            <a:avLst/>
          </a:prstGeom>
        </p:spPr>
        <p:txBody>
          <a:bodyPr lIns="0" tIns="0" rIns="0" bIns="0" rtlCol="0" anchor="t">
            <a:spAutoFit/>
          </a:bodyPr>
          <a:lstStyle/>
          <a:p>
            <a:pPr algn="ctr">
              <a:lnSpc>
                <a:spcPts val="11612"/>
              </a:lnSpc>
            </a:pPr>
            <a:r>
              <a:rPr lang="en-US" sz="8294" b="1">
                <a:solidFill>
                  <a:srgbClr val="09E6A1"/>
                </a:solidFill>
                <a:latin typeface="Montserrat Bold"/>
                <a:ea typeface="Montserrat Bold"/>
                <a:cs typeface="Montserrat Bold"/>
                <a:sym typeface="Montserrat Bold"/>
              </a:rPr>
              <a:t>#2</a:t>
            </a:r>
          </a:p>
        </p:txBody>
      </p:sp>
      <p:sp>
        <p:nvSpPr>
          <p:cNvPr id="17" name="TextBox 17"/>
          <p:cNvSpPr txBox="1"/>
          <p:nvPr/>
        </p:nvSpPr>
        <p:spPr>
          <a:xfrm>
            <a:off x="14329249" y="5871381"/>
            <a:ext cx="3133853" cy="2072861"/>
          </a:xfrm>
          <a:prstGeom prst="rect">
            <a:avLst/>
          </a:prstGeom>
        </p:spPr>
        <p:txBody>
          <a:bodyPr lIns="0" tIns="0" rIns="0" bIns="0" rtlCol="0" anchor="t">
            <a:spAutoFit/>
          </a:bodyPr>
          <a:lstStyle/>
          <a:p>
            <a:pPr algn="ctr">
              <a:lnSpc>
                <a:spcPts val="3359"/>
              </a:lnSpc>
            </a:pPr>
            <a:r>
              <a:rPr lang="en-US" sz="2400">
                <a:solidFill>
                  <a:srgbClr val="000000"/>
                </a:solidFill>
                <a:latin typeface="Montserrat"/>
                <a:ea typeface="Montserrat"/>
                <a:cs typeface="Montserrat"/>
                <a:sym typeface="Montserrat"/>
              </a:rPr>
              <a:t>Public </a:t>
            </a:r>
            <a:r>
              <a:rPr lang="en-US" sz="2400" b="1">
                <a:solidFill>
                  <a:srgbClr val="000000"/>
                </a:solidFill>
                <a:latin typeface="Montserrat Bold"/>
                <a:ea typeface="Montserrat Bold"/>
                <a:cs typeface="Montserrat Bold"/>
                <a:sym typeface="Montserrat Bold"/>
              </a:rPr>
              <a:t>services for businesses are digital</a:t>
            </a:r>
            <a:r>
              <a:rPr lang="en-US" sz="2400">
                <a:solidFill>
                  <a:srgbClr val="000000"/>
                </a:solidFill>
                <a:latin typeface="Montserrat"/>
                <a:ea typeface="Montserrat"/>
                <a:cs typeface="Montserrat"/>
                <a:sym typeface="Montserrat"/>
              </a:rPr>
              <a:t>, EU average - 86%</a:t>
            </a:r>
          </a:p>
          <a:p>
            <a:pPr algn="ctr">
              <a:lnSpc>
                <a:spcPts val="3359"/>
              </a:lnSpc>
            </a:pPr>
            <a:endParaRPr lang="en-US" sz="2400">
              <a:solidFill>
                <a:srgbClr val="000000"/>
              </a:solidFill>
              <a:latin typeface="Montserrat"/>
              <a:ea typeface="Montserrat"/>
              <a:cs typeface="Montserrat"/>
              <a:sym typeface="Montserrat"/>
            </a:endParaRPr>
          </a:p>
        </p:txBody>
      </p:sp>
      <p:sp>
        <p:nvSpPr>
          <p:cNvPr id="18" name="TextBox 18"/>
          <p:cNvSpPr txBox="1"/>
          <p:nvPr/>
        </p:nvSpPr>
        <p:spPr>
          <a:xfrm>
            <a:off x="14238171" y="3872168"/>
            <a:ext cx="3316009" cy="1420034"/>
          </a:xfrm>
          <a:prstGeom prst="rect">
            <a:avLst/>
          </a:prstGeom>
        </p:spPr>
        <p:txBody>
          <a:bodyPr lIns="0" tIns="0" rIns="0" bIns="0" rtlCol="0" anchor="t">
            <a:spAutoFit/>
          </a:bodyPr>
          <a:lstStyle/>
          <a:p>
            <a:pPr algn="ctr">
              <a:lnSpc>
                <a:spcPts val="11612"/>
              </a:lnSpc>
            </a:pPr>
            <a:r>
              <a:rPr lang="en-US" sz="8294" b="1">
                <a:solidFill>
                  <a:srgbClr val="09E6A1"/>
                </a:solidFill>
                <a:latin typeface="Montserrat Bold"/>
                <a:ea typeface="Montserrat Bold"/>
                <a:cs typeface="Montserrat Bold"/>
                <a:sym typeface="Montserrat Bold"/>
              </a:rPr>
              <a:t>96%</a:t>
            </a:r>
          </a:p>
        </p:txBody>
      </p:sp>
      <p:sp>
        <p:nvSpPr>
          <p:cNvPr id="19" name="TextBox 19"/>
          <p:cNvSpPr txBox="1"/>
          <p:nvPr/>
        </p:nvSpPr>
        <p:spPr>
          <a:xfrm>
            <a:off x="14283686" y="7540953"/>
            <a:ext cx="3207990" cy="323215"/>
          </a:xfrm>
          <a:prstGeom prst="rect">
            <a:avLst/>
          </a:prstGeom>
        </p:spPr>
        <p:txBody>
          <a:bodyPr lIns="0" tIns="0" rIns="0" bIns="0" rtlCol="0" anchor="t">
            <a:spAutoFit/>
          </a:bodyPr>
          <a:lstStyle/>
          <a:p>
            <a:pPr marL="0" lvl="0" indent="0" algn="ctr">
              <a:lnSpc>
                <a:spcPts val="2659"/>
              </a:lnSpc>
              <a:spcBef>
                <a:spcPct val="0"/>
              </a:spcBef>
            </a:pPr>
            <a:r>
              <a:rPr lang="en-US" sz="1899" u="none" strike="noStrike">
                <a:solidFill>
                  <a:srgbClr val="000000"/>
                </a:solidFill>
                <a:latin typeface="Montserrat"/>
                <a:ea typeface="Montserrat"/>
                <a:cs typeface="Montserrat"/>
                <a:sym typeface="Montserrat"/>
              </a:rPr>
              <a:t>(% of EU target, DESI 2025)</a:t>
            </a:r>
          </a:p>
        </p:txBody>
      </p:sp>
      <p:sp>
        <p:nvSpPr>
          <p:cNvPr id="20" name="TextBox 20"/>
          <p:cNvSpPr txBox="1"/>
          <p:nvPr/>
        </p:nvSpPr>
        <p:spPr>
          <a:xfrm>
            <a:off x="9504754" y="9363139"/>
            <a:ext cx="5794629" cy="330200"/>
          </a:xfrm>
          <a:prstGeom prst="rect">
            <a:avLst/>
          </a:prstGeom>
        </p:spPr>
        <p:txBody>
          <a:bodyPr lIns="0" tIns="0" rIns="0" bIns="0" rtlCol="0" anchor="t">
            <a:spAutoFit/>
          </a:bodyPr>
          <a:lstStyle/>
          <a:p>
            <a:pPr marL="0" lvl="0" indent="0" algn="ctr">
              <a:lnSpc>
                <a:spcPts val="2799"/>
              </a:lnSpc>
              <a:spcBef>
                <a:spcPct val="0"/>
              </a:spcBef>
            </a:pPr>
            <a:r>
              <a:rPr lang="en-US" sz="1999" u="none" strike="noStrike">
                <a:solidFill>
                  <a:srgbClr val="000000"/>
                </a:solidFill>
                <a:latin typeface="Montserrat"/>
                <a:ea typeface="Montserrat"/>
                <a:cs typeface="Montserrat"/>
                <a:sym typeface="Montserrat"/>
              </a:rPr>
              <a:t>98% Companies sign documents digitally</a:t>
            </a:r>
          </a:p>
        </p:txBody>
      </p:sp>
      <p:sp>
        <p:nvSpPr>
          <p:cNvPr id="21" name="TextBox 21"/>
          <p:cNvSpPr txBox="1"/>
          <p:nvPr/>
        </p:nvSpPr>
        <p:spPr>
          <a:xfrm>
            <a:off x="11509283" y="8201196"/>
            <a:ext cx="1785571" cy="1102690"/>
          </a:xfrm>
          <a:prstGeom prst="rect">
            <a:avLst/>
          </a:prstGeom>
        </p:spPr>
        <p:txBody>
          <a:bodyPr lIns="0" tIns="0" rIns="0" bIns="0" rtlCol="0" anchor="t">
            <a:spAutoFit/>
          </a:bodyPr>
          <a:lstStyle/>
          <a:p>
            <a:pPr algn="ctr">
              <a:lnSpc>
                <a:spcPts val="9048"/>
              </a:lnSpc>
            </a:pPr>
            <a:r>
              <a:rPr lang="en-US" sz="6463" b="1">
                <a:solidFill>
                  <a:srgbClr val="095147"/>
                </a:solidFill>
                <a:latin typeface="Montserrat Bold"/>
                <a:ea typeface="Montserrat Bold"/>
                <a:cs typeface="Montserrat Bold"/>
                <a:sym typeface="Montserrat Bold"/>
              </a:rPr>
              <a:t>eID</a:t>
            </a:r>
          </a:p>
        </p:txBody>
      </p:sp>
      <p:grpSp>
        <p:nvGrpSpPr>
          <p:cNvPr id="22" name="Group 22"/>
          <p:cNvGrpSpPr/>
          <p:nvPr/>
        </p:nvGrpSpPr>
        <p:grpSpPr>
          <a:xfrm>
            <a:off x="1037975" y="4018965"/>
            <a:ext cx="2922688" cy="5157103"/>
            <a:chOff x="0" y="0"/>
            <a:chExt cx="3896918" cy="6876137"/>
          </a:xfrm>
        </p:grpSpPr>
        <p:sp>
          <p:nvSpPr>
            <p:cNvPr id="23" name="TextBox 23"/>
            <p:cNvSpPr txBox="1"/>
            <p:nvPr/>
          </p:nvSpPr>
          <p:spPr>
            <a:xfrm>
              <a:off x="0" y="2630104"/>
              <a:ext cx="3896918" cy="4246033"/>
            </a:xfrm>
            <a:prstGeom prst="rect">
              <a:avLst/>
            </a:prstGeom>
          </p:spPr>
          <p:txBody>
            <a:bodyPr lIns="0" tIns="0" rIns="0" bIns="0" rtlCol="0" anchor="t">
              <a:spAutoFit/>
            </a:bodyPr>
            <a:lstStyle/>
            <a:p>
              <a:pPr algn="ctr">
                <a:lnSpc>
                  <a:spcPts val="3359"/>
                </a:lnSpc>
              </a:pPr>
              <a:r>
                <a:rPr lang="en-US" sz="2400" b="1">
                  <a:solidFill>
                    <a:srgbClr val="000000"/>
                  </a:solidFill>
                  <a:latin typeface="Montserrat Bold"/>
                  <a:ea typeface="Montserrat Bold"/>
                  <a:cs typeface="Montserrat Bold"/>
                  <a:sym typeface="Montserrat Bold"/>
                </a:rPr>
                <a:t>Corporate income tax on reinvested profit</a:t>
              </a:r>
            </a:p>
            <a:p>
              <a:pPr algn="ctr">
                <a:lnSpc>
                  <a:spcPts val="3359"/>
                </a:lnSpc>
              </a:pPr>
              <a:r>
                <a:rPr lang="en-US" sz="2400">
                  <a:solidFill>
                    <a:srgbClr val="000000"/>
                  </a:solidFill>
                  <a:latin typeface="Montserrat"/>
                  <a:ea typeface="Montserrat"/>
                  <a:cs typeface="Montserrat"/>
                  <a:sym typeface="Montserrat"/>
                </a:rPr>
                <a:t>#1 Corporate Tax Rate Index, 2025 </a:t>
              </a:r>
            </a:p>
            <a:p>
              <a:pPr algn="ctr">
                <a:lnSpc>
                  <a:spcPts val="2660"/>
                </a:lnSpc>
              </a:pPr>
              <a:r>
                <a:rPr lang="en-US" sz="1900">
                  <a:solidFill>
                    <a:srgbClr val="000000"/>
                  </a:solidFill>
                  <a:latin typeface="Montserrat"/>
                  <a:ea typeface="Montserrat"/>
                  <a:cs typeface="Montserrat"/>
                  <a:sym typeface="Montserrat"/>
                </a:rPr>
                <a:t>(Among OECD countries)</a:t>
              </a:r>
            </a:p>
            <a:p>
              <a:pPr algn="ctr">
                <a:lnSpc>
                  <a:spcPts val="3640"/>
                </a:lnSpc>
              </a:pPr>
              <a:endParaRPr lang="en-US" sz="1900">
                <a:solidFill>
                  <a:srgbClr val="000000"/>
                </a:solidFill>
                <a:latin typeface="Montserrat"/>
                <a:ea typeface="Montserrat"/>
                <a:cs typeface="Montserrat"/>
                <a:sym typeface="Montserrat"/>
              </a:endParaRPr>
            </a:p>
          </p:txBody>
        </p:sp>
        <p:sp>
          <p:nvSpPr>
            <p:cNvPr id="24" name="TextBox 24"/>
            <p:cNvSpPr txBox="1"/>
            <p:nvPr/>
          </p:nvSpPr>
          <p:spPr>
            <a:xfrm>
              <a:off x="542323" y="-161925"/>
              <a:ext cx="3039619" cy="1839404"/>
            </a:xfrm>
            <a:prstGeom prst="rect">
              <a:avLst/>
            </a:prstGeom>
          </p:spPr>
          <p:txBody>
            <a:bodyPr lIns="0" tIns="0" rIns="0" bIns="0" rtlCol="0" anchor="t">
              <a:spAutoFit/>
            </a:bodyPr>
            <a:lstStyle/>
            <a:p>
              <a:pPr algn="ctr">
                <a:lnSpc>
                  <a:spcPts val="11612"/>
                </a:lnSpc>
              </a:pPr>
              <a:r>
                <a:rPr lang="en-US" sz="8294" b="1">
                  <a:solidFill>
                    <a:srgbClr val="09E6A1"/>
                  </a:solidFill>
                  <a:latin typeface="Montserrat Bold"/>
                  <a:ea typeface="Montserrat Bold"/>
                  <a:cs typeface="Montserrat Bold"/>
                  <a:sym typeface="Montserrat Bold"/>
                </a:rPr>
                <a:t>0%</a:t>
              </a:r>
            </a:p>
          </p:txBody>
        </p:sp>
      </p:grpSp>
      <p:sp>
        <p:nvSpPr>
          <p:cNvPr id="25" name="TextBox 25"/>
          <p:cNvSpPr txBox="1"/>
          <p:nvPr/>
        </p:nvSpPr>
        <p:spPr>
          <a:xfrm>
            <a:off x="7609653" y="6008872"/>
            <a:ext cx="3068694" cy="1438275"/>
          </a:xfrm>
          <a:prstGeom prst="rect">
            <a:avLst/>
          </a:prstGeom>
        </p:spPr>
        <p:txBody>
          <a:bodyPr lIns="0" tIns="0" rIns="0" bIns="0" rtlCol="0" anchor="t">
            <a:spAutoFit/>
          </a:bodyPr>
          <a:lstStyle/>
          <a:p>
            <a:pPr algn="ctr">
              <a:lnSpc>
                <a:spcPts val="2880"/>
              </a:lnSpc>
              <a:spcBef>
                <a:spcPct val="0"/>
              </a:spcBef>
            </a:pPr>
            <a:r>
              <a:rPr lang="en-US" sz="2400" b="1">
                <a:solidFill>
                  <a:srgbClr val="000000"/>
                </a:solidFill>
                <a:latin typeface="Montserrat Bold"/>
                <a:ea typeface="Montserrat Bold"/>
                <a:cs typeface="Montserrat Bold"/>
                <a:sym typeface="Montserrat Bold"/>
              </a:rPr>
              <a:t>Discount on CIT </a:t>
            </a:r>
            <a:r>
              <a:rPr lang="en-US" sz="2400">
                <a:solidFill>
                  <a:srgbClr val="000000"/>
                </a:solidFill>
                <a:latin typeface="Montserrat"/>
                <a:ea typeface="Montserrat"/>
                <a:cs typeface="Montserrat"/>
                <a:sym typeface="Montserrat"/>
              </a:rPr>
              <a:t>for dividends in 5 vast Special Economic Zones</a:t>
            </a:r>
          </a:p>
        </p:txBody>
      </p:sp>
      <p:sp>
        <p:nvSpPr>
          <p:cNvPr id="26" name="AutoShape 26"/>
          <p:cNvSpPr/>
          <p:nvPr/>
        </p:nvSpPr>
        <p:spPr>
          <a:xfrm>
            <a:off x="7316434" y="3838188"/>
            <a:ext cx="0" cy="1593646"/>
          </a:xfrm>
          <a:prstGeom prst="line">
            <a:avLst/>
          </a:prstGeom>
          <a:ln w="38100" cap="flat">
            <a:solidFill>
              <a:srgbClr val="D6ECED"/>
            </a:solidFill>
            <a:prstDash val="sysDash"/>
            <a:headEnd type="none" w="sm" len="sm"/>
            <a:tailEnd type="none" w="sm" len="sm"/>
          </a:ln>
        </p:spPr>
        <p:txBody>
          <a:bodyPr/>
          <a:lstStyle/>
          <a:p>
            <a:endParaRPr lang="lv-LV"/>
          </a:p>
        </p:txBody>
      </p:sp>
      <p:sp>
        <p:nvSpPr>
          <p:cNvPr id="27" name="TextBox 27"/>
          <p:cNvSpPr txBox="1"/>
          <p:nvPr/>
        </p:nvSpPr>
        <p:spPr>
          <a:xfrm>
            <a:off x="7602184" y="3844031"/>
            <a:ext cx="3316009" cy="1420034"/>
          </a:xfrm>
          <a:prstGeom prst="rect">
            <a:avLst/>
          </a:prstGeom>
        </p:spPr>
        <p:txBody>
          <a:bodyPr lIns="0" tIns="0" rIns="0" bIns="0" rtlCol="0" anchor="t">
            <a:spAutoFit/>
          </a:bodyPr>
          <a:lstStyle/>
          <a:p>
            <a:pPr algn="ctr">
              <a:lnSpc>
                <a:spcPts val="11612"/>
              </a:lnSpc>
            </a:pPr>
            <a:r>
              <a:rPr lang="en-US" sz="8294" b="1">
                <a:solidFill>
                  <a:srgbClr val="09E6A1"/>
                </a:solidFill>
                <a:latin typeface="Montserrat Bold"/>
                <a:ea typeface="Montserrat Bold"/>
                <a:cs typeface="Montserrat Bold"/>
                <a:sym typeface="Montserrat Bold"/>
              </a:rPr>
              <a:t>80%</a:t>
            </a:r>
          </a:p>
        </p:txBody>
      </p:sp>
      <p:sp>
        <p:nvSpPr>
          <p:cNvPr id="28" name="TextBox 28"/>
          <p:cNvSpPr txBox="1"/>
          <p:nvPr/>
        </p:nvSpPr>
        <p:spPr>
          <a:xfrm>
            <a:off x="6982268" y="2671418"/>
            <a:ext cx="10471308" cy="781050"/>
          </a:xfrm>
          <a:prstGeom prst="rect">
            <a:avLst/>
          </a:prstGeom>
        </p:spPr>
        <p:txBody>
          <a:bodyPr lIns="0" tIns="0" rIns="0" bIns="0" rtlCol="0" anchor="t">
            <a:spAutoFit/>
          </a:bodyPr>
          <a:lstStyle/>
          <a:p>
            <a:pPr algn="r">
              <a:lnSpc>
                <a:spcPts val="3120"/>
              </a:lnSpc>
            </a:pPr>
            <a:r>
              <a:rPr lang="en-US" sz="2600">
                <a:solidFill>
                  <a:srgbClr val="000000"/>
                </a:solidFill>
                <a:latin typeface="Montserrat"/>
                <a:ea typeface="Montserrat"/>
                <a:cs typeface="Montserrat"/>
                <a:sym typeface="Montserrat"/>
              </a:rPr>
              <a:t>Among world’s best tax regime, fast decisions, flexible solutions, and the agility to move faster than larger economies</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40578" y="710122"/>
            <a:ext cx="6831633" cy="800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Latvia</a:t>
            </a:r>
          </a:p>
        </p:txBody>
      </p:sp>
      <p:grpSp>
        <p:nvGrpSpPr>
          <p:cNvPr id="3" name="Group 3"/>
          <p:cNvGrpSpPr/>
          <p:nvPr/>
        </p:nvGrpSpPr>
        <p:grpSpPr>
          <a:xfrm>
            <a:off x="1021249" y="4480032"/>
            <a:ext cx="7911026" cy="5436584"/>
            <a:chOff x="0" y="0"/>
            <a:chExt cx="1552134" cy="1066652"/>
          </a:xfrm>
        </p:grpSpPr>
        <p:sp>
          <p:nvSpPr>
            <p:cNvPr id="4" name="Freeform 4"/>
            <p:cNvSpPr/>
            <p:nvPr/>
          </p:nvSpPr>
          <p:spPr>
            <a:xfrm>
              <a:off x="0" y="0"/>
              <a:ext cx="1552134" cy="1066652"/>
            </a:xfrm>
            <a:custGeom>
              <a:avLst/>
              <a:gdLst/>
              <a:ahLst/>
              <a:cxnLst/>
              <a:rect l="l" t="t" r="r" b="b"/>
              <a:pathLst>
                <a:path w="1552134" h="1066652">
                  <a:moveTo>
                    <a:pt x="9786" y="0"/>
                  </a:moveTo>
                  <a:lnTo>
                    <a:pt x="1542348" y="0"/>
                  </a:lnTo>
                  <a:cubicBezTo>
                    <a:pt x="1547753" y="0"/>
                    <a:pt x="1552134" y="4381"/>
                    <a:pt x="1552134" y="9786"/>
                  </a:cubicBezTo>
                  <a:lnTo>
                    <a:pt x="1552134" y="1056865"/>
                  </a:lnTo>
                  <a:cubicBezTo>
                    <a:pt x="1552134" y="1059461"/>
                    <a:pt x="1551103" y="1061950"/>
                    <a:pt x="1549268" y="1063785"/>
                  </a:cubicBezTo>
                  <a:cubicBezTo>
                    <a:pt x="1547433" y="1065621"/>
                    <a:pt x="1544943" y="1066652"/>
                    <a:pt x="1542348" y="1066652"/>
                  </a:cubicBezTo>
                  <a:lnTo>
                    <a:pt x="9786" y="1066652"/>
                  </a:lnTo>
                  <a:cubicBezTo>
                    <a:pt x="4381" y="1066652"/>
                    <a:pt x="0" y="1062270"/>
                    <a:pt x="0" y="1056865"/>
                  </a:cubicBezTo>
                  <a:lnTo>
                    <a:pt x="0" y="9786"/>
                  </a:lnTo>
                  <a:cubicBezTo>
                    <a:pt x="0" y="7191"/>
                    <a:pt x="1031" y="4702"/>
                    <a:pt x="2866" y="2866"/>
                  </a:cubicBezTo>
                  <a:cubicBezTo>
                    <a:pt x="4702" y="1031"/>
                    <a:pt x="7191" y="0"/>
                    <a:pt x="9786" y="0"/>
                  </a:cubicBezTo>
                  <a:close/>
                </a:path>
              </a:pathLst>
            </a:custGeom>
            <a:solidFill>
              <a:srgbClr val="FFFFFF"/>
            </a:solidFill>
            <a:ln w="9525" cap="sq">
              <a:solidFill>
                <a:srgbClr val="095147"/>
              </a:solidFill>
              <a:prstDash val="solid"/>
              <a:miter/>
            </a:ln>
          </p:spPr>
          <p:txBody>
            <a:bodyPr/>
            <a:lstStyle/>
            <a:p>
              <a:endParaRPr lang="lv-LV"/>
            </a:p>
          </p:txBody>
        </p:sp>
      </p:grpSp>
      <p:pic>
        <p:nvPicPr>
          <p:cNvPr id="5" name="Picture 5"/>
          <p:cNvPicPr>
            <a:picLocks noChangeAspect="1"/>
          </p:cNvPicPr>
          <p:nvPr/>
        </p:nvPicPr>
        <p:blipFill>
          <a:blip r:embed="rId2"/>
          <a:stretch>
            <a:fillRect/>
          </a:stretch>
        </p:blipFill>
        <p:spPr>
          <a:xfrm>
            <a:off x="487071" y="3903200"/>
            <a:ext cx="8979380" cy="6797316"/>
          </a:xfrm>
          <a:prstGeom prst="rect">
            <a:avLst/>
          </a:prstGeom>
        </p:spPr>
      </p:pic>
      <p:sp>
        <p:nvSpPr>
          <p:cNvPr id="6" name="TextBox 6"/>
          <p:cNvSpPr txBox="1"/>
          <p:nvPr/>
        </p:nvSpPr>
        <p:spPr>
          <a:xfrm>
            <a:off x="1572159" y="4752975"/>
            <a:ext cx="6809206" cy="390525"/>
          </a:xfrm>
          <a:prstGeom prst="rect">
            <a:avLst/>
          </a:prstGeom>
        </p:spPr>
        <p:txBody>
          <a:bodyPr lIns="0" tIns="0" rIns="0" bIns="0" rtlCol="0" anchor="t">
            <a:spAutoFit/>
          </a:bodyPr>
          <a:lstStyle/>
          <a:p>
            <a:pPr algn="ctr">
              <a:lnSpc>
                <a:spcPts val="3120"/>
              </a:lnSpc>
            </a:pPr>
            <a:r>
              <a:rPr lang="en-US" sz="2600" b="1">
                <a:solidFill>
                  <a:srgbClr val="000000"/>
                </a:solidFill>
                <a:latin typeface="Montserrat Medium"/>
                <a:ea typeface="Montserrat Medium"/>
                <a:cs typeface="Montserrat Medium"/>
                <a:sym typeface="Montserrat Medium"/>
              </a:rPr>
              <a:t>FDI in Latvia, billions of EUR</a:t>
            </a:r>
          </a:p>
        </p:txBody>
      </p:sp>
      <p:grpSp>
        <p:nvGrpSpPr>
          <p:cNvPr id="7" name="Group 7"/>
          <p:cNvGrpSpPr/>
          <p:nvPr/>
        </p:nvGrpSpPr>
        <p:grpSpPr>
          <a:xfrm>
            <a:off x="1021249" y="2424681"/>
            <a:ext cx="4199328" cy="482657"/>
            <a:chOff x="0" y="0"/>
            <a:chExt cx="1105996" cy="127119"/>
          </a:xfrm>
        </p:grpSpPr>
        <p:sp>
          <p:nvSpPr>
            <p:cNvPr id="8" name="Freeform 8"/>
            <p:cNvSpPr/>
            <p:nvPr/>
          </p:nvSpPr>
          <p:spPr>
            <a:xfrm>
              <a:off x="0" y="0"/>
              <a:ext cx="1105996" cy="127119"/>
            </a:xfrm>
            <a:custGeom>
              <a:avLst/>
              <a:gdLst/>
              <a:ahLst/>
              <a:cxnLst/>
              <a:rect l="l" t="t" r="r" b="b"/>
              <a:pathLst>
                <a:path w="1105996" h="127119">
                  <a:moveTo>
                    <a:pt x="0" y="0"/>
                  </a:moveTo>
                  <a:lnTo>
                    <a:pt x="1105996" y="0"/>
                  </a:lnTo>
                  <a:lnTo>
                    <a:pt x="1105996" y="127119"/>
                  </a:lnTo>
                  <a:lnTo>
                    <a:pt x="0" y="127119"/>
                  </a:lnTo>
                  <a:close/>
                </a:path>
              </a:pathLst>
            </a:custGeom>
            <a:solidFill>
              <a:srgbClr val="003230"/>
            </a:solidFill>
          </p:spPr>
          <p:txBody>
            <a:bodyPr/>
            <a:lstStyle/>
            <a:p>
              <a:endParaRPr lang="lv-LV"/>
            </a:p>
          </p:txBody>
        </p:sp>
        <p:sp>
          <p:nvSpPr>
            <p:cNvPr id="9" name="TextBox 9"/>
            <p:cNvSpPr txBox="1"/>
            <p:nvPr/>
          </p:nvSpPr>
          <p:spPr>
            <a:xfrm>
              <a:off x="0" y="0"/>
              <a:ext cx="1105996" cy="127119"/>
            </a:xfrm>
            <a:prstGeom prst="rect">
              <a:avLst/>
            </a:prstGeom>
          </p:spPr>
          <p:txBody>
            <a:bodyPr lIns="50800" tIns="50800" rIns="50800" bIns="50800" rtlCol="0" anchor="ctr"/>
            <a:lstStyle/>
            <a:p>
              <a:pPr algn="ctr">
                <a:lnSpc>
                  <a:spcPts val="3120"/>
                </a:lnSpc>
              </a:pPr>
              <a:endParaRPr/>
            </a:p>
          </p:txBody>
        </p:sp>
      </p:grpSp>
      <p:sp>
        <p:nvSpPr>
          <p:cNvPr id="10" name="TextBox 10"/>
          <p:cNvSpPr txBox="1"/>
          <p:nvPr/>
        </p:nvSpPr>
        <p:spPr>
          <a:xfrm>
            <a:off x="1155538" y="2460732"/>
            <a:ext cx="18503313" cy="390525"/>
          </a:xfrm>
          <a:prstGeom prst="rect">
            <a:avLst/>
          </a:prstGeom>
        </p:spPr>
        <p:txBody>
          <a:bodyPr lIns="0" tIns="0" rIns="0" bIns="0" rtlCol="0" anchor="t">
            <a:spAutoFit/>
          </a:bodyPr>
          <a:lstStyle/>
          <a:p>
            <a:pPr algn="l">
              <a:lnSpc>
                <a:spcPts val="3120"/>
              </a:lnSpc>
            </a:pPr>
            <a:r>
              <a:rPr lang="en-US" sz="2600">
                <a:solidFill>
                  <a:srgbClr val="09E6A1"/>
                </a:solidFill>
                <a:latin typeface="Montserrat"/>
                <a:ea typeface="Montserrat"/>
                <a:cs typeface="Montserrat"/>
                <a:sym typeface="Montserrat"/>
              </a:rPr>
              <a:t>Latvia’s FDI has doubled </a:t>
            </a:r>
            <a:r>
              <a:rPr lang="en-US" sz="2600">
                <a:solidFill>
                  <a:srgbClr val="000000"/>
                </a:solidFill>
                <a:latin typeface="Montserrat"/>
                <a:ea typeface="Montserrat"/>
                <a:cs typeface="Montserrat"/>
                <a:sym typeface="Montserrat"/>
              </a:rPr>
              <a:t>since 2015, reaching a record </a:t>
            </a:r>
            <a:r>
              <a:rPr lang="en-US" sz="2600" b="1">
                <a:solidFill>
                  <a:srgbClr val="000000"/>
                </a:solidFill>
                <a:latin typeface="Montserrat Bold"/>
                <a:ea typeface="Montserrat Bold"/>
                <a:cs typeface="Montserrat Bold"/>
                <a:sym typeface="Montserrat Bold"/>
              </a:rPr>
              <a:t>EUR 27.1 B</a:t>
            </a:r>
            <a:r>
              <a:rPr lang="en-US" sz="2600">
                <a:solidFill>
                  <a:srgbClr val="000000"/>
                </a:solidFill>
                <a:latin typeface="Montserrat"/>
                <a:ea typeface="Montserrat"/>
                <a:cs typeface="Montserrat"/>
                <a:sym typeface="Montserrat"/>
              </a:rPr>
              <a:t> in 2025</a:t>
            </a:r>
          </a:p>
        </p:txBody>
      </p:sp>
      <p:sp>
        <p:nvSpPr>
          <p:cNvPr id="11" name="TextBox 11"/>
          <p:cNvSpPr txBox="1"/>
          <p:nvPr/>
        </p:nvSpPr>
        <p:spPr>
          <a:xfrm>
            <a:off x="1155538" y="3127482"/>
            <a:ext cx="17522296" cy="390525"/>
          </a:xfrm>
          <a:prstGeom prst="rect">
            <a:avLst/>
          </a:prstGeom>
        </p:spPr>
        <p:txBody>
          <a:bodyPr lIns="0" tIns="0" rIns="0" bIns="0" rtlCol="0" anchor="t">
            <a:spAutoFit/>
          </a:bodyPr>
          <a:lstStyle/>
          <a:p>
            <a:pPr algn="l">
              <a:lnSpc>
                <a:spcPts val="3120"/>
              </a:lnSpc>
            </a:pPr>
            <a:r>
              <a:rPr lang="en-US" sz="2600" b="1">
                <a:solidFill>
                  <a:srgbClr val="000000"/>
                </a:solidFill>
                <a:latin typeface="Montserrat Bold"/>
                <a:ea typeface="Montserrat Bold"/>
                <a:cs typeface="Montserrat Bold"/>
                <a:sym typeface="Montserrat Bold"/>
              </a:rPr>
              <a:t>87% of FDI comes from the EU/EEA </a:t>
            </a:r>
            <a:r>
              <a:rPr lang="en-US" sz="2600">
                <a:solidFill>
                  <a:srgbClr val="000000"/>
                </a:solidFill>
                <a:latin typeface="Montserrat"/>
                <a:ea typeface="Montserrat"/>
                <a:cs typeface="Montserrat"/>
                <a:sym typeface="Montserrat"/>
              </a:rPr>
              <a:t>– proving strong investor confidence in EU leading economies</a:t>
            </a:r>
          </a:p>
        </p:txBody>
      </p:sp>
      <p:sp>
        <p:nvSpPr>
          <p:cNvPr id="12" name="TextBox 12"/>
          <p:cNvSpPr txBox="1"/>
          <p:nvPr/>
        </p:nvSpPr>
        <p:spPr>
          <a:xfrm>
            <a:off x="1412987" y="8629802"/>
            <a:ext cx="463516"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13.5</a:t>
            </a:r>
          </a:p>
        </p:txBody>
      </p:sp>
      <p:grpSp>
        <p:nvGrpSpPr>
          <p:cNvPr id="13" name="Group 13"/>
          <p:cNvGrpSpPr/>
          <p:nvPr/>
        </p:nvGrpSpPr>
        <p:grpSpPr>
          <a:xfrm>
            <a:off x="1021249" y="3046520"/>
            <a:ext cx="77498" cy="461962"/>
            <a:chOff x="0" y="0"/>
            <a:chExt cx="20411" cy="121669"/>
          </a:xfrm>
        </p:grpSpPr>
        <p:sp>
          <p:nvSpPr>
            <p:cNvPr id="14" name="Freeform 14"/>
            <p:cNvSpPr/>
            <p:nvPr/>
          </p:nvSpPr>
          <p:spPr>
            <a:xfrm>
              <a:off x="0" y="0"/>
              <a:ext cx="20411" cy="121669"/>
            </a:xfrm>
            <a:custGeom>
              <a:avLst/>
              <a:gdLst/>
              <a:ahLst/>
              <a:cxnLst/>
              <a:rect l="l" t="t" r="r" b="b"/>
              <a:pathLst>
                <a:path w="20411" h="121669">
                  <a:moveTo>
                    <a:pt x="0" y="0"/>
                  </a:moveTo>
                  <a:lnTo>
                    <a:pt x="20411" y="0"/>
                  </a:lnTo>
                  <a:lnTo>
                    <a:pt x="20411" y="121669"/>
                  </a:lnTo>
                  <a:lnTo>
                    <a:pt x="0" y="121669"/>
                  </a:lnTo>
                  <a:close/>
                </a:path>
              </a:pathLst>
            </a:custGeom>
            <a:solidFill>
              <a:srgbClr val="09E6A1"/>
            </a:solidFill>
          </p:spPr>
          <p:txBody>
            <a:bodyPr/>
            <a:lstStyle/>
            <a:p>
              <a:endParaRPr lang="lv-LV"/>
            </a:p>
          </p:txBody>
        </p:sp>
        <p:sp>
          <p:nvSpPr>
            <p:cNvPr id="15" name="TextBox 15"/>
            <p:cNvSpPr txBox="1"/>
            <p:nvPr/>
          </p:nvSpPr>
          <p:spPr>
            <a:xfrm>
              <a:off x="0" y="-9525"/>
              <a:ext cx="20411" cy="131194"/>
            </a:xfrm>
            <a:prstGeom prst="rect">
              <a:avLst/>
            </a:prstGeom>
          </p:spPr>
          <p:txBody>
            <a:bodyPr lIns="50800" tIns="50800" rIns="50800" bIns="50800" rtlCol="0" anchor="ctr"/>
            <a:lstStyle/>
            <a:p>
              <a:pPr algn="ctr">
                <a:lnSpc>
                  <a:spcPts val="3295"/>
                </a:lnSpc>
              </a:pPr>
              <a:endParaRPr/>
            </a:p>
          </p:txBody>
        </p:sp>
      </p:grpSp>
      <p:grpSp>
        <p:nvGrpSpPr>
          <p:cNvPr id="16" name="Group 16"/>
          <p:cNvGrpSpPr/>
          <p:nvPr/>
        </p:nvGrpSpPr>
        <p:grpSpPr>
          <a:xfrm>
            <a:off x="1021249" y="3748888"/>
            <a:ext cx="77498" cy="461962"/>
            <a:chOff x="0" y="0"/>
            <a:chExt cx="20411" cy="121669"/>
          </a:xfrm>
        </p:grpSpPr>
        <p:sp>
          <p:nvSpPr>
            <p:cNvPr id="17" name="Freeform 17"/>
            <p:cNvSpPr/>
            <p:nvPr/>
          </p:nvSpPr>
          <p:spPr>
            <a:xfrm>
              <a:off x="0" y="0"/>
              <a:ext cx="20411" cy="121669"/>
            </a:xfrm>
            <a:custGeom>
              <a:avLst/>
              <a:gdLst/>
              <a:ahLst/>
              <a:cxnLst/>
              <a:rect l="l" t="t" r="r" b="b"/>
              <a:pathLst>
                <a:path w="20411" h="121669">
                  <a:moveTo>
                    <a:pt x="0" y="0"/>
                  </a:moveTo>
                  <a:lnTo>
                    <a:pt x="20411" y="0"/>
                  </a:lnTo>
                  <a:lnTo>
                    <a:pt x="20411" y="121669"/>
                  </a:lnTo>
                  <a:lnTo>
                    <a:pt x="0" y="121669"/>
                  </a:lnTo>
                  <a:close/>
                </a:path>
              </a:pathLst>
            </a:custGeom>
            <a:solidFill>
              <a:srgbClr val="09E6A1"/>
            </a:solidFill>
          </p:spPr>
          <p:txBody>
            <a:bodyPr/>
            <a:lstStyle/>
            <a:p>
              <a:endParaRPr lang="lv-LV"/>
            </a:p>
          </p:txBody>
        </p:sp>
        <p:sp>
          <p:nvSpPr>
            <p:cNvPr id="18" name="TextBox 18"/>
            <p:cNvSpPr txBox="1"/>
            <p:nvPr/>
          </p:nvSpPr>
          <p:spPr>
            <a:xfrm>
              <a:off x="0" y="-9525"/>
              <a:ext cx="20411" cy="131194"/>
            </a:xfrm>
            <a:prstGeom prst="rect">
              <a:avLst/>
            </a:prstGeom>
          </p:spPr>
          <p:txBody>
            <a:bodyPr lIns="50800" tIns="50800" rIns="50800" bIns="50800" rtlCol="0" anchor="ctr"/>
            <a:lstStyle/>
            <a:p>
              <a:pPr algn="ctr">
                <a:lnSpc>
                  <a:spcPts val="3295"/>
                </a:lnSpc>
              </a:pPr>
              <a:endParaRPr/>
            </a:p>
          </p:txBody>
        </p:sp>
      </p:grpSp>
      <p:grpSp>
        <p:nvGrpSpPr>
          <p:cNvPr id="19" name="Group 19"/>
          <p:cNvGrpSpPr/>
          <p:nvPr/>
        </p:nvGrpSpPr>
        <p:grpSpPr>
          <a:xfrm>
            <a:off x="9348274" y="4480032"/>
            <a:ext cx="7911026" cy="5436584"/>
            <a:chOff x="0" y="0"/>
            <a:chExt cx="1552134" cy="1066652"/>
          </a:xfrm>
        </p:grpSpPr>
        <p:sp>
          <p:nvSpPr>
            <p:cNvPr id="20" name="Freeform 20"/>
            <p:cNvSpPr/>
            <p:nvPr/>
          </p:nvSpPr>
          <p:spPr>
            <a:xfrm>
              <a:off x="0" y="0"/>
              <a:ext cx="1552134" cy="1066652"/>
            </a:xfrm>
            <a:custGeom>
              <a:avLst/>
              <a:gdLst/>
              <a:ahLst/>
              <a:cxnLst/>
              <a:rect l="l" t="t" r="r" b="b"/>
              <a:pathLst>
                <a:path w="1552134" h="1066652">
                  <a:moveTo>
                    <a:pt x="9786" y="0"/>
                  </a:moveTo>
                  <a:lnTo>
                    <a:pt x="1542348" y="0"/>
                  </a:lnTo>
                  <a:cubicBezTo>
                    <a:pt x="1547753" y="0"/>
                    <a:pt x="1552134" y="4381"/>
                    <a:pt x="1552134" y="9786"/>
                  </a:cubicBezTo>
                  <a:lnTo>
                    <a:pt x="1552134" y="1056865"/>
                  </a:lnTo>
                  <a:cubicBezTo>
                    <a:pt x="1552134" y="1059461"/>
                    <a:pt x="1551103" y="1061950"/>
                    <a:pt x="1549268" y="1063785"/>
                  </a:cubicBezTo>
                  <a:cubicBezTo>
                    <a:pt x="1547433" y="1065621"/>
                    <a:pt x="1544943" y="1066652"/>
                    <a:pt x="1542348" y="1066652"/>
                  </a:cubicBezTo>
                  <a:lnTo>
                    <a:pt x="9786" y="1066652"/>
                  </a:lnTo>
                  <a:cubicBezTo>
                    <a:pt x="4381" y="1066652"/>
                    <a:pt x="0" y="1062270"/>
                    <a:pt x="0" y="1056865"/>
                  </a:cubicBezTo>
                  <a:lnTo>
                    <a:pt x="0" y="9786"/>
                  </a:lnTo>
                  <a:cubicBezTo>
                    <a:pt x="0" y="7191"/>
                    <a:pt x="1031" y="4702"/>
                    <a:pt x="2866" y="2866"/>
                  </a:cubicBezTo>
                  <a:cubicBezTo>
                    <a:pt x="4702" y="1031"/>
                    <a:pt x="7191" y="0"/>
                    <a:pt x="9786" y="0"/>
                  </a:cubicBezTo>
                  <a:close/>
                </a:path>
              </a:pathLst>
            </a:custGeom>
            <a:solidFill>
              <a:srgbClr val="FFFFFF"/>
            </a:solidFill>
            <a:ln w="9525" cap="sq">
              <a:solidFill>
                <a:srgbClr val="095147"/>
              </a:solidFill>
              <a:prstDash val="solid"/>
              <a:miter/>
            </a:ln>
          </p:spPr>
          <p:txBody>
            <a:bodyPr/>
            <a:lstStyle/>
            <a:p>
              <a:endParaRPr lang="lv-LV"/>
            </a:p>
          </p:txBody>
        </p:sp>
      </p:grpSp>
      <p:sp>
        <p:nvSpPr>
          <p:cNvPr id="21" name="TextBox 21"/>
          <p:cNvSpPr txBox="1"/>
          <p:nvPr/>
        </p:nvSpPr>
        <p:spPr>
          <a:xfrm>
            <a:off x="9475083" y="4752950"/>
            <a:ext cx="7657409" cy="390550"/>
          </a:xfrm>
          <a:prstGeom prst="rect">
            <a:avLst/>
          </a:prstGeom>
        </p:spPr>
        <p:txBody>
          <a:bodyPr lIns="0" tIns="0" rIns="0" bIns="0" rtlCol="0" anchor="t">
            <a:spAutoFit/>
          </a:bodyPr>
          <a:lstStyle/>
          <a:p>
            <a:pPr algn="ctr">
              <a:lnSpc>
                <a:spcPts val="3120"/>
              </a:lnSpc>
            </a:pPr>
            <a:r>
              <a:rPr lang="en-US" sz="2600" b="1">
                <a:solidFill>
                  <a:srgbClr val="000000"/>
                </a:solidFill>
                <a:latin typeface="Montserrat Medium"/>
                <a:ea typeface="Montserrat Medium"/>
                <a:cs typeface="Montserrat Medium"/>
                <a:sym typeface="Montserrat Medium"/>
              </a:rPr>
              <a:t>FDI into Latvia by investor country as of 2025 </a:t>
            </a:r>
          </a:p>
        </p:txBody>
      </p:sp>
      <p:pic>
        <p:nvPicPr>
          <p:cNvPr id="22" name="Picture 22"/>
          <p:cNvPicPr>
            <a:picLocks noChangeAspect="1"/>
          </p:cNvPicPr>
          <p:nvPr/>
        </p:nvPicPr>
        <p:blipFill>
          <a:blip r:embed="rId3"/>
          <a:stretch>
            <a:fillRect/>
          </a:stretch>
        </p:blipFill>
        <p:spPr>
          <a:xfrm>
            <a:off x="11079570" y="5224498"/>
            <a:ext cx="4448434" cy="4448434"/>
          </a:xfrm>
          <a:prstGeom prst="rect">
            <a:avLst/>
          </a:prstGeom>
        </p:spPr>
      </p:pic>
      <p:sp>
        <p:nvSpPr>
          <p:cNvPr id="23" name="TextBox 23"/>
          <p:cNvSpPr txBox="1"/>
          <p:nvPr/>
        </p:nvSpPr>
        <p:spPr>
          <a:xfrm>
            <a:off x="1412987" y="9642599"/>
            <a:ext cx="463516" cy="190500"/>
          </a:xfrm>
          <a:prstGeom prst="rect">
            <a:avLst/>
          </a:prstGeom>
        </p:spPr>
        <p:txBody>
          <a:bodyPr lIns="0" tIns="0" rIns="0" bIns="0" rtlCol="0" anchor="t">
            <a:spAutoFit/>
          </a:bodyPr>
          <a:lstStyle/>
          <a:p>
            <a:pPr algn="ctr">
              <a:lnSpc>
                <a:spcPts val="1560"/>
              </a:lnSpc>
            </a:pPr>
            <a:r>
              <a:rPr lang="en-US" sz="1300" b="1">
                <a:solidFill>
                  <a:srgbClr val="FFFFFF"/>
                </a:solidFill>
                <a:latin typeface="Montserrat Bold"/>
                <a:ea typeface="Montserrat Bold"/>
                <a:cs typeface="Montserrat Bold"/>
                <a:sym typeface="Montserrat Bold"/>
              </a:rPr>
              <a:t>2015</a:t>
            </a:r>
          </a:p>
        </p:txBody>
      </p:sp>
      <p:sp>
        <p:nvSpPr>
          <p:cNvPr id="24" name="TextBox 24"/>
          <p:cNvSpPr txBox="1"/>
          <p:nvPr/>
        </p:nvSpPr>
        <p:spPr>
          <a:xfrm>
            <a:off x="1569944" y="9785474"/>
            <a:ext cx="463516" cy="171500"/>
          </a:xfrm>
          <a:prstGeom prst="rect">
            <a:avLst/>
          </a:prstGeom>
        </p:spPr>
        <p:txBody>
          <a:bodyPr lIns="0" tIns="0" rIns="0" bIns="0" rtlCol="0" anchor="t">
            <a:spAutoFit/>
          </a:bodyPr>
          <a:lstStyle/>
          <a:p>
            <a:pPr algn="ctr">
              <a:lnSpc>
                <a:spcPts val="1320"/>
              </a:lnSpc>
            </a:pPr>
            <a:r>
              <a:rPr lang="en-US" sz="1100">
                <a:solidFill>
                  <a:srgbClr val="FFFFFF"/>
                </a:solidFill>
                <a:latin typeface="Montserrat"/>
                <a:ea typeface="Montserrat"/>
                <a:cs typeface="Montserrat"/>
                <a:sym typeface="Montserrat"/>
              </a:rPr>
              <a:t>2015</a:t>
            </a:r>
          </a:p>
        </p:txBody>
      </p:sp>
      <p:sp>
        <p:nvSpPr>
          <p:cNvPr id="25" name="TextBox 25"/>
          <p:cNvSpPr txBox="1"/>
          <p:nvPr/>
        </p:nvSpPr>
        <p:spPr>
          <a:xfrm>
            <a:off x="2084959" y="9633024"/>
            <a:ext cx="463516" cy="190500"/>
          </a:xfrm>
          <a:prstGeom prst="rect">
            <a:avLst/>
          </a:prstGeom>
        </p:spPr>
        <p:txBody>
          <a:bodyPr lIns="0" tIns="0" rIns="0" bIns="0" rtlCol="0" anchor="t">
            <a:spAutoFit/>
          </a:bodyPr>
          <a:lstStyle/>
          <a:p>
            <a:pPr algn="ctr">
              <a:lnSpc>
                <a:spcPts val="1560"/>
              </a:lnSpc>
            </a:pPr>
            <a:r>
              <a:rPr lang="en-US" sz="1300" b="1">
                <a:solidFill>
                  <a:srgbClr val="FFFFFF"/>
                </a:solidFill>
                <a:latin typeface="Montserrat Bold"/>
                <a:ea typeface="Montserrat Bold"/>
                <a:cs typeface="Montserrat Bold"/>
                <a:sym typeface="Montserrat Bold"/>
              </a:rPr>
              <a:t>2016</a:t>
            </a:r>
          </a:p>
        </p:txBody>
      </p:sp>
      <p:sp>
        <p:nvSpPr>
          <p:cNvPr id="26" name="TextBox 26"/>
          <p:cNvSpPr txBox="1"/>
          <p:nvPr/>
        </p:nvSpPr>
        <p:spPr>
          <a:xfrm>
            <a:off x="2758026" y="9633024"/>
            <a:ext cx="463516" cy="190500"/>
          </a:xfrm>
          <a:prstGeom prst="rect">
            <a:avLst/>
          </a:prstGeom>
        </p:spPr>
        <p:txBody>
          <a:bodyPr lIns="0" tIns="0" rIns="0" bIns="0" rtlCol="0" anchor="t">
            <a:spAutoFit/>
          </a:bodyPr>
          <a:lstStyle/>
          <a:p>
            <a:pPr algn="ctr">
              <a:lnSpc>
                <a:spcPts val="1560"/>
              </a:lnSpc>
            </a:pPr>
            <a:r>
              <a:rPr lang="en-US" sz="1300" b="1">
                <a:solidFill>
                  <a:srgbClr val="FFFFFF"/>
                </a:solidFill>
                <a:latin typeface="Montserrat Bold"/>
                <a:ea typeface="Montserrat Bold"/>
                <a:cs typeface="Montserrat Bold"/>
                <a:sym typeface="Montserrat Bold"/>
              </a:rPr>
              <a:t>2017</a:t>
            </a:r>
          </a:p>
        </p:txBody>
      </p:sp>
      <p:sp>
        <p:nvSpPr>
          <p:cNvPr id="27" name="TextBox 27"/>
          <p:cNvSpPr txBox="1"/>
          <p:nvPr/>
        </p:nvSpPr>
        <p:spPr>
          <a:xfrm>
            <a:off x="3431092" y="9642648"/>
            <a:ext cx="463516" cy="190500"/>
          </a:xfrm>
          <a:prstGeom prst="rect">
            <a:avLst/>
          </a:prstGeom>
        </p:spPr>
        <p:txBody>
          <a:bodyPr lIns="0" tIns="0" rIns="0" bIns="0" rtlCol="0" anchor="t">
            <a:spAutoFit/>
          </a:bodyPr>
          <a:lstStyle/>
          <a:p>
            <a:pPr algn="ctr">
              <a:lnSpc>
                <a:spcPts val="1560"/>
              </a:lnSpc>
            </a:pPr>
            <a:r>
              <a:rPr lang="en-US" sz="1300" b="1">
                <a:solidFill>
                  <a:srgbClr val="FFFFFF"/>
                </a:solidFill>
                <a:latin typeface="Montserrat Bold"/>
                <a:ea typeface="Montserrat Bold"/>
                <a:cs typeface="Montserrat Bold"/>
                <a:sym typeface="Montserrat Bold"/>
              </a:rPr>
              <a:t>2018</a:t>
            </a:r>
          </a:p>
        </p:txBody>
      </p:sp>
      <p:sp>
        <p:nvSpPr>
          <p:cNvPr id="28" name="TextBox 28"/>
          <p:cNvSpPr txBox="1"/>
          <p:nvPr/>
        </p:nvSpPr>
        <p:spPr>
          <a:xfrm>
            <a:off x="4075583" y="9633024"/>
            <a:ext cx="463516" cy="190500"/>
          </a:xfrm>
          <a:prstGeom prst="rect">
            <a:avLst/>
          </a:prstGeom>
        </p:spPr>
        <p:txBody>
          <a:bodyPr lIns="0" tIns="0" rIns="0" bIns="0" rtlCol="0" anchor="t">
            <a:spAutoFit/>
          </a:bodyPr>
          <a:lstStyle/>
          <a:p>
            <a:pPr algn="ctr">
              <a:lnSpc>
                <a:spcPts val="1560"/>
              </a:lnSpc>
            </a:pPr>
            <a:r>
              <a:rPr lang="en-US" sz="1300" b="1">
                <a:solidFill>
                  <a:srgbClr val="FFFFFF"/>
                </a:solidFill>
                <a:latin typeface="Montserrat Bold"/>
                <a:ea typeface="Montserrat Bold"/>
                <a:cs typeface="Montserrat Bold"/>
                <a:sym typeface="Montserrat Bold"/>
              </a:rPr>
              <a:t>2019</a:t>
            </a:r>
          </a:p>
        </p:txBody>
      </p:sp>
      <p:sp>
        <p:nvSpPr>
          <p:cNvPr id="29" name="TextBox 29"/>
          <p:cNvSpPr txBox="1"/>
          <p:nvPr/>
        </p:nvSpPr>
        <p:spPr>
          <a:xfrm>
            <a:off x="4745003" y="9633024"/>
            <a:ext cx="463516" cy="190500"/>
          </a:xfrm>
          <a:prstGeom prst="rect">
            <a:avLst/>
          </a:prstGeom>
        </p:spPr>
        <p:txBody>
          <a:bodyPr lIns="0" tIns="0" rIns="0" bIns="0" rtlCol="0" anchor="t">
            <a:spAutoFit/>
          </a:bodyPr>
          <a:lstStyle/>
          <a:p>
            <a:pPr algn="ctr">
              <a:lnSpc>
                <a:spcPts val="1560"/>
              </a:lnSpc>
            </a:pPr>
            <a:r>
              <a:rPr lang="en-US" sz="1300" b="1">
                <a:solidFill>
                  <a:srgbClr val="FFFFFF"/>
                </a:solidFill>
                <a:latin typeface="Montserrat Bold"/>
                <a:ea typeface="Montserrat Bold"/>
                <a:cs typeface="Montserrat Bold"/>
                <a:sym typeface="Montserrat Bold"/>
              </a:rPr>
              <a:t>2020</a:t>
            </a:r>
          </a:p>
        </p:txBody>
      </p:sp>
      <p:sp>
        <p:nvSpPr>
          <p:cNvPr id="30" name="TextBox 30"/>
          <p:cNvSpPr txBox="1"/>
          <p:nvPr/>
        </p:nvSpPr>
        <p:spPr>
          <a:xfrm>
            <a:off x="5418070" y="9633074"/>
            <a:ext cx="463516" cy="190500"/>
          </a:xfrm>
          <a:prstGeom prst="rect">
            <a:avLst/>
          </a:prstGeom>
        </p:spPr>
        <p:txBody>
          <a:bodyPr lIns="0" tIns="0" rIns="0" bIns="0" rtlCol="0" anchor="t">
            <a:spAutoFit/>
          </a:bodyPr>
          <a:lstStyle/>
          <a:p>
            <a:pPr algn="ctr">
              <a:lnSpc>
                <a:spcPts val="1560"/>
              </a:lnSpc>
            </a:pPr>
            <a:r>
              <a:rPr lang="en-US" sz="1300" b="1">
                <a:solidFill>
                  <a:srgbClr val="FFFFFF"/>
                </a:solidFill>
                <a:latin typeface="Montserrat Bold"/>
                <a:ea typeface="Montserrat Bold"/>
                <a:cs typeface="Montserrat Bold"/>
                <a:sym typeface="Montserrat Bold"/>
              </a:rPr>
              <a:t>2021</a:t>
            </a:r>
          </a:p>
        </p:txBody>
      </p:sp>
      <p:sp>
        <p:nvSpPr>
          <p:cNvPr id="31" name="TextBox 31"/>
          <p:cNvSpPr txBox="1"/>
          <p:nvPr/>
        </p:nvSpPr>
        <p:spPr>
          <a:xfrm>
            <a:off x="6062561" y="9633024"/>
            <a:ext cx="463516" cy="190500"/>
          </a:xfrm>
          <a:prstGeom prst="rect">
            <a:avLst/>
          </a:prstGeom>
        </p:spPr>
        <p:txBody>
          <a:bodyPr lIns="0" tIns="0" rIns="0" bIns="0" rtlCol="0" anchor="t">
            <a:spAutoFit/>
          </a:bodyPr>
          <a:lstStyle/>
          <a:p>
            <a:pPr algn="ctr">
              <a:lnSpc>
                <a:spcPts val="1560"/>
              </a:lnSpc>
            </a:pPr>
            <a:r>
              <a:rPr lang="en-US" sz="1300" b="1">
                <a:solidFill>
                  <a:srgbClr val="FFFFFF"/>
                </a:solidFill>
                <a:latin typeface="Montserrat Bold"/>
                <a:ea typeface="Montserrat Bold"/>
                <a:cs typeface="Montserrat Bold"/>
                <a:sym typeface="Montserrat Bold"/>
              </a:rPr>
              <a:t>2022</a:t>
            </a:r>
          </a:p>
        </p:txBody>
      </p:sp>
      <p:sp>
        <p:nvSpPr>
          <p:cNvPr id="32" name="TextBox 32"/>
          <p:cNvSpPr txBox="1"/>
          <p:nvPr/>
        </p:nvSpPr>
        <p:spPr>
          <a:xfrm>
            <a:off x="6735628" y="9642648"/>
            <a:ext cx="463516" cy="190500"/>
          </a:xfrm>
          <a:prstGeom prst="rect">
            <a:avLst/>
          </a:prstGeom>
        </p:spPr>
        <p:txBody>
          <a:bodyPr lIns="0" tIns="0" rIns="0" bIns="0" rtlCol="0" anchor="t">
            <a:spAutoFit/>
          </a:bodyPr>
          <a:lstStyle/>
          <a:p>
            <a:pPr algn="ctr">
              <a:lnSpc>
                <a:spcPts val="1560"/>
              </a:lnSpc>
            </a:pPr>
            <a:r>
              <a:rPr lang="en-US" sz="1300" b="1">
                <a:solidFill>
                  <a:srgbClr val="FFFFFF"/>
                </a:solidFill>
                <a:latin typeface="Montserrat Bold"/>
                <a:ea typeface="Montserrat Bold"/>
                <a:cs typeface="Montserrat Bold"/>
                <a:sym typeface="Montserrat Bold"/>
              </a:rPr>
              <a:t>2023</a:t>
            </a:r>
          </a:p>
        </p:txBody>
      </p:sp>
      <p:sp>
        <p:nvSpPr>
          <p:cNvPr id="33" name="TextBox 33"/>
          <p:cNvSpPr txBox="1"/>
          <p:nvPr/>
        </p:nvSpPr>
        <p:spPr>
          <a:xfrm>
            <a:off x="7408694" y="9633074"/>
            <a:ext cx="463516" cy="190500"/>
          </a:xfrm>
          <a:prstGeom prst="rect">
            <a:avLst/>
          </a:prstGeom>
        </p:spPr>
        <p:txBody>
          <a:bodyPr lIns="0" tIns="0" rIns="0" bIns="0" rtlCol="0" anchor="t">
            <a:spAutoFit/>
          </a:bodyPr>
          <a:lstStyle/>
          <a:p>
            <a:pPr algn="ctr">
              <a:lnSpc>
                <a:spcPts val="1560"/>
              </a:lnSpc>
            </a:pPr>
            <a:r>
              <a:rPr lang="en-US" sz="1300" b="1">
                <a:solidFill>
                  <a:srgbClr val="FFFFFF"/>
                </a:solidFill>
                <a:latin typeface="Montserrat Bold"/>
                <a:ea typeface="Montserrat Bold"/>
                <a:cs typeface="Montserrat Bold"/>
                <a:sym typeface="Montserrat Bold"/>
              </a:rPr>
              <a:t>2024</a:t>
            </a:r>
          </a:p>
        </p:txBody>
      </p:sp>
      <p:sp>
        <p:nvSpPr>
          <p:cNvPr id="34" name="TextBox 34"/>
          <p:cNvSpPr txBox="1"/>
          <p:nvPr/>
        </p:nvSpPr>
        <p:spPr>
          <a:xfrm>
            <a:off x="8081761" y="9633024"/>
            <a:ext cx="463516" cy="190500"/>
          </a:xfrm>
          <a:prstGeom prst="rect">
            <a:avLst/>
          </a:prstGeom>
        </p:spPr>
        <p:txBody>
          <a:bodyPr lIns="0" tIns="0" rIns="0" bIns="0" rtlCol="0" anchor="t">
            <a:spAutoFit/>
          </a:bodyPr>
          <a:lstStyle/>
          <a:p>
            <a:pPr algn="ctr">
              <a:lnSpc>
                <a:spcPts val="1560"/>
              </a:lnSpc>
            </a:pPr>
            <a:r>
              <a:rPr lang="en-US" sz="1300" b="1">
                <a:solidFill>
                  <a:srgbClr val="FFFFFF"/>
                </a:solidFill>
                <a:latin typeface="Montserrat Bold"/>
                <a:ea typeface="Montserrat Bold"/>
                <a:cs typeface="Montserrat Bold"/>
                <a:sym typeface="Montserrat Bold"/>
              </a:rPr>
              <a:t>2025</a:t>
            </a:r>
          </a:p>
        </p:txBody>
      </p:sp>
      <p:sp>
        <p:nvSpPr>
          <p:cNvPr id="35" name="TextBox 35"/>
          <p:cNvSpPr txBox="1"/>
          <p:nvPr/>
        </p:nvSpPr>
        <p:spPr>
          <a:xfrm>
            <a:off x="1048029" y="1453643"/>
            <a:ext cx="7333335" cy="514350"/>
          </a:xfrm>
          <a:prstGeom prst="rect">
            <a:avLst/>
          </a:prstGeom>
        </p:spPr>
        <p:txBody>
          <a:bodyPr lIns="0" tIns="0" rIns="0" bIns="0" rtlCol="0" anchor="t">
            <a:spAutoFit/>
          </a:bodyPr>
          <a:lstStyle/>
          <a:p>
            <a:pPr algn="l">
              <a:lnSpc>
                <a:spcPts val="4080"/>
              </a:lnSpc>
            </a:pPr>
            <a:r>
              <a:rPr lang="en-US" sz="3400">
                <a:solidFill>
                  <a:srgbClr val="646464"/>
                </a:solidFill>
                <a:latin typeface="Montserrat"/>
                <a:ea typeface="Montserrat"/>
                <a:cs typeface="Montserrat"/>
                <a:sym typeface="Montserrat"/>
              </a:rPr>
              <a:t>Attractive investment location</a:t>
            </a:r>
          </a:p>
        </p:txBody>
      </p:sp>
      <p:sp>
        <p:nvSpPr>
          <p:cNvPr id="36" name="TextBox 36"/>
          <p:cNvSpPr txBox="1"/>
          <p:nvPr/>
        </p:nvSpPr>
        <p:spPr>
          <a:xfrm>
            <a:off x="2084959" y="8629802"/>
            <a:ext cx="463516"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13.6</a:t>
            </a:r>
          </a:p>
        </p:txBody>
      </p:sp>
      <p:sp>
        <p:nvSpPr>
          <p:cNvPr id="37" name="TextBox 37"/>
          <p:cNvSpPr txBox="1"/>
          <p:nvPr/>
        </p:nvSpPr>
        <p:spPr>
          <a:xfrm>
            <a:off x="2758026" y="8372627"/>
            <a:ext cx="463516"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14.7</a:t>
            </a:r>
          </a:p>
        </p:txBody>
      </p:sp>
      <p:sp>
        <p:nvSpPr>
          <p:cNvPr id="38" name="TextBox 38"/>
          <p:cNvSpPr txBox="1"/>
          <p:nvPr/>
        </p:nvSpPr>
        <p:spPr>
          <a:xfrm>
            <a:off x="3431092" y="8244040"/>
            <a:ext cx="463516"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15.3</a:t>
            </a:r>
          </a:p>
        </p:txBody>
      </p:sp>
      <p:sp>
        <p:nvSpPr>
          <p:cNvPr id="39" name="TextBox 39"/>
          <p:cNvSpPr txBox="1"/>
          <p:nvPr/>
        </p:nvSpPr>
        <p:spPr>
          <a:xfrm>
            <a:off x="4075583" y="7986865"/>
            <a:ext cx="463516"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16.1</a:t>
            </a:r>
          </a:p>
        </p:txBody>
      </p:sp>
      <p:sp>
        <p:nvSpPr>
          <p:cNvPr id="40" name="TextBox 40"/>
          <p:cNvSpPr txBox="1"/>
          <p:nvPr/>
        </p:nvSpPr>
        <p:spPr>
          <a:xfrm>
            <a:off x="4757061" y="7858277"/>
            <a:ext cx="463516"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16.8</a:t>
            </a:r>
          </a:p>
        </p:txBody>
      </p:sp>
      <p:sp>
        <p:nvSpPr>
          <p:cNvPr id="41" name="TextBox 41"/>
          <p:cNvSpPr txBox="1"/>
          <p:nvPr/>
        </p:nvSpPr>
        <p:spPr>
          <a:xfrm>
            <a:off x="1021249" y="3813282"/>
            <a:ext cx="15855429" cy="390525"/>
          </a:xfrm>
          <a:prstGeom prst="rect">
            <a:avLst/>
          </a:prstGeom>
        </p:spPr>
        <p:txBody>
          <a:bodyPr lIns="0" tIns="0" rIns="0" bIns="0" rtlCol="0" anchor="t">
            <a:spAutoFit/>
          </a:bodyPr>
          <a:lstStyle/>
          <a:p>
            <a:pPr algn="l">
              <a:lnSpc>
                <a:spcPts val="3120"/>
              </a:lnSpc>
            </a:pPr>
            <a:r>
              <a:rPr lang="en-US" sz="2600" b="1">
                <a:solidFill>
                  <a:srgbClr val="000000"/>
                </a:solidFill>
                <a:latin typeface="Montserrat Bold"/>
                <a:ea typeface="Montserrat Bold"/>
                <a:cs typeface="Montserrat Bold"/>
                <a:sym typeface="Montserrat Bold"/>
              </a:rPr>
              <a:t>  LIAA ranked #1 investment agency in the Baltics  </a:t>
            </a:r>
            <a:r>
              <a:rPr lang="en-US" sz="2600">
                <a:solidFill>
                  <a:srgbClr val="000000"/>
                </a:solidFill>
                <a:latin typeface="Montserrat"/>
                <a:ea typeface="Montserrat"/>
                <a:cs typeface="Montserrat"/>
                <a:sym typeface="Montserrat"/>
              </a:rPr>
              <a:t>(EY Attractiveness Survey Europe 2025)</a:t>
            </a:r>
          </a:p>
        </p:txBody>
      </p:sp>
      <p:sp>
        <p:nvSpPr>
          <p:cNvPr id="42" name="TextBox 42"/>
          <p:cNvSpPr txBox="1"/>
          <p:nvPr/>
        </p:nvSpPr>
        <p:spPr>
          <a:xfrm>
            <a:off x="5418070" y="6762750"/>
            <a:ext cx="463516"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21.2</a:t>
            </a:r>
          </a:p>
        </p:txBody>
      </p:sp>
      <p:sp>
        <p:nvSpPr>
          <p:cNvPr id="43" name="TextBox 43"/>
          <p:cNvSpPr txBox="1"/>
          <p:nvPr/>
        </p:nvSpPr>
        <p:spPr>
          <a:xfrm>
            <a:off x="6062561" y="6305550"/>
            <a:ext cx="463516"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11.7</a:t>
            </a:r>
          </a:p>
        </p:txBody>
      </p:sp>
      <p:sp>
        <p:nvSpPr>
          <p:cNvPr id="44" name="TextBox 44"/>
          <p:cNvSpPr txBox="1"/>
          <p:nvPr/>
        </p:nvSpPr>
        <p:spPr>
          <a:xfrm>
            <a:off x="6735628" y="5841908"/>
            <a:ext cx="673066"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24.8</a:t>
            </a:r>
          </a:p>
        </p:txBody>
      </p:sp>
      <p:sp>
        <p:nvSpPr>
          <p:cNvPr id="45" name="TextBox 45"/>
          <p:cNvSpPr txBox="1"/>
          <p:nvPr/>
        </p:nvSpPr>
        <p:spPr>
          <a:xfrm>
            <a:off x="7408694" y="5438775"/>
            <a:ext cx="463516"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26.2</a:t>
            </a:r>
          </a:p>
        </p:txBody>
      </p:sp>
      <p:sp>
        <p:nvSpPr>
          <p:cNvPr id="46" name="TextBox 46"/>
          <p:cNvSpPr txBox="1"/>
          <p:nvPr/>
        </p:nvSpPr>
        <p:spPr>
          <a:xfrm>
            <a:off x="8081761" y="5181600"/>
            <a:ext cx="463516"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27.1</a:t>
            </a:r>
          </a:p>
        </p:txBody>
      </p:sp>
      <p:sp>
        <p:nvSpPr>
          <p:cNvPr id="47" name="TextBox 47"/>
          <p:cNvSpPr txBox="1"/>
          <p:nvPr/>
        </p:nvSpPr>
        <p:spPr>
          <a:xfrm>
            <a:off x="11928928" y="6634162"/>
            <a:ext cx="463516"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28%</a:t>
            </a:r>
          </a:p>
        </p:txBody>
      </p:sp>
      <p:sp>
        <p:nvSpPr>
          <p:cNvPr id="48" name="TextBox 48"/>
          <p:cNvSpPr txBox="1"/>
          <p:nvPr/>
        </p:nvSpPr>
        <p:spPr>
          <a:xfrm>
            <a:off x="11928928" y="8129588"/>
            <a:ext cx="463516"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14%</a:t>
            </a:r>
          </a:p>
        </p:txBody>
      </p:sp>
      <p:sp>
        <p:nvSpPr>
          <p:cNvPr id="49" name="TextBox 49"/>
          <p:cNvSpPr txBox="1"/>
          <p:nvPr/>
        </p:nvSpPr>
        <p:spPr>
          <a:xfrm>
            <a:off x="13579224" y="8758390"/>
            <a:ext cx="463516"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6%</a:t>
            </a:r>
          </a:p>
        </p:txBody>
      </p:sp>
      <p:sp>
        <p:nvSpPr>
          <p:cNvPr id="50" name="TextBox 50"/>
          <p:cNvSpPr txBox="1"/>
          <p:nvPr/>
        </p:nvSpPr>
        <p:spPr>
          <a:xfrm>
            <a:off x="12714717" y="8758390"/>
            <a:ext cx="463516"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10%</a:t>
            </a:r>
          </a:p>
        </p:txBody>
      </p:sp>
      <p:sp>
        <p:nvSpPr>
          <p:cNvPr id="51" name="TextBox 51"/>
          <p:cNvSpPr txBox="1"/>
          <p:nvPr/>
        </p:nvSpPr>
        <p:spPr>
          <a:xfrm>
            <a:off x="13579224" y="6105525"/>
            <a:ext cx="463516"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13%</a:t>
            </a:r>
          </a:p>
        </p:txBody>
      </p:sp>
      <p:sp>
        <p:nvSpPr>
          <p:cNvPr id="52" name="TextBox 52"/>
          <p:cNvSpPr txBox="1"/>
          <p:nvPr/>
        </p:nvSpPr>
        <p:spPr>
          <a:xfrm>
            <a:off x="14347419" y="6762750"/>
            <a:ext cx="463516"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11%</a:t>
            </a:r>
          </a:p>
        </p:txBody>
      </p:sp>
      <p:sp>
        <p:nvSpPr>
          <p:cNvPr id="53" name="TextBox 53"/>
          <p:cNvSpPr txBox="1"/>
          <p:nvPr/>
        </p:nvSpPr>
        <p:spPr>
          <a:xfrm>
            <a:off x="14579177" y="7495223"/>
            <a:ext cx="463516"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4%</a:t>
            </a:r>
          </a:p>
        </p:txBody>
      </p:sp>
      <p:sp>
        <p:nvSpPr>
          <p:cNvPr id="54" name="TextBox 54"/>
          <p:cNvSpPr txBox="1"/>
          <p:nvPr/>
        </p:nvSpPr>
        <p:spPr>
          <a:xfrm>
            <a:off x="14579177" y="7858277"/>
            <a:ext cx="463516"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4%</a:t>
            </a:r>
          </a:p>
        </p:txBody>
      </p:sp>
      <p:sp>
        <p:nvSpPr>
          <p:cNvPr id="55" name="TextBox 55"/>
          <p:cNvSpPr txBox="1"/>
          <p:nvPr/>
        </p:nvSpPr>
        <p:spPr>
          <a:xfrm>
            <a:off x="14106136" y="8539315"/>
            <a:ext cx="463516"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5%</a:t>
            </a:r>
          </a:p>
        </p:txBody>
      </p:sp>
      <p:sp>
        <p:nvSpPr>
          <p:cNvPr id="56" name="TextBox 56"/>
          <p:cNvSpPr txBox="1"/>
          <p:nvPr/>
        </p:nvSpPr>
        <p:spPr>
          <a:xfrm>
            <a:off x="14347419" y="8220227"/>
            <a:ext cx="463516"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5%</a:t>
            </a:r>
          </a:p>
        </p:txBody>
      </p:sp>
      <p:sp>
        <p:nvSpPr>
          <p:cNvPr id="57" name="AutoShape 57"/>
          <p:cNvSpPr/>
          <p:nvPr/>
        </p:nvSpPr>
        <p:spPr>
          <a:xfrm>
            <a:off x="10408030" y="6429449"/>
            <a:ext cx="1520913" cy="4689"/>
          </a:xfrm>
          <a:prstGeom prst="line">
            <a:avLst/>
          </a:prstGeom>
          <a:ln w="9525" cap="flat">
            <a:solidFill>
              <a:srgbClr val="A6A6A6"/>
            </a:solidFill>
            <a:prstDash val="solid"/>
            <a:headEnd type="none" w="sm" len="sm"/>
            <a:tailEnd type="none" w="sm" len="sm"/>
          </a:ln>
        </p:spPr>
        <p:txBody>
          <a:bodyPr/>
          <a:lstStyle/>
          <a:p>
            <a:endParaRPr lang="lv-LV"/>
          </a:p>
        </p:txBody>
      </p:sp>
      <p:sp>
        <p:nvSpPr>
          <p:cNvPr id="58" name="TextBox 58"/>
          <p:cNvSpPr txBox="1"/>
          <p:nvPr/>
        </p:nvSpPr>
        <p:spPr>
          <a:xfrm>
            <a:off x="10408030" y="6164279"/>
            <a:ext cx="991340"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Sweden</a:t>
            </a:r>
          </a:p>
        </p:txBody>
      </p:sp>
      <p:sp>
        <p:nvSpPr>
          <p:cNvPr id="59" name="TextBox 59"/>
          <p:cNvSpPr txBox="1"/>
          <p:nvPr/>
        </p:nvSpPr>
        <p:spPr>
          <a:xfrm>
            <a:off x="10487508" y="8343826"/>
            <a:ext cx="991340"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Estonia</a:t>
            </a:r>
          </a:p>
        </p:txBody>
      </p:sp>
      <p:sp>
        <p:nvSpPr>
          <p:cNvPr id="60" name="TextBox 60"/>
          <p:cNvSpPr txBox="1"/>
          <p:nvPr/>
        </p:nvSpPr>
        <p:spPr>
          <a:xfrm>
            <a:off x="10487508" y="9045055"/>
            <a:ext cx="1149688"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Lithuania</a:t>
            </a:r>
          </a:p>
        </p:txBody>
      </p:sp>
      <p:sp>
        <p:nvSpPr>
          <p:cNvPr id="61" name="TextBox 61"/>
          <p:cNvSpPr txBox="1"/>
          <p:nvPr/>
        </p:nvSpPr>
        <p:spPr>
          <a:xfrm>
            <a:off x="14315265" y="5368499"/>
            <a:ext cx="991340" cy="257175"/>
          </a:xfrm>
          <a:prstGeom prst="rect">
            <a:avLst/>
          </a:prstGeom>
        </p:spPr>
        <p:txBody>
          <a:bodyPr lIns="0" tIns="0" rIns="0" bIns="0" rtlCol="0" anchor="t">
            <a:spAutoFit/>
          </a:bodyPr>
          <a:lstStyle/>
          <a:p>
            <a:pPr algn="l">
              <a:lnSpc>
                <a:spcPts val="2040"/>
              </a:lnSpc>
            </a:pPr>
            <a:r>
              <a:rPr lang="en-US" sz="1700" b="1">
                <a:solidFill>
                  <a:srgbClr val="000000"/>
                </a:solidFill>
                <a:latin typeface="Montserrat Bold"/>
                <a:ea typeface="Montserrat Bold"/>
                <a:cs typeface="Montserrat Bold"/>
                <a:sym typeface="Montserrat Bold"/>
              </a:rPr>
              <a:t>Non-EU</a:t>
            </a:r>
          </a:p>
        </p:txBody>
      </p:sp>
      <p:sp>
        <p:nvSpPr>
          <p:cNvPr id="62" name="TextBox 62"/>
          <p:cNvSpPr txBox="1"/>
          <p:nvPr/>
        </p:nvSpPr>
        <p:spPr>
          <a:xfrm>
            <a:off x="15235958" y="6353175"/>
            <a:ext cx="1602619" cy="257175"/>
          </a:xfrm>
          <a:prstGeom prst="rect">
            <a:avLst/>
          </a:prstGeom>
        </p:spPr>
        <p:txBody>
          <a:bodyPr lIns="0" tIns="0" rIns="0" bIns="0" rtlCol="0" anchor="t">
            <a:spAutoFit/>
          </a:bodyPr>
          <a:lstStyle/>
          <a:p>
            <a:pPr algn="r">
              <a:lnSpc>
                <a:spcPts val="2040"/>
              </a:lnSpc>
            </a:pPr>
            <a:r>
              <a:rPr lang="en-US" sz="1700" b="1">
                <a:solidFill>
                  <a:srgbClr val="000000"/>
                </a:solidFill>
                <a:latin typeface="Montserrat Bold"/>
                <a:ea typeface="Montserrat Bold"/>
                <a:cs typeface="Montserrat Bold"/>
                <a:sym typeface="Montserrat Bold"/>
              </a:rPr>
              <a:t>EU and EEA</a:t>
            </a:r>
          </a:p>
        </p:txBody>
      </p:sp>
      <p:sp>
        <p:nvSpPr>
          <p:cNvPr id="63" name="TextBox 63"/>
          <p:cNvSpPr txBox="1"/>
          <p:nvPr/>
        </p:nvSpPr>
        <p:spPr>
          <a:xfrm>
            <a:off x="15092115" y="7657091"/>
            <a:ext cx="1602619" cy="257175"/>
          </a:xfrm>
          <a:prstGeom prst="rect">
            <a:avLst/>
          </a:prstGeom>
        </p:spPr>
        <p:txBody>
          <a:bodyPr lIns="0" tIns="0" rIns="0" bIns="0" rtlCol="0" anchor="t">
            <a:spAutoFit/>
          </a:bodyPr>
          <a:lstStyle/>
          <a:p>
            <a:pPr algn="r">
              <a:lnSpc>
                <a:spcPts val="2040"/>
              </a:lnSpc>
            </a:pPr>
            <a:r>
              <a:rPr lang="en-US" sz="1700" b="1">
                <a:solidFill>
                  <a:srgbClr val="000000"/>
                </a:solidFill>
                <a:latin typeface="Montserrat Bold"/>
                <a:ea typeface="Montserrat Bold"/>
                <a:cs typeface="Montserrat Bold"/>
                <a:sym typeface="Montserrat Bold"/>
              </a:rPr>
              <a:t>Denmark</a:t>
            </a:r>
          </a:p>
        </p:txBody>
      </p:sp>
      <p:sp>
        <p:nvSpPr>
          <p:cNvPr id="64" name="TextBox 64"/>
          <p:cNvSpPr txBox="1"/>
          <p:nvPr/>
        </p:nvSpPr>
        <p:spPr>
          <a:xfrm>
            <a:off x="15092115" y="8115328"/>
            <a:ext cx="1602619" cy="257175"/>
          </a:xfrm>
          <a:prstGeom prst="rect">
            <a:avLst/>
          </a:prstGeom>
        </p:spPr>
        <p:txBody>
          <a:bodyPr lIns="0" tIns="0" rIns="0" bIns="0" rtlCol="0" anchor="t">
            <a:spAutoFit/>
          </a:bodyPr>
          <a:lstStyle/>
          <a:p>
            <a:pPr algn="r">
              <a:lnSpc>
                <a:spcPts val="2040"/>
              </a:lnSpc>
            </a:pPr>
            <a:r>
              <a:rPr lang="en-US" sz="1700" b="1">
                <a:solidFill>
                  <a:srgbClr val="000000"/>
                </a:solidFill>
                <a:latin typeface="Montserrat Bold"/>
                <a:ea typeface="Montserrat Bold"/>
                <a:cs typeface="Montserrat Bold"/>
                <a:sym typeface="Montserrat Bold"/>
              </a:rPr>
              <a:t>Cyprus</a:t>
            </a:r>
          </a:p>
        </p:txBody>
      </p:sp>
      <p:sp>
        <p:nvSpPr>
          <p:cNvPr id="65" name="TextBox 65"/>
          <p:cNvSpPr txBox="1"/>
          <p:nvPr/>
        </p:nvSpPr>
        <p:spPr>
          <a:xfrm>
            <a:off x="15084161" y="8977465"/>
            <a:ext cx="1602619" cy="257175"/>
          </a:xfrm>
          <a:prstGeom prst="rect">
            <a:avLst/>
          </a:prstGeom>
        </p:spPr>
        <p:txBody>
          <a:bodyPr lIns="0" tIns="0" rIns="0" bIns="0" rtlCol="0" anchor="t">
            <a:spAutoFit/>
          </a:bodyPr>
          <a:lstStyle/>
          <a:p>
            <a:pPr algn="r">
              <a:lnSpc>
                <a:spcPts val="2040"/>
              </a:lnSpc>
            </a:pPr>
            <a:r>
              <a:rPr lang="en-US" sz="1700" b="1">
                <a:solidFill>
                  <a:srgbClr val="000000"/>
                </a:solidFill>
                <a:latin typeface="Montserrat Bold"/>
                <a:ea typeface="Montserrat Bold"/>
                <a:cs typeface="Montserrat Bold"/>
                <a:sym typeface="Montserrat Bold"/>
              </a:rPr>
              <a:t>Germany</a:t>
            </a:r>
          </a:p>
        </p:txBody>
      </p:sp>
      <p:sp>
        <p:nvSpPr>
          <p:cNvPr id="66" name="TextBox 66"/>
          <p:cNvSpPr txBox="1"/>
          <p:nvPr/>
        </p:nvSpPr>
        <p:spPr>
          <a:xfrm>
            <a:off x="15097840" y="8534003"/>
            <a:ext cx="1602619" cy="257175"/>
          </a:xfrm>
          <a:prstGeom prst="rect">
            <a:avLst/>
          </a:prstGeom>
        </p:spPr>
        <p:txBody>
          <a:bodyPr lIns="0" tIns="0" rIns="0" bIns="0" rtlCol="0" anchor="t">
            <a:spAutoFit/>
          </a:bodyPr>
          <a:lstStyle/>
          <a:p>
            <a:pPr algn="r">
              <a:lnSpc>
                <a:spcPts val="2040"/>
              </a:lnSpc>
            </a:pPr>
            <a:r>
              <a:rPr lang="en-US" sz="1700" b="1">
                <a:solidFill>
                  <a:srgbClr val="000000"/>
                </a:solidFill>
                <a:latin typeface="Montserrat Bold"/>
                <a:ea typeface="Montserrat Bold"/>
                <a:cs typeface="Montserrat Bold"/>
                <a:sym typeface="Montserrat Bold"/>
              </a:rPr>
              <a:t>Netherlands</a:t>
            </a:r>
          </a:p>
        </p:txBody>
      </p:sp>
      <p:sp>
        <p:nvSpPr>
          <p:cNvPr id="67" name="AutoShape 67"/>
          <p:cNvSpPr/>
          <p:nvPr/>
        </p:nvSpPr>
        <p:spPr>
          <a:xfrm flipV="1">
            <a:off x="11450273" y="7642861"/>
            <a:ext cx="1104528" cy="196774"/>
          </a:xfrm>
          <a:prstGeom prst="line">
            <a:avLst/>
          </a:prstGeom>
          <a:ln w="38100" cap="flat">
            <a:solidFill>
              <a:srgbClr val="FFFFFF"/>
            </a:solidFill>
            <a:prstDash val="solid"/>
            <a:headEnd type="none" w="sm" len="sm"/>
            <a:tailEnd type="none" w="sm" len="sm"/>
          </a:ln>
        </p:spPr>
        <p:txBody>
          <a:bodyPr/>
          <a:lstStyle/>
          <a:p>
            <a:endParaRPr lang="lv-LV"/>
          </a:p>
        </p:txBody>
      </p:sp>
      <p:sp>
        <p:nvSpPr>
          <p:cNvPr id="68" name="AutoShape 68"/>
          <p:cNvSpPr/>
          <p:nvPr/>
        </p:nvSpPr>
        <p:spPr>
          <a:xfrm flipV="1">
            <a:off x="12250981" y="7858277"/>
            <a:ext cx="927252" cy="1443952"/>
          </a:xfrm>
          <a:prstGeom prst="line">
            <a:avLst/>
          </a:prstGeom>
          <a:ln w="38100" cap="flat">
            <a:solidFill>
              <a:srgbClr val="FFFFFF"/>
            </a:solidFill>
            <a:prstDash val="solid"/>
            <a:headEnd type="none" w="sm" len="sm"/>
            <a:tailEnd type="none" w="sm" len="sm"/>
          </a:ln>
        </p:spPr>
        <p:txBody>
          <a:bodyPr/>
          <a:lstStyle/>
          <a:p>
            <a:endParaRPr lang="lv-LV"/>
          </a:p>
        </p:txBody>
      </p:sp>
      <p:sp>
        <p:nvSpPr>
          <p:cNvPr id="69" name="AutoShape 69"/>
          <p:cNvSpPr/>
          <p:nvPr/>
        </p:nvSpPr>
        <p:spPr>
          <a:xfrm flipH="1" flipV="1">
            <a:off x="13303787" y="7270144"/>
            <a:ext cx="275437" cy="2362880"/>
          </a:xfrm>
          <a:prstGeom prst="line">
            <a:avLst/>
          </a:prstGeom>
          <a:ln w="38100" cap="flat">
            <a:solidFill>
              <a:srgbClr val="FFFFFF"/>
            </a:solidFill>
            <a:prstDash val="solid"/>
            <a:headEnd type="none" w="sm" len="sm"/>
            <a:tailEnd type="none" w="sm" len="sm"/>
          </a:ln>
        </p:spPr>
        <p:txBody>
          <a:bodyPr/>
          <a:lstStyle/>
          <a:p>
            <a:endParaRPr lang="lv-LV"/>
          </a:p>
        </p:txBody>
      </p:sp>
      <p:sp>
        <p:nvSpPr>
          <p:cNvPr id="70" name="AutoShape 70"/>
          <p:cNvSpPr/>
          <p:nvPr/>
        </p:nvSpPr>
        <p:spPr>
          <a:xfrm flipH="1" flipV="1">
            <a:off x="13579224" y="7858277"/>
            <a:ext cx="736041" cy="1376362"/>
          </a:xfrm>
          <a:prstGeom prst="line">
            <a:avLst/>
          </a:prstGeom>
          <a:ln w="38100" cap="flat">
            <a:solidFill>
              <a:srgbClr val="FFFFFF"/>
            </a:solidFill>
            <a:prstDash val="solid"/>
            <a:headEnd type="none" w="sm" len="sm"/>
            <a:tailEnd type="none" w="sm" len="sm"/>
          </a:ln>
        </p:spPr>
        <p:txBody>
          <a:bodyPr/>
          <a:lstStyle/>
          <a:p>
            <a:endParaRPr lang="lv-LV"/>
          </a:p>
        </p:txBody>
      </p:sp>
      <p:sp>
        <p:nvSpPr>
          <p:cNvPr id="71" name="AutoShape 71"/>
          <p:cNvSpPr/>
          <p:nvPr/>
        </p:nvSpPr>
        <p:spPr>
          <a:xfrm flipH="1" flipV="1">
            <a:off x="13810982" y="7986865"/>
            <a:ext cx="1346319" cy="1126284"/>
          </a:xfrm>
          <a:prstGeom prst="line">
            <a:avLst/>
          </a:prstGeom>
          <a:ln w="38100" cap="flat">
            <a:solidFill>
              <a:srgbClr val="FFFFFF"/>
            </a:solidFill>
            <a:prstDash val="solid"/>
            <a:headEnd type="none" w="sm" len="sm"/>
            <a:tailEnd type="none" w="sm" len="sm"/>
          </a:ln>
        </p:spPr>
        <p:txBody>
          <a:bodyPr/>
          <a:lstStyle/>
          <a:p>
            <a:endParaRPr lang="lv-LV"/>
          </a:p>
        </p:txBody>
      </p:sp>
      <p:sp>
        <p:nvSpPr>
          <p:cNvPr id="72" name="AutoShape 72"/>
          <p:cNvSpPr/>
          <p:nvPr/>
        </p:nvSpPr>
        <p:spPr>
          <a:xfrm flipV="1">
            <a:off x="14315271" y="8796490"/>
            <a:ext cx="2408039" cy="31769"/>
          </a:xfrm>
          <a:prstGeom prst="line">
            <a:avLst/>
          </a:prstGeom>
          <a:ln w="9525" cap="flat">
            <a:solidFill>
              <a:srgbClr val="A6A6A6"/>
            </a:solidFill>
            <a:prstDash val="solid"/>
            <a:headEnd type="none" w="sm" len="sm"/>
            <a:tailEnd type="none" w="sm" len="sm"/>
          </a:ln>
        </p:spPr>
        <p:txBody>
          <a:bodyPr/>
          <a:lstStyle/>
          <a:p>
            <a:endParaRPr lang="lv-LV"/>
          </a:p>
        </p:txBody>
      </p:sp>
      <p:sp>
        <p:nvSpPr>
          <p:cNvPr id="73" name="AutoShape 73"/>
          <p:cNvSpPr/>
          <p:nvPr/>
        </p:nvSpPr>
        <p:spPr>
          <a:xfrm flipH="1" flipV="1">
            <a:off x="14042741" y="7858277"/>
            <a:ext cx="1114561" cy="439595"/>
          </a:xfrm>
          <a:prstGeom prst="line">
            <a:avLst/>
          </a:prstGeom>
          <a:ln w="38100" cap="flat">
            <a:solidFill>
              <a:srgbClr val="FFFFFF"/>
            </a:solidFill>
            <a:prstDash val="solid"/>
            <a:headEnd type="none" w="sm" len="sm"/>
            <a:tailEnd type="none" w="sm" len="sm"/>
          </a:ln>
        </p:spPr>
        <p:txBody>
          <a:bodyPr/>
          <a:lstStyle/>
          <a:p>
            <a:endParaRPr lang="lv-LV"/>
          </a:p>
        </p:txBody>
      </p:sp>
      <p:sp>
        <p:nvSpPr>
          <p:cNvPr id="74" name="AutoShape 74"/>
          <p:cNvSpPr/>
          <p:nvPr/>
        </p:nvSpPr>
        <p:spPr>
          <a:xfrm flipH="1" flipV="1">
            <a:off x="14042741" y="7605169"/>
            <a:ext cx="1114561" cy="234466"/>
          </a:xfrm>
          <a:prstGeom prst="line">
            <a:avLst/>
          </a:prstGeom>
          <a:ln w="38100" cap="flat">
            <a:solidFill>
              <a:srgbClr val="FFFFFF"/>
            </a:solidFill>
            <a:prstDash val="solid"/>
            <a:headEnd type="none" w="sm" len="sm"/>
            <a:tailEnd type="none" w="sm" len="sm"/>
          </a:ln>
        </p:spPr>
        <p:txBody>
          <a:bodyPr/>
          <a:lstStyle/>
          <a:p>
            <a:endParaRPr lang="lv-LV"/>
          </a:p>
        </p:txBody>
      </p:sp>
      <p:sp>
        <p:nvSpPr>
          <p:cNvPr id="75" name="AutoShape 75"/>
          <p:cNvSpPr/>
          <p:nvPr/>
        </p:nvSpPr>
        <p:spPr>
          <a:xfrm flipH="1">
            <a:off x="13810982" y="7301858"/>
            <a:ext cx="1926925" cy="146857"/>
          </a:xfrm>
          <a:prstGeom prst="line">
            <a:avLst/>
          </a:prstGeom>
          <a:ln w="38100" cap="flat">
            <a:solidFill>
              <a:srgbClr val="FFFFFF"/>
            </a:solidFill>
            <a:prstDash val="solid"/>
            <a:headEnd type="none" w="sm" len="sm"/>
            <a:tailEnd type="none" w="sm" len="sm"/>
          </a:ln>
        </p:spPr>
        <p:txBody>
          <a:bodyPr/>
          <a:lstStyle/>
          <a:p>
            <a:endParaRPr lang="lv-LV"/>
          </a:p>
        </p:txBody>
      </p:sp>
      <p:sp>
        <p:nvSpPr>
          <p:cNvPr id="76" name="TextBox 76"/>
          <p:cNvSpPr txBox="1"/>
          <p:nvPr/>
        </p:nvSpPr>
        <p:spPr>
          <a:xfrm>
            <a:off x="15120690" y="7234102"/>
            <a:ext cx="1602619" cy="257175"/>
          </a:xfrm>
          <a:prstGeom prst="rect">
            <a:avLst/>
          </a:prstGeom>
        </p:spPr>
        <p:txBody>
          <a:bodyPr lIns="0" tIns="0" rIns="0" bIns="0" rtlCol="0" anchor="t">
            <a:spAutoFit/>
          </a:bodyPr>
          <a:lstStyle/>
          <a:p>
            <a:pPr algn="r">
              <a:lnSpc>
                <a:spcPts val="2040"/>
              </a:lnSpc>
            </a:pPr>
            <a:r>
              <a:rPr lang="en-US" sz="1700" b="1">
                <a:solidFill>
                  <a:srgbClr val="000000"/>
                </a:solidFill>
                <a:latin typeface="Montserrat Bold"/>
                <a:ea typeface="Montserrat Bold"/>
                <a:cs typeface="Montserrat Bold"/>
                <a:sym typeface="Montserrat Bold"/>
              </a:rPr>
              <a:t>Luxemburg</a:t>
            </a:r>
          </a:p>
        </p:txBody>
      </p:sp>
      <p:sp>
        <p:nvSpPr>
          <p:cNvPr id="77" name="AutoShape 77"/>
          <p:cNvSpPr/>
          <p:nvPr/>
        </p:nvSpPr>
        <p:spPr>
          <a:xfrm flipH="1" flipV="1">
            <a:off x="13303787" y="5368499"/>
            <a:ext cx="0" cy="1394251"/>
          </a:xfrm>
          <a:prstGeom prst="line">
            <a:avLst/>
          </a:prstGeom>
          <a:ln w="38100" cap="flat">
            <a:solidFill>
              <a:srgbClr val="FFFFFF"/>
            </a:solidFill>
            <a:prstDash val="solid"/>
            <a:headEnd type="none" w="sm" len="sm"/>
            <a:tailEnd type="none" w="sm" len="sm"/>
          </a:ln>
        </p:spPr>
        <p:txBody>
          <a:bodyPr/>
          <a:lstStyle/>
          <a:p>
            <a:endParaRPr lang="lv-LV"/>
          </a:p>
        </p:txBody>
      </p:sp>
      <p:sp>
        <p:nvSpPr>
          <p:cNvPr id="78" name="AutoShape 78"/>
          <p:cNvSpPr/>
          <p:nvPr/>
        </p:nvSpPr>
        <p:spPr>
          <a:xfrm flipV="1">
            <a:off x="13810982" y="6099083"/>
            <a:ext cx="999953" cy="920842"/>
          </a:xfrm>
          <a:prstGeom prst="line">
            <a:avLst/>
          </a:prstGeom>
          <a:ln w="38100" cap="flat">
            <a:solidFill>
              <a:srgbClr val="FFFFFF"/>
            </a:solidFill>
            <a:prstDash val="solid"/>
            <a:headEnd type="none" w="sm" len="sm"/>
            <a:tailEnd type="none" w="sm" len="sm"/>
          </a:ln>
        </p:spPr>
        <p:txBody>
          <a:bodyPr/>
          <a:lstStyle/>
          <a:p>
            <a:endParaRPr lang="lv-LV"/>
          </a:p>
        </p:txBody>
      </p:sp>
      <p:sp>
        <p:nvSpPr>
          <p:cNvPr id="79" name="AutoShape 79"/>
          <p:cNvSpPr/>
          <p:nvPr/>
        </p:nvSpPr>
        <p:spPr>
          <a:xfrm>
            <a:off x="10487508" y="8601001"/>
            <a:ext cx="1441436" cy="0"/>
          </a:xfrm>
          <a:prstGeom prst="line">
            <a:avLst/>
          </a:prstGeom>
          <a:ln w="9525" cap="flat">
            <a:solidFill>
              <a:srgbClr val="A6A6A6"/>
            </a:solidFill>
            <a:prstDash val="solid"/>
            <a:headEnd type="none" w="sm" len="sm"/>
            <a:tailEnd type="none" w="sm" len="sm"/>
          </a:ln>
        </p:spPr>
        <p:txBody>
          <a:bodyPr/>
          <a:lstStyle/>
          <a:p>
            <a:endParaRPr lang="lv-LV"/>
          </a:p>
        </p:txBody>
      </p:sp>
      <p:sp>
        <p:nvSpPr>
          <p:cNvPr id="80" name="AutoShape 80"/>
          <p:cNvSpPr/>
          <p:nvPr/>
        </p:nvSpPr>
        <p:spPr>
          <a:xfrm>
            <a:off x="10487508" y="9302230"/>
            <a:ext cx="2816275" cy="7107"/>
          </a:xfrm>
          <a:prstGeom prst="line">
            <a:avLst/>
          </a:prstGeom>
          <a:ln w="9525" cap="flat">
            <a:solidFill>
              <a:srgbClr val="A6A6A6"/>
            </a:solidFill>
            <a:prstDash val="solid"/>
            <a:headEnd type="none" w="sm" len="sm"/>
            <a:tailEnd type="none" w="sm" len="sm"/>
          </a:ln>
        </p:spPr>
        <p:txBody>
          <a:bodyPr/>
          <a:lstStyle/>
          <a:p>
            <a:endParaRPr lang="lv-LV"/>
          </a:p>
        </p:txBody>
      </p:sp>
      <p:sp>
        <p:nvSpPr>
          <p:cNvPr id="81" name="AutoShape 81"/>
          <p:cNvSpPr/>
          <p:nvPr/>
        </p:nvSpPr>
        <p:spPr>
          <a:xfrm>
            <a:off x="13674166" y="5630436"/>
            <a:ext cx="1520913" cy="4689"/>
          </a:xfrm>
          <a:prstGeom prst="line">
            <a:avLst/>
          </a:prstGeom>
          <a:ln w="9525" cap="flat">
            <a:solidFill>
              <a:srgbClr val="A6A6A6"/>
            </a:solidFill>
            <a:prstDash val="solid"/>
            <a:headEnd type="none" w="sm" len="sm"/>
            <a:tailEnd type="none" w="sm" len="sm"/>
          </a:ln>
        </p:spPr>
        <p:txBody>
          <a:bodyPr/>
          <a:lstStyle/>
          <a:p>
            <a:endParaRPr lang="lv-LV"/>
          </a:p>
        </p:txBody>
      </p:sp>
      <p:sp>
        <p:nvSpPr>
          <p:cNvPr id="82" name="AutoShape 82"/>
          <p:cNvSpPr/>
          <p:nvPr/>
        </p:nvSpPr>
        <p:spPr>
          <a:xfrm>
            <a:off x="14901948" y="6634162"/>
            <a:ext cx="1974729" cy="0"/>
          </a:xfrm>
          <a:prstGeom prst="line">
            <a:avLst/>
          </a:prstGeom>
          <a:ln w="9525" cap="flat">
            <a:solidFill>
              <a:srgbClr val="A6A6A6"/>
            </a:solidFill>
            <a:prstDash val="solid"/>
            <a:headEnd type="none" w="sm" len="sm"/>
            <a:tailEnd type="none" w="sm" len="sm"/>
          </a:ln>
        </p:spPr>
        <p:txBody>
          <a:bodyPr/>
          <a:lstStyle/>
          <a:p>
            <a:endParaRPr lang="lv-LV"/>
          </a:p>
        </p:txBody>
      </p:sp>
      <p:sp>
        <p:nvSpPr>
          <p:cNvPr id="83" name="AutoShape 83"/>
          <p:cNvSpPr/>
          <p:nvPr/>
        </p:nvSpPr>
        <p:spPr>
          <a:xfrm>
            <a:off x="15042699" y="7925802"/>
            <a:ext cx="1748026" cy="61063"/>
          </a:xfrm>
          <a:prstGeom prst="line">
            <a:avLst/>
          </a:prstGeom>
          <a:ln w="9525" cap="flat">
            <a:solidFill>
              <a:srgbClr val="A6A6A6"/>
            </a:solidFill>
            <a:prstDash val="solid"/>
            <a:headEnd type="none" w="sm" len="sm"/>
            <a:tailEnd type="none" w="sm" len="sm"/>
          </a:ln>
        </p:spPr>
        <p:txBody>
          <a:bodyPr/>
          <a:lstStyle/>
          <a:p>
            <a:endParaRPr lang="lv-LV"/>
          </a:p>
        </p:txBody>
      </p:sp>
      <p:sp>
        <p:nvSpPr>
          <p:cNvPr id="84" name="AutoShape 84"/>
          <p:cNvSpPr/>
          <p:nvPr/>
        </p:nvSpPr>
        <p:spPr>
          <a:xfrm>
            <a:off x="14741299" y="8412596"/>
            <a:ext cx="1945481" cy="2344"/>
          </a:xfrm>
          <a:prstGeom prst="line">
            <a:avLst/>
          </a:prstGeom>
          <a:ln w="9525" cap="flat">
            <a:solidFill>
              <a:srgbClr val="A6A6A6"/>
            </a:solidFill>
            <a:prstDash val="solid"/>
            <a:headEnd type="none" w="sm" len="sm"/>
            <a:tailEnd type="none" w="sm" len="sm"/>
          </a:ln>
        </p:spPr>
        <p:txBody>
          <a:bodyPr/>
          <a:lstStyle/>
          <a:p>
            <a:endParaRPr lang="lv-LV"/>
          </a:p>
        </p:txBody>
      </p:sp>
      <p:sp>
        <p:nvSpPr>
          <p:cNvPr id="85" name="AutoShape 85"/>
          <p:cNvSpPr/>
          <p:nvPr/>
        </p:nvSpPr>
        <p:spPr>
          <a:xfrm flipV="1">
            <a:off x="13701475" y="9270322"/>
            <a:ext cx="2998985" cy="68032"/>
          </a:xfrm>
          <a:prstGeom prst="line">
            <a:avLst/>
          </a:prstGeom>
          <a:ln w="9525" cap="flat">
            <a:solidFill>
              <a:srgbClr val="A6A6A6"/>
            </a:solidFill>
            <a:prstDash val="solid"/>
            <a:headEnd type="none" w="sm" len="sm"/>
            <a:tailEnd type="none" w="sm" len="sm"/>
          </a:ln>
        </p:spPr>
        <p:txBody>
          <a:bodyPr/>
          <a:lstStyle/>
          <a:p>
            <a:endParaRPr lang="lv-LV"/>
          </a:p>
        </p:txBody>
      </p:sp>
      <p:sp>
        <p:nvSpPr>
          <p:cNvPr id="86" name="AutoShape 86"/>
          <p:cNvSpPr/>
          <p:nvPr/>
        </p:nvSpPr>
        <p:spPr>
          <a:xfrm>
            <a:off x="14980343" y="7491277"/>
            <a:ext cx="1720117" cy="0"/>
          </a:xfrm>
          <a:prstGeom prst="line">
            <a:avLst/>
          </a:prstGeom>
          <a:ln w="9525" cap="flat">
            <a:solidFill>
              <a:srgbClr val="A6A6A6"/>
            </a:solidFill>
            <a:prstDash val="solid"/>
            <a:headEnd type="none" w="sm" len="sm"/>
            <a:tailEnd type="none" w="sm" len="sm"/>
          </a:ln>
        </p:spPr>
        <p:txBody>
          <a:bodyPr/>
          <a:lstStyle/>
          <a:p>
            <a:endParaRPr lang="lv-LV"/>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534138" y="5563689"/>
            <a:ext cx="5742182" cy="674706"/>
          </a:xfrm>
          <a:custGeom>
            <a:avLst/>
            <a:gdLst/>
            <a:ahLst/>
            <a:cxnLst/>
            <a:rect l="l" t="t" r="r" b="b"/>
            <a:pathLst>
              <a:path w="5742182" h="674706">
                <a:moveTo>
                  <a:pt x="0" y="0"/>
                </a:moveTo>
                <a:lnTo>
                  <a:pt x="5742182" y="0"/>
                </a:lnTo>
                <a:lnTo>
                  <a:pt x="5742182" y="674707"/>
                </a:lnTo>
                <a:lnTo>
                  <a:pt x="0" y="674707"/>
                </a:lnTo>
                <a:lnTo>
                  <a:pt x="0" y="0"/>
                </a:lnTo>
                <a:close/>
              </a:path>
            </a:pathLst>
          </a:custGeom>
          <a:blipFill>
            <a:blip r:embed="rId3"/>
            <a:stretch>
              <a:fillRect/>
            </a:stretch>
          </a:blipFill>
        </p:spPr>
        <p:txBody>
          <a:bodyPr/>
          <a:lstStyle/>
          <a:p>
            <a:endParaRPr lang="lv-LV"/>
          </a:p>
        </p:txBody>
      </p:sp>
      <p:grpSp>
        <p:nvGrpSpPr>
          <p:cNvPr id="3" name="Group 3"/>
          <p:cNvGrpSpPr/>
          <p:nvPr/>
        </p:nvGrpSpPr>
        <p:grpSpPr>
          <a:xfrm>
            <a:off x="12012238" y="0"/>
            <a:ext cx="6298199" cy="10314266"/>
            <a:chOff x="0" y="0"/>
            <a:chExt cx="975756" cy="1597950"/>
          </a:xfrm>
        </p:grpSpPr>
        <p:sp>
          <p:nvSpPr>
            <p:cNvPr id="4" name="Freeform 4"/>
            <p:cNvSpPr/>
            <p:nvPr/>
          </p:nvSpPr>
          <p:spPr>
            <a:xfrm>
              <a:off x="0" y="0"/>
              <a:ext cx="975756" cy="1597950"/>
            </a:xfrm>
            <a:custGeom>
              <a:avLst/>
              <a:gdLst/>
              <a:ahLst/>
              <a:cxnLst/>
              <a:rect l="l" t="t" r="r" b="b"/>
              <a:pathLst>
                <a:path w="975756" h="1597950">
                  <a:moveTo>
                    <a:pt x="0" y="0"/>
                  </a:moveTo>
                  <a:lnTo>
                    <a:pt x="975756" y="0"/>
                  </a:lnTo>
                  <a:lnTo>
                    <a:pt x="975756" y="1597950"/>
                  </a:lnTo>
                  <a:lnTo>
                    <a:pt x="0" y="1597950"/>
                  </a:lnTo>
                  <a:close/>
                </a:path>
              </a:pathLst>
            </a:custGeom>
            <a:blipFill>
              <a:blip r:embed="rId4"/>
              <a:stretch>
                <a:fillRect l="-58565" r="-127071"/>
              </a:stretch>
            </a:blipFill>
          </p:spPr>
          <p:txBody>
            <a:bodyPr/>
            <a:lstStyle/>
            <a:p>
              <a:endParaRPr lang="lv-LV"/>
            </a:p>
          </p:txBody>
        </p:sp>
      </p:grpSp>
      <p:sp>
        <p:nvSpPr>
          <p:cNvPr id="5" name="Freeform 5"/>
          <p:cNvSpPr/>
          <p:nvPr/>
        </p:nvSpPr>
        <p:spPr>
          <a:xfrm>
            <a:off x="1146010" y="9079933"/>
            <a:ext cx="5742182" cy="674706"/>
          </a:xfrm>
          <a:custGeom>
            <a:avLst/>
            <a:gdLst/>
            <a:ahLst/>
            <a:cxnLst/>
            <a:rect l="l" t="t" r="r" b="b"/>
            <a:pathLst>
              <a:path w="5742182" h="674706">
                <a:moveTo>
                  <a:pt x="0" y="0"/>
                </a:moveTo>
                <a:lnTo>
                  <a:pt x="5742182" y="0"/>
                </a:lnTo>
                <a:lnTo>
                  <a:pt x="5742182" y="674706"/>
                </a:lnTo>
                <a:lnTo>
                  <a:pt x="0" y="674706"/>
                </a:lnTo>
                <a:lnTo>
                  <a:pt x="0" y="0"/>
                </a:lnTo>
                <a:close/>
              </a:path>
            </a:pathLst>
          </a:custGeom>
          <a:blipFill>
            <a:blip r:embed="rId3"/>
            <a:stretch>
              <a:fillRect/>
            </a:stretch>
          </a:blipFill>
        </p:spPr>
        <p:txBody>
          <a:bodyPr/>
          <a:lstStyle/>
          <a:p>
            <a:endParaRPr lang="lv-LV"/>
          </a:p>
        </p:txBody>
      </p:sp>
      <p:grpSp>
        <p:nvGrpSpPr>
          <p:cNvPr id="6" name="Group 6"/>
          <p:cNvGrpSpPr/>
          <p:nvPr/>
        </p:nvGrpSpPr>
        <p:grpSpPr>
          <a:xfrm>
            <a:off x="1028700" y="6112372"/>
            <a:ext cx="5991704" cy="3145928"/>
            <a:chOff x="0" y="0"/>
            <a:chExt cx="1578062" cy="828557"/>
          </a:xfrm>
        </p:grpSpPr>
        <p:sp>
          <p:nvSpPr>
            <p:cNvPr id="7" name="Freeform 7"/>
            <p:cNvSpPr/>
            <p:nvPr/>
          </p:nvSpPr>
          <p:spPr>
            <a:xfrm>
              <a:off x="0" y="0"/>
              <a:ext cx="1578062" cy="828557"/>
            </a:xfrm>
            <a:custGeom>
              <a:avLst/>
              <a:gdLst/>
              <a:ahLst/>
              <a:cxnLst/>
              <a:rect l="l" t="t" r="r" b="b"/>
              <a:pathLst>
                <a:path w="1578062" h="828557">
                  <a:moveTo>
                    <a:pt x="21966" y="0"/>
                  </a:moveTo>
                  <a:lnTo>
                    <a:pt x="1556096" y="0"/>
                  </a:lnTo>
                  <a:cubicBezTo>
                    <a:pt x="1561922" y="0"/>
                    <a:pt x="1567509" y="2314"/>
                    <a:pt x="1571628" y="6434"/>
                  </a:cubicBezTo>
                  <a:cubicBezTo>
                    <a:pt x="1575748" y="10553"/>
                    <a:pt x="1578062" y="16140"/>
                    <a:pt x="1578062" y="21966"/>
                  </a:cubicBezTo>
                  <a:lnTo>
                    <a:pt x="1578062" y="806591"/>
                  </a:lnTo>
                  <a:cubicBezTo>
                    <a:pt x="1578062" y="812417"/>
                    <a:pt x="1575748" y="818004"/>
                    <a:pt x="1571628" y="822124"/>
                  </a:cubicBezTo>
                  <a:cubicBezTo>
                    <a:pt x="1567509" y="826243"/>
                    <a:pt x="1561922" y="828557"/>
                    <a:pt x="1556096" y="828557"/>
                  </a:cubicBezTo>
                  <a:lnTo>
                    <a:pt x="21966" y="828557"/>
                  </a:lnTo>
                  <a:cubicBezTo>
                    <a:pt x="16140" y="828557"/>
                    <a:pt x="10553" y="826243"/>
                    <a:pt x="6434" y="822124"/>
                  </a:cubicBezTo>
                  <a:cubicBezTo>
                    <a:pt x="2314" y="818004"/>
                    <a:pt x="0" y="812417"/>
                    <a:pt x="0" y="806591"/>
                  </a:cubicBezTo>
                  <a:lnTo>
                    <a:pt x="0" y="21966"/>
                  </a:lnTo>
                  <a:cubicBezTo>
                    <a:pt x="0" y="16140"/>
                    <a:pt x="2314" y="10553"/>
                    <a:pt x="6434" y="6434"/>
                  </a:cubicBezTo>
                  <a:cubicBezTo>
                    <a:pt x="10553" y="2314"/>
                    <a:pt x="16140" y="0"/>
                    <a:pt x="21966" y="0"/>
                  </a:cubicBezTo>
                  <a:close/>
                </a:path>
              </a:pathLst>
            </a:custGeom>
            <a:solidFill>
              <a:srgbClr val="FDFDFD"/>
            </a:solidFill>
            <a:ln w="38100" cap="sq">
              <a:solidFill>
                <a:srgbClr val="095147"/>
              </a:solidFill>
              <a:prstDash val="solid"/>
              <a:miter/>
            </a:ln>
          </p:spPr>
          <p:txBody>
            <a:bodyPr/>
            <a:lstStyle/>
            <a:p>
              <a:endParaRPr lang="lv-LV"/>
            </a:p>
          </p:txBody>
        </p:sp>
        <p:sp>
          <p:nvSpPr>
            <p:cNvPr id="8" name="TextBox 8"/>
            <p:cNvSpPr txBox="1"/>
            <p:nvPr/>
          </p:nvSpPr>
          <p:spPr>
            <a:xfrm>
              <a:off x="0" y="-38100"/>
              <a:ext cx="1578062" cy="86665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153461" y="5563689"/>
            <a:ext cx="5742182" cy="674706"/>
          </a:xfrm>
          <a:custGeom>
            <a:avLst/>
            <a:gdLst/>
            <a:ahLst/>
            <a:cxnLst/>
            <a:rect l="l" t="t" r="r" b="b"/>
            <a:pathLst>
              <a:path w="5742182" h="674706">
                <a:moveTo>
                  <a:pt x="0" y="0"/>
                </a:moveTo>
                <a:lnTo>
                  <a:pt x="5742182" y="0"/>
                </a:lnTo>
                <a:lnTo>
                  <a:pt x="5742182" y="674707"/>
                </a:lnTo>
                <a:lnTo>
                  <a:pt x="0" y="674707"/>
                </a:lnTo>
                <a:lnTo>
                  <a:pt x="0" y="0"/>
                </a:lnTo>
                <a:close/>
              </a:path>
            </a:pathLst>
          </a:custGeom>
          <a:blipFill>
            <a:blip r:embed="rId3"/>
            <a:stretch>
              <a:fillRect/>
            </a:stretch>
          </a:blipFill>
        </p:spPr>
        <p:txBody>
          <a:bodyPr/>
          <a:lstStyle/>
          <a:p>
            <a:endParaRPr lang="lv-LV"/>
          </a:p>
        </p:txBody>
      </p:sp>
      <p:grpSp>
        <p:nvGrpSpPr>
          <p:cNvPr id="10" name="Group 10"/>
          <p:cNvGrpSpPr/>
          <p:nvPr/>
        </p:nvGrpSpPr>
        <p:grpSpPr>
          <a:xfrm>
            <a:off x="1021249" y="2545565"/>
            <a:ext cx="5991704" cy="3145928"/>
            <a:chOff x="0" y="0"/>
            <a:chExt cx="1578062" cy="828557"/>
          </a:xfrm>
        </p:grpSpPr>
        <p:sp>
          <p:nvSpPr>
            <p:cNvPr id="11" name="Freeform 11"/>
            <p:cNvSpPr/>
            <p:nvPr/>
          </p:nvSpPr>
          <p:spPr>
            <a:xfrm>
              <a:off x="0" y="0"/>
              <a:ext cx="1578062" cy="828557"/>
            </a:xfrm>
            <a:custGeom>
              <a:avLst/>
              <a:gdLst/>
              <a:ahLst/>
              <a:cxnLst/>
              <a:rect l="l" t="t" r="r" b="b"/>
              <a:pathLst>
                <a:path w="1578062" h="828557">
                  <a:moveTo>
                    <a:pt x="21966" y="0"/>
                  </a:moveTo>
                  <a:lnTo>
                    <a:pt x="1556096" y="0"/>
                  </a:lnTo>
                  <a:cubicBezTo>
                    <a:pt x="1561922" y="0"/>
                    <a:pt x="1567509" y="2314"/>
                    <a:pt x="1571628" y="6434"/>
                  </a:cubicBezTo>
                  <a:cubicBezTo>
                    <a:pt x="1575748" y="10553"/>
                    <a:pt x="1578062" y="16140"/>
                    <a:pt x="1578062" y="21966"/>
                  </a:cubicBezTo>
                  <a:lnTo>
                    <a:pt x="1578062" y="806591"/>
                  </a:lnTo>
                  <a:cubicBezTo>
                    <a:pt x="1578062" y="812417"/>
                    <a:pt x="1575748" y="818004"/>
                    <a:pt x="1571628" y="822124"/>
                  </a:cubicBezTo>
                  <a:cubicBezTo>
                    <a:pt x="1567509" y="826243"/>
                    <a:pt x="1561922" y="828557"/>
                    <a:pt x="1556096" y="828557"/>
                  </a:cubicBezTo>
                  <a:lnTo>
                    <a:pt x="21966" y="828557"/>
                  </a:lnTo>
                  <a:cubicBezTo>
                    <a:pt x="16140" y="828557"/>
                    <a:pt x="10553" y="826243"/>
                    <a:pt x="6434" y="822124"/>
                  </a:cubicBezTo>
                  <a:cubicBezTo>
                    <a:pt x="2314" y="818004"/>
                    <a:pt x="0" y="812417"/>
                    <a:pt x="0" y="806591"/>
                  </a:cubicBezTo>
                  <a:lnTo>
                    <a:pt x="0" y="21966"/>
                  </a:lnTo>
                  <a:cubicBezTo>
                    <a:pt x="0" y="16140"/>
                    <a:pt x="2314" y="10553"/>
                    <a:pt x="6434" y="6434"/>
                  </a:cubicBezTo>
                  <a:cubicBezTo>
                    <a:pt x="10553" y="2314"/>
                    <a:pt x="16140" y="0"/>
                    <a:pt x="21966" y="0"/>
                  </a:cubicBezTo>
                  <a:close/>
                </a:path>
              </a:pathLst>
            </a:custGeom>
            <a:solidFill>
              <a:srgbClr val="FDFDFD"/>
            </a:solidFill>
            <a:ln w="38100" cap="sq">
              <a:solidFill>
                <a:srgbClr val="095147"/>
              </a:solidFill>
              <a:prstDash val="solid"/>
              <a:miter/>
            </a:ln>
          </p:spPr>
          <p:txBody>
            <a:bodyPr/>
            <a:lstStyle/>
            <a:p>
              <a:endParaRPr lang="lv-LV"/>
            </a:p>
          </p:txBody>
        </p:sp>
        <p:sp>
          <p:nvSpPr>
            <p:cNvPr id="12" name="TextBox 12"/>
            <p:cNvSpPr txBox="1"/>
            <p:nvPr/>
          </p:nvSpPr>
          <p:spPr>
            <a:xfrm>
              <a:off x="0" y="-38100"/>
              <a:ext cx="1578062" cy="866657"/>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540011" y="2779645"/>
            <a:ext cx="4638295" cy="922172"/>
            <a:chOff x="0" y="0"/>
            <a:chExt cx="6184393" cy="1229563"/>
          </a:xfrm>
        </p:grpSpPr>
        <p:sp>
          <p:nvSpPr>
            <p:cNvPr id="14" name="Freeform 14"/>
            <p:cNvSpPr/>
            <p:nvPr/>
          </p:nvSpPr>
          <p:spPr>
            <a:xfrm>
              <a:off x="0" y="0"/>
              <a:ext cx="6184393" cy="1229563"/>
            </a:xfrm>
            <a:custGeom>
              <a:avLst/>
              <a:gdLst/>
              <a:ahLst/>
              <a:cxnLst/>
              <a:rect l="l" t="t" r="r" b="b"/>
              <a:pathLst>
                <a:path w="6184393" h="1229563">
                  <a:moveTo>
                    <a:pt x="0" y="0"/>
                  </a:moveTo>
                  <a:lnTo>
                    <a:pt x="6184393" y="0"/>
                  </a:lnTo>
                  <a:lnTo>
                    <a:pt x="6184393" y="1229563"/>
                  </a:lnTo>
                  <a:lnTo>
                    <a:pt x="0" y="1229563"/>
                  </a:lnTo>
                  <a:close/>
                </a:path>
              </a:pathLst>
            </a:custGeom>
          </p:spPr>
          <p:txBody>
            <a:bodyPr/>
            <a:lstStyle/>
            <a:p>
              <a:endParaRPr lang="lv-LV"/>
            </a:p>
          </p:txBody>
        </p:sp>
        <p:sp>
          <p:nvSpPr>
            <p:cNvPr id="15" name="TextBox 15"/>
            <p:cNvSpPr txBox="1"/>
            <p:nvPr/>
          </p:nvSpPr>
          <p:spPr>
            <a:xfrm>
              <a:off x="0" y="-9525"/>
              <a:ext cx="6184393" cy="1239088"/>
            </a:xfrm>
            <a:prstGeom prst="rect">
              <a:avLst/>
            </a:prstGeom>
          </p:spPr>
          <p:txBody>
            <a:bodyPr lIns="0" tIns="0" rIns="0" bIns="0" rtlCol="0" anchor="t"/>
            <a:lstStyle/>
            <a:p>
              <a:pPr algn="l">
                <a:lnSpc>
                  <a:spcPts val="3294"/>
                </a:lnSpc>
              </a:pPr>
              <a:r>
                <a:rPr lang="en-US" sz="2599" b="1">
                  <a:solidFill>
                    <a:srgbClr val="000000"/>
                  </a:solidFill>
                  <a:latin typeface="Montserrat Bold"/>
                  <a:ea typeface="Montserrat Bold"/>
                  <a:cs typeface="Montserrat Bold"/>
                  <a:sym typeface="Montserrat Bold"/>
                </a:rPr>
                <a:t>Most connected logistics hub in the Baltics </a:t>
              </a:r>
            </a:p>
          </p:txBody>
        </p:sp>
      </p:grpSp>
      <p:grpSp>
        <p:nvGrpSpPr>
          <p:cNvPr id="16" name="Group 16"/>
          <p:cNvGrpSpPr/>
          <p:nvPr/>
        </p:nvGrpSpPr>
        <p:grpSpPr>
          <a:xfrm>
            <a:off x="1352120" y="3701817"/>
            <a:ext cx="4826186" cy="1872691"/>
            <a:chOff x="0" y="0"/>
            <a:chExt cx="6434914" cy="2496922"/>
          </a:xfrm>
        </p:grpSpPr>
        <p:sp>
          <p:nvSpPr>
            <p:cNvPr id="17" name="Freeform 17"/>
            <p:cNvSpPr/>
            <p:nvPr/>
          </p:nvSpPr>
          <p:spPr>
            <a:xfrm>
              <a:off x="0" y="0"/>
              <a:ext cx="6434914" cy="2496922"/>
            </a:xfrm>
            <a:custGeom>
              <a:avLst/>
              <a:gdLst/>
              <a:ahLst/>
              <a:cxnLst/>
              <a:rect l="l" t="t" r="r" b="b"/>
              <a:pathLst>
                <a:path w="6434914" h="2496922">
                  <a:moveTo>
                    <a:pt x="0" y="0"/>
                  </a:moveTo>
                  <a:lnTo>
                    <a:pt x="6434914" y="0"/>
                  </a:lnTo>
                  <a:lnTo>
                    <a:pt x="6434914" y="2496922"/>
                  </a:lnTo>
                  <a:lnTo>
                    <a:pt x="0" y="2496922"/>
                  </a:lnTo>
                  <a:close/>
                </a:path>
              </a:pathLst>
            </a:custGeom>
          </p:spPr>
          <p:txBody>
            <a:bodyPr/>
            <a:lstStyle/>
            <a:p>
              <a:endParaRPr lang="lv-LV"/>
            </a:p>
          </p:txBody>
        </p:sp>
        <p:sp>
          <p:nvSpPr>
            <p:cNvPr id="18" name="TextBox 18"/>
            <p:cNvSpPr txBox="1"/>
            <p:nvPr/>
          </p:nvSpPr>
          <p:spPr>
            <a:xfrm>
              <a:off x="0" y="-76200"/>
              <a:ext cx="6434914" cy="2573122"/>
            </a:xfrm>
            <a:prstGeom prst="rect">
              <a:avLst/>
            </a:prstGeom>
          </p:spPr>
          <p:txBody>
            <a:bodyPr lIns="0" tIns="0" rIns="0" bIns="0" rtlCol="0" anchor="t"/>
            <a:lstStyle/>
            <a:p>
              <a:pPr marL="518162" lvl="1" indent="-259081" algn="l">
                <a:lnSpc>
                  <a:spcPts val="3744"/>
                </a:lnSpc>
                <a:buFont typeface="Arial"/>
                <a:buChar char="•"/>
              </a:pPr>
              <a:r>
                <a:rPr lang="en-US" sz="2400">
                  <a:solidFill>
                    <a:srgbClr val="000000"/>
                  </a:solidFill>
                  <a:latin typeface="Montserrat"/>
                  <a:ea typeface="Montserrat"/>
                  <a:cs typeface="Montserrat"/>
                  <a:sym typeface="Montserrat"/>
                </a:rPr>
                <a:t>Densest transport and logistics network</a:t>
              </a:r>
            </a:p>
            <a:p>
              <a:pPr marL="518162" lvl="1" indent="-259081" algn="l">
                <a:lnSpc>
                  <a:spcPts val="3744"/>
                </a:lnSpc>
                <a:buFont typeface="Arial"/>
                <a:buChar char="•"/>
              </a:pPr>
              <a:r>
                <a:rPr lang="en-US" sz="2400">
                  <a:solidFill>
                    <a:srgbClr val="000000"/>
                  </a:solidFill>
                  <a:latin typeface="Montserrat"/>
                  <a:ea typeface="Montserrat"/>
                  <a:cs typeface="Montserrat"/>
                  <a:sym typeface="Montserrat"/>
                </a:rPr>
                <a:t>2 day delivery anywhere in Europe</a:t>
              </a:r>
            </a:p>
          </p:txBody>
        </p:sp>
      </p:grpSp>
      <p:grpSp>
        <p:nvGrpSpPr>
          <p:cNvPr id="19" name="Group 19"/>
          <p:cNvGrpSpPr/>
          <p:nvPr/>
        </p:nvGrpSpPr>
        <p:grpSpPr>
          <a:xfrm>
            <a:off x="1308216" y="2826909"/>
            <a:ext cx="127801" cy="874908"/>
            <a:chOff x="0" y="0"/>
            <a:chExt cx="33660" cy="230428"/>
          </a:xfrm>
        </p:grpSpPr>
        <p:sp>
          <p:nvSpPr>
            <p:cNvPr id="20" name="Freeform 20"/>
            <p:cNvSpPr/>
            <p:nvPr/>
          </p:nvSpPr>
          <p:spPr>
            <a:xfrm>
              <a:off x="0" y="0"/>
              <a:ext cx="33660" cy="230428"/>
            </a:xfrm>
            <a:custGeom>
              <a:avLst/>
              <a:gdLst/>
              <a:ahLst/>
              <a:cxnLst/>
              <a:rect l="l" t="t" r="r" b="b"/>
              <a:pathLst>
                <a:path w="33660" h="230428">
                  <a:moveTo>
                    <a:pt x="0" y="0"/>
                  </a:moveTo>
                  <a:lnTo>
                    <a:pt x="33660" y="0"/>
                  </a:lnTo>
                  <a:lnTo>
                    <a:pt x="33660" y="230428"/>
                  </a:lnTo>
                  <a:lnTo>
                    <a:pt x="0" y="230428"/>
                  </a:lnTo>
                  <a:close/>
                </a:path>
              </a:pathLst>
            </a:custGeom>
            <a:solidFill>
              <a:srgbClr val="00DF9A"/>
            </a:solidFill>
          </p:spPr>
          <p:txBody>
            <a:bodyPr/>
            <a:lstStyle/>
            <a:p>
              <a:endParaRPr lang="lv-LV"/>
            </a:p>
          </p:txBody>
        </p:sp>
        <p:sp>
          <p:nvSpPr>
            <p:cNvPr id="21" name="TextBox 21"/>
            <p:cNvSpPr txBox="1"/>
            <p:nvPr/>
          </p:nvSpPr>
          <p:spPr>
            <a:xfrm>
              <a:off x="0" y="-9525"/>
              <a:ext cx="33660" cy="239953"/>
            </a:xfrm>
            <a:prstGeom prst="rect">
              <a:avLst/>
            </a:prstGeom>
          </p:spPr>
          <p:txBody>
            <a:bodyPr lIns="50800" tIns="50800" rIns="50800" bIns="50800" rtlCol="0" anchor="ctr"/>
            <a:lstStyle/>
            <a:p>
              <a:pPr algn="ctr">
                <a:lnSpc>
                  <a:spcPts val="1774"/>
                </a:lnSpc>
              </a:pPr>
              <a:endParaRPr/>
            </a:p>
          </p:txBody>
        </p:sp>
      </p:grpSp>
      <p:grpSp>
        <p:nvGrpSpPr>
          <p:cNvPr id="22" name="Group 22"/>
          <p:cNvGrpSpPr/>
          <p:nvPr/>
        </p:nvGrpSpPr>
        <p:grpSpPr>
          <a:xfrm>
            <a:off x="7382877" y="2545565"/>
            <a:ext cx="6044704" cy="3145928"/>
            <a:chOff x="0" y="0"/>
            <a:chExt cx="1592021" cy="828557"/>
          </a:xfrm>
        </p:grpSpPr>
        <p:sp>
          <p:nvSpPr>
            <p:cNvPr id="23" name="Freeform 23"/>
            <p:cNvSpPr/>
            <p:nvPr/>
          </p:nvSpPr>
          <p:spPr>
            <a:xfrm>
              <a:off x="0" y="0"/>
              <a:ext cx="1592021" cy="828557"/>
            </a:xfrm>
            <a:custGeom>
              <a:avLst/>
              <a:gdLst/>
              <a:ahLst/>
              <a:cxnLst/>
              <a:rect l="l" t="t" r="r" b="b"/>
              <a:pathLst>
                <a:path w="1592021" h="828557">
                  <a:moveTo>
                    <a:pt x="21773" y="0"/>
                  </a:moveTo>
                  <a:lnTo>
                    <a:pt x="1570248" y="0"/>
                  </a:lnTo>
                  <a:cubicBezTo>
                    <a:pt x="1576022" y="0"/>
                    <a:pt x="1581560" y="2294"/>
                    <a:pt x="1585644" y="6377"/>
                  </a:cubicBezTo>
                  <a:cubicBezTo>
                    <a:pt x="1589727" y="10460"/>
                    <a:pt x="1592021" y="15999"/>
                    <a:pt x="1592021" y="21773"/>
                  </a:cubicBezTo>
                  <a:lnTo>
                    <a:pt x="1592021" y="806784"/>
                  </a:lnTo>
                  <a:cubicBezTo>
                    <a:pt x="1592021" y="812559"/>
                    <a:pt x="1589727" y="818097"/>
                    <a:pt x="1585644" y="822180"/>
                  </a:cubicBezTo>
                  <a:cubicBezTo>
                    <a:pt x="1581560" y="826263"/>
                    <a:pt x="1576022" y="828557"/>
                    <a:pt x="1570248" y="828557"/>
                  </a:cubicBezTo>
                  <a:lnTo>
                    <a:pt x="21773" y="828557"/>
                  </a:lnTo>
                  <a:cubicBezTo>
                    <a:pt x="15999" y="828557"/>
                    <a:pt x="10460" y="826263"/>
                    <a:pt x="6377" y="822180"/>
                  </a:cubicBezTo>
                  <a:cubicBezTo>
                    <a:pt x="2294" y="818097"/>
                    <a:pt x="0" y="812559"/>
                    <a:pt x="0" y="806784"/>
                  </a:cubicBezTo>
                  <a:lnTo>
                    <a:pt x="0" y="21773"/>
                  </a:lnTo>
                  <a:cubicBezTo>
                    <a:pt x="0" y="15999"/>
                    <a:pt x="2294" y="10460"/>
                    <a:pt x="6377" y="6377"/>
                  </a:cubicBezTo>
                  <a:cubicBezTo>
                    <a:pt x="10460" y="2294"/>
                    <a:pt x="15999" y="0"/>
                    <a:pt x="21773" y="0"/>
                  </a:cubicBezTo>
                  <a:close/>
                </a:path>
              </a:pathLst>
            </a:custGeom>
            <a:solidFill>
              <a:srgbClr val="FDFDFD"/>
            </a:solidFill>
            <a:ln w="38100" cap="sq">
              <a:solidFill>
                <a:srgbClr val="095147"/>
              </a:solidFill>
              <a:prstDash val="solid"/>
              <a:miter/>
            </a:ln>
          </p:spPr>
          <p:txBody>
            <a:bodyPr/>
            <a:lstStyle/>
            <a:p>
              <a:endParaRPr lang="lv-LV"/>
            </a:p>
          </p:txBody>
        </p:sp>
        <p:sp>
          <p:nvSpPr>
            <p:cNvPr id="24" name="TextBox 24"/>
            <p:cNvSpPr txBox="1"/>
            <p:nvPr/>
          </p:nvSpPr>
          <p:spPr>
            <a:xfrm>
              <a:off x="0" y="-38100"/>
              <a:ext cx="1592021" cy="866657"/>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7901639" y="2779645"/>
            <a:ext cx="5270149" cy="922172"/>
            <a:chOff x="0" y="0"/>
            <a:chExt cx="7026865" cy="1229563"/>
          </a:xfrm>
        </p:grpSpPr>
        <p:sp>
          <p:nvSpPr>
            <p:cNvPr id="26" name="Freeform 26"/>
            <p:cNvSpPr/>
            <p:nvPr/>
          </p:nvSpPr>
          <p:spPr>
            <a:xfrm>
              <a:off x="0" y="0"/>
              <a:ext cx="7026865" cy="1229563"/>
            </a:xfrm>
            <a:custGeom>
              <a:avLst/>
              <a:gdLst/>
              <a:ahLst/>
              <a:cxnLst/>
              <a:rect l="l" t="t" r="r" b="b"/>
              <a:pathLst>
                <a:path w="7026865" h="1229563">
                  <a:moveTo>
                    <a:pt x="0" y="0"/>
                  </a:moveTo>
                  <a:lnTo>
                    <a:pt x="7026865" y="0"/>
                  </a:lnTo>
                  <a:lnTo>
                    <a:pt x="7026865" y="1229563"/>
                  </a:lnTo>
                  <a:lnTo>
                    <a:pt x="0" y="1229563"/>
                  </a:lnTo>
                  <a:close/>
                </a:path>
              </a:pathLst>
            </a:custGeom>
          </p:spPr>
          <p:txBody>
            <a:bodyPr/>
            <a:lstStyle/>
            <a:p>
              <a:endParaRPr lang="lv-LV"/>
            </a:p>
          </p:txBody>
        </p:sp>
        <p:sp>
          <p:nvSpPr>
            <p:cNvPr id="27" name="TextBox 27"/>
            <p:cNvSpPr txBox="1"/>
            <p:nvPr/>
          </p:nvSpPr>
          <p:spPr>
            <a:xfrm>
              <a:off x="0" y="-9525"/>
              <a:ext cx="7026865" cy="1239088"/>
            </a:xfrm>
            <a:prstGeom prst="rect">
              <a:avLst/>
            </a:prstGeom>
          </p:spPr>
          <p:txBody>
            <a:bodyPr lIns="0" tIns="0" rIns="0" bIns="0" rtlCol="0" anchor="t"/>
            <a:lstStyle/>
            <a:p>
              <a:pPr algn="l">
                <a:lnSpc>
                  <a:spcPts val="3294"/>
                </a:lnSpc>
              </a:pPr>
              <a:r>
                <a:rPr lang="en-US" sz="2599" b="1">
                  <a:solidFill>
                    <a:srgbClr val="000000"/>
                  </a:solidFill>
                  <a:latin typeface="Montserrat Bold"/>
                  <a:ea typeface="Montserrat Bold"/>
                  <a:cs typeface="Montserrat Bold"/>
                  <a:sym typeface="Montserrat Bold"/>
                </a:rPr>
                <a:t>Riga Airport – largest and most-connected in the Baltics</a:t>
              </a:r>
            </a:p>
          </p:txBody>
        </p:sp>
      </p:grpSp>
      <p:grpSp>
        <p:nvGrpSpPr>
          <p:cNvPr id="28" name="Group 28"/>
          <p:cNvGrpSpPr/>
          <p:nvPr/>
        </p:nvGrpSpPr>
        <p:grpSpPr>
          <a:xfrm>
            <a:off x="7781194" y="3701817"/>
            <a:ext cx="5525942" cy="1291184"/>
            <a:chOff x="0" y="0"/>
            <a:chExt cx="7367922" cy="1721578"/>
          </a:xfrm>
        </p:grpSpPr>
        <p:sp>
          <p:nvSpPr>
            <p:cNvPr id="29" name="Freeform 29"/>
            <p:cNvSpPr/>
            <p:nvPr/>
          </p:nvSpPr>
          <p:spPr>
            <a:xfrm>
              <a:off x="0" y="0"/>
              <a:ext cx="7367922" cy="1721578"/>
            </a:xfrm>
            <a:custGeom>
              <a:avLst/>
              <a:gdLst/>
              <a:ahLst/>
              <a:cxnLst/>
              <a:rect l="l" t="t" r="r" b="b"/>
              <a:pathLst>
                <a:path w="7367922" h="1721578">
                  <a:moveTo>
                    <a:pt x="0" y="0"/>
                  </a:moveTo>
                  <a:lnTo>
                    <a:pt x="7367922" y="0"/>
                  </a:lnTo>
                  <a:lnTo>
                    <a:pt x="7367922" y="1721578"/>
                  </a:lnTo>
                  <a:lnTo>
                    <a:pt x="0" y="1721578"/>
                  </a:lnTo>
                  <a:close/>
                </a:path>
              </a:pathLst>
            </a:custGeom>
          </p:spPr>
          <p:txBody>
            <a:bodyPr/>
            <a:lstStyle/>
            <a:p>
              <a:endParaRPr lang="lv-LV"/>
            </a:p>
          </p:txBody>
        </p:sp>
        <p:sp>
          <p:nvSpPr>
            <p:cNvPr id="30" name="TextBox 30"/>
            <p:cNvSpPr txBox="1"/>
            <p:nvPr/>
          </p:nvSpPr>
          <p:spPr>
            <a:xfrm>
              <a:off x="0" y="-76200"/>
              <a:ext cx="7367922" cy="1797778"/>
            </a:xfrm>
            <a:prstGeom prst="rect">
              <a:avLst/>
            </a:prstGeom>
          </p:spPr>
          <p:txBody>
            <a:bodyPr lIns="0" tIns="0" rIns="0" bIns="0" rtlCol="0" anchor="t"/>
            <a:lstStyle/>
            <a:p>
              <a:pPr marL="518162" lvl="1" indent="-259081" algn="l">
                <a:lnSpc>
                  <a:spcPts val="3744"/>
                </a:lnSpc>
                <a:buFont typeface="Arial"/>
                <a:buChar char="•"/>
              </a:pPr>
              <a:r>
                <a:rPr lang="en-US" sz="2400">
                  <a:solidFill>
                    <a:srgbClr val="000000"/>
                  </a:solidFill>
                  <a:latin typeface="Montserrat"/>
                  <a:ea typeface="Montserrat"/>
                  <a:cs typeface="Montserrat"/>
                  <a:sym typeface="Montserrat"/>
                </a:rPr>
                <a:t>100+ direct flights</a:t>
              </a:r>
            </a:p>
            <a:p>
              <a:pPr marL="518162" lvl="1" indent="-259081" algn="l">
                <a:lnSpc>
                  <a:spcPts val="3744"/>
                </a:lnSpc>
                <a:buFont typeface="Arial"/>
                <a:buChar char="•"/>
              </a:pPr>
              <a:r>
                <a:rPr lang="en-US" sz="2400">
                  <a:solidFill>
                    <a:srgbClr val="000000"/>
                  </a:solidFill>
                  <a:latin typeface="Montserrat"/>
                  <a:ea typeface="Montserrat"/>
                  <a:cs typeface="Montserrat"/>
                  <a:sym typeface="Montserrat"/>
                </a:rPr>
                <a:t>7.1 million passangers in 2025</a:t>
              </a:r>
            </a:p>
          </p:txBody>
        </p:sp>
      </p:grpSp>
      <p:grpSp>
        <p:nvGrpSpPr>
          <p:cNvPr id="31" name="Group 31"/>
          <p:cNvGrpSpPr/>
          <p:nvPr/>
        </p:nvGrpSpPr>
        <p:grpSpPr>
          <a:xfrm>
            <a:off x="7669843" y="2826909"/>
            <a:ext cx="127801" cy="874908"/>
            <a:chOff x="0" y="0"/>
            <a:chExt cx="33660" cy="230428"/>
          </a:xfrm>
        </p:grpSpPr>
        <p:sp>
          <p:nvSpPr>
            <p:cNvPr id="32" name="Freeform 32"/>
            <p:cNvSpPr/>
            <p:nvPr/>
          </p:nvSpPr>
          <p:spPr>
            <a:xfrm>
              <a:off x="0" y="0"/>
              <a:ext cx="33660" cy="230428"/>
            </a:xfrm>
            <a:custGeom>
              <a:avLst/>
              <a:gdLst/>
              <a:ahLst/>
              <a:cxnLst/>
              <a:rect l="l" t="t" r="r" b="b"/>
              <a:pathLst>
                <a:path w="33660" h="230428">
                  <a:moveTo>
                    <a:pt x="0" y="0"/>
                  </a:moveTo>
                  <a:lnTo>
                    <a:pt x="33660" y="0"/>
                  </a:lnTo>
                  <a:lnTo>
                    <a:pt x="33660" y="230428"/>
                  </a:lnTo>
                  <a:lnTo>
                    <a:pt x="0" y="230428"/>
                  </a:lnTo>
                  <a:close/>
                </a:path>
              </a:pathLst>
            </a:custGeom>
            <a:solidFill>
              <a:srgbClr val="00DF9A"/>
            </a:solidFill>
          </p:spPr>
          <p:txBody>
            <a:bodyPr/>
            <a:lstStyle/>
            <a:p>
              <a:endParaRPr lang="lv-LV"/>
            </a:p>
          </p:txBody>
        </p:sp>
        <p:sp>
          <p:nvSpPr>
            <p:cNvPr id="33" name="TextBox 33"/>
            <p:cNvSpPr txBox="1"/>
            <p:nvPr/>
          </p:nvSpPr>
          <p:spPr>
            <a:xfrm>
              <a:off x="0" y="-9525"/>
              <a:ext cx="33660" cy="239953"/>
            </a:xfrm>
            <a:prstGeom prst="rect">
              <a:avLst/>
            </a:prstGeom>
          </p:spPr>
          <p:txBody>
            <a:bodyPr lIns="50800" tIns="50800" rIns="50800" bIns="50800" rtlCol="0" anchor="ctr"/>
            <a:lstStyle/>
            <a:p>
              <a:pPr algn="ctr">
                <a:lnSpc>
                  <a:spcPts val="1774"/>
                </a:lnSpc>
              </a:pPr>
              <a:endParaRPr/>
            </a:p>
          </p:txBody>
        </p:sp>
      </p:grpSp>
      <p:grpSp>
        <p:nvGrpSpPr>
          <p:cNvPr id="34" name="Group 34"/>
          <p:cNvGrpSpPr/>
          <p:nvPr/>
        </p:nvGrpSpPr>
        <p:grpSpPr>
          <a:xfrm>
            <a:off x="1547462" y="6357028"/>
            <a:ext cx="5270149" cy="512597"/>
            <a:chOff x="0" y="0"/>
            <a:chExt cx="7026865" cy="683463"/>
          </a:xfrm>
        </p:grpSpPr>
        <p:sp>
          <p:nvSpPr>
            <p:cNvPr id="35" name="Freeform 35"/>
            <p:cNvSpPr/>
            <p:nvPr/>
          </p:nvSpPr>
          <p:spPr>
            <a:xfrm>
              <a:off x="0" y="0"/>
              <a:ext cx="7026865" cy="683463"/>
            </a:xfrm>
            <a:custGeom>
              <a:avLst/>
              <a:gdLst/>
              <a:ahLst/>
              <a:cxnLst/>
              <a:rect l="l" t="t" r="r" b="b"/>
              <a:pathLst>
                <a:path w="7026865" h="683463">
                  <a:moveTo>
                    <a:pt x="0" y="0"/>
                  </a:moveTo>
                  <a:lnTo>
                    <a:pt x="7026865" y="0"/>
                  </a:lnTo>
                  <a:lnTo>
                    <a:pt x="7026865" y="683463"/>
                  </a:lnTo>
                  <a:lnTo>
                    <a:pt x="0" y="683463"/>
                  </a:lnTo>
                  <a:close/>
                </a:path>
              </a:pathLst>
            </a:custGeom>
          </p:spPr>
          <p:txBody>
            <a:bodyPr/>
            <a:lstStyle/>
            <a:p>
              <a:endParaRPr lang="lv-LV"/>
            </a:p>
          </p:txBody>
        </p:sp>
        <p:sp>
          <p:nvSpPr>
            <p:cNvPr id="36" name="TextBox 36"/>
            <p:cNvSpPr txBox="1"/>
            <p:nvPr/>
          </p:nvSpPr>
          <p:spPr>
            <a:xfrm>
              <a:off x="0" y="-9525"/>
              <a:ext cx="7026865" cy="692988"/>
            </a:xfrm>
            <a:prstGeom prst="rect">
              <a:avLst/>
            </a:prstGeom>
          </p:spPr>
          <p:txBody>
            <a:bodyPr lIns="0" tIns="0" rIns="0" bIns="0" rtlCol="0" anchor="t"/>
            <a:lstStyle/>
            <a:p>
              <a:pPr algn="l">
                <a:lnSpc>
                  <a:spcPts val="3294"/>
                </a:lnSpc>
              </a:pPr>
              <a:r>
                <a:rPr lang="en-US" sz="2599" b="1">
                  <a:solidFill>
                    <a:srgbClr val="000000"/>
                  </a:solidFill>
                  <a:latin typeface="Montserrat Bold"/>
                  <a:ea typeface="Montserrat Bold"/>
                  <a:cs typeface="Montserrat Bold"/>
                  <a:sym typeface="Montserrat Bold"/>
                </a:rPr>
                <a:t>AirBaltic</a:t>
              </a:r>
            </a:p>
          </p:txBody>
        </p:sp>
      </p:grpSp>
      <p:grpSp>
        <p:nvGrpSpPr>
          <p:cNvPr id="37" name="Group 37"/>
          <p:cNvGrpSpPr/>
          <p:nvPr/>
        </p:nvGrpSpPr>
        <p:grpSpPr>
          <a:xfrm>
            <a:off x="1372116" y="6903496"/>
            <a:ext cx="5516076" cy="2339416"/>
            <a:chOff x="0" y="0"/>
            <a:chExt cx="7354767" cy="3119222"/>
          </a:xfrm>
        </p:grpSpPr>
        <p:sp>
          <p:nvSpPr>
            <p:cNvPr id="38" name="Freeform 38"/>
            <p:cNvSpPr/>
            <p:nvPr/>
          </p:nvSpPr>
          <p:spPr>
            <a:xfrm>
              <a:off x="0" y="0"/>
              <a:ext cx="7354767" cy="3119222"/>
            </a:xfrm>
            <a:custGeom>
              <a:avLst/>
              <a:gdLst/>
              <a:ahLst/>
              <a:cxnLst/>
              <a:rect l="l" t="t" r="r" b="b"/>
              <a:pathLst>
                <a:path w="7354767" h="3119222">
                  <a:moveTo>
                    <a:pt x="0" y="0"/>
                  </a:moveTo>
                  <a:lnTo>
                    <a:pt x="7354767" y="0"/>
                  </a:lnTo>
                  <a:lnTo>
                    <a:pt x="7354767" y="3119222"/>
                  </a:lnTo>
                  <a:lnTo>
                    <a:pt x="0" y="3119222"/>
                  </a:lnTo>
                  <a:close/>
                </a:path>
              </a:pathLst>
            </a:custGeom>
          </p:spPr>
          <p:txBody>
            <a:bodyPr/>
            <a:lstStyle/>
            <a:p>
              <a:endParaRPr lang="lv-LV"/>
            </a:p>
          </p:txBody>
        </p:sp>
        <p:sp>
          <p:nvSpPr>
            <p:cNvPr id="39" name="TextBox 39"/>
            <p:cNvSpPr txBox="1"/>
            <p:nvPr/>
          </p:nvSpPr>
          <p:spPr>
            <a:xfrm>
              <a:off x="0" y="-76200"/>
              <a:ext cx="7354767" cy="3195422"/>
            </a:xfrm>
            <a:prstGeom prst="rect">
              <a:avLst/>
            </a:prstGeom>
          </p:spPr>
          <p:txBody>
            <a:bodyPr lIns="0" tIns="0" rIns="0" bIns="0" rtlCol="0" anchor="t"/>
            <a:lstStyle/>
            <a:p>
              <a:pPr marL="518160" lvl="1" indent="-259080" algn="l">
                <a:lnSpc>
                  <a:spcPts val="3744"/>
                </a:lnSpc>
                <a:buFont typeface="Arial"/>
                <a:buChar char="•"/>
              </a:pPr>
              <a:r>
                <a:rPr lang="en-US" sz="2400">
                  <a:solidFill>
                    <a:srgbClr val="000000"/>
                  </a:solidFill>
                  <a:latin typeface="Montserrat"/>
                  <a:ea typeface="Montserrat"/>
                  <a:cs typeface="Montserrat"/>
                  <a:sym typeface="Montserrat"/>
                </a:rPr>
                <a:t>The only national airline in the Baltics &amp; the greenest airline in EU* </a:t>
              </a:r>
              <a:r>
                <a:rPr lang="en-US" sz="2400" i="1">
                  <a:solidFill>
                    <a:srgbClr val="000000"/>
                  </a:solidFill>
                  <a:latin typeface="Montserrat Italics"/>
                  <a:ea typeface="Montserrat Italics"/>
                  <a:cs typeface="Montserrat Italics"/>
                  <a:sym typeface="Montserrat Italics"/>
                </a:rPr>
                <a:t>(Source: AirlineRatings)</a:t>
              </a:r>
            </a:p>
            <a:p>
              <a:pPr marL="518160" lvl="1" indent="-259080" algn="l">
                <a:lnSpc>
                  <a:spcPts val="3744"/>
                </a:lnSpc>
                <a:buFont typeface="Arial"/>
                <a:buChar char="•"/>
              </a:pPr>
              <a:r>
                <a:rPr lang="en-US" sz="2400">
                  <a:solidFill>
                    <a:srgbClr val="000000"/>
                  </a:solidFill>
                  <a:latin typeface="Montserrat"/>
                  <a:ea typeface="Montserrat"/>
                  <a:cs typeface="Montserrat"/>
                  <a:sym typeface="Montserrat"/>
                </a:rPr>
                <a:t>Daily short flights to destinations in Europe </a:t>
              </a:r>
            </a:p>
          </p:txBody>
        </p:sp>
      </p:grpSp>
      <p:grpSp>
        <p:nvGrpSpPr>
          <p:cNvPr id="40" name="Group 40"/>
          <p:cNvGrpSpPr/>
          <p:nvPr/>
        </p:nvGrpSpPr>
        <p:grpSpPr>
          <a:xfrm>
            <a:off x="1315667" y="6395915"/>
            <a:ext cx="127801" cy="563372"/>
            <a:chOff x="0" y="0"/>
            <a:chExt cx="33660" cy="148378"/>
          </a:xfrm>
        </p:grpSpPr>
        <p:sp>
          <p:nvSpPr>
            <p:cNvPr id="41" name="Freeform 41"/>
            <p:cNvSpPr/>
            <p:nvPr/>
          </p:nvSpPr>
          <p:spPr>
            <a:xfrm>
              <a:off x="0" y="0"/>
              <a:ext cx="33660" cy="148378"/>
            </a:xfrm>
            <a:custGeom>
              <a:avLst/>
              <a:gdLst/>
              <a:ahLst/>
              <a:cxnLst/>
              <a:rect l="l" t="t" r="r" b="b"/>
              <a:pathLst>
                <a:path w="33660" h="148378">
                  <a:moveTo>
                    <a:pt x="0" y="0"/>
                  </a:moveTo>
                  <a:lnTo>
                    <a:pt x="33660" y="0"/>
                  </a:lnTo>
                  <a:lnTo>
                    <a:pt x="33660" y="148378"/>
                  </a:lnTo>
                  <a:lnTo>
                    <a:pt x="0" y="148378"/>
                  </a:lnTo>
                  <a:close/>
                </a:path>
              </a:pathLst>
            </a:custGeom>
            <a:solidFill>
              <a:srgbClr val="00DF9A"/>
            </a:solidFill>
          </p:spPr>
          <p:txBody>
            <a:bodyPr/>
            <a:lstStyle/>
            <a:p>
              <a:endParaRPr lang="lv-LV"/>
            </a:p>
          </p:txBody>
        </p:sp>
        <p:sp>
          <p:nvSpPr>
            <p:cNvPr id="42" name="TextBox 42"/>
            <p:cNvSpPr txBox="1"/>
            <p:nvPr/>
          </p:nvSpPr>
          <p:spPr>
            <a:xfrm>
              <a:off x="0" y="-9525"/>
              <a:ext cx="33660" cy="157903"/>
            </a:xfrm>
            <a:prstGeom prst="rect">
              <a:avLst/>
            </a:prstGeom>
          </p:spPr>
          <p:txBody>
            <a:bodyPr lIns="50800" tIns="50800" rIns="50800" bIns="50800" rtlCol="0" anchor="ctr"/>
            <a:lstStyle/>
            <a:p>
              <a:pPr algn="ctr">
                <a:lnSpc>
                  <a:spcPts val="1774"/>
                </a:lnSpc>
              </a:pPr>
              <a:endParaRPr/>
            </a:p>
          </p:txBody>
        </p:sp>
      </p:grpSp>
      <p:sp>
        <p:nvSpPr>
          <p:cNvPr id="43" name="Freeform 43"/>
          <p:cNvSpPr/>
          <p:nvPr/>
        </p:nvSpPr>
        <p:spPr>
          <a:xfrm>
            <a:off x="7500187" y="9082132"/>
            <a:ext cx="5742182" cy="674706"/>
          </a:xfrm>
          <a:custGeom>
            <a:avLst/>
            <a:gdLst/>
            <a:ahLst/>
            <a:cxnLst/>
            <a:rect l="l" t="t" r="r" b="b"/>
            <a:pathLst>
              <a:path w="5742182" h="674706">
                <a:moveTo>
                  <a:pt x="0" y="0"/>
                </a:moveTo>
                <a:lnTo>
                  <a:pt x="5742182" y="0"/>
                </a:lnTo>
                <a:lnTo>
                  <a:pt x="5742182" y="674706"/>
                </a:lnTo>
                <a:lnTo>
                  <a:pt x="0" y="674706"/>
                </a:lnTo>
                <a:lnTo>
                  <a:pt x="0" y="0"/>
                </a:lnTo>
                <a:close/>
              </a:path>
            </a:pathLst>
          </a:custGeom>
          <a:blipFill>
            <a:blip r:embed="rId3"/>
            <a:stretch>
              <a:fillRect/>
            </a:stretch>
          </a:blipFill>
        </p:spPr>
        <p:txBody>
          <a:bodyPr/>
          <a:lstStyle/>
          <a:p>
            <a:endParaRPr lang="lv-LV"/>
          </a:p>
        </p:txBody>
      </p:sp>
      <p:grpSp>
        <p:nvGrpSpPr>
          <p:cNvPr id="44" name="Group 44"/>
          <p:cNvGrpSpPr/>
          <p:nvPr/>
        </p:nvGrpSpPr>
        <p:grpSpPr>
          <a:xfrm>
            <a:off x="7382877" y="6114571"/>
            <a:ext cx="5991704" cy="3145928"/>
            <a:chOff x="0" y="0"/>
            <a:chExt cx="1578062" cy="828557"/>
          </a:xfrm>
        </p:grpSpPr>
        <p:sp>
          <p:nvSpPr>
            <p:cNvPr id="45" name="Freeform 45"/>
            <p:cNvSpPr/>
            <p:nvPr/>
          </p:nvSpPr>
          <p:spPr>
            <a:xfrm>
              <a:off x="0" y="0"/>
              <a:ext cx="1578062" cy="828557"/>
            </a:xfrm>
            <a:custGeom>
              <a:avLst/>
              <a:gdLst/>
              <a:ahLst/>
              <a:cxnLst/>
              <a:rect l="l" t="t" r="r" b="b"/>
              <a:pathLst>
                <a:path w="1578062" h="828557">
                  <a:moveTo>
                    <a:pt x="21966" y="0"/>
                  </a:moveTo>
                  <a:lnTo>
                    <a:pt x="1556096" y="0"/>
                  </a:lnTo>
                  <a:cubicBezTo>
                    <a:pt x="1561922" y="0"/>
                    <a:pt x="1567509" y="2314"/>
                    <a:pt x="1571628" y="6434"/>
                  </a:cubicBezTo>
                  <a:cubicBezTo>
                    <a:pt x="1575748" y="10553"/>
                    <a:pt x="1578062" y="16140"/>
                    <a:pt x="1578062" y="21966"/>
                  </a:cubicBezTo>
                  <a:lnTo>
                    <a:pt x="1578062" y="806591"/>
                  </a:lnTo>
                  <a:cubicBezTo>
                    <a:pt x="1578062" y="812417"/>
                    <a:pt x="1575748" y="818004"/>
                    <a:pt x="1571628" y="822124"/>
                  </a:cubicBezTo>
                  <a:cubicBezTo>
                    <a:pt x="1567509" y="826243"/>
                    <a:pt x="1561922" y="828557"/>
                    <a:pt x="1556096" y="828557"/>
                  </a:cubicBezTo>
                  <a:lnTo>
                    <a:pt x="21966" y="828557"/>
                  </a:lnTo>
                  <a:cubicBezTo>
                    <a:pt x="16140" y="828557"/>
                    <a:pt x="10553" y="826243"/>
                    <a:pt x="6434" y="822124"/>
                  </a:cubicBezTo>
                  <a:cubicBezTo>
                    <a:pt x="2314" y="818004"/>
                    <a:pt x="0" y="812417"/>
                    <a:pt x="0" y="806591"/>
                  </a:cubicBezTo>
                  <a:lnTo>
                    <a:pt x="0" y="21966"/>
                  </a:lnTo>
                  <a:cubicBezTo>
                    <a:pt x="0" y="16140"/>
                    <a:pt x="2314" y="10553"/>
                    <a:pt x="6434" y="6434"/>
                  </a:cubicBezTo>
                  <a:cubicBezTo>
                    <a:pt x="10553" y="2314"/>
                    <a:pt x="16140" y="0"/>
                    <a:pt x="21966" y="0"/>
                  </a:cubicBezTo>
                  <a:close/>
                </a:path>
              </a:pathLst>
            </a:custGeom>
            <a:solidFill>
              <a:srgbClr val="FDFDFD"/>
            </a:solidFill>
            <a:ln w="38100" cap="sq">
              <a:solidFill>
                <a:srgbClr val="095147"/>
              </a:solidFill>
              <a:prstDash val="solid"/>
              <a:miter/>
            </a:ln>
          </p:spPr>
          <p:txBody>
            <a:bodyPr/>
            <a:lstStyle/>
            <a:p>
              <a:endParaRPr lang="lv-LV"/>
            </a:p>
          </p:txBody>
        </p:sp>
        <p:sp>
          <p:nvSpPr>
            <p:cNvPr id="46" name="TextBox 46"/>
            <p:cNvSpPr txBox="1"/>
            <p:nvPr/>
          </p:nvSpPr>
          <p:spPr>
            <a:xfrm>
              <a:off x="0" y="-38100"/>
              <a:ext cx="1578062" cy="866657"/>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a:off x="7909090" y="6357028"/>
            <a:ext cx="5270149" cy="512597"/>
            <a:chOff x="0" y="0"/>
            <a:chExt cx="7026865" cy="683463"/>
          </a:xfrm>
        </p:grpSpPr>
        <p:sp>
          <p:nvSpPr>
            <p:cNvPr id="48" name="Freeform 48"/>
            <p:cNvSpPr/>
            <p:nvPr/>
          </p:nvSpPr>
          <p:spPr>
            <a:xfrm>
              <a:off x="0" y="0"/>
              <a:ext cx="7026865" cy="683463"/>
            </a:xfrm>
            <a:custGeom>
              <a:avLst/>
              <a:gdLst/>
              <a:ahLst/>
              <a:cxnLst/>
              <a:rect l="l" t="t" r="r" b="b"/>
              <a:pathLst>
                <a:path w="7026865" h="683463">
                  <a:moveTo>
                    <a:pt x="0" y="0"/>
                  </a:moveTo>
                  <a:lnTo>
                    <a:pt x="7026865" y="0"/>
                  </a:lnTo>
                  <a:lnTo>
                    <a:pt x="7026865" y="683463"/>
                  </a:lnTo>
                  <a:lnTo>
                    <a:pt x="0" y="683463"/>
                  </a:lnTo>
                  <a:close/>
                </a:path>
              </a:pathLst>
            </a:custGeom>
          </p:spPr>
          <p:txBody>
            <a:bodyPr/>
            <a:lstStyle/>
            <a:p>
              <a:endParaRPr lang="lv-LV"/>
            </a:p>
          </p:txBody>
        </p:sp>
        <p:sp>
          <p:nvSpPr>
            <p:cNvPr id="49" name="TextBox 49"/>
            <p:cNvSpPr txBox="1"/>
            <p:nvPr/>
          </p:nvSpPr>
          <p:spPr>
            <a:xfrm>
              <a:off x="0" y="-9525"/>
              <a:ext cx="7026865" cy="692988"/>
            </a:xfrm>
            <a:prstGeom prst="rect">
              <a:avLst/>
            </a:prstGeom>
          </p:spPr>
          <p:txBody>
            <a:bodyPr lIns="0" tIns="0" rIns="0" bIns="0" rtlCol="0" anchor="t"/>
            <a:lstStyle/>
            <a:p>
              <a:pPr algn="l">
                <a:lnSpc>
                  <a:spcPts val="3294"/>
                </a:lnSpc>
              </a:pPr>
              <a:r>
                <a:rPr lang="en-US" sz="2599" b="1">
                  <a:solidFill>
                    <a:srgbClr val="000000"/>
                  </a:solidFill>
                  <a:latin typeface="Montserrat Bold"/>
                  <a:ea typeface="Montserrat Bold"/>
                  <a:cs typeface="Montserrat Bold"/>
                  <a:sym typeface="Montserrat Bold"/>
                </a:rPr>
                <a:t>Road &amp; rail connections</a:t>
              </a:r>
            </a:p>
          </p:txBody>
        </p:sp>
      </p:grpSp>
      <p:grpSp>
        <p:nvGrpSpPr>
          <p:cNvPr id="50" name="Group 50"/>
          <p:cNvGrpSpPr/>
          <p:nvPr/>
        </p:nvGrpSpPr>
        <p:grpSpPr>
          <a:xfrm>
            <a:off x="7781194" y="6929874"/>
            <a:ext cx="5340730" cy="2150059"/>
            <a:chOff x="0" y="0"/>
            <a:chExt cx="7120973" cy="2866746"/>
          </a:xfrm>
        </p:grpSpPr>
        <p:sp>
          <p:nvSpPr>
            <p:cNvPr id="51" name="Freeform 51"/>
            <p:cNvSpPr/>
            <p:nvPr/>
          </p:nvSpPr>
          <p:spPr>
            <a:xfrm>
              <a:off x="0" y="0"/>
              <a:ext cx="7120973" cy="2866746"/>
            </a:xfrm>
            <a:custGeom>
              <a:avLst/>
              <a:gdLst/>
              <a:ahLst/>
              <a:cxnLst/>
              <a:rect l="l" t="t" r="r" b="b"/>
              <a:pathLst>
                <a:path w="7120973" h="2866746">
                  <a:moveTo>
                    <a:pt x="0" y="0"/>
                  </a:moveTo>
                  <a:lnTo>
                    <a:pt x="7120973" y="0"/>
                  </a:lnTo>
                  <a:lnTo>
                    <a:pt x="7120973" y="2866746"/>
                  </a:lnTo>
                  <a:lnTo>
                    <a:pt x="0" y="2866746"/>
                  </a:lnTo>
                  <a:close/>
                </a:path>
              </a:pathLst>
            </a:custGeom>
          </p:spPr>
          <p:txBody>
            <a:bodyPr/>
            <a:lstStyle/>
            <a:p>
              <a:endParaRPr lang="lv-LV"/>
            </a:p>
          </p:txBody>
        </p:sp>
        <p:sp>
          <p:nvSpPr>
            <p:cNvPr id="52" name="TextBox 52"/>
            <p:cNvSpPr txBox="1"/>
            <p:nvPr/>
          </p:nvSpPr>
          <p:spPr>
            <a:xfrm>
              <a:off x="0" y="-38100"/>
              <a:ext cx="7120973" cy="2904846"/>
            </a:xfrm>
            <a:prstGeom prst="rect">
              <a:avLst/>
            </a:prstGeom>
          </p:spPr>
          <p:txBody>
            <a:bodyPr lIns="0" tIns="0" rIns="0" bIns="0" rtlCol="0" anchor="t"/>
            <a:lstStyle/>
            <a:p>
              <a:pPr marL="518160" lvl="1" indent="-259080" algn="l">
                <a:lnSpc>
                  <a:spcPts val="3359"/>
                </a:lnSpc>
                <a:buFont typeface="Arial"/>
                <a:buChar char="•"/>
              </a:pPr>
              <a:r>
                <a:rPr lang="en-US" sz="2400">
                  <a:solidFill>
                    <a:srgbClr val="000000"/>
                  </a:solidFill>
                  <a:latin typeface="Montserrat"/>
                  <a:ea typeface="Montserrat"/>
                  <a:cs typeface="Montserrat"/>
                  <a:sym typeface="Montserrat"/>
                </a:rPr>
                <a:t>Quick access to Europe, Scandinavia, and Asia.</a:t>
              </a:r>
            </a:p>
            <a:p>
              <a:pPr marL="518160" lvl="1" indent="-259080" algn="l">
                <a:lnSpc>
                  <a:spcPts val="3359"/>
                </a:lnSpc>
                <a:buFont typeface="Arial"/>
                <a:buChar char="•"/>
              </a:pPr>
              <a:r>
                <a:rPr lang="en-US" sz="2400" b="1">
                  <a:solidFill>
                    <a:srgbClr val="000000"/>
                  </a:solidFill>
                  <a:latin typeface="Montserrat Bold"/>
                  <a:ea typeface="Montserrat Bold"/>
                  <a:cs typeface="Montserrat Bold"/>
                  <a:sym typeface="Montserrat Bold"/>
                </a:rPr>
                <a:t>Rail Baltica</a:t>
              </a:r>
              <a:r>
                <a:rPr lang="en-US" sz="2400">
                  <a:solidFill>
                    <a:srgbClr val="000000"/>
                  </a:solidFill>
                  <a:latin typeface="Montserrat"/>
                  <a:ea typeface="Montserrat"/>
                  <a:cs typeface="Montserrat"/>
                  <a:sym typeface="Montserrat"/>
                </a:rPr>
                <a:t> will connect the Baltics to Europe with fast, green railway</a:t>
              </a:r>
            </a:p>
          </p:txBody>
        </p:sp>
      </p:grpSp>
      <p:grpSp>
        <p:nvGrpSpPr>
          <p:cNvPr id="53" name="Group 53"/>
          <p:cNvGrpSpPr/>
          <p:nvPr/>
        </p:nvGrpSpPr>
        <p:grpSpPr>
          <a:xfrm>
            <a:off x="7669843" y="6395915"/>
            <a:ext cx="127801" cy="563372"/>
            <a:chOff x="0" y="0"/>
            <a:chExt cx="33660" cy="148378"/>
          </a:xfrm>
        </p:grpSpPr>
        <p:sp>
          <p:nvSpPr>
            <p:cNvPr id="54" name="Freeform 54"/>
            <p:cNvSpPr/>
            <p:nvPr/>
          </p:nvSpPr>
          <p:spPr>
            <a:xfrm>
              <a:off x="0" y="0"/>
              <a:ext cx="33660" cy="148378"/>
            </a:xfrm>
            <a:custGeom>
              <a:avLst/>
              <a:gdLst/>
              <a:ahLst/>
              <a:cxnLst/>
              <a:rect l="l" t="t" r="r" b="b"/>
              <a:pathLst>
                <a:path w="33660" h="148378">
                  <a:moveTo>
                    <a:pt x="0" y="0"/>
                  </a:moveTo>
                  <a:lnTo>
                    <a:pt x="33660" y="0"/>
                  </a:lnTo>
                  <a:lnTo>
                    <a:pt x="33660" y="148378"/>
                  </a:lnTo>
                  <a:lnTo>
                    <a:pt x="0" y="148378"/>
                  </a:lnTo>
                  <a:close/>
                </a:path>
              </a:pathLst>
            </a:custGeom>
            <a:solidFill>
              <a:srgbClr val="00DF9A"/>
            </a:solidFill>
          </p:spPr>
          <p:txBody>
            <a:bodyPr/>
            <a:lstStyle/>
            <a:p>
              <a:endParaRPr lang="lv-LV"/>
            </a:p>
          </p:txBody>
        </p:sp>
        <p:sp>
          <p:nvSpPr>
            <p:cNvPr id="55" name="TextBox 55"/>
            <p:cNvSpPr txBox="1"/>
            <p:nvPr/>
          </p:nvSpPr>
          <p:spPr>
            <a:xfrm>
              <a:off x="0" y="-9525"/>
              <a:ext cx="33660" cy="157903"/>
            </a:xfrm>
            <a:prstGeom prst="rect">
              <a:avLst/>
            </a:prstGeom>
          </p:spPr>
          <p:txBody>
            <a:bodyPr lIns="50800" tIns="50800" rIns="50800" bIns="50800" rtlCol="0" anchor="ctr"/>
            <a:lstStyle/>
            <a:p>
              <a:pPr algn="ctr">
                <a:lnSpc>
                  <a:spcPts val="1774"/>
                </a:lnSpc>
              </a:pPr>
              <a:endParaRPr/>
            </a:p>
          </p:txBody>
        </p:sp>
      </p:grpSp>
      <p:sp>
        <p:nvSpPr>
          <p:cNvPr id="56" name="TextBox 56"/>
          <p:cNvSpPr txBox="1"/>
          <p:nvPr/>
        </p:nvSpPr>
        <p:spPr>
          <a:xfrm>
            <a:off x="1021249" y="697292"/>
            <a:ext cx="9495564" cy="800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Smart Infrastructure</a:t>
            </a:r>
          </a:p>
        </p:txBody>
      </p:sp>
      <p:sp>
        <p:nvSpPr>
          <p:cNvPr id="57" name="TextBox 57"/>
          <p:cNvSpPr txBox="1"/>
          <p:nvPr/>
        </p:nvSpPr>
        <p:spPr>
          <a:xfrm>
            <a:off x="1048029" y="1453643"/>
            <a:ext cx="11052928" cy="514350"/>
          </a:xfrm>
          <a:prstGeom prst="rect">
            <a:avLst/>
          </a:prstGeom>
        </p:spPr>
        <p:txBody>
          <a:bodyPr lIns="0" tIns="0" rIns="0" bIns="0" rtlCol="0" anchor="t">
            <a:spAutoFit/>
          </a:bodyPr>
          <a:lstStyle/>
          <a:p>
            <a:pPr algn="l">
              <a:lnSpc>
                <a:spcPts val="4080"/>
              </a:lnSpc>
            </a:pPr>
            <a:r>
              <a:rPr lang="en-US" sz="3400">
                <a:solidFill>
                  <a:srgbClr val="646464"/>
                </a:solidFill>
                <a:latin typeface="Montserrat"/>
                <a:ea typeface="Montserrat"/>
                <a:cs typeface="Montserrat"/>
                <a:sym typeface="Montserrat"/>
              </a:rPr>
              <a:t>Modern, well-connected, and future-ready</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15034" y="0"/>
            <a:ext cx="7671495" cy="9734774"/>
            <a:chOff x="0" y="0"/>
            <a:chExt cx="834215" cy="1058580"/>
          </a:xfrm>
        </p:grpSpPr>
        <p:sp>
          <p:nvSpPr>
            <p:cNvPr id="3" name="Freeform 3"/>
            <p:cNvSpPr/>
            <p:nvPr/>
          </p:nvSpPr>
          <p:spPr>
            <a:xfrm>
              <a:off x="0" y="0"/>
              <a:ext cx="834215" cy="1058580"/>
            </a:xfrm>
            <a:custGeom>
              <a:avLst/>
              <a:gdLst/>
              <a:ahLst/>
              <a:cxnLst/>
              <a:rect l="l" t="t" r="r" b="b"/>
              <a:pathLst>
                <a:path w="834215" h="1058580">
                  <a:moveTo>
                    <a:pt x="10092" y="0"/>
                  </a:moveTo>
                  <a:lnTo>
                    <a:pt x="824123" y="0"/>
                  </a:lnTo>
                  <a:cubicBezTo>
                    <a:pt x="829696" y="0"/>
                    <a:pt x="834215" y="4518"/>
                    <a:pt x="834215" y="10092"/>
                  </a:cubicBezTo>
                  <a:lnTo>
                    <a:pt x="834215" y="1048488"/>
                  </a:lnTo>
                  <a:cubicBezTo>
                    <a:pt x="834215" y="1051165"/>
                    <a:pt x="833151" y="1053732"/>
                    <a:pt x="831259" y="1055624"/>
                  </a:cubicBezTo>
                  <a:cubicBezTo>
                    <a:pt x="829366" y="1057517"/>
                    <a:pt x="826799" y="1058580"/>
                    <a:pt x="824123" y="1058580"/>
                  </a:cubicBezTo>
                  <a:lnTo>
                    <a:pt x="10092" y="1058580"/>
                  </a:lnTo>
                  <a:cubicBezTo>
                    <a:pt x="4518" y="1058580"/>
                    <a:pt x="0" y="1054062"/>
                    <a:pt x="0" y="1048488"/>
                  </a:cubicBezTo>
                  <a:lnTo>
                    <a:pt x="0" y="10092"/>
                  </a:lnTo>
                  <a:cubicBezTo>
                    <a:pt x="0" y="7415"/>
                    <a:pt x="1063" y="4848"/>
                    <a:pt x="2956" y="2956"/>
                  </a:cubicBezTo>
                  <a:cubicBezTo>
                    <a:pt x="4848" y="1063"/>
                    <a:pt x="7415" y="0"/>
                    <a:pt x="10092" y="0"/>
                  </a:cubicBezTo>
                  <a:close/>
                </a:path>
              </a:pathLst>
            </a:custGeom>
            <a:blipFill>
              <a:blip r:embed="rId3"/>
              <a:stretch>
                <a:fillRect l="-67165" t="-3554" r="-230"/>
              </a:stretch>
            </a:blipFill>
          </p:spPr>
          <p:txBody>
            <a:bodyPr/>
            <a:lstStyle/>
            <a:p>
              <a:endParaRPr lang="lv-LV"/>
            </a:p>
          </p:txBody>
        </p:sp>
      </p:grpSp>
      <p:grpSp>
        <p:nvGrpSpPr>
          <p:cNvPr id="4" name="Group 4"/>
          <p:cNvGrpSpPr/>
          <p:nvPr/>
        </p:nvGrpSpPr>
        <p:grpSpPr>
          <a:xfrm>
            <a:off x="1021249" y="1841102"/>
            <a:ext cx="10543831" cy="1547703"/>
            <a:chOff x="0" y="0"/>
            <a:chExt cx="2611321" cy="383310"/>
          </a:xfrm>
        </p:grpSpPr>
        <p:sp>
          <p:nvSpPr>
            <p:cNvPr id="5" name="Freeform 5"/>
            <p:cNvSpPr/>
            <p:nvPr/>
          </p:nvSpPr>
          <p:spPr>
            <a:xfrm>
              <a:off x="0" y="0"/>
              <a:ext cx="2611321" cy="383310"/>
            </a:xfrm>
            <a:custGeom>
              <a:avLst/>
              <a:gdLst/>
              <a:ahLst/>
              <a:cxnLst/>
              <a:rect l="l" t="t" r="r" b="b"/>
              <a:pathLst>
                <a:path w="2611321" h="383310">
                  <a:moveTo>
                    <a:pt x="0" y="0"/>
                  </a:moveTo>
                  <a:lnTo>
                    <a:pt x="2611321" y="0"/>
                  </a:lnTo>
                  <a:lnTo>
                    <a:pt x="2611321" y="383310"/>
                  </a:lnTo>
                  <a:lnTo>
                    <a:pt x="0" y="383310"/>
                  </a:lnTo>
                  <a:close/>
                </a:path>
              </a:pathLst>
            </a:custGeom>
            <a:solidFill>
              <a:srgbClr val="095147"/>
            </a:solidFill>
          </p:spPr>
          <p:txBody>
            <a:bodyPr/>
            <a:lstStyle/>
            <a:p>
              <a:endParaRPr lang="lv-LV"/>
            </a:p>
          </p:txBody>
        </p:sp>
        <p:sp>
          <p:nvSpPr>
            <p:cNvPr id="6" name="TextBox 6"/>
            <p:cNvSpPr txBox="1"/>
            <p:nvPr/>
          </p:nvSpPr>
          <p:spPr>
            <a:xfrm>
              <a:off x="0" y="-38100"/>
              <a:ext cx="2611321" cy="421410"/>
            </a:xfrm>
            <a:prstGeom prst="rect">
              <a:avLst/>
            </a:prstGeom>
          </p:spPr>
          <p:txBody>
            <a:bodyPr lIns="50800" tIns="50800" rIns="50800" bIns="50800" rtlCol="0" anchor="ctr"/>
            <a:lstStyle/>
            <a:p>
              <a:pPr algn="ctr">
                <a:lnSpc>
                  <a:spcPts val="2340"/>
                </a:lnSpc>
              </a:pPr>
              <a:endParaRPr/>
            </a:p>
          </p:txBody>
        </p:sp>
      </p:grpSp>
      <p:sp>
        <p:nvSpPr>
          <p:cNvPr id="7" name="AutoShape 7"/>
          <p:cNvSpPr/>
          <p:nvPr/>
        </p:nvSpPr>
        <p:spPr>
          <a:xfrm>
            <a:off x="4889236" y="5404060"/>
            <a:ext cx="11802223" cy="0"/>
          </a:xfrm>
          <a:prstGeom prst="line">
            <a:avLst/>
          </a:prstGeom>
          <a:ln w="28575" cap="flat">
            <a:solidFill>
              <a:srgbClr val="005758"/>
            </a:solidFill>
            <a:prstDash val="sysDash"/>
            <a:headEnd type="none" w="sm" len="sm"/>
            <a:tailEnd type="none" w="sm" len="sm"/>
          </a:ln>
        </p:spPr>
        <p:txBody>
          <a:bodyPr/>
          <a:lstStyle/>
          <a:p>
            <a:endParaRPr lang="lv-LV"/>
          </a:p>
        </p:txBody>
      </p:sp>
      <p:grpSp>
        <p:nvGrpSpPr>
          <p:cNvPr id="8" name="Group 8"/>
          <p:cNvGrpSpPr/>
          <p:nvPr/>
        </p:nvGrpSpPr>
        <p:grpSpPr>
          <a:xfrm>
            <a:off x="1862889" y="4159284"/>
            <a:ext cx="8046227" cy="2475508"/>
            <a:chOff x="0" y="0"/>
            <a:chExt cx="1707692" cy="525390"/>
          </a:xfrm>
        </p:grpSpPr>
        <p:sp>
          <p:nvSpPr>
            <p:cNvPr id="9" name="Freeform 9"/>
            <p:cNvSpPr/>
            <p:nvPr/>
          </p:nvSpPr>
          <p:spPr>
            <a:xfrm>
              <a:off x="0" y="0"/>
              <a:ext cx="1707692" cy="525390"/>
            </a:xfrm>
            <a:custGeom>
              <a:avLst/>
              <a:gdLst/>
              <a:ahLst/>
              <a:cxnLst/>
              <a:rect l="l" t="t" r="r" b="b"/>
              <a:pathLst>
                <a:path w="1707692" h="525390">
                  <a:moveTo>
                    <a:pt x="18793" y="0"/>
                  </a:moveTo>
                  <a:lnTo>
                    <a:pt x="1688900" y="0"/>
                  </a:lnTo>
                  <a:cubicBezTo>
                    <a:pt x="1699279" y="0"/>
                    <a:pt x="1707692" y="8414"/>
                    <a:pt x="1707692" y="18793"/>
                  </a:cubicBezTo>
                  <a:lnTo>
                    <a:pt x="1707692" y="506597"/>
                  </a:lnTo>
                  <a:cubicBezTo>
                    <a:pt x="1707692" y="516976"/>
                    <a:pt x="1699279" y="525390"/>
                    <a:pt x="1688900" y="525390"/>
                  </a:cubicBezTo>
                  <a:lnTo>
                    <a:pt x="18793" y="525390"/>
                  </a:lnTo>
                  <a:cubicBezTo>
                    <a:pt x="8414" y="525390"/>
                    <a:pt x="0" y="516976"/>
                    <a:pt x="0" y="506597"/>
                  </a:cubicBezTo>
                  <a:lnTo>
                    <a:pt x="0" y="18793"/>
                  </a:lnTo>
                  <a:cubicBezTo>
                    <a:pt x="0" y="8414"/>
                    <a:pt x="8414" y="0"/>
                    <a:pt x="18793" y="0"/>
                  </a:cubicBezTo>
                  <a:close/>
                </a:path>
              </a:pathLst>
            </a:custGeom>
            <a:solidFill>
              <a:srgbClr val="FFFFFF"/>
            </a:solidFill>
            <a:ln w="28575" cap="rnd">
              <a:solidFill>
                <a:srgbClr val="000000"/>
              </a:solidFill>
              <a:prstDash val="dash"/>
              <a:round/>
            </a:ln>
          </p:spPr>
          <p:txBody>
            <a:bodyPr/>
            <a:lstStyle/>
            <a:p>
              <a:endParaRPr lang="lv-LV"/>
            </a:p>
          </p:txBody>
        </p:sp>
        <p:sp>
          <p:nvSpPr>
            <p:cNvPr id="10" name="TextBox 10"/>
            <p:cNvSpPr txBox="1"/>
            <p:nvPr/>
          </p:nvSpPr>
          <p:spPr>
            <a:xfrm>
              <a:off x="0" y="-47625"/>
              <a:ext cx="1707692" cy="573015"/>
            </a:xfrm>
            <a:prstGeom prst="rect">
              <a:avLst/>
            </a:prstGeom>
          </p:spPr>
          <p:txBody>
            <a:bodyPr lIns="49250" tIns="49250" rIns="49250" bIns="49250" rtlCol="0" anchor="ctr"/>
            <a:lstStyle/>
            <a:p>
              <a:pPr algn="ctr">
                <a:lnSpc>
                  <a:spcPts val="3640"/>
                </a:lnSpc>
              </a:pPr>
              <a:endParaRPr/>
            </a:p>
          </p:txBody>
        </p:sp>
      </p:grpSp>
      <p:sp>
        <p:nvSpPr>
          <p:cNvPr id="11" name="Freeform 11"/>
          <p:cNvSpPr/>
          <p:nvPr/>
        </p:nvSpPr>
        <p:spPr>
          <a:xfrm>
            <a:off x="16646049" y="4932301"/>
            <a:ext cx="1641951" cy="796346"/>
          </a:xfrm>
          <a:custGeom>
            <a:avLst/>
            <a:gdLst/>
            <a:ahLst/>
            <a:cxnLst/>
            <a:rect l="l" t="t" r="r" b="b"/>
            <a:pathLst>
              <a:path w="1641951" h="796346">
                <a:moveTo>
                  <a:pt x="0" y="0"/>
                </a:moveTo>
                <a:lnTo>
                  <a:pt x="1641951" y="0"/>
                </a:lnTo>
                <a:lnTo>
                  <a:pt x="1641951" y="796346"/>
                </a:lnTo>
                <a:lnTo>
                  <a:pt x="0" y="79634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lv-LV"/>
          </a:p>
        </p:txBody>
      </p:sp>
      <p:sp>
        <p:nvSpPr>
          <p:cNvPr id="12" name="AutoShape 12"/>
          <p:cNvSpPr/>
          <p:nvPr/>
        </p:nvSpPr>
        <p:spPr>
          <a:xfrm>
            <a:off x="1028700" y="8908472"/>
            <a:ext cx="0" cy="657599"/>
          </a:xfrm>
          <a:prstGeom prst="line">
            <a:avLst/>
          </a:prstGeom>
          <a:ln w="85725" cap="flat">
            <a:solidFill>
              <a:srgbClr val="09E6A1"/>
            </a:solidFill>
            <a:prstDash val="solid"/>
            <a:headEnd type="none" w="sm" len="sm"/>
            <a:tailEnd type="none" w="sm" len="sm"/>
          </a:ln>
        </p:spPr>
        <p:txBody>
          <a:bodyPr/>
          <a:lstStyle/>
          <a:p>
            <a:endParaRPr lang="lv-LV"/>
          </a:p>
        </p:txBody>
      </p:sp>
      <p:sp>
        <p:nvSpPr>
          <p:cNvPr id="13" name="AutoShape 13"/>
          <p:cNvSpPr/>
          <p:nvPr/>
        </p:nvSpPr>
        <p:spPr>
          <a:xfrm>
            <a:off x="1028700" y="7946073"/>
            <a:ext cx="0" cy="657599"/>
          </a:xfrm>
          <a:prstGeom prst="line">
            <a:avLst/>
          </a:prstGeom>
          <a:ln w="85725" cap="flat">
            <a:solidFill>
              <a:srgbClr val="09E6A1"/>
            </a:solidFill>
            <a:prstDash val="solid"/>
            <a:headEnd type="none" w="sm" len="sm"/>
            <a:tailEnd type="none" w="sm" len="sm"/>
          </a:ln>
        </p:spPr>
        <p:txBody>
          <a:bodyPr/>
          <a:lstStyle/>
          <a:p>
            <a:endParaRPr lang="lv-LV"/>
          </a:p>
        </p:txBody>
      </p:sp>
      <p:sp>
        <p:nvSpPr>
          <p:cNvPr id="14" name="AutoShape 14"/>
          <p:cNvSpPr/>
          <p:nvPr/>
        </p:nvSpPr>
        <p:spPr>
          <a:xfrm>
            <a:off x="1028700" y="7012118"/>
            <a:ext cx="0" cy="657599"/>
          </a:xfrm>
          <a:prstGeom prst="line">
            <a:avLst/>
          </a:prstGeom>
          <a:ln w="85725" cap="flat">
            <a:solidFill>
              <a:srgbClr val="09E6A1"/>
            </a:solidFill>
            <a:prstDash val="solid"/>
            <a:headEnd type="none" w="sm" len="sm"/>
            <a:tailEnd type="none" w="sm" len="sm"/>
          </a:ln>
        </p:spPr>
        <p:txBody>
          <a:bodyPr/>
          <a:lstStyle/>
          <a:p>
            <a:endParaRPr lang="lv-LV"/>
          </a:p>
        </p:txBody>
      </p:sp>
      <p:grpSp>
        <p:nvGrpSpPr>
          <p:cNvPr id="15" name="Group 15"/>
          <p:cNvGrpSpPr/>
          <p:nvPr/>
        </p:nvGrpSpPr>
        <p:grpSpPr>
          <a:xfrm>
            <a:off x="2434448" y="5852951"/>
            <a:ext cx="2172663" cy="441550"/>
            <a:chOff x="0" y="0"/>
            <a:chExt cx="572224" cy="116293"/>
          </a:xfrm>
        </p:grpSpPr>
        <p:sp>
          <p:nvSpPr>
            <p:cNvPr id="16" name="Freeform 16"/>
            <p:cNvSpPr/>
            <p:nvPr/>
          </p:nvSpPr>
          <p:spPr>
            <a:xfrm>
              <a:off x="0" y="0"/>
              <a:ext cx="572224" cy="116293"/>
            </a:xfrm>
            <a:custGeom>
              <a:avLst/>
              <a:gdLst/>
              <a:ahLst/>
              <a:cxnLst/>
              <a:rect l="l" t="t" r="r" b="b"/>
              <a:pathLst>
                <a:path w="572224" h="116293">
                  <a:moveTo>
                    <a:pt x="0" y="0"/>
                  </a:moveTo>
                  <a:lnTo>
                    <a:pt x="572224" y="0"/>
                  </a:lnTo>
                  <a:lnTo>
                    <a:pt x="572224" y="116293"/>
                  </a:lnTo>
                  <a:lnTo>
                    <a:pt x="0" y="116293"/>
                  </a:lnTo>
                  <a:close/>
                </a:path>
              </a:pathLst>
            </a:custGeom>
            <a:solidFill>
              <a:srgbClr val="095147"/>
            </a:solidFill>
          </p:spPr>
          <p:txBody>
            <a:bodyPr/>
            <a:lstStyle/>
            <a:p>
              <a:endParaRPr lang="lv-LV"/>
            </a:p>
          </p:txBody>
        </p:sp>
        <p:sp>
          <p:nvSpPr>
            <p:cNvPr id="17" name="TextBox 17"/>
            <p:cNvSpPr txBox="1"/>
            <p:nvPr/>
          </p:nvSpPr>
          <p:spPr>
            <a:xfrm>
              <a:off x="0" y="-47625"/>
              <a:ext cx="572224" cy="163918"/>
            </a:xfrm>
            <a:prstGeom prst="rect">
              <a:avLst/>
            </a:prstGeom>
          </p:spPr>
          <p:txBody>
            <a:bodyPr lIns="50800" tIns="50800" rIns="50800" bIns="50800" rtlCol="0" anchor="ctr"/>
            <a:lstStyle/>
            <a:p>
              <a:pPr algn="ctr">
                <a:lnSpc>
                  <a:spcPts val="3640"/>
                </a:lnSpc>
              </a:pPr>
              <a:endParaRPr/>
            </a:p>
          </p:txBody>
        </p:sp>
      </p:grpSp>
      <p:sp>
        <p:nvSpPr>
          <p:cNvPr id="18" name="TextBox 18"/>
          <p:cNvSpPr txBox="1"/>
          <p:nvPr/>
        </p:nvSpPr>
        <p:spPr>
          <a:xfrm>
            <a:off x="2034615" y="4292230"/>
            <a:ext cx="7831639" cy="2380407"/>
          </a:xfrm>
          <a:prstGeom prst="rect">
            <a:avLst/>
          </a:prstGeom>
        </p:spPr>
        <p:txBody>
          <a:bodyPr lIns="0" tIns="0" rIns="0" bIns="0" rtlCol="0" anchor="t">
            <a:spAutoFit/>
          </a:bodyPr>
          <a:lstStyle/>
          <a:p>
            <a:pPr algn="l">
              <a:lnSpc>
                <a:spcPts val="3196"/>
              </a:lnSpc>
              <a:spcBef>
                <a:spcPct val="0"/>
              </a:spcBef>
            </a:pPr>
            <a:r>
              <a:rPr lang="en-US" sz="2283">
                <a:solidFill>
                  <a:srgbClr val="000000"/>
                </a:solidFill>
                <a:latin typeface="Montserrat"/>
                <a:ea typeface="Montserrat"/>
                <a:cs typeface="Montserrat"/>
                <a:sym typeface="Montserrat"/>
              </a:rPr>
              <a:t>Latvia has:</a:t>
            </a:r>
          </a:p>
          <a:p>
            <a:pPr marL="492940" lvl="1" indent="-246470" algn="l">
              <a:lnSpc>
                <a:spcPts val="3196"/>
              </a:lnSpc>
              <a:buFont typeface="Arial"/>
              <a:buChar char="•"/>
            </a:pPr>
            <a:r>
              <a:rPr lang="en-US" sz="2283">
                <a:solidFill>
                  <a:srgbClr val="000000"/>
                </a:solidFill>
                <a:latin typeface="Montserrat"/>
                <a:ea typeface="Montserrat"/>
                <a:cs typeface="Montserrat"/>
                <a:sym typeface="Montserrat"/>
              </a:rPr>
              <a:t>three </a:t>
            </a:r>
            <a:r>
              <a:rPr lang="en-US" sz="2283" b="1">
                <a:solidFill>
                  <a:srgbClr val="000000"/>
                </a:solidFill>
                <a:latin typeface="Montserrat Bold"/>
                <a:ea typeface="Montserrat Bold"/>
                <a:cs typeface="Montserrat Bold"/>
                <a:sym typeface="Montserrat Bold"/>
              </a:rPr>
              <a:t>ice-free deep-water ports </a:t>
            </a:r>
            <a:r>
              <a:rPr lang="en-US" sz="2283">
                <a:solidFill>
                  <a:srgbClr val="000000"/>
                </a:solidFill>
                <a:latin typeface="Montserrat"/>
                <a:ea typeface="Montserrat"/>
                <a:cs typeface="Montserrat"/>
                <a:sym typeface="Montserrat"/>
              </a:rPr>
              <a:t>functioning </a:t>
            </a:r>
            <a:r>
              <a:rPr lang="en-US" sz="2283" b="1">
                <a:solidFill>
                  <a:srgbClr val="000000"/>
                </a:solidFill>
                <a:latin typeface="Montserrat Bold"/>
                <a:ea typeface="Montserrat Bold"/>
                <a:cs typeface="Montserrat Bold"/>
                <a:sym typeface="Montserrat Bold"/>
              </a:rPr>
              <a:t>as one integrated logistics system;</a:t>
            </a:r>
          </a:p>
          <a:p>
            <a:pPr marL="492940" lvl="1" indent="-246470" algn="l">
              <a:lnSpc>
                <a:spcPts val="3196"/>
              </a:lnSpc>
              <a:buFont typeface="Arial"/>
              <a:buChar char="•"/>
            </a:pPr>
            <a:r>
              <a:rPr lang="en-US" sz="2283">
                <a:solidFill>
                  <a:srgbClr val="000000"/>
                </a:solidFill>
                <a:latin typeface="Montserrat"/>
                <a:ea typeface="Montserrat"/>
                <a:cs typeface="Montserrat"/>
                <a:sym typeface="Montserrat"/>
              </a:rPr>
              <a:t>the </a:t>
            </a:r>
            <a:r>
              <a:rPr lang="en-US" sz="2283" b="1">
                <a:solidFill>
                  <a:srgbClr val="000000"/>
                </a:solidFill>
                <a:latin typeface="Montserrat Bold"/>
                <a:ea typeface="Montserrat Bold"/>
                <a:cs typeface="Montserrat Bold"/>
                <a:sym typeface="Montserrat Bold"/>
              </a:rPr>
              <a:t>largest combined</a:t>
            </a:r>
            <a:r>
              <a:rPr lang="en-US" sz="2283">
                <a:solidFill>
                  <a:srgbClr val="000000"/>
                </a:solidFill>
                <a:latin typeface="Montserrat"/>
                <a:ea typeface="Montserrat"/>
                <a:cs typeface="Montserrat"/>
                <a:sym typeface="Montserrat"/>
              </a:rPr>
              <a:t> cargo capacity, </a:t>
            </a:r>
            <a:r>
              <a:rPr lang="en-US" sz="2283" b="1">
                <a:solidFill>
                  <a:srgbClr val="000000"/>
                </a:solidFill>
                <a:latin typeface="Montserrat Bold"/>
                <a:ea typeface="Montserrat Bold"/>
                <a:cs typeface="Montserrat Bold"/>
                <a:sym typeface="Montserrat Bold"/>
              </a:rPr>
              <a:t>handling  </a:t>
            </a:r>
          </a:p>
          <a:p>
            <a:pPr algn="l">
              <a:lnSpc>
                <a:spcPts val="3196"/>
              </a:lnSpc>
            </a:pPr>
            <a:r>
              <a:rPr lang="en-US" sz="2283" b="1">
                <a:solidFill>
                  <a:srgbClr val="000000"/>
                </a:solidFill>
                <a:latin typeface="Montserrat Bold"/>
                <a:ea typeface="Montserrat Bold"/>
                <a:cs typeface="Montserrat Bold"/>
                <a:sym typeface="Montserrat Bold"/>
              </a:rPr>
              <a:t>      </a:t>
            </a:r>
          </a:p>
          <a:p>
            <a:pPr algn="l">
              <a:lnSpc>
                <a:spcPts val="3196"/>
              </a:lnSpc>
            </a:pPr>
            <a:endParaRPr lang="en-US" sz="2283" b="1">
              <a:solidFill>
                <a:srgbClr val="000000"/>
              </a:solidFill>
              <a:latin typeface="Montserrat Bold"/>
              <a:ea typeface="Montserrat Bold"/>
              <a:cs typeface="Montserrat Bold"/>
              <a:sym typeface="Montserrat Bold"/>
            </a:endParaRPr>
          </a:p>
        </p:txBody>
      </p:sp>
      <p:sp>
        <p:nvSpPr>
          <p:cNvPr id="19" name="TextBox 19"/>
          <p:cNvSpPr txBox="1"/>
          <p:nvPr/>
        </p:nvSpPr>
        <p:spPr>
          <a:xfrm>
            <a:off x="7303153" y="1902862"/>
            <a:ext cx="4261927" cy="1353185"/>
          </a:xfrm>
          <a:prstGeom prst="rect">
            <a:avLst/>
          </a:prstGeom>
        </p:spPr>
        <p:txBody>
          <a:bodyPr lIns="0" tIns="0" rIns="0" bIns="0" rtlCol="0" anchor="t">
            <a:spAutoFit/>
          </a:bodyPr>
          <a:lstStyle/>
          <a:p>
            <a:pPr algn="l">
              <a:lnSpc>
                <a:spcPts val="3640"/>
              </a:lnSpc>
            </a:pPr>
            <a:r>
              <a:rPr lang="en-US" sz="2600">
                <a:solidFill>
                  <a:srgbClr val="FFFFFF"/>
                </a:solidFill>
                <a:latin typeface="Montserrat"/>
                <a:ea typeface="Montserrat"/>
                <a:cs typeface="Montserrat"/>
                <a:sym typeface="Montserrat"/>
              </a:rPr>
              <a:t>in the EU for seaborne freight per capita. </a:t>
            </a:r>
          </a:p>
          <a:p>
            <a:pPr algn="l">
              <a:lnSpc>
                <a:spcPts val="3640"/>
              </a:lnSpc>
            </a:pPr>
            <a:r>
              <a:rPr lang="en-US" sz="2600">
                <a:solidFill>
                  <a:srgbClr val="FFFFFF"/>
                </a:solidFill>
                <a:latin typeface="Montserrat"/>
                <a:ea typeface="Montserrat"/>
                <a:cs typeface="Montserrat"/>
                <a:sym typeface="Montserrat"/>
              </a:rPr>
              <a:t>(18 t vs. 7.5 t EU average) </a:t>
            </a:r>
          </a:p>
        </p:txBody>
      </p:sp>
      <p:sp>
        <p:nvSpPr>
          <p:cNvPr id="20" name="TextBox 20"/>
          <p:cNvSpPr txBox="1"/>
          <p:nvPr/>
        </p:nvSpPr>
        <p:spPr>
          <a:xfrm>
            <a:off x="1155519" y="3569780"/>
            <a:ext cx="6903184" cy="280670"/>
          </a:xfrm>
          <a:prstGeom prst="rect">
            <a:avLst/>
          </a:prstGeom>
        </p:spPr>
        <p:txBody>
          <a:bodyPr lIns="0" tIns="0" rIns="0" bIns="0" rtlCol="0" anchor="t">
            <a:spAutoFit/>
          </a:bodyPr>
          <a:lstStyle/>
          <a:p>
            <a:pPr algn="l">
              <a:lnSpc>
                <a:spcPts val="2380"/>
              </a:lnSpc>
            </a:pPr>
            <a:r>
              <a:rPr lang="en-US" sz="1700" i="1">
                <a:solidFill>
                  <a:srgbClr val="9A9694"/>
                </a:solidFill>
                <a:latin typeface="Montserrat Italics"/>
                <a:ea typeface="Montserrat Italics"/>
                <a:cs typeface="Montserrat Italics"/>
                <a:sym typeface="Montserrat Italics"/>
              </a:rPr>
              <a:t>Source: World Bank World Development Indicators, 2024</a:t>
            </a:r>
          </a:p>
        </p:txBody>
      </p:sp>
      <p:sp>
        <p:nvSpPr>
          <p:cNvPr id="21" name="TextBox 21"/>
          <p:cNvSpPr txBox="1"/>
          <p:nvPr/>
        </p:nvSpPr>
        <p:spPr>
          <a:xfrm>
            <a:off x="2427878" y="1902862"/>
            <a:ext cx="3522557" cy="1353185"/>
          </a:xfrm>
          <a:prstGeom prst="rect">
            <a:avLst/>
          </a:prstGeom>
        </p:spPr>
        <p:txBody>
          <a:bodyPr lIns="0" tIns="0" rIns="0" bIns="0" rtlCol="0" anchor="t">
            <a:spAutoFit/>
          </a:bodyPr>
          <a:lstStyle/>
          <a:p>
            <a:pPr algn="l">
              <a:lnSpc>
                <a:spcPts val="3639"/>
              </a:lnSpc>
            </a:pPr>
            <a:r>
              <a:rPr lang="en-US" sz="2599">
                <a:solidFill>
                  <a:srgbClr val="FFFFFF"/>
                </a:solidFill>
                <a:latin typeface="Montserrat"/>
                <a:ea typeface="Montserrat"/>
                <a:cs typeface="Montserrat"/>
                <a:sym typeface="Montserrat"/>
              </a:rPr>
              <a:t>in EU for proportion of exports in transport services</a:t>
            </a:r>
          </a:p>
        </p:txBody>
      </p:sp>
      <p:sp>
        <p:nvSpPr>
          <p:cNvPr id="22" name="TextBox 22"/>
          <p:cNvSpPr txBox="1"/>
          <p:nvPr/>
        </p:nvSpPr>
        <p:spPr>
          <a:xfrm>
            <a:off x="1173244" y="6840538"/>
            <a:ext cx="7037004" cy="895985"/>
          </a:xfrm>
          <a:prstGeom prst="rect">
            <a:avLst/>
          </a:prstGeom>
        </p:spPr>
        <p:txBody>
          <a:bodyPr lIns="0" tIns="0" rIns="0" bIns="0" rtlCol="0" anchor="t">
            <a:spAutoFit/>
          </a:bodyPr>
          <a:lstStyle/>
          <a:p>
            <a:pPr algn="l">
              <a:lnSpc>
                <a:spcPts val="3640"/>
              </a:lnSpc>
            </a:pPr>
            <a:r>
              <a:rPr lang="en-US" sz="2600" b="1">
                <a:solidFill>
                  <a:srgbClr val="1E1E1E"/>
                </a:solidFill>
                <a:latin typeface="Montserrat Bold"/>
                <a:ea typeface="Montserrat Bold"/>
                <a:cs typeface="Montserrat Bold"/>
                <a:sym typeface="Montserrat Bold"/>
              </a:rPr>
              <a:t>Daily Logistics connections</a:t>
            </a:r>
            <a:r>
              <a:rPr lang="en-US" sz="2600">
                <a:solidFill>
                  <a:srgbClr val="1E1E1E"/>
                </a:solidFill>
                <a:latin typeface="Montserrat"/>
                <a:ea typeface="Montserrat"/>
                <a:cs typeface="Montserrat"/>
                <a:sym typeface="Montserrat"/>
              </a:rPr>
              <a:t> to Sweden, Germany from Liepaja and Ventspils </a:t>
            </a:r>
          </a:p>
        </p:txBody>
      </p:sp>
      <p:sp>
        <p:nvSpPr>
          <p:cNvPr id="23" name="TextBox 23"/>
          <p:cNvSpPr txBox="1"/>
          <p:nvPr/>
        </p:nvSpPr>
        <p:spPr>
          <a:xfrm>
            <a:off x="1173244" y="8098473"/>
            <a:ext cx="7233646" cy="438785"/>
          </a:xfrm>
          <a:prstGeom prst="rect">
            <a:avLst/>
          </a:prstGeom>
        </p:spPr>
        <p:txBody>
          <a:bodyPr lIns="0" tIns="0" rIns="0" bIns="0" rtlCol="0" anchor="t">
            <a:spAutoFit/>
          </a:bodyPr>
          <a:lstStyle/>
          <a:p>
            <a:pPr algn="l">
              <a:lnSpc>
                <a:spcPts val="3640"/>
              </a:lnSpc>
            </a:pPr>
            <a:r>
              <a:rPr lang="en-US" sz="2600">
                <a:solidFill>
                  <a:srgbClr val="1E1E1E"/>
                </a:solidFill>
                <a:latin typeface="Montserrat"/>
                <a:ea typeface="Montserrat"/>
                <a:cs typeface="Montserrat"/>
                <a:sym typeface="Montserrat"/>
              </a:rPr>
              <a:t>Strategic </a:t>
            </a:r>
            <a:r>
              <a:rPr lang="en-US" sz="2600" b="1">
                <a:solidFill>
                  <a:srgbClr val="1E1E1E"/>
                </a:solidFill>
                <a:latin typeface="Montserrat Bold"/>
                <a:ea typeface="Montserrat Bold"/>
                <a:cs typeface="Montserrat Bold"/>
                <a:sym typeface="Montserrat Bold"/>
              </a:rPr>
              <a:t>EU/NATO Gateway</a:t>
            </a:r>
          </a:p>
        </p:txBody>
      </p:sp>
      <p:sp>
        <p:nvSpPr>
          <p:cNvPr id="24" name="TextBox 24"/>
          <p:cNvSpPr txBox="1"/>
          <p:nvPr/>
        </p:nvSpPr>
        <p:spPr>
          <a:xfrm>
            <a:off x="1173244" y="8860847"/>
            <a:ext cx="5792922" cy="895985"/>
          </a:xfrm>
          <a:prstGeom prst="rect">
            <a:avLst/>
          </a:prstGeom>
        </p:spPr>
        <p:txBody>
          <a:bodyPr lIns="0" tIns="0" rIns="0" bIns="0" rtlCol="0" anchor="t">
            <a:spAutoFit/>
          </a:bodyPr>
          <a:lstStyle/>
          <a:p>
            <a:pPr algn="l">
              <a:lnSpc>
                <a:spcPts val="3640"/>
              </a:lnSpc>
            </a:pPr>
            <a:r>
              <a:rPr lang="en-US" sz="2600">
                <a:solidFill>
                  <a:srgbClr val="1E1E1E"/>
                </a:solidFill>
                <a:latin typeface="Montserrat"/>
                <a:ea typeface="Montserrat"/>
                <a:cs typeface="Montserrat"/>
                <a:sym typeface="Montserrat"/>
              </a:rPr>
              <a:t>Regular </a:t>
            </a:r>
            <a:r>
              <a:rPr lang="en-US" sz="2600" b="1">
                <a:solidFill>
                  <a:srgbClr val="1E1E1E"/>
                </a:solidFill>
                <a:latin typeface="Montserrat Bold"/>
                <a:ea typeface="Montserrat Bold"/>
                <a:cs typeface="Montserrat Bold"/>
                <a:sym typeface="Montserrat Bold"/>
              </a:rPr>
              <a:t>Ro-Ro and Container Services</a:t>
            </a:r>
            <a:r>
              <a:rPr lang="en-US" sz="2600">
                <a:solidFill>
                  <a:srgbClr val="1E1E1E"/>
                </a:solidFill>
                <a:latin typeface="Montserrat"/>
                <a:ea typeface="Montserrat"/>
                <a:cs typeface="Montserrat"/>
                <a:sym typeface="Montserrat"/>
              </a:rPr>
              <a:t> to Germany and Sweden </a:t>
            </a:r>
          </a:p>
        </p:txBody>
      </p:sp>
      <p:sp>
        <p:nvSpPr>
          <p:cNvPr id="25" name="TextBox 25"/>
          <p:cNvSpPr txBox="1"/>
          <p:nvPr/>
        </p:nvSpPr>
        <p:spPr>
          <a:xfrm>
            <a:off x="11160402" y="9728257"/>
            <a:ext cx="6959186" cy="330218"/>
          </a:xfrm>
          <a:prstGeom prst="rect">
            <a:avLst/>
          </a:prstGeom>
        </p:spPr>
        <p:txBody>
          <a:bodyPr lIns="0" tIns="0" rIns="0" bIns="0" rtlCol="0" anchor="t">
            <a:spAutoFit/>
          </a:bodyPr>
          <a:lstStyle/>
          <a:p>
            <a:pPr algn="r">
              <a:lnSpc>
                <a:spcPts val="2798"/>
              </a:lnSpc>
            </a:pPr>
            <a:r>
              <a:rPr lang="en-US" sz="1999" i="1">
                <a:solidFill>
                  <a:srgbClr val="646464"/>
                </a:solidFill>
                <a:latin typeface="Montserrat Italics"/>
                <a:ea typeface="Montserrat Italics"/>
                <a:cs typeface="Montserrat Italics"/>
                <a:sym typeface="Montserrat Italics"/>
              </a:rPr>
              <a:t>Image: Logistics in Latvia</a:t>
            </a:r>
          </a:p>
        </p:txBody>
      </p:sp>
      <p:sp>
        <p:nvSpPr>
          <p:cNvPr id="26" name="TextBox 26"/>
          <p:cNvSpPr txBox="1"/>
          <p:nvPr/>
        </p:nvSpPr>
        <p:spPr>
          <a:xfrm>
            <a:off x="6009999" y="2007792"/>
            <a:ext cx="1292232" cy="1085738"/>
          </a:xfrm>
          <a:prstGeom prst="rect">
            <a:avLst/>
          </a:prstGeom>
        </p:spPr>
        <p:txBody>
          <a:bodyPr lIns="0" tIns="0" rIns="0" bIns="0" rtlCol="0" anchor="t">
            <a:spAutoFit/>
          </a:bodyPr>
          <a:lstStyle/>
          <a:p>
            <a:pPr algn="l">
              <a:lnSpc>
                <a:spcPts val="8801"/>
              </a:lnSpc>
            </a:pPr>
            <a:r>
              <a:rPr lang="en-US" sz="6286" b="1">
                <a:solidFill>
                  <a:srgbClr val="09E6A1"/>
                </a:solidFill>
                <a:latin typeface="Montserrat Bold"/>
                <a:ea typeface="Montserrat Bold"/>
                <a:cs typeface="Montserrat Bold"/>
                <a:sym typeface="Montserrat Bold"/>
              </a:rPr>
              <a:t>#3</a:t>
            </a:r>
          </a:p>
        </p:txBody>
      </p:sp>
      <p:sp>
        <p:nvSpPr>
          <p:cNvPr id="27" name="TextBox 27"/>
          <p:cNvSpPr txBox="1"/>
          <p:nvPr/>
        </p:nvSpPr>
        <p:spPr>
          <a:xfrm>
            <a:off x="1188198" y="1940862"/>
            <a:ext cx="1292232" cy="1085738"/>
          </a:xfrm>
          <a:prstGeom prst="rect">
            <a:avLst/>
          </a:prstGeom>
        </p:spPr>
        <p:txBody>
          <a:bodyPr lIns="0" tIns="0" rIns="0" bIns="0" rtlCol="0" anchor="t">
            <a:spAutoFit/>
          </a:bodyPr>
          <a:lstStyle/>
          <a:p>
            <a:pPr algn="l">
              <a:lnSpc>
                <a:spcPts val="8801"/>
              </a:lnSpc>
            </a:pPr>
            <a:r>
              <a:rPr lang="en-US" sz="6286" b="1">
                <a:solidFill>
                  <a:srgbClr val="09E6A1"/>
                </a:solidFill>
                <a:latin typeface="Montserrat Bold"/>
                <a:ea typeface="Montserrat Bold"/>
                <a:cs typeface="Montserrat Bold"/>
                <a:sym typeface="Montserrat Bold"/>
              </a:rPr>
              <a:t>#4</a:t>
            </a:r>
          </a:p>
        </p:txBody>
      </p:sp>
      <p:sp>
        <p:nvSpPr>
          <p:cNvPr id="28" name="TextBox 28"/>
          <p:cNvSpPr txBox="1"/>
          <p:nvPr/>
        </p:nvSpPr>
        <p:spPr>
          <a:xfrm>
            <a:off x="1021249" y="811592"/>
            <a:ext cx="14074909" cy="800100"/>
          </a:xfrm>
          <a:prstGeom prst="rect">
            <a:avLst/>
          </a:prstGeom>
        </p:spPr>
        <p:txBody>
          <a:bodyPr lIns="0" tIns="0" rIns="0" bIns="0" rtlCol="0" anchor="t">
            <a:spAutoFit/>
          </a:bodyPr>
          <a:lstStyle/>
          <a:p>
            <a:pPr algn="l">
              <a:lnSpc>
                <a:spcPts val="6000"/>
              </a:lnSpc>
            </a:pPr>
            <a:r>
              <a:rPr lang="en-US" sz="6000" b="1">
                <a:solidFill>
                  <a:srgbClr val="000000"/>
                </a:solidFill>
                <a:latin typeface="Montserrat Bold"/>
                <a:ea typeface="Montserrat Bold"/>
                <a:cs typeface="Montserrat Bold"/>
                <a:sym typeface="Montserrat Bold"/>
              </a:rPr>
              <a:t>Intermodal logistics hub</a:t>
            </a:r>
          </a:p>
        </p:txBody>
      </p:sp>
      <p:sp>
        <p:nvSpPr>
          <p:cNvPr id="29" name="TextBox 29"/>
          <p:cNvSpPr txBox="1"/>
          <p:nvPr/>
        </p:nvSpPr>
        <p:spPr>
          <a:xfrm>
            <a:off x="1862889" y="5892926"/>
            <a:ext cx="3317512" cy="361950"/>
          </a:xfrm>
          <a:prstGeom prst="rect">
            <a:avLst/>
          </a:prstGeom>
        </p:spPr>
        <p:txBody>
          <a:bodyPr lIns="0" tIns="0" rIns="0" bIns="0" rtlCol="0" anchor="t">
            <a:spAutoFit/>
          </a:bodyPr>
          <a:lstStyle/>
          <a:p>
            <a:pPr marL="0" lvl="0" indent="0" algn="ctr">
              <a:lnSpc>
                <a:spcPts val="2819"/>
              </a:lnSpc>
              <a:spcBef>
                <a:spcPct val="0"/>
              </a:spcBef>
            </a:pPr>
            <a:r>
              <a:rPr lang="en-US" sz="2349" b="1">
                <a:solidFill>
                  <a:srgbClr val="09E6A1"/>
                </a:solidFill>
                <a:latin typeface="Montserrat Bold"/>
                <a:ea typeface="Montserrat Bold"/>
                <a:cs typeface="Montserrat Bold"/>
                <a:sym typeface="Montserrat Bold"/>
              </a:rPr>
              <a:t>⅓ of all cargo</a:t>
            </a:r>
          </a:p>
        </p:txBody>
      </p:sp>
      <p:sp>
        <p:nvSpPr>
          <p:cNvPr id="30" name="TextBox 30"/>
          <p:cNvSpPr txBox="1"/>
          <p:nvPr/>
        </p:nvSpPr>
        <p:spPr>
          <a:xfrm>
            <a:off x="4691746" y="5892926"/>
            <a:ext cx="4886127" cy="352074"/>
          </a:xfrm>
          <a:prstGeom prst="rect">
            <a:avLst/>
          </a:prstGeom>
        </p:spPr>
        <p:txBody>
          <a:bodyPr lIns="0" tIns="0" rIns="0" bIns="0" rtlCol="0" anchor="t">
            <a:spAutoFit/>
          </a:bodyPr>
          <a:lstStyle/>
          <a:p>
            <a:pPr algn="ctr">
              <a:lnSpc>
                <a:spcPts val="2888"/>
              </a:lnSpc>
              <a:spcBef>
                <a:spcPct val="0"/>
              </a:spcBef>
            </a:pPr>
            <a:r>
              <a:rPr lang="en-US" sz="2279" b="1">
                <a:solidFill>
                  <a:srgbClr val="000000"/>
                </a:solidFill>
                <a:latin typeface="Montserrat Bold"/>
                <a:ea typeface="Montserrat Bold"/>
                <a:cs typeface="Montserrat Bold"/>
                <a:sym typeface="Montserrat Bold"/>
              </a:rPr>
              <a:t>on the EU’s Eastern Baltic coast.</a:t>
            </a:r>
          </a:p>
        </p:txBody>
      </p:sp>
      <p:sp>
        <p:nvSpPr>
          <p:cNvPr id="31" name="TextBox 31"/>
          <p:cNvSpPr txBox="1"/>
          <p:nvPr/>
        </p:nvSpPr>
        <p:spPr>
          <a:xfrm>
            <a:off x="11097919" y="4581372"/>
            <a:ext cx="2217490" cy="822552"/>
          </a:xfrm>
          <a:prstGeom prst="rect">
            <a:avLst/>
          </a:prstGeom>
        </p:spPr>
        <p:txBody>
          <a:bodyPr lIns="0" tIns="0" rIns="0" bIns="0" rtlCol="0" anchor="t">
            <a:spAutoFit/>
          </a:bodyPr>
          <a:lstStyle/>
          <a:p>
            <a:pPr algn="l">
              <a:lnSpc>
                <a:spcPts val="3103"/>
              </a:lnSpc>
            </a:pPr>
            <a:r>
              <a:rPr lang="en-US" sz="3608" b="1" spc="57">
                <a:solidFill>
                  <a:srgbClr val="09E6A1"/>
                </a:solidFill>
                <a:latin typeface="Montserrat Bold"/>
                <a:ea typeface="Montserrat Bold"/>
                <a:cs typeface="Montserrat Bold"/>
                <a:sym typeface="Montserrat Bold"/>
              </a:rPr>
              <a:t>24h</a:t>
            </a:r>
          </a:p>
          <a:p>
            <a:pPr algn="l">
              <a:lnSpc>
                <a:spcPts val="3103"/>
              </a:lnSpc>
            </a:pPr>
            <a:r>
              <a:rPr lang="en-US" sz="3608" b="1" spc="57">
                <a:solidFill>
                  <a:srgbClr val="003230"/>
                </a:solidFill>
                <a:latin typeface="Montserrat Bold"/>
                <a:ea typeface="Montserrat Bold"/>
                <a:cs typeface="Montserrat Bold"/>
                <a:sym typeface="Montserrat Bold"/>
              </a:rPr>
              <a:t>1000 km</a:t>
            </a:r>
          </a:p>
        </p:txBody>
      </p:sp>
      <p:sp>
        <p:nvSpPr>
          <p:cNvPr id="32" name="TextBox 32"/>
          <p:cNvSpPr txBox="1"/>
          <p:nvPr/>
        </p:nvSpPr>
        <p:spPr>
          <a:xfrm>
            <a:off x="13896434" y="4581372"/>
            <a:ext cx="2168124" cy="822552"/>
          </a:xfrm>
          <a:prstGeom prst="rect">
            <a:avLst/>
          </a:prstGeom>
        </p:spPr>
        <p:txBody>
          <a:bodyPr lIns="0" tIns="0" rIns="0" bIns="0" rtlCol="0" anchor="t">
            <a:spAutoFit/>
          </a:bodyPr>
          <a:lstStyle/>
          <a:p>
            <a:pPr marL="0" lvl="0" indent="0" algn="l">
              <a:lnSpc>
                <a:spcPts val="3103"/>
              </a:lnSpc>
              <a:spcBef>
                <a:spcPct val="0"/>
              </a:spcBef>
            </a:pPr>
            <a:r>
              <a:rPr lang="en-US" sz="3608" b="1" u="none" strike="noStrike" spc="57">
                <a:solidFill>
                  <a:srgbClr val="09E6A1"/>
                </a:solidFill>
                <a:latin typeface="Montserrat Bold"/>
                <a:ea typeface="Montserrat Bold"/>
                <a:cs typeface="Montserrat Bold"/>
                <a:sym typeface="Montserrat Bold"/>
              </a:rPr>
              <a:t>12h</a:t>
            </a:r>
          </a:p>
          <a:p>
            <a:pPr marL="0" lvl="0" indent="0" algn="l">
              <a:lnSpc>
                <a:spcPts val="3103"/>
              </a:lnSpc>
              <a:spcBef>
                <a:spcPct val="0"/>
              </a:spcBef>
            </a:pPr>
            <a:r>
              <a:rPr lang="en-US" sz="3608" b="1" u="none" strike="noStrike" spc="57">
                <a:solidFill>
                  <a:srgbClr val="003230"/>
                </a:solidFill>
                <a:latin typeface="Montserrat Bold"/>
                <a:ea typeface="Montserrat Bold"/>
                <a:cs typeface="Montserrat Bold"/>
                <a:sym typeface="Montserrat Bold"/>
              </a:rPr>
              <a:t>500 km</a:t>
            </a: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6542</Words>
  <Application>Microsoft Office PowerPoint</Application>
  <PresentationFormat>Custom</PresentationFormat>
  <Paragraphs>846</Paragraphs>
  <Slides>36</Slides>
  <Notes>28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Montserrat Italics</vt:lpstr>
      <vt:lpstr>Montserrat Semi-Bold</vt:lpstr>
      <vt:lpstr>Montserrat Medium</vt:lpstr>
      <vt:lpstr>Montserrat Bold</vt:lpstr>
      <vt:lpstr>Montserrat Bold Italics</vt:lpstr>
      <vt:lpstr>Montserrat</vt:lpstr>
      <vt:lpstr>Fira Code Bold</vt:lpstr>
      <vt:lpstr>Calibri</vt:lpstr>
      <vt:lpstr>Armin Grotesk 2</vt:lpstr>
      <vt:lpstr>Arial</vt:lpstr>
      <vt:lpstr>Montserrat Thin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Latvia - Built to Scale. Driven by Innovation</dc:title>
  <cp:lastModifiedBy>Ieva Gūtmane</cp:lastModifiedBy>
  <cp:revision>5</cp:revision>
  <dcterms:created xsi:type="dcterms:W3CDTF">2006-08-16T00:00:00Z</dcterms:created>
  <dcterms:modified xsi:type="dcterms:W3CDTF">2026-04-20T18:34:36Z</dcterms:modified>
  <dc:identifier>DAHC5DnlLb0</dc:identifier>
</cp:coreProperties>
</file>