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0.xml" ContentType="application/vnd.openxmlformats-officedocument.presentationml.tags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0"/>
  </p:notesMasterIdLst>
  <p:sldIdLst>
    <p:sldId id="299" r:id="rId2"/>
    <p:sldId id="257" r:id="rId3"/>
    <p:sldId id="258" r:id="rId4"/>
    <p:sldId id="371" r:id="rId5"/>
    <p:sldId id="260" r:id="rId6"/>
    <p:sldId id="263" r:id="rId7"/>
    <p:sldId id="297" r:id="rId8"/>
    <p:sldId id="262" r:id="rId9"/>
    <p:sldId id="265" r:id="rId10"/>
    <p:sldId id="364" r:id="rId11"/>
    <p:sldId id="296" r:id="rId12"/>
    <p:sldId id="291" r:id="rId13"/>
    <p:sldId id="287" r:id="rId14"/>
    <p:sldId id="288" r:id="rId15"/>
    <p:sldId id="289" r:id="rId16"/>
    <p:sldId id="290" r:id="rId17"/>
    <p:sldId id="276" r:id="rId18"/>
    <p:sldId id="370" r:id="rId19"/>
    <p:sldId id="275" r:id="rId20"/>
    <p:sldId id="274" r:id="rId21"/>
    <p:sldId id="292" r:id="rId22"/>
    <p:sldId id="363" r:id="rId23"/>
    <p:sldId id="295" r:id="rId24"/>
    <p:sldId id="268" r:id="rId25"/>
    <p:sldId id="272" r:id="rId26"/>
    <p:sldId id="365" r:id="rId27"/>
    <p:sldId id="366" r:id="rId28"/>
    <p:sldId id="271" r:id="rId29"/>
    <p:sldId id="277" r:id="rId30"/>
    <p:sldId id="278" r:id="rId31"/>
    <p:sldId id="279" r:id="rId32"/>
    <p:sldId id="281" r:id="rId33"/>
    <p:sldId id="280" r:id="rId34"/>
    <p:sldId id="282" r:id="rId35"/>
    <p:sldId id="283" r:id="rId36"/>
    <p:sldId id="285" r:id="rId37"/>
    <p:sldId id="284" r:id="rId38"/>
    <p:sldId id="286" r:id="rId39"/>
  </p:sldIdLst>
  <p:sldSz cx="12192000" cy="6858000"/>
  <p:notesSz cx="6858000" cy="9144000"/>
  <p:embeddedFontLs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E5C0"/>
    <a:srgbClr val="C4BDB6"/>
    <a:srgbClr val="EEEEEE"/>
    <a:srgbClr val="020008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2"/>
    <p:restoredTop sz="95226" autoAdjust="0"/>
  </p:normalViewPr>
  <p:slideViewPr>
    <p:cSldViewPr snapToGrid="0">
      <p:cViewPr>
        <p:scale>
          <a:sx n="75" d="100"/>
          <a:sy n="75" d="100"/>
        </p:scale>
        <p:origin x="1325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2C6FC-DB51-D24D-A75B-316546BDC0B3}" type="datetimeFigureOut">
              <a:rPr lang="en-LV" smtClean="0"/>
              <a:t>08/19/2024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6B00C-3C34-1B49-A363-511EE42E4156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902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webpub/eac/education-and-training-monitor-2022/en/country-reports/latvia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063871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Source</a:t>
            </a:r>
            <a:r>
              <a:rPr lang="lv-LV" dirty="0"/>
              <a:t>:</a:t>
            </a:r>
          </a:p>
          <a:p>
            <a:pPr marL="228600" indent="-228600">
              <a:buAutoNum type="arabicParenR"/>
            </a:pPr>
            <a:r>
              <a:rPr lang="lv-LV" dirty="0"/>
              <a:t>https://investinlatvia.org/en/news/latvia-among-best-in-europe-for-high-speed-internet-access</a:t>
            </a:r>
          </a:p>
          <a:p>
            <a:pPr marL="228600" indent="-228600">
              <a:buAutoNum type="arabicParenR"/>
            </a:pPr>
            <a:r>
              <a:rPr lang="en-US" dirty="0"/>
              <a:t>Latvia performs well in providing digital public services to its citizens and businesses. Latvia has a </a:t>
            </a:r>
            <a:r>
              <a:rPr lang="en-US" dirty="0" err="1"/>
              <a:t>highshare</a:t>
            </a:r>
            <a:r>
              <a:rPr lang="en-US" dirty="0"/>
              <a:t> of e-government users (84% of internet users)</a:t>
            </a:r>
            <a:r>
              <a:rPr lang="lv-LV" dirty="0"/>
              <a:t> https://digital-strategy.ec.europa.eu/en/policies/desi-latvia; file:///C:/Users/kristine.smilga/Downloads/DESI_2022__Latvia__eng_jWa6RzSSeHQORX0NbZ9K9FyDc4_88703.pdf</a:t>
            </a:r>
            <a:endParaRPr lang="en-LV" dirty="0"/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6B00C-3C34-1B49-A363-511EE42E4156}" type="slidenum">
              <a:rPr kumimoji="0" lang="en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5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Source</a:t>
            </a:r>
            <a:r>
              <a:rPr lang="lv-LV"/>
              <a:t>: </a:t>
            </a:r>
            <a:r>
              <a:rPr lang="lv-LV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https://op.europa.eu/webpub/eac/education-and-training-monitor-2022/en/country-reports/latvia.html</a:t>
            </a:r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68263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5473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5302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35408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48204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298875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05609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891502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19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4214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187143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496643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309376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6B00C-3C34-1B49-A363-511EE42E4156}" type="slidenum">
              <a:rPr kumimoji="0" lang="en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31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068403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81905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28890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83423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29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71360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65142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80689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040002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32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2022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86182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34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528609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Montserrat" pitchFamily="2" charset="77"/>
              </a:rPr>
              <a:t>LATVIAN QUANTUM INITIATIVE </a:t>
            </a:r>
            <a:r>
              <a:rPr lang="en-US" sz="1200" dirty="0">
                <a:latin typeface="Montserrat" pitchFamily="2" charset="77"/>
              </a:rPr>
              <a:t>unites 4 leading research institutions in quantum technologies. Excellence in quantum </a:t>
            </a:r>
            <a:r>
              <a:rPr lang="lv-LV" sz="1200" dirty="0" err="1">
                <a:latin typeface="Montserrat" pitchFamily="2" charset="77"/>
              </a:rPr>
              <a:t>algorithms</a:t>
            </a:r>
            <a:r>
              <a:rPr lang="en-US" sz="1200" dirty="0">
                <a:latin typeface="Montserrat" pitchFamily="2" charset="77"/>
              </a:rPr>
              <a:t> and software, theory of quantum nanoelectronics, quantum sensors</a:t>
            </a:r>
            <a:r>
              <a:rPr lang="lv-LV" sz="1200" dirty="0">
                <a:latin typeface="Montserrat" pitchFamily="2" charset="77"/>
              </a:rPr>
              <a:t>,</a:t>
            </a:r>
            <a:r>
              <a:rPr lang="en-US" sz="1200" dirty="0">
                <a:latin typeface="Montserrat" pitchFamily="2" charset="77"/>
              </a:rPr>
              <a:t> and communication</a:t>
            </a:r>
            <a:r>
              <a:rPr lang="lv-LV" sz="1200" dirty="0">
                <a:latin typeface="Montserrat" pitchFamily="2" charset="77"/>
              </a:rPr>
              <a:t>. More </a:t>
            </a:r>
            <a:r>
              <a:rPr lang="lv-LV" sz="1200" dirty="0" err="1">
                <a:latin typeface="Montserrat" pitchFamily="2" charset="77"/>
              </a:rPr>
              <a:t>information</a:t>
            </a:r>
            <a:r>
              <a:rPr lang="lv-LV" sz="1200" dirty="0">
                <a:latin typeface="Montserrat" pitchFamily="2" charset="77"/>
              </a:rPr>
              <a:t>: https://www.quantumlatvia.lu.lv/en/about/news/detail-view/t/71269/</a:t>
            </a:r>
            <a:endParaRPr lang="en-US" sz="1200" dirty="0"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LV" dirty="0"/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769002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01431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KR: </a:t>
            </a:r>
            <a:r>
              <a:rPr lang="en-US" b="0" i="0" dirty="0">
                <a:solidFill>
                  <a:srgbClr val="303030"/>
                </a:solidFill>
                <a:effectLst/>
                <a:latin typeface="Segoe UI" panose="020B0502040204020203" pitchFamily="34" charset="0"/>
              </a:rPr>
              <a:t>And therefore probably another quite important thing is that it feels like home. Therefore, we're welcoming you, and we're ready to answer any of your questions. Thank you very much.</a:t>
            </a:r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37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543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6B00C-3C34-1B49-A363-511EE42E4156}" type="slidenum">
              <a:rPr kumimoji="0" lang="en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80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5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61645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https://taxfoundation.org/research/all/global/2023-international-tax-competitiveness-index/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6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956804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7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5039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Source</a:t>
            </a:r>
            <a:r>
              <a:rPr lang="lv-LV" dirty="0"/>
              <a:t>: https://investinlatvia.org/en/news/latvia-has-highest-proportion-of-female-inventors-in-europe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8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17896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6B00C-3C34-1B49-A363-511EE42E4156}" type="slidenum">
              <a:rPr lang="en-LV" smtClean="0"/>
              <a:t>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99111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6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C7A45EBE-4999-93CD-DA6F-706532C243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3329455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7A45EBE-4999-93CD-DA6F-706532C243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E3E7DF-B2A0-50E4-BE7B-6F89D8447B46}"/>
              </a:ext>
            </a:extLst>
          </p:cNvPr>
          <p:cNvSpPr txBox="1"/>
          <p:nvPr userDrawn="1"/>
        </p:nvSpPr>
        <p:spPr>
          <a:xfrm>
            <a:off x="832104" y="493776"/>
            <a:ext cx="44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1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9.jp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eptechatelier.com/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9.bin"/><Relationship Id="rId5" Type="http://schemas.microsoft.com/office/2007/relationships/hdphoto" Target="../media/hdphoto2.wdp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oleObject" Target="../embeddings/oleObject10.bin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7E9465-A336-44D0-7ABD-AEA20F0B8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513" y="659071"/>
            <a:ext cx="2660073" cy="1188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00905-D4D6-E645-A996-11BE435B6FF2}"/>
              </a:ext>
            </a:extLst>
          </p:cNvPr>
          <p:cNvSpPr txBox="1"/>
          <p:nvPr/>
        </p:nvSpPr>
        <p:spPr>
          <a:xfrm>
            <a:off x="644321" y="4765234"/>
            <a:ext cx="833766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Why Latvia?</a:t>
            </a:r>
            <a:endParaRPr lang="lv-LV" sz="3200" dirty="0">
              <a:solidFill>
                <a:srgbClr val="77E5C0"/>
              </a:solidFill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77E5C0"/>
                </a:solidFill>
                <a:latin typeface="Montserrat" pitchFamily="2" charset="77"/>
              </a:rPr>
              <a:t>Discover business opportunities</a:t>
            </a:r>
            <a:endParaRPr kumimoji="0" lang="en-US" sz="2000" u="none" strike="noStrike" kern="1200" cap="none" spc="0" normalizeH="0" baseline="0" dirty="0">
              <a:ln>
                <a:noFill/>
              </a:ln>
              <a:solidFill>
                <a:srgbClr val="77E5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" name="Mission_Latvia_simbolika_green.png" descr="Mission_Latvia_simbolika_green.png">
            <a:extLst>
              <a:ext uri="{FF2B5EF4-FFF2-40B4-BE49-F238E27FC236}">
                <a16:creationId xmlns:a16="http://schemas.microsoft.com/office/drawing/2014/main" id="{4399085B-3994-A78C-B36C-2D16F0888B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21" y="565327"/>
            <a:ext cx="1252107" cy="226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ission_Latvia_simbolika_green.png" descr="Mission_Latvia_simbolika_green.png">
            <a:extLst>
              <a:ext uri="{FF2B5EF4-FFF2-40B4-BE49-F238E27FC236}">
                <a16:creationId xmlns:a16="http://schemas.microsoft.com/office/drawing/2014/main" id="{16A789AF-0509-9D48-B46A-CC0B79C1A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82" y="5010337"/>
            <a:ext cx="900536" cy="162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Mission_Latvia_simbolika_green.png" descr="Mission_Latvia_simbolika_green.png">
            <a:extLst>
              <a:ext uri="{FF2B5EF4-FFF2-40B4-BE49-F238E27FC236}">
                <a16:creationId xmlns:a16="http://schemas.microsoft.com/office/drawing/2014/main" id="{4E7CDEC0-EB47-3485-A5EA-68DB5DAAFC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143" y="3951983"/>
            <a:ext cx="900536" cy="16265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220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841" y="373146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651825" y="700861"/>
            <a:ext cx="83427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With the world-class ICT infrastructure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that secures our high rankings in ICT </a:t>
            </a:r>
            <a:endParaRPr kumimoji="0" lang="en-LV" sz="3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F55A0-BD1A-24C5-DAD9-3339E9BAC5D2}"/>
              </a:ext>
            </a:extLst>
          </p:cNvPr>
          <p:cNvSpPr txBox="1"/>
          <p:nvPr/>
        </p:nvSpPr>
        <p:spPr>
          <a:xfrm>
            <a:off x="4575795" y="3377291"/>
            <a:ext cx="1387990" cy="12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Among EU for high-speed internet coverage </a:t>
            </a:r>
            <a:r>
              <a:rPr kumimoji="0" lang="lv-LV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 households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1B23C3-BC60-5938-907A-465153FA0EF4}"/>
              </a:ext>
            </a:extLst>
          </p:cNvPr>
          <p:cNvSpPr txBox="1"/>
          <p:nvPr/>
        </p:nvSpPr>
        <p:spPr>
          <a:xfrm>
            <a:off x="2550963" y="3363329"/>
            <a:ext cx="1493499" cy="80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Households with Internet access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9F87AD-7235-148D-742C-F98F4A82AF73}"/>
              </a:ext>
            </a:extLst>
          </p:cNvPr>
          <p:cNvSpPr txBox="1"/>
          <p:nvPr/>
        </p:nvSpPr>
        <p:spPr>
          <a:xfrm>
            <a:off x="6374753" y="3363329"/>
            <a:ext cx="1493499" cy="12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Share of eGovernment service usage of all internet users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3B3C85-739E-D210-CD94-9B132022B172}"/>
              </a:ext>
            </a:extLst>
          </p:cNvPr>
          <p:cNvSpPr txBox="1"/>
          <p:nvPr/>
        </p:nvSpPr>
        <p:spPr>
          <a:xfrm>
            <a:off x="8221405" y="3363329"/>
            <a:ext cx="149349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Female ICT specialists</a:t>
            </a:r>
            <a:r>
              <a:rPr kumimoji="0" lang="lv-LV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, 6th </a:t>
            </a:r>
            <a:r>
              <a:rPr kumimoji="0" lang="lv-LV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</a:t>
            </a:r>
            <a:r>
              <a:rPr kumimoji="0" lang="lv-LV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EU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b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FF3B9C-1182-9808-E2D6-62747EE8DFBA}"/>
              </a:ext>
            </a:extLst>
          </p:cNvPr>
          <p:cNvSpPr txBox="1"/>
          <p:nvPr/>
        </p:nvSpPr>
        <p:spPr>
          <a:xfrm>
            <a:off x="10173297" y="3363329"/>
            <a:ext cx="1493499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5G military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test site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in Europe 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1CF6E6-0FE1-0285-1DDB-F1BE835CB2CA}"/>
              </a:ext>
            </a:extLst>
          </p:cNvPr>
          <p:cNvSpPr txBox="1"/>
          <p:nvPr/>
        </p:nvSpPr>
        <p:spPr>
          <a:xfrm>
            <a:off x="2589204" y="4759232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(Eurostat, 202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7414A8-4FC9-374C-F113-1684B9AF4025}"/>
              </a:ext>
            </a:extLst>
          </p:cNvPr>
          <p:cNvSpPr txBox="1"/>
          <p:nvPr/>
        </p:nvSpPr>
        <p:spPr>
          <a:xfrm>
            <a:off x="6352512" y="4759232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(DESI, 202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4993C3-C988-352B-32C9-4BF782CBF75A}"/>
              </a:ext>
            </a:extLst>
          </p:cNvPr>
          <p:cNvSpPr txBox="1"/>
          <p:nvPr/>
        </p:nvSpPr>
        <p:spPr>
          <a:xfrm>
            <a:off x="8241545" y="4722970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(Eurostat, 202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C7933A-596B-CE0A-7D52-04CA43BAC123}"/>
              </a:ext>
            </a:extLst>
          </p:cNvPr>
          <p:cNvSpPr txBox="1"/>
          <p:nvPr/>
        </p:nvSpPr>
        <p:spPr>
          <a:xfrm>
            <a:off x="2419078" y="2643673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9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%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6A919A6-0377-2980-68F7-1C0F54AFFD61}"/>
              </a:ext>
            </a:extLst>
          </p:cNvPr>
          <p:cNvSpPr txBox="1"/>
          <p:nvPr/>
        </p:nvSpPr>
        <p:spPr>
          <a:xfrm>
            <a:off x="8125286" y="2669405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4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%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092B51-229B-95F0-7BBB-87235A9B770C}"/>
              </a:ext>
            </a:extLst>
          </p:cNvPr>
          <p:cNvSpPr txBox="1"/>
          <p:nvPr/>
        </p:nvSpPr>
        <p:spPr>
          <a:xfrm>
            <a:off x="10006841" y="2643673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74370E-0524-6C5A-1D9E-B61668828A7A}"/>
              </a:ext>
            </a:extLst>
          </p:cNvPr>
          <p:cNvCxnSpPr>
            <a:cxnSpLocks/>
          </p:cNvCxnSpPr>
          <p:nvPr/>
        </p:nvCxnSpPr>
        <p:spPr>
          <a:xfrm>
            <a:off x="2361513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E2E55CC-F78C-7888-C06B-16220544D6B8}"/>
              </a:ext>
            </a:extLst>
          </p:cNvPr>
          <p:cNvCxnSpPr>
            <a:cxnSpLocks/>
          </p:cNvCxnSpPr>
          <p:nvPr/>
        </p:nvCxnSpPr>
        <p:spPr>
          <a:xfrm>
            <a:off x="4250825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D39703-3713-58A1-FB31-A0AEFBEC53AD}"/>
              </a:ext>
            </a:extLst>
          </p:cNvPr>
          <p:cNvCxnSpPr>
            <a:cxnSpLocks/>
          </p:cNvCxnSpPr>
          <p:nvPr/>
        </p:nvCxnSpPr>
        <p:spPr>
          <a:xfrm>
            <a:off x="6151347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720ADB0-194B-4176-F6FF-C9D1816395CA}"/>
              </a:ext>
            </a:extLst>
          </p:cNvPr>
          <p:cNvCxnSpPr>
            <a:cxnSpLocks/>
          </p:cNvCxnSpPr>
          <p:nvPr/>
        </p:nvCxnSpPr>
        <p:spPr>
          <a:xfrm>
            <a:off x="8040659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2B1C7F0-D56A-BFAA-AD70-A7EFB1EF1254}"/>
              </a:ext>
            </a:extLst>
          </p:cNvPr>
          <p:cNvCxnSpPr>
            <a:cxnSpLocks/>
          </p:cNvCxnSpPr>
          <p:nvPr/>
        </p:nvCxnSpPr>
        <p:spPr>
          <a:xfrm>
            <a:off x="9943418" y="2834468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059CD39-97CD-4F1A-D617-56ECCA79D969}"/>
              </a:ext>
            </a:extLst>
          </p:cNvPr>
          <p:cNvSpPr/>
          <p:nvPr/>
        </p:nvSpPr>
        <p:spPr>
          <a:xfrm>
            <a:off x="11549319" y="5622086"/>
            <a:ext cx="955146" cy="894944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AB9186-F3E0-877F-566F-855E7E9EB98B}"/>
              </a:ext>
            </a:extLst>
          </p:cNvPr>
          <p:cNvSpPr/>
          <p:nvPr/>
        </p:nvSpPr>
        <p:spPr>
          <a:xfrm>
            <a:off x="9404979" y="6485348"/>
            <a:ext cx="955146" cy="894944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E29E1-A71B-BF25-0457-FCA73D2CE466}"/>
              </a:ext>
            </a:extLst>
          </p:cNvPr>
          <p:cNvSpPr txBox="1"/>
          <p:nvPr/>
        </p:nvSpPr>
        <p:spPr>
          <a:xfrm>
            <a:off x="4259951" y="2669405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5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C9950-27C7-3E96-4E0D-C6608C49A206}"/>
              </a:ext>
            </a:extLst>
          </p:cNvPr>
          <p:cNvSpPr txBox="1"/>
          <p:nvPr/>
        </p:nvSpPr>
        <p:spPr>
          <a:xfrm>
            <a:off x="4539952" y="4759232"/>
            <a:ext cx="1387990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(Eurostat, 202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1)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0E569-ED83-2FB1-43DF-6FA3A94DDB19}"/>
              </a:ext>
            </a:extLst>
          </p:cNvPr>
          <p:cNvSpPr txBox="1"/>
          <p:nvPr/>
        </p:nvSpPr>
        <p:spPr>
          <a:xfrm>
            <a:off x="203805" y="2669405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</a:t>
            </a:r>
            <a:r>
              <a:rPr kumimoji="0" lang="lv-LV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55BC8-07F0-4469-0D08-9D6D8D93A02E}"/>
              </a:ext>
            </a:extLst>
          </p:cNvPr>
          <p:cNvSpPr txBox="1"/>
          <p:nvPr/>
        </p:nvSpPr>
        <p:spPr>
          <a:xfrm>
            <a:off x="458755" y="3363329"/>
            <a:ext cx="1493499" cy="12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Mobile </a:t>
            </a:r>
            <a:r>
              <a:rPr kumimoji="0" lang="lv-LV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data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usage among OECD countries</a:t>
            </a:r>
          </a:p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45179-9FF3-481D-B81C-53ED50572B29}"/>
              </a:ext>
            </a:extLst>
          </p:cNvPr>
          <p:cNvSpPr txBox="1"/>
          <p:nvPr/>
        </p:nvSpPr>
        <p:spPr>
          <a:xfrm>
            <a:off x="564264" y="4761638"/>
            <a:ext cx="1387990" cy="551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(OECD, </a:t>
            </a:r>
            <a:r>
              <a:rPr kumimoji="0" lang="lv-LV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June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202</a:t>
            </a:r>
            <a:r>
              <a:rPr kumimoji="0" lang="lv-LV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3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E55DAF-EB01-7683-D1A0-44889DAEDA66}"/>
              </a:ext>
            </a:extLst>
          </p:cNvPr>
          <p:cNvSpPr txBox="1"/>
          <p:nvPr/>
        </p:nvSpPr>
        <p:spPr>
          <a:xfrm>
            <a:off x="6225284" y="2644730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77</a:t>
            </a:r>
            <a:r>
              <a:rPr kumimoji="0" lang="en-GB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%</a:t>
            </a:r>
            <a:endParaRPr kumimoji="0" lang="en-LV" sz="40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5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064" y="465588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50101" y="334455"/>
            <a:ext cx="8841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ontserrat" pitchFamily="2" charset="77"/>
              </a:rPr>
              <a:t>Latvia invests in education to continue its innovative development </a:t>
            </a:r>
            <a:endParaRPr lang="en-LV" sz="3600" b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F55A0-BD1A-24C5-DAD9-3339E9BAC5D2}"/>
              </a:ext>
            </a:extLst>
          </p:cNvPr>
          <p:cNvSpPr txBox="1"/>
          <p:nvPr/>
        </p:nvSpPr>
        <p:spPr>
          <a:xfrm>
            <a:off x="520409" y="3780996"/>
            <a:ext cx="1841104" cy="1047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1300" dirty="0">
                <a:latin typeface="Montserrat" pitchFamily="2" charset="77"/>
              </a:rPr>
              <a:t>of the employed (age 25-34) hold higher education degrees)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1B23C3-BC60-5938-907A-465153FA0EF4}"/>
              </a:ext>
            </a:extLst>
          </p:cNvPr>
          <p:cNvSpPr txBox="1"/>
          <p:nvPr/>
        </p:nvSpPr>
        <p:spPr>
          <a:xfrm>
            <a:off x="2450413" y="3780997"/>
            <a:ext cx="1682949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300" dirty="0">
                <a:latin typeface="Montserrat" pitchFamily="2" charset="77"/>
              </a:rPr>
              <a:t>GDP expenditure on education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720991-FFFD-3B6C-65EA-FEA2CBCC83EF}"/>
              </a:ext>
            </a:extLst>
          </p:cNvPr>
          <p:cNvSpPr txBox="1"/>
          <p:nvPr/>
        </p:nvSpPr>
        <p:spPr>
          <a:xfrm>
            <a:off x="4472074" y="3780997"/>
            <a:ext cx="1357726" cy="80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300" dirty="0">
                <a:latin typeface="Montserrat" pitchFamily="2" charset="77"/>
              </a:rPr>
              <a:t>Female students</a:t>
            </a:r>
          </a:p>
          <a:p>
            <a:pPr algn="ctr">
              <a:lnSpc>
                <a:spcPts val="1900"/>
              </a:lnSpc>
            </a:pPr>
            <a:endParaRPr lang="en-GB" sz="1300" dirty="0">
              <a:latin typeface="Montserrat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9F87AD-7235-148D-742C-F98F4A82AF73}"/>
              </a:ext>
            </a:extLst>
          </p:cNvPr>
          <p:cNvSpPr txBox="1"/>
          <p:nvPr/>
        </p:nvSpPr>
        <p:spPr>
          <a:xfrm>
            <a:off x="6092268" y="3780996"/>
            <a:ext cx="1493499" cy="559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300" dirty="0">
                <a:latin typeface="Montserrat" pitchFamily="2" charset="77"/>
              </a:rPr>
              <a:t>STEM </a:t>
            </a:r>
            <a:br>
              <a:rPr lang="en-GB" sz="1300" dirty="0">
                <a:latin typeface="Montserrat" pitchFamily="2" charset="77"/>
              </a:rPr>
            </a:br>
            <a:r>
              <a:rPr lang="en-GB" sz="1300" dirty="0">
                <a:latin typeface="Montserrat" pitchFamily="2" charset="77"/>
              </a:rPr>
              <a:t>students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FB97BA-9A25-5954-E58D-559EFAC5B520}"/>
              </a:ext>
            </a:extLst>
          </p:cNvPr>
          <p:cNvSpPr txBox="1"/>
          <p:nvPr/>
        </p:nvSpPr>
        <p:spPr>
          <a:xfrm>
            <a:off x="632177" y="5019066"/>
            <a:ext cx="1569361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(European Commision, 202</a:t>
            </a:r>
            <a:r>
              <a:rPr lang="lv-LV" sz="1100" i="1" dirty="0">
                <a:latin typeface="Montserrat" pitchFamily="2" charset="77"/>
              </a:rPr>
              <a:t>3</a:t>
            </a:r>
            <a:r>
              <a:rPr lang="en-GB" sz="1100" i="1" dirty="0">
                <a:latin typeface="Montserrat" pitchFamily="2" charset="77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243194-C913-57A4-1978-64CEB9938734}"/>
              </a:ext>
            </a:extLst>
          </p:cNvPr>
          <p:cNvSpPr txBox="1"/>
          <p:nvPr/>
        </p:nvSpPr>
        <p:spPr>
          <a:xfrm>
            <a:off x="4328085" y="5019066"/>
            <a:ext cx="1607793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(Latvian statistics office, 202</a:t>
            </a:r>
            <a:r>
              <a:rPr lang="lv-LV" sz="1100" i="1" dirty="0">
                <a:latin typeface="Montserrat" pitchFamily="2" charset="77"/>
              </a:rPr>
              <a:t>3</a:t>
            </a:r>
            <a:r>
              <a:rPr lang="en-GB" sz="1100" i="1" dirty="0">
                <a:latin typeface="Montserrat" pitchFamily="2" charset="77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7414A8-4FC9-374C-F113-1684B9AF4025}"/>
              </a:ext>
            </a:extLst>
          </p:cNvPr>
          <p:cNvSpPr txBox="1"/>
          <p:nvPr/>
        </p:nvSpPr>
        <p:spPr>
          <a:xfrm>
            <a:off x="6065243" y="5019066"/>
            <a:ext cx="1545852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(Latvian statistics office, 202</a:t>
            </a:r>
            <a:r>
              <a:rPr lang="lv-LV" sz="1100" i="1">
                <a:latin typeface="Montserrat" pitchFamily="2" charset="77"/>
              </a:rPr>
              <a:t>3</a:t>
            </a:r>
            <a:r>
              <a:rPr lang="en-GB" sz="1100" i="1">
                <a:latin typeface="Montserrat" pitchFamily="2" charset="77"/>
              </a:rPr>
              <a:t>)</a:t>
            </a:r>
            <a:endParaRPr lang="en-GB" sz="1100" i="1" dirty="0">
              <a:latin typeface="Montserrat" pitchFamily="2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387A1B-9F36-9AB4-DFA3-839DEDC1525D}"/>
              </a:ext>
            </a:extLst>
          </p:cNvPr>
          <p:cNvSpPr txBox="1"/>
          <p:nvPr/>
        </p:nvSpPr>
        <p:spPr>
          <a:xfrm>
            <a:off x="528733" y="3061341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45.</a:t>
            </a:r>
            <a:r>
              <a:rPr lang="lv-LV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1</a:t>
            </a:r>
            <a:r>
              <a:rPr lang="en-GB" sz="4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C7933A-596B-CE0A-7D52-04CA43BAC123}"/>
              </a:ext>
            </a:extLst>
          </p:cNvPr>
          <p:cNvSpPr txBox="1"/>
          <p:nvPr/>
        </p:nvSpPr>
        <p:spPr>
          <a:xfrm>
            <a:off x="2419078" y="3061341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ontserrat" pitchFamily="2" charset="77"/>
              </a:rPr>
              <a:t>5.</a:t>
            </a:r>
            <a:r>
              <a:rPr lang="lv-LV" sz="4000" b="1" dirty="0">
                <a:solidFill>
                  <a:schemeClr val="bg1"/>
                </a:solidFill>
                <a:latin typeface="Montserrat" pitchFamily="2" charset="77"/>
              </a:rPr>
              <a:t>3</a:t>
            </a:r>
            <a:r>
              <a:rPr lang="en-GB" sz="4000" b="1" baseline="30000" dirty="0">
                <a:solidFill>
                  <a:schemeClr val="bg1"/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30519A-531C-D8B6-455E-D092CB843CBD}"/>
              </a:ext>
            </a:extLst>
          </p:cNvPr>
          <p:cNvSpPr txBox="1"/>
          <p:nvPr/>
        </p:nvSpPr>
        <p:spPr>
          <a:xfrm>
            <a:off x="4344982" y="3061341"/>
            <a:ext cx="162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58.4</a:t>
            </a:r>
            <a:r>
              <a:rPr lang="en-GB" sz="40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CB2B58-00B0-0A75-15A2-301F4E1B00A0}"/>
              </a:ext>
            </a:extLst>
          </p:cNvPr>
          <p:cNvSpPr txBox="1"/>
          <p:nvPr/>
        </p:nvSpPr>
        <p:spPr>
          <a:xfrm>
            <a:off x="5961247" y="3061341"/>
            <a:ext cx="17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Montserrat" pitchFamily="2" charset="77"/>
              </a:rPr>
              <a:t>2</a:t>
            </a:r>
            <a:r>
              <a:rPr lang="lv-LV" sz="4000" b="1" dirty="0">
                <a:solidFill>
                  <a:schemeClr val="bg1"/>
                </a:solidFill>
                <a:latin typeface="Montserrat" pitchFamily="2" charset="77"/>
              </a:rPr>
              <a:t>4</a:t>
            </a:r>
            <a:r>
              <a:rPr lang="en-GB" sz="4000" b="1" baseline="30000" dirty="0">
                <a:solidFill>
                  <a:schemeClr val="bg1"/>
                </a:solidFill>
                <a:latin typeface="Montserrat" pitchFamily="2" charset="77"/>
              </a:rPr>
              <a:t>%</a:t>
            </a:r>
            <a:endParaRPr lang="en-LV" sz="4000" b="1" baseline="30000" dirty="0">
              <a:solidFill>
                <a:schemeClr val="bg1"/>
              </a:solidFill>
              <a:latin typeface="Montserrat" pitchFamily="2" charset="77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74370E-0524-6C5A-1D9E-B61668828A7A}"/>
              </a:ext>
            </a:extLst>
          </p:cNvPr>
          <p:cNvCxnSpPr>
            <a:cxnSpLocks/>
          </p:cNvCxnSpPr>
          <p:nvPr/>
        </p:nvCxnSpPr>
        <p:spPr>
          <a:xfrm>
            <a:off x="2361513" y="3252136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E2E55CC-F78C-7888-C06B-16220544D6B8}"/>
              </a:ext>
            </a:extLst>
          </p:cNvPr>
          <p:cNvCxnSpPr>
            <a:cxnSpLocks/>
          </p:cNvCxnSpPr>
          <p:nvPr/>
        </p:nvCxnSpPr>
        <p:spPr>
          <a:xfrm>
            <a:off x="4250825" y="3252136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D39703-3713-58A1-FB31-A0AEFBEC53AD}"/>
              </a:ext>
            </a:extLst>
          </p:cNvPr>
          <p:cNvCxnSpPr>
            <a:cxnSpLocks/>
          </p:cNvCxnSpPr>
          <p:nvPr/>
        </p:nvCxnSpPr>
        <p:spPr>
          <a:xfrm>
            <a:off x="6075147" y="3252136"/>
            <a:ext cx="0" cy="2241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342742D-EBDE-044F-DCF9-072A05074FD0}"/>
              </a:ext>
            </a:extLst>
          </p:cNvPr>
          <p:cNvSpPr txBox="1"/>
          <p:nvPr/>
        </p:nvSpPr>
        <p:spPr>
          <a:xfrm>
            <a:off x="2513986" y="5019066"/>
            <a:ext cx="1569361" cy="55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GB" sz="1100" i="1" dirty="0">
                <a:latin typeface="Montserrat" pitchFamily="2" charset="77"/>
              </a:rPr>
              <a:t>(European Commision, 2022)</a:t>
            </a:r>
          </a:p>
        </p:txBody>
      </p:sp>
      <p:pic>
        <p:nvPicPr>
          <p:cNvPr id="9218" name="Picture 2" descr="University of Latvia, Riga - Medizinstudium in Lettland">
            <a:extLst>
              <a:ext uri="{FF2B5EF4-FFF2-40B4-BE49-F238E27FC236}">
                <a16:creationId xmlns:a16="http://schemas.microsoft.com/office/drawing/2014/main" id="{96DA007F-BD07-C397-E3A1-9FA0542E6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0461" y="1660958"/>
            <a:ext cx="5362694" cy="53626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4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5" y="469072"/>
            <a:ext cx="1736835" cy="239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45D150-754C-D6B0-4D13-3AA91E280F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075" y="5414462"/>
            <a:ext cx="5419660" cy="2471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BAA71-0169-0301-5147-3B79392591A9}"/>
              </a:ext>
            </a:extLst>
          </p:cNvPr>
          <p:cNvSpPr txBox="1"/>
          <p:nvPr/>
        </p:nvSpPr>
        <p:spPr>
          <a:xfrm>
            <a:off x="897832" y="737437"/>
            <a:ext cx="820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latin typeface="Montserrat" pitchFamily="2" charset="77"/>
              </a:rPr>
              <a:t>Latvia is on a mission to become the HQ of sustainable innovations</a:t>
            </a:r>
            <a:endParaRPr lang="en-LV" sz="3200" b="1" dirty="0">
              <a:latin typeface="Montserrat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2ECAAB-FDA1-DA3A-4853-7E8424A2571C}"/>
              </a:ext>
            </a:extLst>
          </p:cNvPr>
          <p:cNvGrpSpPr/>
          <p:nvPr/>
        </p:nvGrpSpPr>
        <p:grpSpPr>
          <a:xfrm>
            <a:off x="770256" y="2300792"/>
            <a:ext cx="10651487" cy="2340643"/>
            <a:chOff x="770256" y="2300792"/>
            <a:chExt cx="10651487" cy="23406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BB7900-296E-BA7F-488A-8E802B28544A}"/>
                </a:ext>
              </a:extLst>
            </p:cNvPr>
            <p:cNvSpPr txBox="1"/>
            <p:nvPr/>
          </p:nvSpPr>
          <p:spPr>
            <a:xfrm>
              <a:off x="770256" y="3317996"/>
              <a:ext cx="106514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chemeClr val="accent6"/>
                  </a:solidFill>
                  <a:latin typeface="Montserrat" pitchFamily="2" charset="77"/>
                </a:rPr>
                <a:t>success stories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8800BC-ADCE-F76D-9D48-45E2CF56B698}"/>
                </a:ext>
              </a:extLst>
            </p:cNvPr>
            <p:cNvSpPr txBox="1"/>
            <p:nvPr/>
          </p:nvSpPr>
          <p:spPr>
            <a:xfrm>
              <a:off x="770256" y="2300792"/>
              <a:ext cx="106514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b="1" dirty="0">
                  <a:solidFill>
                    <a:schemeClr val="accent6"/>
                  </a:solidFill>
                  <a:latin typeface="Montserrat" pitchFamily="2" charset="77"/>
                </a:rPr>
                <a:t>Some of our largest</a:t>
              </a:r>
              <a:endParaRPr lang="en-LV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69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25DD7EC-A4CA-C9D7-A6E9-B0D9EFACBF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157658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5DD7EC-A4CA-C9D7-A6E9-B0D9EFACBF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3A9AE63C-9084-4354-F271-7050950C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A96AA-A09E-96BF-5D53-6415C3AB19CF}"/>
              </a:ext>
            </a:extLst>
          </p:cNvPr>
          <p:cNvSpPr txBox="1"/>
          <p:nvPr/>
        </p:nvSpPr>
        <p:spPr>
          <a:xfrm>
            <a:off x="1200613" y="3329565"/>
            <a:ext cx="498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MikroTik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E2F5B5-E6F0-C14B-3928-626704B90BCA}"/>
              </a:ext>
            </a:extLst>
          </p:cNvPr>
          <p:cNvSpPr/>
          <p:nvPr/>
        </p:nvSpPr>
        <p:spPr>
          <a:xfrm>
            <a:off x="1083733" y="4992511"/>
            <a:ext cx="5091289" cy="1789289"/>
          </a:xfrm>
          <a:prstGeom prst="rect">
            <a:avLst/>
          </a:prstGeom>
          <a:solidFill>
            <a:srgbClr val="0200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20E3B-3629-E335-809B-9BF7D785CFEF}"/>
              </a:ext>
            </a:extLst>
          </p:cNvPr>
          <p:cNvSpPr txBox="1"/>
          <p:nvPr/>
        </p:nvSpPr>
        <p:spPr>
          <a:xfrm>
            <a:off x="1200613" y="4992511"/>
            <a:ext cx="532193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One of the world </a:t>
            </a:r>
          </a:p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leaders in networking, </a:t>
            </a:r>
          </a:p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hardware, and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E0270-9E5A-487A-78C9-AB397F2E05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576" y="5988985"/>
            <a:ext cx="4163785" cy="194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F48AF-6B21-7E14-FE8A-8C5AC9A4FA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046" y="328212"/>
            <a:ext cx="1736833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2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3351D10-B0D0-CA6B-BBB4-E253613C6A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0076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351D10-B0D0-CA6B-BBB4-E253613C6A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SAF Tehnika &gt;">
            <a:extLst>
              <a:ext uri="{FF2B5EF4-FFF2-40B4-BE49-F238E27FC236}">
                <a16:creationId xmlns:a16="http://schemas.microsoft.com/office/drawing/2014/main" id="{0DDD60EC-BA58-5A0A-CC97-F7751F20C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4A31F9-38CF-78C0-FC50-FE734C899573}"/>
              </a:ext>
            </a:extLst>
          </p:cNvPr>
          <p:cNvSpPr txBox="1"/>
          <p:nvPr/>
        </p:nvSpPr>
        <p:spPr>
          <a:xfrm>
            <a:off x="597497" y="3682511"/>
            <a:ext cx="684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Montserrat" pitchFamily="2" charset="77"/>
              </a:rPr>
              <a:t>SAF Tehnika</a:t>
            </a:r>
            <a:endParaRPr lang="en-LV" sz="7200" b="1" dirty="0"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89E37-B7D4-0B49-40C9-E7A16BE0CBF9}"/>
              </a:ext>
            </a:extLst>
          </p:cNvPr>
          <p:cNvSpPr txBox="1"/>
          <p:nvPr/>
        </p:nvSpPr>
        <p:spPr>
          <a:xfrm>
            <a:off x="597497" y="4882840"/>
            <a:ext cx="532193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latin typeface="Montserrat" pitchFamily="2" charset="77"/>
              </a:rPr>
              <a:t>Carrier-grade </a:t>
            </a:r>
          </a:p>
          <a:p>
            <a:r>
              <a:rPr lang="en-GB" sz="2050" b="1" dirty="0">
                <a:latin typeface="Montserrat" pitchFamily="2" charset="77"/>
              </a:rPr>
              <a:t>microwave data </a:t>
            </a:r>
          </a:p>
          <a:p>
            <a:r>
              <a:rPr lang="en-GB" sz="2050" b="1" dirty="0">
                <a:latin typeface="Montserrat" pitchFamily="2" charset="77"/>
              </a:rPr>
              <a:t>transfer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11ABC-6047-9BA6-DCC1-3FAE766FFB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320241" y="616997"/>
            <a:ext cx="4163785" cy="194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5E7FB-4045-6B6A-6F28-7858DBB1F0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5" y="469072"/>
            <a:ext cx="1736835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2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ghtspace on Delfi Latvia – Lightspace">
            <a:extLst>
              <a:ext uri="{FF2B5EF4-FFF2-40B4-BE49-F238E27FC236}">
                <a16:creationId xmlns:a16="http://schemas.microsoft.com/office/drawing/2014/main" id="{FA16318B-4B5B-1470-D063-7226D43F8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4798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10E52-C85B-FB33-4600-6CC18416C9A3}"/>
              </a:ext>
            </a:extLst>
          </p:cNvPr>
          <p:cNvSpPr txBox="1"/>
          <p:nvPr/>
        </p:nvSpPr>
        <p:spPr>
          <a:xfrm>
            <a:off x="647238" y="3043372"/>
            <a:ext cx="684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7E5C0"/>
                </a:solidFill>
                <a:latin typeface="Montserrat" pitchFamily="2" charset="77"/>
              </a:rPr>
              <a:t>L</a:t>
            </a:r>
            <a:r>
              <a:rPr lang="en-US" sz="7200" b="1" dirty="0">
                <a:solidFill>
                  <a:schemeClr val="accent1"/>
                </a:solidFill>
                <a:latin typeface="Montserrat" pitchFamily="2" charset="77"/>
              </a:rPr>
              <a:t>i</a:t>
            </a:r>
            <a:r>
              <a:rPr lang="en-US" sz="7200" b="1" dirty="0">
                <a:solidFill>
                  <a:srgbClr val="77E5C0"/>
                </a:solidFill>
                <a:latin typeface="Montserrat" pitchFamily="2" charset="77"/>
              </a:rPr>
              <a:t>g</a:t>
            </a:r>
            <a:r>
              <a:rPr lang="en-US" sz="7200" b="1" dirty="0">
                <a:solidFill>
                  <a:schemeClr val="accent1"/>
                </a:solidFill>
                <a:latin typeface="Montserrat" pitchFamily="2" charset="77"/>
              </a:rPr>
              <a:t>htspace</a:t>
            </a:r>
            <a:endParaRPr lang="en-LV" sz="72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DCCE4-9475-88CD-830A-2E1E4FB2D5EE}"/>
              </a:ext>
            </a:extLst>
          </p:cNvPr>
          <p:cNvSpPr txBox="1"/>
          <p:nvPr/>
        </p:nvSpPr>
        <p:spPr>
          <a:xfrm>
            <a:off x="647238" y="4192197"/>
            <a:ext cx="532193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accent1"/>
                </a:solidFill>
                <a:latin typeface="Montserrat" pitchFamily="2" charset="77"/>
              </a:rPr>
              <a:t>Unique multifocal AR headsets for civil and military purposes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4D65A-6A7F-08F7-EBE2-35CE95C8F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361" y="5776129"/>
            <a:ext cx="4163785" cy="194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775E8-9DEB-B7AF-3F09-9444182D9B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38" y="2501809"/>
            <a:ext cx="2172057" cy="696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FFA84-FAB2-EC29-7EC9-BAE76FCC3B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68" y="394931"/>
            <a:ext cx="1736835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4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4D65A-6A7F-08F7-EBE2-35CE95C8F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482" y="4921117"/>
            <a:ext cx="4163785" cy="1942528"/>
          </a:xfrm>
          <a:prstGeom prst="rect">
            <a:avLst/>
          </a:prstGeom>
        </p:spPr>
      </p:pic>
      <p:pic>
        <p:nvPicPr>
          <p:cNvPr id="7172" name="Picture 4" descr="SOURIAU SUNBANK Connection Technologies | We make what matters work.">
            <a:extLst>
              <a:ext uri="{FF2B5EF4-FFF2-40B4-BE49-F238E27FC236}">
                <a16:creationId xmlns:a16="http://schemas.microsoft.com/office/drawing/2014/main" id="{710D29B9-9120-8B6D-DC3A-E6F0EB38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0D054-86B4-D6A6-BA22-5D63DBCF3878}"/>
              </a:ext>
            </a:extLst>
          </p:cNvPr>
          <p:cNvSpPr txBox="1"/>
          <p:nvPr/>
        </p:nvSpPr>
        <p:spPr>
          <a:xfrm>
            <a:off x="931443" y="3028185"/>
            <a:ext cx="6846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itchFamily="2" charset="77"/>
              </a:rPr>
              <a:t>Lightguide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2E951-2695-F151-1089-56243643572B}"/>
              </a:ext>
            </a:extLst>
          </p:cNvPr>
          <p:cNvSpPr txBox="1"/>
          <p:nvPr/>
        </p:nvSpPr>
        <p:spPr>
          <a:xfrm>
            <a:off x="931443" y="4458344"/>
            <a:ext cx="33809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The world's leading optical fiber production lab</a:t>
            </a:r>
          </a:p>
          <a:p>
            <a:endParaRPr lang="en-GB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82155-AC0B-19A6-2038-EAC2B653F4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7" y="1930334"/>
            <a:ext cx="3199520" cy="1092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74274-8308-C853-1BFC-A9AC5623D3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053" y="340569"/>
            <a:ext cx="1736833" cy="23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FDA51-0BC6-7403-4851-F863B5B422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27948">
            <a:off x="6691322" y="-1624266"/>
            <a:ext cx="18071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9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813E56F-026B-69A0-134A-0DC9E36925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982291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13E56F-026B-69A0-134A-0DC9E3692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 descr="Inside the museum - Rijksmuseum">
            <a:extLst>
              <a:ext uri="{FF2B5EF4-FFF2-40B4-BE49-F238E27FC236}">
                <a16:creationId xmlns:a16="http://schemas.microsoft.com/office/drawing/2014/main" id="{8D135132-3711-D7FD-47C4-62B6F473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82157" y="3435825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Groglass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611A2-F017-0431-3EB7-3859D76C5A93}"/>
              </a:ext>
            </a:extLst>
          </p:cNvPr>
          <p:cNvSpPr txBox="1"/>
          <p:nvPr/>
        </p:nvSpPr>
        <p:spPr>
          <a:xfrm>
            <a:off x="582157" y="4844330"/>
            <a:ext cx="627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Anti-reflective, shatter resistant glass. Protects masterpieces in the world’s best museums: from Paris Louvre and London National Gallery to Beijing Forbidden City.</a:t>
            </a:r>
            <a:endParaRPr lang="en-LV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F22FDA-7500-E8B5-8C0E-386521E9C2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384857" y="1934479"/>
            <a:ext cx="1807143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E38C00-EC51-4D51-EE30-050115776A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6053" y="607715"/>
            <a:ext cx="1736833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2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813E56F-026B-69A0-134A-0DC9E36925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813E56F-026B-69A0-134A-0DC9E3692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8D135132-3711-D7FD-47C4-62B6F473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0" y="0"/>
            <a:ext cx="12630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1611A2-F017-0431-3EB7-3859D76C5A93}"/>
              </a:ext>
            </a:extLst>
          </p:cNvPr>
          <p:cNvSpPr txBox="1"/>
          <p:nvPr/>
        </p:nvSpPr>
        <p:spPr>
          <a:xfrm>
            <a:off x="384195" y="5161215"/>
            <a:ext cx="61391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Naco Technologies Empowers the Green Hydrogen Revolution Through Future-Proof Nano-Coatings</a:t>
            </a:r>
            <a:endParaRPr lang="en-US" sz="21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F22FDA-7500-E8B5-8C0E-386521E9C2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288428" y="3914166"/>
            <a:ext cx="1807143" cy="3429000"/>
          </a:xfrm>
          <a:prstGeom prst="rect">
            <a:avLst/>
          </a:prstGeom>
        </p:spPr>
      </p:pic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CCED5534-BB80-C998-061E-CF9F6B7840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5" y="4172316"/>
            <a:ext cx="3137209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53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F09565C-506F-9D9C-DCEB-89B458A9B2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858911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09565C-506F-9D9C-DCEB-89B458A9B2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Motor Synth | Indiegogo">
            <a:extLst>
              <a:ext uri="{FF2B5EF4-FFF2-40B4-BE49-F238E27FC236}">
                <a16:creationId xmlns:a16="http://schemas.microsoft.com/office/drawing/2014/main" id="{92DBA1E5-3050-3773-58DE-6E6092C4A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75628" y="5090520"/>
            <a:ext cx="6702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itchFamily="2" charset="77"/>
              </a:rPr>
              <a:t>Revolutionary technologies for creating music. Electro-mechanical synthesizers and innovative guitar pedals used by musicians worldwide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A47D64-C44E-91C9-6856-9CB1EE30C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8335" y="5763794"/>
            <a:ext cx="4163785" cy="19425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2861E7-C280-5B94-E33E-9660DFA13E46}"/>
              </a:ext>
            </a:extLst>
          </p:cNvPr>
          <p:cNvSpPr txBox="1"/>
          <p:nvPr/>
        </p:nvSpPr>
        <p:spPr>
          <a:xfrm>
            <a:off x="575629" y="2976480"/>
            <a:ext cx="8342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40"/>
              </a:lnSpc>
            </a:pPr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Gamechanger</a:t>
            </a:r>
          </a:p>
          <a:p>
            <a:pPr>
              <a:lnSpc>
                <a:spcPts val="7240"/>
              </a:lnSpc>
            </a:pPr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Audio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0B191-C342-9A87-958C-0FC6F0D4F9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982" y="501207"/>
            <a:ext cx="1736833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5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BFD7C-64E1-8DBB-3FBD-5191A79A1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C7BCB-6CFA-BE1C-F401-E4F8A313D3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6" y="461178"/>
            <a:ext cx="1736835" cy="239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9A67DE-245A-EBC8-80B9-69A6FEC529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0" y="5198364"/>
            <a:ext cx="1868424" cy="350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AB4770-55FC-DFC5-44B7-CDA6040018DF}"/>
              </a:ext>
            </a:extLst>
          </p:cNvPr>
          <p:cNvSpPr txBox="1"/>
          <p:nvPr/>
        </p:nvSpPr>
        <p:spPr>
          <a:xfrm>
            <a:off x="685800" y="450833"/>
            <a:ext cx="57790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Latvia is a European state </a:t>
            </a:r>
          </a:p>
          <a:p>
            <a:r>
              <a:rPr lang="en-GB" sz="3100" b="1" dirty="0">
                <a:latin typeface="Montserrat" pitchFamily="2" charset="77"/>
              </a:rPr>
              <a:t>with economy growing faster than EU average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3507C-F269-A10C-51D0-BC48ED825270}"/>
              </a:ext>
            </a:extLst>
          </p:cNvPr>
          <p:cNvSpPr txBox="1"/>
          <p:nvPr/>
        </p:nvSpPr>
        <p:spPr>
          <a:xfrm>
            <a:off x="871281" y="2740905"/>
            <a:ext cx="5779008" cy="212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Government: 	  </a:t>
            </a:r>
            <a:r>
              <a:rPr lang="en-GB" sz="1400" b="1" dirty="0">
                <a:latin typeface="Montserrat" pitchFamily="2" charset="77"/>
              </a:rPr>
              <a:t>Parliamentary Republic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Capital:		  </a:t>
            </a:r>
            <a:r>
              <a:rPr lang="en-GB" sz="1400" b="1" dirty="0">
                <a:latin typeface="Montserrat" pitchFamily="2" charset="77"/>
              </a:rPr>
              <a:t>Riga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Currency:		  </a:t>
            </a:r>
            <a:r>
              <a:rPr lang="en-GB" sz="1400" b="1" dirty="0">
                <a:latin typeface="Montserrat" pitchFamily="2" charset="77"/>
              </a:rPr>
              <a:t>Euro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Population: 	  </a:t>
            </a:r>
            <a:r>
              <a:rPr lang="en-GB" sz="1400" b="1" dirty="0">
                <a:latin typeface="Montserrat" pitchFamily="2" charset="77"/>
              </a:rPr>
              <a:t>1.9 million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GDP</a:t>
            </a:r>
            <a:r>
              <a:rPr lang="lv-LV" sz="1400" dirty="0">
                <a:latin typeface="Montserrat" pitchFamily="2" charset="77"/>
              </a:rPr>
              <a:t> </a:t>
            </a:r>
            <a:r>
              <a:rPr lang="en-GB" sz="1400" dirty="0">
                <a:latin typeface="Montserrat" pitchFamily="2" charset="77"/>
              </a:rPr>
              <a:t>(2023</a:t>
            </a:r>
            <a:r>
              <a:rPr lang="lv-LV" sz="1400" dirty="0">
                <a:latin typeface="Montserrat" pitchFamily="2" charset="77"/>
              </a:rPr>
              <a:t>)	  </a:t>
            </a:r>
            <a:r>
              <a:rPr lang="en-GB" sz="1400" b="1" dirty="0">
                <a:latin typeface="Montserrat" pitchFamily="2" charset="77"/>
              </a:rPr>
              <a:t>EUR </a:t>
            </a:r>
            <a:r>
              <a:rPr lang="lv-LV" sz="1400" b="1" dirty="0">
                <a:latin typeface="Montserrat" pitchFamily="2" charset="77"/>
              </a:rPr>
              <a:t>40.35</a:t>
            </a:r>
            <a:r>
              <a:rPr lang="en-GB" sz="1400" b="1" dirty="0">
                <a:latin typeface="Montserrat" pitchFamily="2" charset="77"/>
              </a:rPr>
              <a:t> billion</a:t>
            </a:r>
            <a:r>
              <a:rPr lang="lv-LV" sz="1400" b="1" dirty="0">
                <a:latin typeface="Montserrat" pitchFamily="2" charset="77"/>
              </a:rPr>
              <a:t>		</a:t>
            </a: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GDP growth (’24 </a:t>
            </a:r>
            <a:r>
              <a:rPr lang="en-GB" sz="1400" dirty="0" err="1">
                <a:latin typeface="Montserrat" pitchFamily="2" charset="77"/>
              </a:rPr>
              <a:t>est</a:t>
            </a:r>
            <a:r>
              <a:rPr lang="en-GB" sz="1400" dirty="0">
                <a:latin typeface="Montserrat" pitchFamily="2" charset="77"/>
              </a:rPr>
              <a:t>)</a:t>
            </a:r>
            <a:r>
              <a:rPr lang="en-GB" sz="1400" b="1" dirty="0">
                <a:latin typeface="Montserrat" pitchFamily="2" charset="77"/>
              </a:rPr>
              <a:t> </a:t>
            </a:r>
            <a:r>
              <a:rPr lang="lv-LV" sz="1400" b="1" dirty="0">
                <a:latin typeface="Montserrat" pitchFamily="2" charset="77"/>
              </a:rPr>
              <a:t>1.8</a:t>
            </a:r>
            <a:r>
              <a:rPr lang="en-GB" sz="1400" b="1" dirty="0">
                <a:latin typeface="Montserrat" pitchFamily="2" charset="77"/>
              </a:rPr>
              <a:t>%</a:t>
            </a:r>
            <a:endParaRPr lang="lv-LV" sz="1400" b="1" dirty="0">
              <a:latin typeface="Montserrat" pitchFamily="2" charset="77"/>
            </a:endParaRPr>
          </a:p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Language:	  </a:t>
            </a:r>
            <a:r>
              <a:rPr lang="en-GB" sz="1400" b="1" dirty="0">
                <a:latin typeface="Montserrat" pitchFamily="2" charset="77"/>
              </a:rPr>
              <a:t>Latvian</a:t>
            </a:r>
            <a:endParaRPr lang="en-LV" sz="1400" b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12AC1-6E95-DB2F-3156-9DB0667EA7B9}"/>
              </a:ext>
            </a:extLst>
          </p:cNvPr>
          <p:cNvSpPr txBox="1"/>
          <p:nvPr/>
        </p:nvSpPr>
        <p:spPr>
          <a:xfrm>
            <a:off x="871281" y="5153989"/>
            <a:ext cx="5779008" cy="357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latin typeface="Montserrat" pitchFamily="2" charset="77"/>
              </a:rPr>
              <a:t>Part of:</a:t>
            </a:r>
            <a:endParaRPr lang="en-LV" sz="1400" b="1" dirty="0">
              <a:latin typeface="Montserrat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41F8C5-FA78-634C-697D-4EFCB050AA7B}"/>
              </a:ext>
            </a:extLst>
          </p:cNvPr>
          <p:cNvSpPr/>
          <p:nvPr/>
        </p:nvSpPr>
        <p:spPr>
          <a:xfrm>
            <a:off x="701383" y="2643712"/>
            <a:ext cx="7286323" cy="2395728"/>
          </a:xfrm>
          <a:prstGeom prst="roundRect">
            <a:avLst/>
          </a:prstGeom>
          <a:noFill/>
          <a:ln w="25400" cap="rnd">
            <a:solidFill>
              <a:schemeClr val="accent1"/>
            </a:solidFill>
            <a:prstDash val="sysDot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90725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5F377D-08D6-E69F-DB2B-51F1D62D7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3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268" y="491837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12884" y="4181568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Montserrat" pitchFamily="2" charset="77"/>
              </a:rPr>
              <a:t>Aerodium</a:t>
            </a:r>
            <a:endParaRPr lang="en-LV" sz="7200" b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611A2-F017-0431-3EB7-3859D76C5A93}"/>
              </a:ext>
            </a:extLst>
          </p:cNvPr>
          <p:cNvSpPr txBox="1"/>
          <p:nvPr/>
        </p:nvSpPr>
        <p:spPr>
          <a:xfrm>
            <a:off x="512884" y="5719350"/>
            <a:ext cx="834270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latin typeface="Montserrat" pitchFamily="2" charset="77"/>
              </a:rPr>
              <a:t>The world's largest wind tunnel constructed </a:t>
            </a:r>
          </a:p>
          <a:p>
            <a:r>
              <a:rPr lang="en-GB" sz="2050" b="1" dirty="0">
                <a:latin typeface="Montserrat" pitchFamily="2" charset="77"/>
              </a:rPr>
              <a:t>for a Mission Impossible movie starring Tom Cruise</a:t>
            </a:r>
            <a:endParaRPr lang="en-LV" sz="205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A340C7-7A12-7227-6064-7BD7BF3651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87" y="1463040"/>
            <a:ext cx="1852664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5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obotic Wind Turbine Care Systems | Aerones">
            <a:extLst>
              <a:ext uri="{FF2B5EF4-FFF2-40B4-BE49-F238E27FC236}">
                <a16:creationId xmlns:a16="http://schemas.microsoft.com/office/drawing/2014/main" id="{F9EC53C5-6CF6-81FE-949E-67C6D85B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6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9F71-6AB8-9292-DA34-22BDB0A5179D}"/>
              </a:ext>
            </a:extLst>
          </p:cNvPr>
          <p:cNvSpPr txBox="1"/>
          <p:nvPr/>
        </p:nvSpPr>
        <p:spPr>
          <a:xfrm>
            <a:off x="582157" y="3435825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Aerones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DE8F8-9A3E-8A67-39EA-269C660FAF04}"/>
              </a:ext>
            </a:extLst>
          </p:cNvPr>
          <p:cNvSpPr txBox="1"/>
          <p:nvPr/>
        </p:nvSpPr>
        <p:spPr>
          <a:xfrm>
            <a:off x="582157" y="4844330"/>
            <a:ext cx="400309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First-ever robotic systems for wind turbine care and maintenance</a:t>
            </a:r>
            <a:endParaRPr lang="en-LV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57ECB-6383-BB70-13F4-54F1D42959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05" y="469072"/>
            <a:ext cx="1736835" cy="239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81514-6060-3B36-4DC1-340C24363F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015" y="5198400"/>
            <a:ext cx="1852664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wotzy. | LinkedIn">
            <a:extLst>
              <a:ext uri="{FF2B5EF4-FFF2-40B4-BE49-F238E27FC236}">
                <a16:creationId xmlns:a16="http://schemas.microsoft.com/office/drawing/2014/main" id="{18DD3DC5-5568-042A-78F2-0EA69C1F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EEEEE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AA6B0B-1427-A17E-E698-1EE3748FED2F}"/>
              </a:ext>
            </a:extLst>
          </p:cNvPr>
          <p:cNvSpPr/>
          <p:nvPr/>
        </p:nvSpPr>
        <p:spPr>
          <a:xfrm>
            <a:off x="5351444" y="2010904"/>
            <a:ext cx="6758608" cy="178904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7A845-9547-2979-8E33-254C796AD213}"/>
              </a:ext>
            </a:extLst>
          </p:cNvPr>
          <p:cNvSpPr txBox="1"/>
          <p:nvPr/>
        </p:nvSpPr>
        <p:spPr>
          <a:xfrm>
            <a:off x="6452870" y="1872069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Swotzy</a:t>
            </a:r>
            <a:endParaRPr kumimoji="0" lang="en-LV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2B918-A276-FB50-5127-00AEA6C8D47D}"/>
              </a:ext>
            </a:extLst>
          </p:cNvPr>
          <p:cNvSpPr txBox="1"/>
          <p:nvPr/>
        </p:nvSpPr>
        <p:spPr>
          <a:xfrm>
            <a:off x="6452870" y="3280574"/>
            <a:ext cx="400309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 solution for optimization of last-mile deliveries for small and medium business</a:t>
            </a:r>
            <a:endParaRPr kumimoji="0" lang="en-LV" sz="2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86F3CD-2CCA-5BF7-7EF4-8BDC80B8B191}"/>
              </a:ext>
            </a:extLst>
          </p:cNvPr>
          <p:cNvSpPr/>
          <p:nvPr/>
        </p:nvSpPr>
        <p:spPr>
          <a:xfrm>
            <a:off x="8994710" y="5595319"/>
            <a:ext cx="2733870" cy="103874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85444-C55B-9B81-73A9-262A6AD7B9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745" y="476228"/>
            <a:ext cx="1736835" cy="239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52464-4874-5980-D204-A0BD2AFB2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1720" y="6015449"/>
            <a:ext cx="4163785" cy="19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bout Giraffe360 - Software company in United Kingdom | F6S">
            <a:extLst>
              <a:ext uri="{FF2B5EF4-FFF2-40B4-BE49-F238E27FC236}">
                <a16:creationId xmlns:a16="http://schemas.microsoft.com/office/drawing/2014/main" id="{4C43BF84-D960-B78A-9CC4-5759DFF4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90402"/>
            <a:ext cx="12192000" cy="714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5E8BBD-B089-1030-2FDD-0862F545E415}"/>
              </a:ext>
            </a:extLst>
          </p:cNvPr>
          <p:cNvSpPr txBox="1"/>
          <p:nvPr/>
        </p:nvSpPr>
        <p:spPr>
          <a:xfrm>
            <a:off x="6452870" y="1872069"/>
            <a:ext cx="8342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tserrat" pitchFamily="2" charset="77"/>
              </a:rPr>
              <a:t>Giraffe360</a:t>
            </a:r>
            <a:endParaRPr lang="en-LV" sz="7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97BF8-2D5B-E9E0-2C94-C6DF3A3728C0}"/>
              </a:ext>
            </a:extLst>
          </p:cNvPr>
          <p:cNvSpPr txBox="1"/>
          <p:nvPr/>
        </p:nvSpPr>
        <p:spPr>
          <a:xfrm>
            <a:off x="6452870" y="3280574"/>
            <a:ext cx="4003095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50" b="1" dirty="0">
                <a:solidFill>
                  <a:schemeClr val="bg1"/>
                </a:solidFill>
                <a:latin typeface="Montserrat" pitchFamily="2" charset="77"/>
              </a:rPr>
              <a:t>A 360 degree camera for seamless property scans for real estate agents</a:t>
            </a:r>
            <a:endParaRPr lang="en-LV" sz="205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99594-24B0-8161-1EA5-8E9010C665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122" y="336221"/>
            <a:ext cx="1736833" cy="239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2EF9D7-A4CE-D7AF-BFD3-468B1B4D18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64744">
            <a:off x="-1541847" y="1500968"/>
            <a:ext cx="4163785" cy="19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4842" y="552086"/>
            <a:ext cx="1736833" cy="239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809029" y="1816637"/>
            <a:ext cx="9884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840"/>
              </a:lnSpc>
            </a:pPr>
            <a:r>
              <a:rPr lang="en-GB" sz="9700" b="1" dirty="0">
                <a:solidFill>
                  <a:schemeClr val="bg1"/>
                </a:solidFill>
                <a:latin typeface="Montserrat" pitchFamily="2" charset="77"/>
              </a:rPr>
              <a:t>Our main </a:t>
            </a:r>
          </a:p>
          <a:p>
            <a:pPr>
              <a:lnSpc>
                <a:spcPts val="10840"/>
              </a:lnSpc>
            </a:pPr>
            <a:r>
              <a:rPr lang="en-GB" sz="9700" b="1" dirty="0">
                <a:solidFill>
                  <a:schemeClr val="bg1"/>
                </a:solidFill>
                <a:latin typeface="Montserrat" pitchFamily="2" charset="77"/>
              </a:rPr>
              <a:t>values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4A3910-D3D8-5632-DD37-B711C0B27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535" y="4284685"/>
            <a:ext cx="4007465" cy="26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3342" y="581019"/>
            <a:ext cx="1736833" cy="239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62392D-6FA4-A8C6-4EE2-7DF1563A2363}"/>
              </a:ext>
            </a:extLst>
          </p:cNvPr>
          <p:cNvSpPr txBox="1"/>
          <p:nvPr/>
        </p:nvSpPr>
        <p:spPr>
          <a:xfrm>
            <a:off x="651825" y="700861"/>
            <a:ext cx="577900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solidFill>
                  <a:schemeClr val="bg1"/>
                </a:solidFill>
                <a:latin typeface="Montserrat" pitchFamily="2" charset="77"/>
              </a:rPr>
              <a:t>Our main values are</a:t>
            </a:r>
            <a:endParaRPr lang="en-LV" sz="31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9B810-FEFD-8A4D-3517-D51439EB1E9C}"/>
              </a:ext>
            </a:extLst>
          </p:cNvPr>
          <p:cNvSpPr txBox="1"/>
          <p:nvPr/>
        </p:nvSpPr>
        <p:spPr>
          <a:xfrm>
            <a:off x="832280" y="4199173"/>
            <a:ext cx="278177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Ready for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any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challenges</a:t>
            </a:r>
            <a:endParaRPr lang="en-LV" sz="3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12D16-62AC-E47F-F2CB-13CA6850F0A1}"/>
              </a:ext>
            </a:extLst>
          </p:cNvPr>
          <p:cNvSpPr txBox="1"/>
          <p:nvPr/>
        </p:nvSpPr>
        <p:spPr>
          <a:xfrm>
            <a:off x="4664051" y="4199173"/>
            <a:ext cx="30256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Connecting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worlds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apart</a:t>
            </a:r>
            <a:endParaRPr lang="en-LV" sz="3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F7498-19BB-51E9-9ABC-8158642C0ED0}"/>
              </a:ext>
            </a:extLst>
          </p:cNvPr>
          <p:cNvSpPr txBox="1"/>
          <p:nvPr/>
        </p:nvSpPr>
        <p:spPr>
          <a:xfrm>
            <a:off x="8495822" y="4199173"/>
            <a:ext cx="3025617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Natural</a:t>
            </a:r>
          </a:p>
          <a:p>
            <a:pPr>
              <a:lnSpc>
                <a:spcPts val="3780"/>
              </a:lnSpc>
            </a:pPr>
            <a:r>
              <a:rPr lang="en-GB" sz="3400" b="1" i="1" dirty="0">
                <a:solidFill>
                  <a:schemeClr val="accent1"/>
                </a:solidFill>
                <a:latin typeface="Montserrat" pitchFamily="2" charset="77"/>
              </a:rPr>
              <a:t>playground</a:t>
            </a:r>
            <a:endParaRPr lang="en-LV" sz="3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04A42-E0B3-CBD0-84A5-5072346281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886" y="2532017"/>
            <a:ext cx="992672" cy="8434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53F690-3001-6A4A-8496-49F84A598F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568" y="2311423"/>
            <a:ext cx="1051065" cy="1064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AC1328-A087-D936-5987-87C9693E54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082" y="2311423"/>
            <a:ext cx="1141898" cy="11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49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1C12CE3-C6A5-4454-ABFA-E4FDF303E09F}"/>
              </a:ext>
            </a:extLst>
          </p:cNvPr>
          <p:cNvSpPr/>
          <p:nvPr/>
        </p:nvSpPr>
        <p:spPr>
          <a:xfrm>
            <a:off x="6705602" y="1421026"/>
            <a:ext cx="5907794" cy="590779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8945" y="436246"/>
            <a:ext cx="1736833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002CF-371B-F5E5-292A-2DB50AFCCCC5}"/>
              </a:ext>
            </a:extLst>
          </p:cNvPr>
          <p:cNvSpPr txBox="1"/>
          <p:nvPr/>
        </p:nvSpPr>
        <p:spPr>
          <a:xfrm>
            <a:off x="532080" y="975113"/>
            <a:ext cx="1010116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Ready for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any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challenges</a:t>
            </a:r>
            <a:endParaRPr kumimoji="0" lang="en-LV" sz="5400" b="1" i="1" u="none" strike="noStrike" kern="1200" cap="none" spc="0" normalizeH="0" baseline="0" noProof="0" dirty="0">
              <a:ln>
                <a:noFill/>
              </a:ln>
              <a:solidFill>
                <a:srgbClr val="77E5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32BA6-3BD8-6321-3697-56D804B202E3}"/>
              </a:ext>
            </a:extLst>
          </p:cNvPr>
          <p:cNvSpPr txBox="1"/>
          <p:nvPr/>
        </p:nvSpPr>
        <p:spPr>
          <a:xfrm>
            <a:off x="588442" y="3607183"/>
            <a:ext cx="4897958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Focusing on human drive, challenges,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and maximizing innovations</a:t>
            </a:r>
            <a:endParaRPr kumimoji="0" lang="lv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41BA03-DDF6-AB1C-7B9E-FB490D493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865" y="4164258"/>
            <a:ext cx="8185133" cy="219020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58BD08-899E-E411-97B7-ABACF6641566}"/>
              </a:ext>
            </a:extLst>
          </p:cNvPr>
          <p:cNvSpPr/>
          <p:nvPr/>
        </p:nvSpPr>
        <p:spPr>
          <a:xfrm>
            <a:off x="5869460" y="3663769"/>
            <a:ext cx="3546000" cy="3546409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E77B1-8D78-D2E8-1284-741B75104796}"/>
              </a:ext>
            </a:extLst>
          </p:cNvPr>
          <p:cNvSpPr txBox="1"/>
          <p:nvPr/>
        </p:nvSpPr>
        <p:spPr>
          <a:xfrm>
            <a:off x="588442" y="6089821"/>
            <a:ext cx="5022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 the 2023 World Ice Hockey Championships, the Latvian men's ice hockey team won the bronze medal</a:t>
            </a:r>
            <a:endParaRPr kumimoji="0" lang="en-LV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5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940" y="570259"/>
            <a:ext cx="1736833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002CF-371B-F5E5-292A-2DB50AFCCCC5}"/>
              </a:ext>
            </a:extLst>
          </p:cNvPr>
          <p:cNvSpPr txBox="1"/>
          <p:nvPr/>
        </p:nvSpPr>
        <p:spPr>
          <a:xfrm>
            <a:off x="5289374" y="1337353"/>
            <a:ext cx="556851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Connecting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worlds </a:t>
            </a:r>
          </a:p>
          <a:p>
            <a:pPr marL="0" marR="0" lvl="0" indent="0" algn="l" defTabSz="914400" rtl="0" eaLnBrk="1" fontAlgn="auto" latinLnBrk="0" hangingPunct="1">
              <a:lnSpc>
                <a:spcPts val="6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srgbClr val="77E5C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apart</a:t>
            </a:r>
            <a:endParaRPr kumimoji="0" lang="en-LV" sz="5400" b="1" i="1" u="none" strike="noStrike" kern="1200" cap="none" spc="0" normalizeH="0" baseline="0" noProof="0" dirty="0">
              <a:ln>
                <a:noFill/>
              </a:ln>
              <a:solidFill>
                <a:srgbClr val="77E5C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32BA6-3BD8-6321-3697-56D804B202E3}"/>
              </a:ext>
            </a:extLst>
          </p:cNvPr>
          <p:cNvSpPr txBox="1"/>
          <p:nvPr/>
        </p:nvSpPr>
        <p:spPr>
          <a:xfrm>
            <a:off x="5393941" y="4587737"/>
            <a:ext cx="4897958" cy="6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Uniting countries, industries,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societies, and people</a:t>
            </a:r>
            <a:endParaRPr kumimoji="0" lang="en-LV" sz="16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094FBE-147C-A924-907D-BD5338BA8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349" y="3374909"/>
            <a:ext cx="8489651" cy="1704818"/>
          </a:xfrm>
          <a:prstGeom prst="rect">
            <a:avLst/>
          </a:prstGeom>
        </p:spPr>
      </p:pic>
      <p:pic>
        <p:nvPicPr>
          <p:cNvPr id="3074" name="Picture 2" descr="XXVII Nationwide Latvian Song and XVII Dance Festival — The Song and Dance  Celebration">
            <a:extLst>
              <a:ext uri="{FF2B5EF4-FFF2-40B4-BE49-F238E27FC236}">
                <a16:creationId xmlns:a16="http://schemas.microsoft.com/office/drawing/2014/main" id="{E2583798-8E25-38C8-825A-58FE16102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48733" y="1449882"/>
            <a:ext cx="5554873" cy="55548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DFD7C-20E0-9B1F-19AF-806197FB46CF}"/>
              </a:ext>
            </a:extLst>
          </p:cNvPr>
          <p:cNvSpPr txBox="1"/>
          <p:nvPr/>
        </p:nvSpPr>
        <p:spPr>
          <a:xfrm>
            <a:off x="5393941" y="6124828"/>
            <a:ext cx="614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Latvian Song and Dance Festival hosts over 40,000 participants, making it one of the world's largest amateur choral and dancing events</a:t>
            </a:r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8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5479" y="561939"/>
            <a:ext cx="1736833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F24DF1-9B1D-89F0-2ECE-3BD25C4A5DE2}"/>
              </a:ext>
            </a:extLst>
          </p:cNvPr>
          <p:cNvSpPr txBox="1"/>
          <p:nvPr/>
        </p:nvSpPr>
        <p:spPr>
          <a:xfrm>
            <a:off x="571024" y="1952361"/>
            <a:ext cx="10101168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180"/>
              </a:lnSpc>
            </a:pPr>
            <a:r>
              <a:rPr lang="en-GB" sz="5400" b="1" i="1" dirty="0">
                <a:solidFill>
                  <a:schemeClr val="accent1"/>
                </a:solidFill>
                <a:latin typeface="Montserrat" pitchFamily="2" charset="77"/>
              </a:rPr>
              <a:t>Natural</a:t>
            </a:r>
          </a:p>
          <a:p>
            <a:pPr>
              <a:lnSpc>
                <a:spcPts val="6180"/>
              </a:lnSpc>
            </a:pPr>
            <a:r>
              <a:rPr lang="en-GB" sz="5400" b="1" i="1" dirty="0">
                <a:solidFill>
                  <a:schemeClr val="accent1"/>
                </a:solidFill>
                <a:latin typeface="Montserrat" pitchFamily="2" charset="77"/>
              </a:rPr>
              <a:t>playground</a:t>
            </a:r>
            <a:endParaRPr lang="en-LV" sz="5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848A7-DC68-0D61-69EE-5AA2E79DB6AC}"/>
              </a:ext>
            </a:extLst>
          </p:cNvPr>
          <p:cNvSpPr txBox="1"/>
          <p:nvPr/>
        </p:nvSpPr>
        <p:spPr>
          <a:xfrm>
            <a:off x="649401" y="3777000"/>
            <a:ext cx="5742689" cy="603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" dirty="0">
                <a:solidFill>
                  <a:schemeClr val="bg1"/>
                </a:solidFill>
                <a:latin typeface="Montserrat" pitchFamily="2" charset="77"/>
              </a:rPr>
              <a:t>Flexible to test and develop tech, and legislative</a:t>
            </a:r>
          </a:p>
          <a:p>
            <a:r>
              <a:rPr lang="en-GB" sz="1660" dirty="0">
                <a:solidFill>
                  <a:schemeClr val="bg1"/>
                </a:solidFill>
                <a:latin typeface="Montserrat" pitchFamily="2" charset="77"/>
              </a:rPr>
              <a:t>instruments for innovations</a:t>
            </a:r>
            <a:endParaRPr lang="en-LV" sz="166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038691-C5AA-F624-A70F-D05239AB1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244"/>
            <a:ext cx="12192000" cy="302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B0FC2-0F6F-8FCF-9B80-36DDDF1DA2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99"/>
          <a:stretch/>
        </p:blipFill>
        <p:spPr>
          <a:xfrm>
            <a:off x="6293130" y="1709043"/>
            <a:ext cx="5429182" cy="5103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D93783-3BC6-61C6-718F-6E16E624A274}"/>
              </a:ext>
            </a:extLst>
          </p:cNvPr>
          <p:cNvSpPr txBox="1"/>
          <p:nvPr/>
        </p:nvSpPr>
        <p:spPr>
          <a:xfrm>
            <a:off x="649401" y="5821819"/>
            <a:ext cx="6053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Montserrat" pitchFamily="2" charset="77"/>
              </a:rPr>
              <a:t>9 easy-to-use testbeds in drone, smart city, defence, mobility, and other verticals</a:t>
            </a:r>
          </a:p>
          <a:p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5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029" y="435533"/>
            <a:ext cx="1736835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B7900-296E-BA7F-488A-8E802B28544A}"/>
              </a:ext>
            </a:extLst>
          </p:cNvPr>
          <p:cNvSpPr txBox="1"/>
          <p:nvPr/>
        </p:nvSpPr>
        <p:spPr>
          <a:xfrm>
            <a:off x="721702" y="1716492"/>
            <a:ext cx="10871162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720"/>
              </a:lnSpc>
            </a:pPr>
            <a:r>
              <a:rPr lang="en-GB" sz="8800" b="1" dirty="0">
                <a:solidFill>
                  <a:schemeClr val="accent6"/>
                </a:solidFill>
                <a:latin typeface="Montserrat" pitchFamily="2" charset="77"/>
              </a:rPr>
              <a:t>Aiming further </a:t>
            </a:r>
          </a:p>
          <a:p>
            <a:pPr>
              <a:lnSpc>
                <a:spcPts val="8720"/>
              </a:lnSpc>
            </a:pPr>
            <a:r>
              <a:rPr lang="en-GB" sz="8800" b="1" dirty="0">
                <a:solidFill>
                  <a:schemeClr val="accent6"/>
                </a:solidFill>
                <a:latin typeface="Montserrat" pitchFamily="2" charset="77"/>
              </a:rPr>
              <a:t>for five key </a:t>
            </a:r>
          </a:p>
          <a:p>
            <a:pPr>
              <a:lnSpc>
                <a:spcPts val="8720"/>
              </a:lnSpc>
            </a:pPr>
            <a:r>
              <a:rPr lang="en-GB" sz="8800" b="1" dirty="0">
                <a:solidFill>
                  <a:schemeClr val="accent6"/>
                </a:solidFill>
                <a:latin typeface="Montserrat" pitchFamily="2" charset="77"/>
              </a:rPr>
              <a:t>smart sectors</a:t>
            </a:r>
            <a:endParaRPr lang="en-LV" sz="8800" b="1" dirty="0">
              <a:solidFill>
                <a:schemeClr val="accent6"/>
              </a:solidFill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7EF91-6230-BF44-C1E2-05922AFAE4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040" y="3559361"/>
            <a:ext cx="2116183" cy="221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6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33517-F1CC-723C-1443-050E5171FA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388" y="479471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FEE70-8F91-CE69-6DC9-D89378FC6703}"/>
              </a:ext>
            </a:extLst>
          </p:cNvPr>
          <p:cNvSpPr txBox="1"/>
          <p:nvPr/>
        </p:nvSpPr>
        <p:spPr>
          <a:xfrm>
            <a:off x="501777" y="403988"/>
            <a:ext cx="57790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Foreign investments </a:t>
            </a:r>
          </a:p>
          <a:p>
            <a:r>
              <a:rPr lang="en-GB" sz="3100" b="1" dirty="0">
                <a:latin typeface="Montserrat" pitchFamily="2" charset="77"/>
              </a:rPr>
              <a:t>are steadily growing</a:t>
            </a:r>
            <a:endParaRPr lang="en-LV" sz="3100" b="1" dirty="0">
              <a:latin typeface="Montserrat" pitchFamily="2" charset="77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A954DF-54BB-6064-FFCB-7629909F1002}"/>
              </a:ext>
            </a:extLst>
          </p:cNvPr>
          <p:cNvGrpSpPr/>
          <p:nvPr/>
        </p:nvGrpSpPr>
        <p:grpSpPr>
          <a:xfrm>
            <a:off x="626380" y="1803355"/>
            <a:ext cx="9619488" cy="4401687"/>
            <a:chOff x="1444752" y="1631929"/>
            <a:chExt cx="9619488" cy="44016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2E8FEB-BC77-A9EF-2D01-1B05F4DD8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752" y="2096792"/>
              <a:ext cx="9619488" cy="36509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450B74-1A7B-4C53-5A26-1D1114C2E129}"/>
                </a:ext>
              </a:extLst>
            </p:cNvPr>
            <p:cNvSpPr txBox="1"/>
            <p:nvPr/>
          </p:nvSpPr>
          <p:spPr>
            <a:xfrm>
              <a:off x="14733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2010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98E4C5-9ABB-73D8-24D0-64936528695D}"/>
                </a:ext>
              </a:extLst>
            </p:cNvPr>
            <p:cNvSpPr txBox="1"/>
            <p:nvPr/>
          </p:nvSpPr>
          <p:spPr>
            <a:xfrm>
              <a:off x="217500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2011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B3B673-48A8-BD30-A2EB-A3E400DCCDE4}"/>
                </a:ext>
              </a:extLst>
            </p:cNvPr>
            <p:cNvSpPr txBox="1"/>
            <p:nvPr/>
          </p:nvSpPr>
          <p:spPr>
            <a:xfrm>
              <a:off x="28639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2012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2B1330-8D7C-A01D-F78E-28139331AB33}"/>
                </a:ext>
              </a:extLst>
            </p:cNvPr>
            <p:cNvSpPr txBox="1"/>
            <p:nvPr/>
          </p:nvSpPr>
          <p:spPr>
            <a:xfrm>
              <a:off x="35497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2013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8CCF48-A648-7989-C1AB-D4409467D0CB}"/>
                </a:ext>
              </a:extLst>
            </p:cNvPr>
            <p:cNvSpPr txBox="1"/>
            <p:nvPr/>
          </p:nvSpPr>
          <p:spPr>
            <a:xfrm>
              <a:off x="42292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2014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ED6221-6B39-F666-3A69-C05D584266C7}"/>
                </a:ext>
              </a:extLst>
            </p:cNvPr>
            <p:cNvSpPr txBox="1"/>
            <p:nvPr/>
          </p:nvSpPr>
          <p:spPr>
            <a:xfrm>
              <a:off x="49150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2015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8D3EB5-F3C7-762E-DAB1-941A57202466}"/>
                </a:ext>
              </a:extLst>
            </p:cNvPr>
            <p:cNvSpPr txBox="1"/>
            <p:nvPr/>
          </p:nvSpPr>
          <p:spPr>
            <a:xfrm>
              <a:off x="559765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2016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618987-5ECC-9BAA-724B-9E3AA29FA187}"/>
                </a:ext>
              </a:extLst>
            </p:cNvPr>
            <p:cNvSpPr txBox="1"/>
            <p:nvPr/>
          </p:nvSpPr>
          <p:spPr>
            <a:xfrm>
              <a:off x="628980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2017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7A589D-3349-71BF-40DB-1F053469BEB0}"/>
                </a:ext>
              </a:extLst>
            </p:cNvPr>
            <p:cNvSpPr txBox="1"/>
            <p:nvPr/>
          </p:nvSpPr>
          <p:spPr>
            <a:xfrm>
              <a:off x="69787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2018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27CD06-78D8-92CC-736E-C3EEA79B5476}"/>
                </a:ext>
              </a:extLst>
            </p:cNvPr>
            <p:cNvSpPr txBox="1"/>
            <p:nvPr/>
          </p:nvSpPr>
          <p:spPr>
            <a:xfrm>
              <a:off x="766457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2019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469923-FE7A-DB0B-45FC-C35A90AC2B61}"/>
                </a:ext>
              </a:extLst>
            </p:cNvPr>
            <p:cNvSpPr txBox="1"/>
            <p:nvPr/>
          </p:nvSpPr>
          <p:spPr>
            <a:xfrm>
              <a:off x="83567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2020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B1A94D-1042-ECB1-FBE7-BBEE5BF86350}"/>
                </a:ext>
              </a:extLst>
            </p:cNvPr>
            <p:cNvSpPr txBox="1"/>
            <p:nvPr/>
          </p:nvSpPr>
          <p:spPr>
            <a:xfrm>
              <a:off x="9039352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2021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8ECD22-15E5-01EF-4907-E404A212A32B}"/>
                </a:ext>
              </a:extLst>
            </p:cNvPr>
            <p:cNvSpPr txBox="1"/>
            <p:nvPr/>
          </p:nvSpPr>
          <p:spPr>
            <a:xfrm>
              <a:off x="9728327" y="5734704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latin typeface="Montserrat" pitchFamily="2" charset="77"/>
                </a:rPr>
                <a:t>2022</a:t>
              </a:r>
              <a:endParaRPr lang="en-LV" sz="1300" dirty="0">
                <a:latin typeface="Montserrat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938930-E7E3-A854-8BFD-9321AB4D4A55}"/>
                </a:ext>
              </a:extLst>
            </p:cNvPr>
            <p:cNvSpPr txBox="1"/>
            <p:nvPr/>
          </p:nvSpPr>
          <p:spPr>
            <a:xfrm>
              <a:off x="10361263" y="5741228"/>
              <a:ext cx="60350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b="1" dirty="0">
                  <a:latin typeface="Montserrat" pitchFamily="2" charset="77"/>
                </a:rPr>
                <a:t>2023</a:t>
              </a:r>
              <a:endParaRPr lang="en-LV" sz="1300" b="1" dirty="0">
                <a:latin typeface="Montserrat" pitchFamily="2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E5AD22-52F4-630C-171F-6ABC1B2D124A}"/>
                </a:ext>
              </a:extLst>
            </p:cNvPr>
            <p:cNvSpPr txBox="1"/>
            <p:nvPr/>
          </p:nvSpPr>
          <p:spPr>
            <a:xfrm>
              <a:off x="1530308" y="4259949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8.1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3C01DF-2C29-EC0C-C1BE-CCBBF93DC3A0}"/>
                </a:ext>
              </a:extLst>
            </p:cNvPr>
            <p:cNvSpPr txBox="1"/>
            <p:nvPr/>
          </p:nvSpPr>
          <p:spPr>
            <a:xfrm>
              <a:off x="2197572" y="4128144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9.3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6FAED8-9141-2665-3092-10743819CB97}"/>
                </a:ext>
              </a:extLst>
            </p:cNvPr>
            <p:cNvSpPr txBox="1"/>
            <p:nvPr/>
          </p:nvSpPr>
          <p:spPr>
            <a:xfrm>
              <a:off x="2886632" y="3884811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10.2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1309A1-91C0-094E-C079-C247E411375A}"/>
                </a:ext>
              </a:extLst>
            </p:cNvPr>
            <p:cNvSpPr txBox="1"/>
            <p:nvPr/>
          </p:nvSpPr>
          <p:spPr>
            <a:xfrm>
              <a:off x="3553897" y="3703578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11.5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9A335C-172E-58F9-F479-E08FC758EC8A}"/>
                </a:ext>
              </a:extLst>
            </p:cNvPr>
            <p:cNvSpPr txBox="1"/>
            <p:nvPr/>
          </p:nvSpPr>
          <p:spPr>
            <a:xfrm>
              <a:off x="4253941" y="3528505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12.5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8D3234-6720-A97A-6DFE-35A14437E0F0}"/>
                </a:ext>
              </a:extLst>
            </p:cNvPr>
            <p:cNvSpPr txBox="1"/>
            <p:nvPr/>
          </p:nvSpPr>
          <p:spPr>
            <a:xfrm>
              <a:off x="4972079" y="3359051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13.5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E60B61-C67A-5916-3438-DB96C73E41A7}"/>
                </a:ext>
              </a:extLst>
            </p:cNvPr>
            <p:cNvSpPr txBox="1"/>
            <p:nvPr/>
          </p:nvSpPr>
          <p:spPr>
            <a:xfrm>
              <a:off x="5659230" y="3325827"/>
              <a:ext cx="603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13.6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899640-7DCB-6757-2392-16007F31DBD1}"/>
                </a:ext>
              </a:extLst>
            </p:cNvPr>
            <p:cNvSpPr txBox="1"/>
            <p:nvPr/>
          </p:nvSpPr>
          <p:spPr>
            <a:xfrm>
              <a:off x="6289802" y="3114639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14.7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60D7FC-9575-7E50-3F82-1885895C4217}"/>
                </a:ext>
              </a:extLst>
            </p:cNvPr>
            <p:cNvSpPr txBox="1"/>
            <p:nvPr/>
          </p:nvSpPr>
          <p:spPr>
            <a:xfrm>
              <a:off x="6954239" y="3052166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15.3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88EC77-0629-FF08-5E05-F83C37126067}"/>
                </a:ext>
              </a:extLst>
            </p:cNvPr>
            <p:cNvSpPr txBox="1"/>
            <p:nvPr/>
          </p:nvSpPr>
          <p:spPr>
            <a:xfrm>
              <a:off x="7591425" y="2951053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16.1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E71349-3200-51FA-0237-78D76F12826D}"/>
                </a:ext>
              </a:extLst>
            </p:cNvPr>
            <p:cNvSpPr txBox="1"/>
            <p:nvPr/>
          </p:nvSpPr>
          <p:spPr>
            <a:xfrm>
              <a:off x="8243927" y="2875738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Montserrat" pitchFamily="2" charset="77"/>
                </a:rPr>
                <a:t>16.8</a:t>
              </a:r>
              <a:endParaRPr lang="en-LV" dirty="0">
                <a:latin typeface="Montserrat" pitchFamily="2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3EF86E-70F0-4B08-3985-287F6E53681A}"/>
                </a:ext>
              </a:extLst>
            </p:cNvPr>
            <p:cNvSpPr txBox="1"/>
            <p:nvPr/>
          </p:nvSpPr>
          <p:spPr>
            <a:xfrm>
              <a:off x="8934238" y="2244274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Montserrat" pitchFamily="2" charset="77"/>
                </a:rPr>
                <a:t>21.2</a:t>
              </a:r>
              <a:endParaRPr lang="en-LV" b="1" dirty="0">
                <a:latin typeface="Montserrat" pitchFamily="2" charset="7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E48E8F-8538-FAD9-DEFF-0F9A87AD2C7A}"/>
                </a:ext>
              </a:extLst>
            </p:cNvPr>
            <p:cNvSpPr txBox="1"/>
            <p:nvPr/>
          </p:nvSpPr>
          <p:spPr>
            <a:xfrm>
              <a:off x="9582023" y="2147561"/>
              <a:ext cx="733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Montserrat" pitchFamily="2" charset="77"/>
                </a:rPr>
                <a:t>22.6</a:t>
              </a:r>
              <a:endParaRPr lang="en-LV" b="1" dirty="0">
                <a:latin typeface="Montserrat" pitchFamily="2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4FEF82-276C-09AE-B87B-F13B791433F5}"/>
                </a:ext>
              </a:extLst>
            </p:cNvPr>
            <p:cNvSpPr txBox="1"/>
            <p:nvPr/>
          </p:nvSpPr>
          <p:spPr>
            <a:xfrm>
              <a:off x="10143021" y="1772456"/>
              <a:ext cx="921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Montserrat" pitchFamily="2" charset="77"/>
                </a:rPr>
                <a:t>24.</a:t>
              </a:r>
              <a:r>
                <a:rPr lang="lv-LV" b="1" dirty="0">
                  <a:latin typeface="Montserrat" pitchFamily="2" charset="77"/>
                </a:rPr>
                <a:t>5</a:t>
              </a:r>
              <a:endParaRPr lang="en-LV" b="1" dirty="0">
                <a:latin typeface="Montserrat" pitchFamily="2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8A59AD-EE22-5D2C-113F-CAE2C85C99BC}"/>
                </a:ext>
              </a:extLst>
            </p:cNvPr>
            <p:cNvSpPr txBox="1"/>
            <p:nvPr/>
          </p:nvSpPr>
          <p:spPr>
            <a:xfrm>
              <a:off x="5038655" y="2064798"/>
              <a:ext cx="2325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Montserrat" pitchFamily="2" charset="77"/>
                </a:rPr>
                <a:t>CAGR </a:t>
              </a:r>
              <a:r>
                <a:rPr lang="en-GB" sz="3200" b="1" dirty="0">
                  <a:latin typeface="Montserrat" pitchFamily="2" charset="77"/>
                </a:rPr>
                <a:t>+9%</a:t>
              </a:r>
              <a:endParaRPr lang="en-LV" sz="3200" b="1" dirty="0">
                <a:latin typeface="Montserrat" pitchFamily="2" charset="77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E0F8D3E-2A12-819A-7783-ECC2BE5DD3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4896" y="1631929"/>
              <a:ext cx="8810263" cy="24409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855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554" y="488010"/>
            <a:ext cx="1736835" cy="239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D4BFC-0F7E-9291-8085-63D8B9D4AE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188" y="4298630"/>
            <a:ext cx="4782208" cy="13932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464668" y="1636834"/>
            <a:ext cx="363668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Biomedicine,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Medical Technologies,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and Pharmaceutics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FB1F9-7269-CEAA-5029-AD743A8F8615}"/>
              </a:ext>
            </a:extLst>
          </p:cNvPr>
          <p:cNvSpPr txBox="1"/>
          <p:nvPr/>
        </p:nvSpPr>
        <p:spPr>
          <a:xfrm>
            <a:off x="1464668" y="3273699"/>
            <a:ext cx="363668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Smart Energy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and Mobility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78743A-6BE8-83E2-0C25-2FE062CE09B6}"/>
              </a:ext>
            </a:extLst>
          </p:cNvPr>
          <p:cNvSpPr txBox="1"/>
          <p:nvPr/>
        </p:nvSpPr>
        <p:spPr>
          <a:xfrm>
            <a:off x="1383544" y="4572124"/>
            <a:ext cx="363668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Knowledge-intensive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Bioeconomy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5EBCAD-188F-11F9-B232-FF99420A2C56}"/>
              </a:ext>
            </a:extLst>
          </p:cNvPr>
          <p:cNvSpPr txBox="1"/>
          <p:nvPr/>
        </p:nvSpPr>
        <p:spPr>
          <a:xfrm>
            <a:off x="7278981" y="1636834"/>
            <a:ext cx="363668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Photonics,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Smart Materials,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Technologies </a:t>
            </a:r>
          </a:p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and 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8A2FF7-B2B2-5D41-CA9B-D5B186D5B8C2}"/>
              </a:ext>
            </a:extLst>
          </p:cNvPr>
          <p:cNvSpPr txBox="1"/>
          <p:nvPr/>
        </p:nvSpPr>
        <p:spPr>
          <a:xfrm>
            <a:off x="7278981" y="3423826"/>
            <a:ext cx="363668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400" dirty="0">
                <a:latin typeface="Montserrat" pitchFamily="2" charset="77"/>
              </a:rPr>
              <a:t>ICT &amp; Smart City</a:t>
            </a:r>
          </a:p>
        </p:txBody>
      </p:sp>
      <p:pic>
        <p:nvPicPr>
          <p:cNvPr id="6" name="Picture 5" descr="A blue dots in a circle&#10;&#10;Description automatically generated">
            <a:extLst>
              <a:ext uri="{FF2B5EF4-FFF2-40B4-BE49-F238E27FC236}">
                <a16:creationId xmlns:a16="http://schemas.microsoft.com/office/drawing/2014/main" id="{DC7D2D8F-30AD-BBCD-63C3-63DCC10E15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62" y="1895760"/>
            <a:ext cx="704719" cy="704719"/>
          </a:xfrm>
          <a:prstGeom prst="rect">
            <a:avLst/>
          </a:prstGeom>
        </p:spPr>
      </p:pic>
      <p:pic>
        <p:nvPicPr>
          <p:cNvPr id="7" name="Picture 6" descr="A blue dots in a circle&#10;&#10;Description automatically generated">
            <a:extLst>
              <a:ext uri="{FF2B5EF4-FFF2-40B4-BE49-F238E27FC236}">
                <a16:creationId xmlns:a16="http://schemas.microsoft.com/office/drawing/2014/main" id="{BD2DC19A-4A81-A128-D5AE-BDD94AF576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8" y="3189325"/>
            <a:ext cx="704719" cy="704719"/>
          </a:xfrm>
          <a:prstGeom prst="rect">
            <a:avLst/>
          </a:prstGeom>
        </p:spPr>
      </p:pic>
      <p:pic>
        <p:nvPicPr>
          <p:cNvPr id="8" name="Picture 7" descr="A blue dots in a circle&#10;&#10;Description automatically generated">
            <a:extLst>
              <a:ext uri="{FF2B5EF4-FFF2-40B4-BE49-F238E27FC236}">
                <a16:creationId xmlns:a16="http://schemas.microsoft.com/office/drawing/2014/main" id="{2951D7C9-1696-16AE-4CD8-31346840BF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95" y="4520373"/>
            <a:ext cx="704719" cy="704719"/>
          </a:xfrm>
          <a:prstGeom prst="rect">
            <a:avLst/>
          </a:prstGeom>
        </p:spPr>
      </p:pic>
      <p:pic>
        <p:nvPicPr>
          <p:cNvPr id="9" name="Picture 8" descr="A blue dots in a circle&#10;&#10;Description automatically generated">
            <a:extLst>
              <a:ext uri="{FF2B5EF4-FFF2-40B4-BE49-F238E27FC236}">
                <a16:creationId xmlns:a16="http://schemas.microsoft.com/office/drawing/2014/main" id="{7A50A671-305F-334C-0EC3-A78858DC70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49" y="1714550"/>
            <a:ext cx="704719" cy="704719"/>
          </a:xfrm>
          <a:prstGeom prst="rect">
            <a:avLst/>
          </a:prstGeom>
        </p:spPr>
      </p:pic>
      <p:pic>
        <p:nvPicPr>
          <p:cNvPr id="11" name="Picture 10" descr="A blue dots in a circle&#10;&#10;Description automatically generated">
            <a:extLst>
              <a:ext uri="{FF2B5EF4-FFF2-40B4-BE49-F238E27FC236}">
                <a16:creationId xmlns:a16="http://schemas.microsoft.com/office/drawing/2014/main" id="{D126E284-1639-B1C1-CFCF-5905692AB4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262" y="3218362"/>
            <a:ext cx="704719" cy="70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5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045" y="495215"/>
            <a:ext cx="1736835" cy="23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962652" y="2379789"/>
            <a:ext cx="5342072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One of the leaders</a:t>
            </a:r>
            <a:r>
              <a:rPr lang="en-US" sz="2020" dirty="0">
                <a:latin typeface="Montserrat" pitchFamily="2" charset="77"/>
              </a:rPr>
              <a:t> in precision medicine research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22434" y="801316"/>
            <a:ext cx="83427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Montserrat" pitchFamily="2" charset="77"/>
              </a:rPr>
              <a:t>Biomedicine, Medical Technologies,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US" sz="3100" b="1" dirty="0">
                <a:latin typeface="Montserrat" pitchFamily="2" charset="77"/>
              </a:rPr>
              <a:t>and Pharmaceutics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96928" y="3573543"/>
            <a:ext cx="7817584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Big data </a:t>
            </a:r>
            <a:r>
              <a:rPr lang="en-GB" sz="2020" dirty="0">
                <a:latin typeface="Montserrat" pitchFamily="2" charset="77"/>
              </a:rPr>
              <a:t>infrastructure focus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896928" y="4433231"/>
            <a:ext cx="7817584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Developing </a:t>
            </a:r>
            <a:r>
              <a:rPr lang="en-US" sz="2020" b="1" dirty="0">
                <a:latin typeface="Montserrat" pitchFamily="2" charset="77"/>
              </a:rPr>
              <a:t>organs on a chip</a:t>
            </a:r>
            <a:endParaRPr lang="en-GB" sz="202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4" y="2501168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" y="4392222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" y="5376879"/>
            <a:ext cx="1656537" cy="5224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1EBFF8-BB6F-9A66-5850-457D70D833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9303" y="1234678"/>
            <a:ext cx="4337891" cy="40343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4199AD-F6D6-21D0-79D2-5F6CBE4D56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2301" y="3940746"/>
            <a:ext cx="2844162" cy="265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8B71D-4B4E-B5EB-323D-DBD55AA909F5}"/>
              </a:ext>
            </a:extLst>
          </p:cNvPr>
          <p:cNvSpPr txBox="1"/>
          <p:nvPr/>
        </p:nvSpPr>
        <p:spPr>
          <a:xfrm>
            <a:off x="1880664" y="5268193"/>
            <a:ext cx="5440780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Long-established capabilities in </a:t>
            </a:r>
            <a:r>
              <a:rPr lang="en-US" sz="2020" b="1" dirty="0">
                <a:latin typeface="Montserrat" pitchFamily="2" charset="77"/>
              </a:rPr>
              <a:t>chemistry R&amp;D</a:t>
            </a:r>
            <a:endParaRPr lang="en-GB" sz="2020" b="1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6EDF1-5DC1-59F2-69C9-8E95E7998D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3" y="3515196"/>
            <a:ext cx="1656537" cy="5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3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7BB1B98-ADFE-E6CE-3CE5-76DC23235C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565976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BB1B98-ADFE-E6CE-3CE5-76DC23235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879822" y="2828907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The </a:t>
            </a:r>
            <a:r>
              <a:rPr lang="en-GB" sz="2020" b="1" dirty="0">
                <a:latin typeface="Montserrat" pitchFamily="2" charset="77"/>
              </a:rPr>
              <a:t>largest offshore wind potential </a:t>
            </a:r>
          </a:p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in the Baltics at 16GW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03775" y="816286"/>
            <a:ext cx="594942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Smart Energy and Mobility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79822" y="3698484"/>
            <a:ext cx="7817584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Major players </a:t>
            </a:r>
            <a:r>
              <a:rPr lang="en-GB" sz="2020" b="1" dirty="0">
                <a:latin typeface="Montserrat" pitchFamily="2" charset="77"/>
              </a:rPr>
              <a:t>working on hydrogen tech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879822" y="4460484"/>
            <a:ext cx="7817584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Target </a:t>
            </a:r>
            <a:r>
              <a:rPr lang="en-GB" sz="2020" b="1" dirty="0">
                <a:latin typeface="Montserrat" pitchFamily="2" charset="77"/>
              </a:rPr>
              <a:t>price at 40 EUR/MW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2790825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3613150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4416425"/>
            <a:ext cx="1656537" cy="52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A66A2-6EB5-E384-0E63-99F206AFB95E}"/>
              </a:ext>
            </a:extLst>
          </p:cNvPr>
          <p:cNvSpPr txBox="1"/>
          <p:nvPr/>
        </p:nvSpPr>
        <p:spPr>
          <a:xfrm>
            <a:off x="1879822" y="5278632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3TWh annual capacity Latvian-Estonian </a:t>
            </a:r>
          </a:p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offshore wind park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E15673-A733-FB00-4DCD-939F4DF900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5234574"/>
            <a:ext cx="1656537" cy="522446"/>
          </a:xfrm>
          <a:prstGeom prst="rect">
            <a:avLst/>
          </a:prstGeom>
        </p:spPr>
      </p:pic>
      <p:pic>
        <p:nvPicPr>
          <p:cNvPr id="2052" name="Picture 4" descr="Latvia – the best location to invest in smart renewable energy | Invest in  Latvia">
            <a:extLst>
              <a:ext uri="{FF2B5EF4-FFF2-40B4-BE49-F238E27FC236}">
                <a16:creationId xmlns:a16="http://schemas.microsoft.com/office/drawing/2014/main" id="{6E04CC39-0800-99C5-2613-FDB761DAB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6125" y="2883670"/>
            <a:ext cx="4110736" cy="42510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2C94B1F-5C90-ABBA-0D29-E62A0D0DB7B5}"/>
              </a:ext>
            </a:extLst>
          </p:cNvPr>
          <p:cNvSpPr/>
          <p:nvPr/>
        </p:nvSpPr>
        <p:spPr>
          <a:xfrm>
            <a:off x="6678880" y="357122"/>
            <a:ext cx="3726000" cy="3726000"/>
          </a:xfrm>
          <a:prstGeom prst="ellipse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193" y="422928"/>
            <a:ext cx="1736835" cy="23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89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694" y="479211"/>
            <a:ext cx="1736835" cy="23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879822" y="2828907"/>
            <a:ext cx="7817584" cy="4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Food exporter with </a:t>
            </a:r>
            <a:r>
              <a:rPr lang="en-GB" sz="2020" b="1" dirty="0">
                <a:latin typeface="Montserrat" pitchFamily="2" charset="77"/>
              </a:rPr>
              <a:t>increasing capacity</a:t>
            </a:r>
            <a:r>
              <a:rPr lang="en-GB" sz="2020" dirty="0">
                <a:latin typeface="Montserrat" pitchFamily="2" charset="7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72985" y="819189"/>
            <a:ext cx="834270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Knowledge-intensive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GB" sz="3100" b="1" dirty="0">
                <a:latin typeface="Montserrat" pitchFamily="2" charset="77"/>
              </a:rPr>
              <a:t>Bioeconomy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79822" y="3698484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2nd in the EU </a:t>
            </a:r>
            <a:r>
              <a:rPr lang="en-GB" sz="2020" dirty="0">
                <a:latin typeface="Montserrat" pitchFamily="2" charset="77"/>
              </a:rPr>
              <a:t>with agriculture land</a:t>
            </a:r>
          </a:p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hectares per person</a:t>
            </a:r>
            <a:endParaRPr lang="en-GB" sz="2020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879822" y="4639477"/>
            <a:ext cx="5197459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Wood product research </a:t>
            </a:r>
            <a:r>
              <a:rPr lang="en-GB" sz="2020" dirty="0">
                <a:latin typeface="Montserrat" pitchFamily="2" charset="77"/>
              </a:rPr>
              <a:t>and export with constantly increasing forest areas</a:t>
            </a:r>
            <a:endParaRPr lang="en-GB" sz="202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2790825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3613150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4595418"/>
            <a:ext cx="1656537" cy="5224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41C0428-D4D2-4901-6B39-91768A25A7A5}"/>
              </a:ext>
            </a:extLst>
          </p:cNvPr>
          <p:cNvSpPr/>
          <p:nvPr/>
        </p:nvSpPr>
        <p:spPr>
          <a:xfrm>
            <a:off x="7275599" y="2058259"/>
            <a:ext cx="5073769" cy="5074317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69437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624" y="465589"/>
            <a:ext cx="1736835" cy="239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762769" y="2765559"/>
            <a:ext cx="6255515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World's </a:t>
            </a:r>
            <a:r>
              <a:rPr lang="en-US" sz="2020" b="1" dirty="0">
                <a:latin typeface="Montserrat" pitchFamily="2" charset="77"/>
              </a:rPr>
              <a:t>leading players </a:t>
            </a:r>
            <a:r>
              <a:rPr lang="en-US" sz="2020" dirty="0">
                <a:latin typeface="Montserrat" pitchFamily="2" charset="77"/>
              </a:rPr>
              <a:t>in the </a:t>
            </a:r>
            <a:r>
              <a:rPr lang="en-US" sz="2020" b="1" dirty="0">
                <a:latin typeface="Montserrat" pitchFamily="2" charset="77"/>
              </a:rPr>
              <a:t>development, manufacture and supply of optical fibers</a:t>
            </a:r>
            <a:endParaRPr lang="en-GB" sz="2020" b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603091" y="648347"/>
            <a:ext cx="8247289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40"/>
              </a:lnSpc>
            </a:pPr>
            <a:r>
              <a:rPr lang="en-GB" sz="3100" b="1" dirty="0">
                <a:latin typeface="Montserrat" pitchFamily="2" charset="77"/>
              </a:rPr>
              <a:t>Photonics, Smart Materials,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GB" sz="3100" b="1" dirty="0">
                <a:latin typeface="Montserrat" pitchFamily="2" charset="77"/>
              </a:rPr>
              <a:t>Technologies &amp; Engineering</a:t>
            </a:r>
            <a:r>
              <a:rPr lang="lv-LV" sz="3100" b="1" dirty="0">
                <a:latin typeface="Montserrat" pitchFamily="2" charset="77"/>
              </a:rPr>
              <a:t> </a:t>
            </a:r>
            <a:r>
              <a:rPr lang="en-GB" sz="3100" b="1" dirty="0">
                <a:latin typeface="Montserrat" pitchFamily="2" charset="77"/>
              </a:rPr>
              <a:t>Systems</a:t>
            </a:r>
            <a:endParaRPr lang="en-LV" sz="3100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762769" y="3720579"/>
            <a:ext cx="7817584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5G routers </a:t>
            </a:r>
            <a:r>
              <a:rPr lang="en-GB" sz="2020" dirty="0">
                <a:latin typeface="Montserrat" pitchFamily="2" charset="77"/>
              </a:rPr>
              <a:t>and </a:t>
            </a:r>
            <a:r>
              <a:rPr lang="en-GB" sz="2020" b="1" dirty="0">
                <a:latin typeface="Montserrat" pitchFamily="2" charset="77"/>
              </a:rPr>
              <a:t>Thermal Night Vision </a:t>
            </a:r>
          </a:p>
          <a:p>
            <a:pPr>
              <a:lnSpc>
                <a:spcPts val="2560"/>
              </a:lnSpc>
            </a:pPr>
            <a:r>
              <a:rPr lang="en-GB" sz="2020" b="1" dirty="0">
                <a:latin typeface="Montserrat" pitchFamily="2" charset="77"/>
              </a:rPr>
              <a:t>Cameras production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3" y="2927503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43" y="3877076"/>
            <a:ext cx="1656537" cy="52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CA66A2-6EB5-E384-0E63-99F206AFB95E}"/>
              </a:ext>
            </a:extLst>
          </p:cNvPr>
          <p:cNvSpPr txBox="1"/>
          <p:nvPr/>
        </p:nvSpPr>
        <p:spPr>
          <a:xfrm>
            <a:off x="1670050" y="4742135"/>
            <a:ext cx="7180330" cy="40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GB" sz="2020" dirty="0">
                <a:latin typeface="Montserrat" pitchFamily="2" charset="77"/>
              </a:rPr>
              <a:t>Creating a </a:t>
            </a:r>
            <a:r>
              <a:rPr lang="en-GB" sz="2020" b="1" dirty="0">
                <a:latin typeface="Montserrat" pitchFamily="2" charset="77"/>
              </a:rPr>
              <a:t>microchip design center of excellence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E15673-A733-FB00-4DCD-939F4DF900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" y="4740183"/>
            <a:ext cx="1656537" cy="522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2003D2-4B45-1ADC-3557-0EEA5574B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28"/>
          <a:stretch/>
        </p:blipFill>
        <p:spPr>
          <a:xfrm>
            <a:off x="8241631" y="1234678"/>
            <a:ext cx="3963882" cy="5571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3A28F-C46E-BC31-5E3B-3A93B0F23099}"/>
              </a:ext>
            </a:extLst>
          </p:cNvPr>
          <p:cNvSpPr txBox="1"/>
          <p:nvPr/>
        </p:nvSpPr>
        <p:spPr>
          <a:xfrm>
            <a:off x="1673798" y="5309432"/>
            <a:ext cx="7018087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0" b="1" dirty="0">
                <a:latin typeface="Montserrat" pitchFamily="2" charset="77"/>
                <a:hlinkClick r:id="rId6"/>
              </a:rPr>
              <a:t>Deep Tech Atelier </a:t>
            </a:r>
            <a:r>
              <a:rPr lang="en-US" sz="2020" dirty="0">
                <a:latin typeface="Montserrat" pitchFamily="2" charset="77"/>
              </a:rPr>
              <a:t>- the </a:t>
            </a:r>
            <a:r>
              <a:rPr lang="en-US" sz="2020" b="1" dirty="0">
                <a:latin typeface="Montserrat" pitchFamily="2" charset="77"/>
              </a:rPr>
              <a:t>largest science-intensive technology conference</a:t>
            </a:r>
            <a:r>
              <a:rPr lang="en-US" sz="2020" dirty="0">
                <a:latin typeface="Montserrat" pitchFamily="2" charset="77"/>
              </a:rPr>
              <a:t> in the Baltics  (1000+ participants, 54 countries; dates for 2024 - May 16-17) </a:t>
            </a:r>
          </a:p>
          <a:p>
            <a:endParaRPr lang="en-US" sz="2020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438003-BC27-2D02-A25D-CA6940E11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44" y="5603290"/>
            <a:ext cx="1656537" cy="5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5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81" y="470917"/>
            <a:ext cx="1736835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A7A1B-EE9D-6D61-B4E9-D661BE18A3CF}"/>
              </a:ext>
            </a:extLst>
          </p:cNvPr>
          <p:cNvSpPr txBox="1"/>
          <p:nvPr/>
        </p:nvSpPr>
        <p:spPr>
          <a:xfrm>
            <a:off x="828262" y="738269"/>
            <a:ext cx="422858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latin typeface="Montserrat" pitchFamily="2" charset="77"/>
              </a:rPr>
              <a:t>ICT</a:t>
            </a:r>
            <a:r>
              <a:rPr lang="lv-LV" sz="3100" b="1" dirty="0">
                <a:latin typeface="Montserrat" pitchFamily="2" charset="77"/>
              </a:rPr>
              <a:t> &amp; Smart City</a:t>
            </a:r>
            <a:endParaRPr lang="en-LV" sz="3100" b="1" dirty="0">
              <a:latin typeface="Montserra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11AFE7-99B5-37F0-483A-5DA4686BB7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88274"/>
            <a:ext cx="1656537" cy="5224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15DE6-84DB-726B-FCEC-37C6EE4D9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2895608"/>
            <a:ext cx="1656537" cy="522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5BB21C-84FA-43AC-4E6E-A594639D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4118611"/>
            <a:ext cx="1656537" cy="522446"/>
          </a:xfrm>
          <a:prstGeom prst="rect">
            <a:avLst/>
          </a:prstGeom>
        </p:spPr>
      </p:pic>
      <p:pic>
        <p:nvPicPr>
          <p:cNvPr id="3074" name="Picture 2" descr="University of Latvia House of Science | LU &quot;Zinātņu māja&quot; (Jelgavas iela 3)  - Riga City Photos">
            <a:extLst>
              <a:ext uri="{FF2B5EF4-FFF2-40B4-BE49-F238E27FC236}">
                <a16:creationId xmlns:a16="http://schemas.microsoft.com/office/drawing/2014/main" id="{01313A44-2424-2694-B9FB-C2ADE7AAF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7803" y="1138942"/>
            <a:ext cx="5559189" cy="55591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AA6C5-7D65-7AE4-5201-E19BFA74E3A7}"/>
              </a:ext>
            </a:extLst>
          </p:cNvPr>
          <p:cNvSpPr txBox="1"/>
          <p:nvPr/>
        </p:nvSpPr>
        <p:spPr>
          <a:xfrm>
            <a:off x="1825513" y="1679588"/>
            <a:ext cx="6086846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Baltic leaders in export</a:t>
            </a:r>
            <a:r>
              <a:rPr lang="lv-LV" sz="2020" b="1" dirty="0">
                <a:latin typeface="Montserrat" pitchFamily="2" charset="77"/>
              </a:rPr>
              <a:t>ing </a:t>
            </a:r>
            <a:r>
              <a:rPr lang="en-US" sz="2020" b="1" dirty="0">
                <a:latin typeface="Montserrat" pitchFamily="2" charset="77"/>
              </a:rPr>
              <a:t>ICT</a:t>
            </a:r>
            <a:r>
              <a:rPr lang="lv-LV" sz="2020" b="1" dirty="0">
                <a:latin typeface="Montserrat" pitchFamily="2" charset="77"/>
              </a:rPr>
              <a:t> services </a:t>
            </a:r>
            <a:r>
              <a:rPr lang="en-US" sz="2020" b="1" dirty="0">
                <a:latin typeface="Montserrat" pitchFamily="2" charset="77"/>
              </a:rPr>
              <a:t> </a:t>
            </a:r>
            <a:r>
              <a:rPr lang="en-US" sz="2020" dirty="0">
                <a:latin typeface="Montserrat" pitchFamily="2" charset="77"/>
              </a:rPr>
              <a:t>and product manufacturing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3830A-732E-038E-AD2B-5B144B4A14F5}"/>
              </a:ext>
            </a:extLst>
          </p:cNvPr>
          <p:cNvSpPr txBox="1"/>
          <p:nvPr/>
        </p:nvSpPr>
        <p:spPr>
          <a:xfrm>
            <a:off x="1825513" y="2583625"/>
            <a:ext cx="6162290" cy="107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LATVIAN QUANTUM INITIATIVE </a:t>
            </a:r>
            <a:r>
              <a:rPr lang="en-US" sz="2020" dirty="0">
                <a:latin typeface="Montserrat" pitchFamily="2" charset="77"/>
              </a:rPr>
              <a:t>unites 4 leading research institutions in quantum technologies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D3B2B-2FF6-7FA8-D5E7-4F797D8E89A5}"/>
              </a:ext>
            </a:extLst>
          </p:cNvPr>
          <p:cNvSpPr txBox="1"/>
          <p:nvPr/>
        </p:nvSpPr>
        <p:spPr>
          <a:xfrm>
            <a:off x="1785963" y="3818638"/>
            <a:ext cx="6162289" cy="739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b="1" dirty="0">
                <a:latin typeface="Montserrat" pitchFamily="2" charset="77"/>
              </a:rPr>
              <a:t>9 easy-to-use testbeds </a:t>
            </a:r>
            <a:r>
              <a:rPr lang="en-US" sz="2020" dirty="0">
                <a:latin typeface="Montserrat" pitchFamily="2" charset="77"/>
              </a:rPr>
              <a:t>in drone, smart city, defence, mobility, and other verticals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FF3DE-FCF0-151F-34BB-9B0ECEF50F91}"/>
              </a:ext>
            </a:extLst>
          </p:cNvPr>
          <p:cNvSpPr txBox="1"/>
          <p:nvPr/>
        </p:nvSpPr>
        <p:spPr>
          <a:xfrm>
            <a:off x="1785963" y="4760368"/>
            <a:ext cx="6332560" cy="107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60"/>
              </a:lnSpc>
            </a:pPr>
            <a:r>
              <a:rPr lang="lv-LV" sz="2020" b="1" dirty="0">
                <a:latin typeface="Montserrat" pitchFamily="2" charset="77"/>
              </a:rPr>
              <a:t>5G Techritory </a:t>
            </a:r>
            <a:r>
              <a:rPr lang="lv-LV" sz="2020" dirty="0">
                <a:latin typeface="Montserrat" pitchFamily="2" charset="77"/>
              </a:rPr>
              <a:t>– E</a:t>
            </a:r>
            <a:r>
              <a:rPr lang="en-US" sz="2020" dirty="0">
                <a:latin typeface="Montserrat" pitchFamily="2" charset="77"/>
              </a:rPr>
              <a:t>urope's leading 5</a:t>
            </a:r>
            <a:r>
              <a:rPr lang="lv-LV" sz="2020" dirty="0">
                <a:latin typeface="Montserrat" pitchFamily="2" charset="77"/>
              </a:rPr>
              <a:t>G</a:t>
            </a:r>
            <a:r>
              <a:rPr lang="en-US" sz="2020" dirty="0">
                <a:latin typeface="Montserrat" pitchFamily="2" charset="77"/>
              </a:rPr>
              <a:t> ecosystem forum</a:t>
            </a:r>
          </a:p>
          <a:p>
            <a:pPr>
              <a:lnSpc>
                <a:spcPts val="2560"/>
              </a:lnSpc>
            </a:pPr>
            <a:endParaRPr lang="en-GB" sz="2020" dirty="0">
              <a:latin typeface="Montserra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24FE1-1CF2-8F55-6EAC-6E2C3598D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5731669"/>
            <a:ext cx="1656537" cy="522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C1E5CE-A886-3A33-3453-7388F51C79C7}"/>
              </a:ext>
            </a:extLst>
          </p:cNvPr>
          <p:cNvSpPr txBox="1"/>
          <p:nvPr/>
        </p:nvSpPr>
        <p:spPr>
          <a:xfrm>
            <a:off x="1785963" y="5529131"/>
            <a:ext cx="6332560" cy="73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en-US" sz="2020" dirty="0">
                <a:latin typeface="Montserrat" pitchFamily="2" charset="77"/>
              </a:rPr>
              <a:t>Home to </a:t>
            </a:r>
            <a:r>
              <a:rPr lang="en-US" sz="2020" b="1" dirty="0">
                <a:latin typeface="Montserrat" pitchFamily="2" charset="77"/>
              </a:rPr>
              <a:t>space infrastructure </a:t>
            </a:r>
            <a:r>
              <a:rPr lang="en-US" sz="2020" dirty="0">
                <a:latin typeface="Montserrat" pitchFamily="2" charset="77"/>
              </a:rPr>
              <a:t>and niche technologies in precision, data</a:t>
            </a:r>
            <a:r>
              <a:rPr lang="lv-LV" sz="2020" dirty="0">
                <a:latin typeface="Montserrat" pitchFamily="2" charset="77"/>
              </a:rPr>
              <a:t>,</a:t>
            </a:r>
            <a:r>
              <a:rPr lang="en-US" sz="2020" dirty="0">
                <a:latin typeface="Montserrat" pitchFamily="2" charset="77"/>
              </a:rPr>
              <a:t> and energy 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E5E16-4B3D-67B9-6021-7E1A6C07C4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4899332"/>
            <a:ext cx="1656537" cy="5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2F2459-65AE-D504-9980-F3130A889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935AA78-0378-9C01-FA11-67249A913A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138391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935AA78-0378-9C01-FA11-67249A913A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0B9E419-ADD9-32FF-485A-B53D8D63BA66}"/>
              </a:ext>
            </a:extLst>
          </p:cNvPr>
          <p:cNvSpPr/>
          <p:nvPr/>
        </p:nvSpPr>
        <p:spPr>
          <a:xfrm>
            <a:off x="-1" y="0"/>
            <a:ext cx="77363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BF1F-DEC9-18FD-B37F-0AAF533AFD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198" y="428518"/>
            <a:ext cx="1736835" cy="23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1A76-C8DA-DA9C-B189-659BB55775BC}"/>
              </a:ext>
            </a:extLst>
          </p:cNvPr>
          <p:cNvSpPr txBox="1"/>
          <p:nvPr/>
        </p:nvSpPr>
        <p:spPr>
          <a:xfrm>
            <a:off x="603389" y="740559"/>
            <a:ext cx="662759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GB" sz="6400" b="1" dirty="0">
                <a:solidFill>
                  <a:schemeClr val="accent1"/>
                </a:solidFill>
                <a:latin typeface="Montserrat" pitchFamily="2" charset="77"/>
              </a:rPr>
              <a:t>They have </a:t>
            </a:r>
          </a:p>
          <a:p>
            <a:pPr>
              <a:lnSpc>
                <a:spcPts val="6500"/>
              </a:lnSpc>
            </a:pPr>
            <a:r>
              <a:rPr lang="en-GB" sz="6400" b="1" dirty="0">
                <a:solidFill>
                  <a:schemeClr val="accent1"/>
                </a:solidFill>
                <a:latin typeface="Montserrat" pitchFamily="2" charset="77"/>
              </a:rPr>
              <a:t>chosen Latvia</a:t>
            </a:r>
            <a:endParaRPr lang="en-LV" sz="6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C9EFD3-11FC-5CE0-4CA5-9506873970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06" y="2500015"/>
            <a:ext cx="681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3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EAD98C-022F-2A59-9F32-AFB0F30969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EDEB0B7D-8474-CF62-95DB-9BBDEC0AA6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477293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DEB0B7D-8474-CF62-95DB-9BBDEC0AA6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0B9E419-ADD9-32FF-485A-B53D8D63BA66}"/>
              </a:ext>
            </a:extLst>
          </p:cNvPr>
          <p:cNvSpPr/>
          <p:nvPr/>
        </p:nvSpPr>
        <p:spPr>
          <a:xfrm>
            <a:off x="5763126" y="0"/>
            <a:ext cx="6428874" cy="6858000"/>
          </a:xfrm>
          <a:prstGeom prst="rect">
            <a:avLst/>
          </a:prstGeom>
          <a:solidFill>
            <a:schemeClr val="bg1">
              <a:alpha val="940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BF1F-DEC9-18FD-B37F-0AAF533AFD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836" y="428518"/>
            <a:ext cx="1736835" cy="23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1A76-C8DA-DA9C-B189-659BB55775BC}"/>
              </a:ext>
            </a:extLst>
          </p:cNvPr>
          <p:cNvSpPr txBox="1"/>
          <p:nvPr/>
        </p:nvSpPr>
        <p:spPr>
          <a:xfrm>
            <a:off x="6454746" y="1920895"/>
            <a:ext cx="554073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0"/>
              </a:lnSpc>
            </a:pPr>
            <a:r>
              <a:rPr lang="en-US" sz="7000" b="1" dirty="0">
                <a:solidFill>
                  <a:schemeClr val="accent1"/>
                </a:solidFill>
                <a:latin typeface="Montserrat" pitchFamily="2" charset="77"/>
              </a:rPr>
              <a:t>A</a:t>
            </a:r>
            <a: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  <a:t>nd </a:t>
            </a:r>
            <a:b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</a:br>
            <a: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  <a:t>it feels </a:t>
            </a:r>
          </a:p>
          <a:p>
            <a:pPr>
              <a:lnSpc>
                <a:spcPts val="7600"/>
              </a:lnSpc>
            </a:pPr>
            <a:r>
              <a:rPr lang="en-GB" sz="7000" b="1" dirty="0">
                <a:solidFill>
                  <a:schemeClr val="accent1"/>
                </a:solidFill>
                <a:latin typeface="Montserrat" pitchFamily="2" charset="77"/>
              </a:rPr>
              <a:t>like home </a:t>
            </a:r>
            <a:endParaRPr lang="en-LV" sz="7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8272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7E9465-A336-44D0-7ABD-AEA20F0B8B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302" y="746703"/>
            <a:ext cx="2660073" cy="1188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00905-D4D6-E645-A996-11BE435B6FF2}"/>
              </a:ext>
            </a:extLst>
          </p:cNvPr>
          <p:cNvSpPr txBox="1"/>
          <p:nvPr/>
        </p:nvSpPr>
        <p:spPr>
          <a:xfrm>
            <a:off x="681644" y="4673126"/>
            <a:ext cx="10608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>
                <a:solidFill>
                  <a:schemeClr val="accent1"/>
                </a:solidFill>
                <a:latin typeface="Montserrat" pitchFamily="2" charset="77"/>
              </a:rPr>
              <a:t>Our mission – your achievements</a:t>
            </a:r>
            <a:endParaRPr lang="en-LV" sz="4400" b="1" i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2D97D-7D52-9EDE-15A3-119A2DDE8A99}"/>
              </a:ext>
            </a:extLst>
          </p:cNvPr>
          <p:cNvSpPr txBox="1"/>
          <p:nvPr/>
        </p:nvSpPr>
        <p:spPr>
          <a:xfrm>
            <a:off x="739833" y="5511339"/>
            <a:ext cx="83376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Montserrat" pitchFamily="2" charset="77"/>
              </a:rPr>
              <a:t>www.investinlatvia.org         www.liaa.gov.lv       www.latvia.eu</a:t>
            </a:r>
            <a:r>
              <a:rPr lang="lv-LV" sz="15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endParaRPr lang="en-LV" sz="1500" dirty="0">
              <a:solidFill>
                <a:schemeClr val="bg1"/>
              </a:solidFill>
              <a:latin typeface="Montserra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8E8728-CED7-597E-4868-01AAB88E74DB}"/>
              </a:ext>
            </a:extLst>
          </p:cNvPr>
          <p:cNvGrpSpPr/>
          <p:nvPr/>
        </p:nvGrpSpPr>
        <p:grpSpPr>
          <a:xfrm>
            <a:off x="3172120" y="5568951"/>
            <a:ext cx="1847850" cy="265554"/>
            <a:chOff x="3172120" y="5580581"/>
            <a:chExt cx="1847850" cy="274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D2E445-8F65-0271-0952-202010ABC483}"/>
                </a:ext>
              </a:extLst>
            </p:cNvPr>
            <p:cNvCxnSpPr>
              <a:cxnSpLocks/>
            </p:cNvCxnSpPr>
            <p:nvPr/>
          </p:nvCxnSpPr>
          <p:spPr>
            <a:xfrm>
              <a:off x="3172120" y="5580581"/>
              <a:ext cx="0" cy="2747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E1B8C8-23EF-8608-9DEA-8ED65592A257}"/>
                </a:ext>
              </a:extLst>
            </p:cNvPr>
            <p:cNvCxnSpPr>
              <a:cxnSpLocks/>
            </p:cNvCxnSpPr>
            <p:nvPr/>
          </p:nvCxnSpPr>
          <p:spPr>
            <a:xfrm>
              <a:off x="5019970" y="5580581"/>
              <a:ext cx="0" cy="2747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75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30F72-8BE6-3EEA-FB67-1CBA627F74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4" y="737437"/>
            <a:ext cx="1736835" cy="23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9375F-0B35-D07D-021D-F42FD2FF3053}"/>
              </a:ext>
            </a:extLst>
          </p:cNvPr>
          <p:cNvSpPr txBox="1"/>
          <p:nvPr/>
        </p:nvSpPr>
        <p:spPr>
          <a:xfrm>
            <a:off x="528615" y="466776"/>
            <a:ext cx="577900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Mostly coming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from the EU states </a:t>
            </a:r>
            <a:endParaRPr kumimoji="0" lang="en-LV" sz="3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CE710-4A4D-3243-F370-33F6845ACC6A}"/>
              </a:ext>
            </a:extLst>
          </p:cNvPr>
          <p:cNvSpPr txBox="1"/>
          <p:nvPr/>
        </p:nvSpPr>
        <p:spPr>
          <a:xfrm>
            <a:off x="528615" y="1583367"/>
            <a:ext cx="5779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FDI into Latvia by investor countries</a:t>
            </a:r>
            <a:endParaRPr kumimoji="0" lang="en-LV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CF8BC3-E441-FAB1-8DB3-4625CED2BBE3}"/>
              </a:ext>
            </a:extLst>
          </p:cNvPr>
          <p:cNvGrpSpPr/>
          <p:nvPr/>
        </p:nvGrpSpPr>
        <p:grpSpPr>
          <a:xfrm rot="10800000" flipV="1">
            <a:off x="2060929" y="1074213"/>
            <a:ext cx="9945818" cy="5783787"/>
            <a:chOff x="1738957" y="745029"/>
            <a:chExt cx="9945818" cy="5783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AC50DB-E4AC-2383-AC58-7476D20E4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173" y="745029"/>
              <a:ext cx="5783787" cy="57837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871F06-22F5-4CAA-DFCE-CDB4E50C7BE6}"/>
                </a:ext>
              </a:extLst>
            </p:cNvPr>
            <p:cNvSpPr txBox="1"/>
            <p:nvPr/>
          </p:nvSpPr>
          <p:spPr>
            <a:xfrm>
              <a:off x="2248262" y="3204640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Other-EU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98022-6F40-5726-3FF1-BC45BBDEFFF0}"/>
                </a:ext>
              </a:extLst>
            </p:cNvPr>
            <p:cNvSpPr txBox="1"/>
            <p:nvPr/>
          </p:nvSpPr>
          <p:spPr>
            <a:xfrm>
              <a:off x="2248262" y="3607704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Malta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64071-2E61-10CD-30A2-06676BED9FF9}"/>
                </a:ext>
              </a:extLst>
            </p:cNvPr>
            <p:cNvSpPr txBox="1"/>
            <p:nvPr/>
          </p:nvSpPr>
          <p:spPr>
            <a:xfrm>
              <a:off x="2248262" y="3962653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Luxemburg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F55BDA-5BC3-EC65-719C-4A72D2FA7293}"/>
                </a:ext>
              </a:extLst>
            </p:cNvPr>
            <p:cNvSpPr txBox="1"/>
            <p:nvPr/>
          </p:nvSpPr>
          <p:spPr>
            <a:xfrm>
              <a:off x="2248262" y="4379252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Denmark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26C74F-579F-4328-4D45-6100C5F3560F}"/>
                </a:ext>
              </a:extLst>
            </p:cNvPr>
            <p:cNvSpPr txBox="1"/>
            <p:nvPr/>
          </p:nvSpPr>
          <p:spPr>
            <a:xfrm>
              <a:off x="2248262" y="4803957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Netherlands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376CF9-FD11-1D50-9873-B4A62D386E96}"/>
                </a:ext>
              </a:extLst>
            </p:cNvPr>
            <p:cNvSpPr txBox="1"/>
            <p:nvPr/>
          </p:nvSpPr>
          <p:spPr>
            <a:xfrm>
              <a:off x="2248262" y="5211009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Cyprus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3D742F-B89B-F928-CF23-7B56A1431A15}"/>
                </a:ext>
              </a:extLst>
            </p:cNvPr>
            <p:cNvSpPr txBox="1"/>
            <p:nvPr/>
          </p:nvSpPr>
          <p:spPr>
            <a:xfrm>
              <a:off x="2248262" y="5593546"/>
              <a:ext cx="15399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Germany</a:t>
              </a:r>
              <a:endParaRPr kumimoji="0" lang="en-LV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2AC621-4B17-F7F7-0167-931055B88239}"/>
                </a:ext>
              </a:extLst>
            </p:cNvPr>
            <p:cNvSpPr txBox="1"/>
            <p:nvPr/>
          </p:nvSpPr>
          <p:spPr>
            <a:xfrm>
              <a:off x="1738957" y="3105809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lv-LV" sz="2000" b="1" dirty="0">
                  <a:solidFill>
                    <a:srgbClr val="000000"/>
                  </a:solidFill>
                  <a:latin typeface="Montserrat" pitchFamily="2" charset="77"/>
                </a:rPr>
                <a:t>6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A7BAD4-12FD-A3CD-7BCD-1D77376D331C}"/>
                </a:ext>
              </a:extLst>
            </p:cNvPr>
            <p:cNvSpPr txBox="1"/>
            <p:nvPr/>
          </p:nvSpPr>
          <p:spPr>
            <a:xfrm>
              <a:off x="1738957" y="3514104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2%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597066-B8A9-DF04-FC09-64B646606AED}"/>
                </a:ext>
              </a:extLst>
            </p:cNvPr>
            <p:cNvSpPr txBox="1"/>
            <p:nvPr/>
          </p:nvSpPr>
          <p:spPr>
            <a:xfrm>
              <a:off x="1738957" y="3883763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3%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BEF95D-17FC-E0DB-1AF3-FDE70D269812}"/>
                </a:ext>
              </a:extLst>
            </p:cNvPr>
            <p:cNvSpPr txBox="1"/>
            <p:nvPr/>
          </p:nvSpPr>
          <p:spPr>
            <a:xfrm>
              <a:off x="1764715" y="4280422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4%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7E1322-80DC-17CA-4289-92209D801003}"/>
                </a:ext>
              </a:extLst>
            </p:cNvPr>
            <p:cNvSpPr txBox="1"/>
            <p:nvPr/>
          </p:nvSpPr>
          <p:spPr>
            <a:xfrm>
              <a:off x="1738957" y="4707477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5%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EBBC11-4884-2863-F798-2B03C2D9408B}"/>
                </a:ext>
              </a:extLst>
            </p:cNvPr>
            <p:cNvSpPr txBox="1"/>
            <p:nvPr/>
          </p:nvSpPr>
          <p:spPr>
            <a:xfrm>
              <a:off x="1738957" y="5118733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6%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1E04E5-FD48-9349-2F65-BE6DA0E27ED3}"/>
                </a:ext>
              </a:extLst>
            </p:cNvPr>
            <p:cNvSpPr txBox="1"/>
            <p:nvPr/>
          </p:nvSpPr>
          <p:spPr>
            <a:xfrm>
              <a:off x="1738957" y="5501607"/>
              <a:ext cx="66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6%</a:t>
              </a:r>
              <a:endParaRPr kumimoji="0" lang="en-LV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5538ED-057B-9595-2B77-D3DA46771E69}"/>
                </a:ext>
              </a:extLst>
            </p:cNvPr>
            <p:cNvSpPr txBox="1"/>
            <p:nvPr/>
          </p:nvSpPr>
          <p:spPr>
            <a:xfrm>
              <a:off x="9591004" y="2309929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Non-EU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E0CD6E-4324-92D6-5E75-47663FA90B87}"/>
                </a:ext>
              </a:extLst>
            </p:cNvPr>
            <p:cNvSpPr txBox="1"/>
            <p:nvPr/>
          </p:nvSpPr>
          <p:spPr>
            <a:xfrm>
              <a:off x="10157020" y="3189571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Sweden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3AF33A-12E9-AC83-A41A-FBE98F5B8E3C}"/>
                </a:ext>
              </a:extLst>
            </p:cNvPr>
            <p:cNvSpPr txBox="1"/>
            <p:nvPr/>
          </p:nvSpPr>
          <p:spPr>
            <a:xfrm>
              <a:off x="9947616" y="4606542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Estonia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7E5509-27CA-FF11-4913-5D75064B8064}"/>
                </a:ext>
              </a:extLst>
            </p:cNvPr>
            <p:cNvSpPr txBox="1"/>
            <p:nvPr/>
          </p:nvSpPr>
          <p:spPr>
            <a:xfrm>
              <a:off x="9347323" y="5751287"/>
              <a:ext cx="1527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Lithuania</a:t>
              </a:r>
              <a:endParaRPr kumimoji="0" lang="en-LV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408768-CA7C-E69B-A4EC-24AF4F568470}"/>
                </a:ext>
              </a:extLst>
            </p:cNvPr>
            <p:cNvSpPr txBox="1"/>
            <p:nvPr/>
          </p:nvSpPr>
          <p:spPr>
            <a:xfrm>
              <a:off x="9735808" y="1861395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1</a:t>
              </a:r>
              <a:r>
                <a:rPr kumimoji="0" lang="lv-LV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6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CC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0B03D9-05A6-64A5-BFF2-1D4D18A0EAB7}"/>
                </a:ext>
              </a:extLst>
            </p:cNvPr>
            <p:cNvSpPr txBox="1"/>
            <p:nvPr/>
          </p:nvSpPr>
          <p:spPr>
            <a:xfrm>
              <a:off x="10245982" y="2754997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30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93E2C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BD2724-D61F-62BD-E245-C00AD7408DD2}"/>
                </a:ext>
              </a:extLst>
            </p:cNvPr>
            <p:cNvSpPr txBox="1"/>
            <p:nvPr/>
          </p:nvSpPr>
          <p:spPr>
            <a:xfrm>
              <a:off x="10120339" y="4130087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14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93E2C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B774E2-524D-5F1F-F353-CCF144AC870C}"/>
                </a:ext>
              </a:extLst>
            </p:cNvPr>
            <p:cNvSpPr txBox="1"/>
            <p:nvPr/>
          </p:nvSpPr>
          <p:spPr>
            <a:xfrm>
              <a:off x="9867660" y="5282944"/>
              <a:ext cx="1388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3E2C2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8%</a:t>
              </a:r>
              <a:endParaRPr kumimoji="0" lang="en-LV" sz="3200" b="1" i="0" u="none" strike="noStrike" kern="1200" cap="none" spc="0" normalizeH="0" baseline="0" noProof="0" dirty="0">
                <a:ln>
                  <a:noFill/>
                </a:ln>
                <a:solidFill>
                  <a:srgbClr val="93E2C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84F73B9-38A2-D31E-F071-5847935E5B5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3369444"/>
              <a:ext cx="1257896" cy="47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24E046-7075-6B36-D47D-5DA0443691BD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3782359"/>
              <a:ext cx="120330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5ACF158-6653-23EE-770F-039807DDC23C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4111596"/>
              <a:ext cx="12033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8421F45-29E2-F1A6-D25E-05EBB243FFC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4537535"/>
              <a:ext cx="139850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3E11E5D-44D7-2EAF-7DF0-5910598797C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4942419"/>
              <a:ext cx="163506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052D7FA-0C10-3642-2D60-60C11F69B55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5751287"/>
              <a:ext cx="2899758" cy="1909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4E11A0A-13A6-C091-381C-9F483DDC619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3933220" y="5351074"/>
              <a:ext cx="2112737" cy="77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87F1EBA-8193-DD6B-0B44-812B1E7197B9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981055" y="2346801"/>
              <a:ext cx="50740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7228D73-FAF4-8E47-E6DA-2F00D01954C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489743" y="3239083"/>
              <a:ext cx="2075488" cy="48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BA6E21C-E664-49AA-DE4F-93BFE93B750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307772" y="4631642"/>
              <a:ext cx="21676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6D82FFF-6C86-E0EE-6DA8-23A9A7D08C3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933898" y="5764406"/>
              <a:ext cx="3234404" cy="5977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538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92C431-912F-134E-9778-813CD04755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192" y="490302"/>
            <a:ext cx="1736835" cy="239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B7900-296E-BA7F-488A-8E802B28544A}"/>
              </a:ext>
            </a:extLst>
          </p:cNvPr>
          <p:cNvSpPr txBox="1"/>
          <p:nvPr/>
        </p:nvSpPr>
        <p:spPr>
          <a:xfrm>
            <a:off x="1152985" y="2063669"/>
            <a:ext cx="10396333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80"/>
              </a:lnSpc>
            </a:pPr>
            <a:r>
              <a:rPr lang="en-GB" sz="5900" b="1" dirty="0">
                <a:solidFill>
                  <a:schemeClr val="accent6"/>
                </a:solidFill>
                <a:latin typeface="Montserrat" pitchFamily="2" charset="77"/>
              </a:rPr>
              <a:t>Latvia is an inclusive, </a:t>
            </a:r>
          </a:p>
          <a:p>
            <a:pPr>
              <a:lnSpc>
                <a:spcPts val="6680"/>
              </a:lnSpc>
            </a:pPr>
            <a:r>
              <a:rPr lang="en-GB" sz="5900" b="1" dirty="0">
                <a:solidFill>
                  <a:schemeClr val="accent6"/>
                </a:solidFill>
                <a:latin typeface="Montserrat" pitchFamily="2" charset="77"/>
              </a:rPr>
              <a:t>digitally advanced, and </a:t>
            </a:r>
          </a:p>
          <a:p>
            <a:pPr>
              <a:lnSpc>
                <a:spcPts val="6680"/>
              </a:lnSpc>
            </a:pPr>
            <a:r>
              <a:rPr lang="en-GB" sz="5900" b="1" dirty="0">
                <a:solidFill>
                  <a:schemeClr val="accent6"/>
                </a:solidFill>
                <a:latin typeface="Montserrat" pitchFamily="2" charset="77"/>
              </a:rPr>
              <a:t>cost-efficient EU country</a:t>
            </a:r>
            <a:endParaRPr lang="en-LV" sz="5900" b="1" dirty="0">
              <a:solidFill>
                <a:schemeClr val="accent6"/>
              </a:solidFill>
              <a:latin typeface="Montserrat" pitchFamily="2" charset="77"/>
            </a:endParaRP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1AE18BEE-02AC-D4FD-1D3D-06A5081711E3}"/>
              </a:ext>
            </a:extLst>
          </p:cNvPr>
          <p:cNvSpPr/>
          <p:nvPr/>
        </p:nvSpPr>
        <p:spPr>
          <a:xfrm rot="17570915">
            <a:off x="3540562" y="-531254"/>
            <a:ext cx="1832011" cy="1832011"/>
          </a:xfrm>
          <a:prstGeom prst="chord">
            <a:avLst>
              <a:gd name="adj1" fmla="val 2554604"/>
              <a:gd name="adj2" fmla="val 16312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Chord 6">
            <a:extLst>
              <a:ext uri="{FF2B5EF4-FFF2-40B4-BE49-F238E27FC236}">
                <a16:creationId xmlns:a16="http://schemas.microsoft.com/office/drawing/2014/main" id="{11522E24-32CC-DA11-FC8B-FE9A0762A1D6}"/>
              </a:ext>
            </a:extLst>
          </p:cNvPr>
          <p:cNvSpPr/>
          <p:nvPr/>
        </p:nvSpPr>
        <p:spPr>
          <a:xfrm rot="6723461">
            <a:off x="8664783" y="5517983"/>
            <a:ext cx="1806540" cy="1806540"/>
          </a:xfrm>
          <a:prstGeom prst="chord">
            <a:avLst>
              <a:gd name="adj1" fmla="val 2299012"/>
              <a:gd name="adj2" fmla="val 166424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A06F582B-2725-A9A8-DACC-68C1E75967FF}"/>
              </a:ext>
            </a:extLst>
          </p:cNvPr>
          <p:cNvSpPr/>
          <p:nvPr/>
        </p:nvSpPr>
        <p:spPr>
          <a:xfrm rot="6723461">
            <a:off x="544306" y="5381207"/>
            <a:ext cx="1806540" cy="1806540"/>
          </a:xfrm>
          <a:prstGeom prst="chord">
            <a:avLst>
              <a:gd name="adj1" fmla="val 1719849"/>
              <a:gd name="adj2" fmla="val 172626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68602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D8636-BC11-F348-0583-3DB20F313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792"/>
            <a:ext cx="12191999" cy="6849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EFA7-E5A0-B6EB-4C87-FCE2D2F4E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519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8410" y="488850"/>
            <a:ext cx="1736833" cy="239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730955" y="5857600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latin typeface="Montserrat" pitchFamily="2" charset="77"/>
              </a:rPr>
              <a:t>Latvia is an inclusive, digitally advanced, and cost-efficient EU country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93655-54DD-D95C-C12E-F385D4CAF6B9}"/>
              </a:ext>
            </a:extLst>
          </p:cNvPr>
          <p:cNvSpPr txBox="1"/>
          <p:nvPr/>
        </p:nvSpPr>
        <p:spPr>
          <a:xfrm>
            <a:off x="818878" y="2288934"/>
            <a:ext cx="519505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International Tax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Competitiveness Index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among OECD countries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3020-A395-31FE-06DE-A8D9A8C13760}"/>
              </a:ext>
            </a:extLst>
          </p:cNvPr>
          <p:cNvSpPr txBox="1"/>
          <p:nvPr/>
        </p:nvSpPr>
        <p:spPr>
          <a:xfrm>
            <a:off x="818878" y="3594123"/>
            <a:ext cx="3454183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(Tax Foundation, 202</a:t>
            </a:r>
            <a:r>
              <a:rPr lang="lv-LV" sz="1300" dirty="0">
                <a:solidFill>
                  <a:schemeClr val="bg1"/>
                </a:solidFill>
                <a:latin typeface="Montserrat" pitchFamily="2" charset="77"/>
              </a:rPr>
              <a:t>3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)</a:t>
            </a:r>
            <a:endParaRPr lang="en-LV"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1802-3D40-AEAD-2087-FCE48FB376CD}"/>
              </a:ext>
            </a:extLst>
          </p:cNvPr>
          <p:cNvSpPr txBox="1"/>
          <p:nvPr/>
        </p:nvSpPr>
        <p:spPr>
          <a:xfrm>
            <a:off x="730955" y="1773104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#2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E601CE8D-6364-318B-A7A8-C567E72288F4}"/>
              </a:ext>
            </a:extLst>
          </p:cNvPr>
          <p:cNvSpPr/>
          <p:nvPr/>
        </p:nvSpPr>
        <p:spPr>
          <a:xfrm rot="1351918">
            <a:off x="11346681" y="3933194"/>
            <a:ext cx="1794489" cy="1794489"/>
          </a:xfrm>
          <a:prstGeom prst="chord">
            <a:avLst>
              <a:gd name="adj1" fmla="val 4218684"/>
              <a:gd name="adj2" fmla="val 14678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" name="Chord 7">
            <a:extLst>
              <a:ext uri="{FF2B5EF4-FFF2-40B4-BE49-F238E27FC236}">
                <a16:creationId xmlns:a16="http://schemas.microsoft.com/office/drawing/2014/main" id="{737B5C9F-1860-D82C-F008-088D0C1D67CE}"/>
              </a:ext>
            </a:extLst>
          </p:cNvPr>
          <p:cNvSpPr/>
          <p:nvPr/>
        </p:nvSpPr>
        <p:spPr>
          <a:xfrm rot="17570915">
            <a:off x="4140248" y="-689547"/>
            <a:ext cx="1948380" cy="1948380"/>
          </a:xfrm>
          <a:prstGeom prst="chord">
            <a:avLst>
              <a:gd name="adj1" fmla="val 3007150"/>
              <a:gd name="adj2" fmla="val 158504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34149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5B2D691-C78B-1715-CA46-36C87E9C07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441639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B2D691-C78B-1715-CA46-36C87E9C0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Rigas Hydro Power Plant, Salaspils, LATVIA">
            <a:extLst>
              <a:ext uri="{FF2B5EF4-FFF2-40B4-BE49-F238E27FC236}">
                <a16:creationId xmlns:a16="http://schemas.microsoft.com/office/drawing/2014/main" id="{611AAB67-EB35-E204-5CB2-A1B55898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2484F2-BCCC-F182-6520-868FB3204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519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8459" y="563948"/>
            <a:ext cx="1736833" cy="23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D93655-54DD-D95C-C12E-F385D4CAF6B9}"/>
              </a:ext>
            </a:extLst>
          </p:cNvPr>
          <p:cNvSpPr txBox="1"/>
          <p:nvPr/>
        </p:nvSpPr>
        <p:spPr>
          <a:xfrm>
            <a:off x="786388" y="2987037"/>
            <a:ext cx="40723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In the EU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for share of renewable energy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3020-A395-31FE-06DE-A8D9A8C13760}"/>
              </a:ext>
            </a:extLst>
          </p:cNvPr>
          <p:cNvSpPr txBox="1"/>
          <p:nvPr/>
        </p:nvSpPr>
        <p:spPr>
          <a:xfrm>
            <a:off x="859540" y="4209465"/>
            <a:ext cx="3454183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(Eurostat, 202</a:t>
            </a:r>
            <a:r>
              <a:rPr lang="lv-LV" sz="1300" dirty="0">
                <a:solidFill>
                  <a:schemeClr val="bg1"/>
                </a:solidFill>
                <a:latin typeface="Montserrat" pitchFamily="2" charset="77"/>
              </a:rPr>
              <a:t>2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)</a:t>
            </a:r>
            <a:endParaRPr lang="en-LV"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1802-3D40-AEAD-2087-FCE48FB376CD}"/>
              </a:ext>
            </a:extLst>
          </p:cNvPr>
          <p:cNvSpPr txBox="1"/>
          <p:nvPr/>
        </p:nvSpPr>
        <p:spPr>
          <a:xfrm>
            <a:off x="786388" y="2335320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#3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775E1BAE-9E6F-00AD-BF92-A41E40ABDDD6}"/>
              </a:ext>
            </a:extLst>
          </p:cNvPr>
          <p:cNvSpPr/>
          <p:nvPr/>
        </p:nvSpPr>
        <p:spPr>
          <a:xfrm rot="17570915">
            <a:off x="2608547" y="-698934"/>
            <a:ext cx="1948380" cy="1948380"/>
          </a:xfrm>
          <a:prstGeom prst="chord">
            <a:avLst>
              <a:gd name="adj1" fmla="val 3007150"/>
              <a:gd name="adj2" fmla="val 158504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C63263F1-B007-EF35-4EDB-FB366025E4E8}"/>
              </a:ext>
            </a:extLst>
          </p:cNvPr>
          <p:cNvSpPr/>
          <p:nvPr/>
        </p:nvSpPr>
        <p:spPr>
          <a:xfrm rot="1351918">
            <a:off x="11346681" y="959123"/>
            <a:ext cx="1794489" cy="1794489"/>
          </a:xfrm>
          <a:prstGeom prst="chord">
            <a:avLst>
              <a:gd name="adj1" fmla="val 4218684"/>
              <a:gd name="adj2" fmla="val 14678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Chord 9">
            <a:extLst>
              <a:ext uri="{FF2B5EF4-FFF2-40B4-BE49-F238E27FC236}">
                <a16:creationId xmlns:a16="http://schemas.microsoft.com/office/drawing/2014/main" id="{D3D3132F-14BB-BBFC-C55A-455FDE0AD861}"/>
              </a:ext>
            </a:extLst>
          </p:cNvPr>
          <p:cNvSpPr/>
          <p:nvPr/>
        </p:nvSpPr>
        <p:spPr>
          <a:xfrm rot="6723461">
            <a:off x="10003606" y="5353868"/>
            <a:ext cx="1806540" cy="1806540"/>
          </a:xfrm>
          <a:prstGeom prst="chord">
            <a:avLst>
              <a:gd name="adj1" fmla="val 1478930"/>
              <a:gd name="adj2" fmla="val 174638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4DB6C-86FE-9CD7-3933-54DDEDB51E54}"/>
              </a:ext>
            </a:extLst>
          </p:cNvPr>
          <p:cNvSpPr txBox="1"/>
          <p:nvPr/>
        </p:nvSpPr>
        <p:spPr>
          <a:xfrm>
            <a:off x="786388" y="6004504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solidFill>
                  <a:schemeClr val="bg1"/>
                </a:solidFill>
                <a:latin typeface="Montserrat" pitchFamily="2" charset="77"/>
              </a:rPr>
              <a:t>Latvia is an inclusive, digitally advanced and cost-efficient EU country</a:t>
            </a:r>
            <a:endParaRPr lang="en-LV" sz="20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1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D8636-BC11-F348-0583-3DB20F3133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8792"/>
            <a:ext cx="12191999" cy="68492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EFA7-E5A0-B6EB-4C87-FCE2D2F4ECC3}"/>
              </a:ext>
            </a:extLst>
          </p:cNvPr>
          <p:cNvSpPr/>
          <p:nvPr/>
        </p:nvSpPr>
        <p:spPr>
          <a:xfrm>
            <a:off x="-2" y="-8792"/>
            <a:ext cx="12192000" cy="6858000"/>
          </a:xfrm>
          <a:prstGeom prst="rect">
            <a:avLst/>
          </a:prstGeom>
          <a:solidFill>
            <a:schemeClr val="accent6">
              <a:alpha val="5194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4ACD5-E269-F5AA-7C1C-2C94BDD51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265" y="369009"/>
            <a:ext cx="1736833" cy="2396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730955" y="6053403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solidFill>
                  <a:schemeClr val="bg1"/>
                </a:solidFill>
                <a:latin typeface="Montserrat" pitchFamily="2" charset="77"/>
              </a:rPr>
              <a:t>Latvia is an inclusive, digitally advanced, and cost-efficient EU country</a:t>
            </a:r>
            <a:endParaRPr lang="en-LV" sz="2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93655-54DD-D95C-C12E-F385D4CAF6B9}"/>
              </a:ext>
            </a:extLst>
          </p:cNvPr>
          <p:cNvSpPr txBox="1"/>
          <p:nvPr/>
        </p:nvSpPr>
        <p:spPr>
          <a:xfrm>
            <a:off x="818878" y="2288934"/>
            <a:ext cx="519505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With the highest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women inventor rate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in Europe – 30.6%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3020-A395-31FE-06DE-A8D9A8C13760}"/>
              </a:ext>
            </a:extLst>
          </p:cNvPr>
          <p:cNvSpPr txBox="1"/>
          <p:nvPr/>
        </p:nvSpPr>
        <p:spPr>
          <a:xfrm>
            <a:off x="818878" y="3594123"/>
            <a:ext cx="3454183" cy="463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(European Patent Office</a:t>
            </a:r>
            <a:r>
              <a:rPr lang="lv-LV" sz="1300" dirty="0">
                <a:solidFill>
                  <a:schemeClr val="bg1"/>
                </a:solidFill>
                <a:latin typeface="Montserrat" pitchFamily="2" charset="77"/>
              </a:rPr>
              <a:t>, 2022</a:t>
            </a:r>
            <a:r>
              <a:rPr lang="en-GB" sz="1300" dirty="0">
                <a:solidFill>
                  <a:schemeClr val="bg1"/>
                </a:solidFill>
                <a:latin typeface="Montserrat" pitchFamily="2" charset="77"/>
              </a:rPr>
              <a:t>)</a:t>
            </a:r>
            <a:endParaRPr lang="en-LV" sz="13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11802-3D40-AEAD-2087-FCE48FB376CD}"/>
              </a:ext>
            </a:extLst>
          </p:cNvPr>
          <p:cNvSpPr txBox="1"/>
          <p:nvPr/>
        </p:nvSpPr>
        <p:spPr>
          <a:xfrm>
            <a:off x="730955" y="1773104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#1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A38BB0B7-250F-3738-843E-ABB662088BB2}"/>
              </a:ext>
            </a:extLst>
          </p:cNvPr>
          <p:cNvSpPr/>
          <p:nvPr/>
        </p:nvSpPr>
        <p:spPr>
          <a:xfrm rot="17570915">
            <a:off x="4140248" y="-689547"/>
            <a:ext cx="1948380" cy="1948380"/>
          </a:xfrm>
          <a:prstGeom prst="chord">
            <a:avLst>
              <a:gd name="adj1" fmla="val 3007150"/>
              <a:gd name="adj2" fmla="val 158504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8925A6FE-B6E2-D5D9-AA95-F8D9F0957A52}"/>
              </a:ext>
            </a:extLst>
          </p:cNvPr>
          <p:cNvSpPr/>
          <p:nvPr/>
        </p:nvSpPr>
        <p:spPr>
          <a:xfrm rot="1351918">
            <a:off x="11346681" y="3933194"/>
            <a:ext cx="1794489" cy="1794489"/>
          </a:xfrm>
          <a:prstGeom prst="chord">
            <a:avLst>
              <a:gd name="adj1" fmla="val 4218684"/>
              <a:gd name="adj2" fmla="val 14678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98828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D9F30E-D7CF-F031-CAA1-52F1BAC6A43E}"/>
              </a:ext>
            </a:extLst>
          </p:cNvPr>
          <p:cNvSpPr txBox="1"/>
          <p:nvPr/>
        </p:nvSpPr>
        <p:spPr>
          <a:xfrm>
            <a:off x="651824" y="5685075"/>
            <a:ext cx="10396333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20"/>
              </a:lnSpc>
            </a:pPr>
            <a:r>
              <a:rPr lang="en-GB" sz="2000" b="1" dirty="0">
                <a:latin typeface="Montserrat" pitchFamily="2" charset="77"/>
              </a:rPr>
              <a:t>Latvia is an inclusive, digitally advanced, and cost-efficient EU country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FBF1F-DEC9-18FD-B37F-0AAF533AF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268" y="488850"/>
            <a:ext cx="1736835" cy="239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D1A76-C8DA-DA9C-B189-659BB55775BC}"/>
              </a:ext>
            </a:extLst>
          </p:cNvPr>
          <p:cNvSpPr txBox="1"/>
          <p:nvPr/>
        </p:nvSpPr>
        <p:spPr>
          <a:xfrm>
            <a:off x="739747" y="3176980"/>
            <a:ext cx="1010116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Digital ID for signing documents </a:t>
            </a:r>
          </a:p>
          <a:p>
            <a:pPr>
              <a:lnSpc>
                <a:spcPts val="3420"/>
              </a:lnSpc>
            </a:pPr>
            <a:r>
              <a:rPr lang="en-GB" sz="3100" b="1" dirty="0">
                <a:solidFill>
                  <a:schemeClr val="accent1"/>
                </a:solidFill>
                <a:latin typeface="Montserrat" pitchFamily="2" charset="77"/>
              </a:rPr>
              <a:t>and remote access to 120+ government services</a:t>
            </a:r>
            <a:endParaRPr lang="en-LV" sz="31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E3FB9-7D11-FEBE-77C1-991FB342382E}"/>
              </a:ext>
            </a:extLst>
          </p:cNvPr>
          <p:cNvSpPr txBox="1"/>
          <p:nvPr/>
        </p:nvSpPr>
        <p:spPr>
          <a:xfrm>
            <a:off x="651824" y="2661150"/>
            <a:ext cx="318162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GB" sz="13000" b="1" dirty="0">
                <a:solidFill>
                  <a:schemeClr val="accent1"/>
                </a:solidFill>
                <a:latin typeface="Montserrat" pitchFamily="2" charset="77"/>
              </a:rPr>
              <a:t>eID</a:t>
            </a:r>
            <a:endParaRPr lang="en-LV" sz="130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440C1A52-8367-54B5-9300-51023EB33983}"/>
              </a:ext>
            </a:extLst>
          </p:cNvPr>
          <p:cNvSpPr/>
          <p:nvPr/>
        </p:nvSpPr>
        <p:spPr>
          <a:xfrm rot="17570915">
            <a:off x="2411826" y="-597691"/>
            <a:ext cx="1926299" cy="1926299"/>
          </a:xfrm>
          <a:prstGeom prst="chord">
            <a:avLst>
              <a:gd name="adj1" fmla="val 2659600"/>
              <a:gd name="adj2" fmla="val 162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3A0912A3-B920-2CFE-B9ED-5C520BAD5CE8}"/>
              </a:ext>
            </a:extLst>
          </p:cNvPr>
          <p:cNvSpPr/>
          <p:nvPr/>
        </p:nvSpPr>
        <p:spPr>
          <a:xfrm rot="6791637">
            <a:off x="10041619" y="5844740"/>
            <a:ext cx="1787706" cy="1787706"/>
          </a:xfrm>
          <a:prstGeom prst="chord">
            <a:avLst>
              <a:gd name="adj1" fmla="val 2609723"/>
              <a:gd name="adj2" fmla="val 1620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793339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IS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E5C0"/>
      </a:accent1>
      <a:accent2>
        <a:srgbClr val="D6ECED"/>
      </a:accent2>
      <a:accent3>
        <a:srgbClr val="93E2C2"/>
      </a:accent3>
      <a:accent4>
        <a:srgbClr val="CCCCCC"/>
      </a:accent4>
      <a:accent5>
        <a:srgbClr val="DAEBEC"/>
      </a:accent5>
      <a:accent6>
        <a:srgbClr val="28282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6319</TotalTime>
  <Words>1265</Words>
  <Application>Microsoft Office PowerPoint</Application>
  <PresentationFormat>Widescreen</PresentationFormat>
  <Paragraphs>277</Paragraphs>
  <Slides>38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Montserrat</vt:lpstr>
      <vt:lpstr>Arial</vt:lpstr>
      <vt:lpstr>Segoe UI</vt:lpstr>
      <vt:lpstr>Calibri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Anna Āboliņa</cp:lastModifiedBy>
  <cp:revision>87</cp:revision>
  <dcterms:created xsi:type="dcterms:W3CDTF">2023-09-14T11:54:20Z</dcterms:created>
  <dcterms:modified xsi:type="dcterms:W3CDTF">2024-08-19T11:55:59Z</dcterms:modified>
</cp:coreProperties>
</file>