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2" r:id="rId9"/>
    <p:sldId id="293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9144000" cy="5143500" type="screen16x9"/>
  <p:notesSz cx="6858000" cy="9144000"/>
  <p:embeddedFontLst>
    <p:embeddedFont>
      <p:font typeface="Montserrat" pitchFamily="2" charset="77"/>
      <p:regular r:id="rId40"/>
      <p:bold r:id="rId41"/>
      <p:italic r:id="rId42"/>
      <p:boldItalic r:id="rId43"/>
    </p:embeddedFont>
    <p:embeddedFont>
      <p:font typeface="Montserrat SemiBold" panose="020F050202020403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menaT" initials="K" lastIdx="4" clrIdx="0">
    <p:extLst>
      <p:ext uri="{19B8F6BF-5375-455C-9EA6-DF929625EA0E}">
        <p15:presenceInfo xmlns:p15="http://schemas.microsoft.com/office/powerpoint/2012/main" userId="Karmena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EC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13"/>
    <p:restoredTop sz="95940"/>
  </p:normalViewPr>
  <p:slideViewPr>
    <p:cSldViewPr snapToGrid="0">
      <p:cViewPr varScale="1">
        <p:scale>
          <a:sx n="115" d="100"/>
          <a:sy n="115" d="100"/>
        </p:scale>
        <p:origin x="192" y="8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83aaa9dd2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83aaa9dd2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83aaa9dd2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83aaa9dd2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Pioneering Latvian contemporary design, iconic cubist and constructivist </a:t>
            </a:r>
            <a:r>
              <a:rPr lang="en-GB" sz="1100" dirty="0" err="1">
                <a:solidFill>
                  <a:schemeClr val="tx1"/>
                </a:solidFill>
                <a:latin typeface="Montserrat" pitchFamily="2" charset="77"/>
              </a:rPr>
              <a:t>Suta</a:t>
            </a: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 advocated that Latvian art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maintain its distinctive essence</a:t>
            </a: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 while embracing global trends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His porcelain collection "Weddings" serves as a hymn to the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spiritual strength of the Latvian people</a:t>
            </a: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, celebrating the joy and beauty of ancient traditions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Roman’s porcelain painting workshop, </a:t>
            </a:r>
            <a:r>
              <a:rPr lang="en-GB" sz="1100" dirty="0" err="1">
                <a:solidFill>
                  <a:schemeClr val="tx1"/>
                </a:solidFill>
                <a:latin typeface="Montserrat" pitchFamily="2" charset="77"/>
              </a:rPr>
              <a:t>Baltars</a:t>
            </a: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, stands firmly in the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Latvian cultural canon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83aaa9dd2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83aaa9dd2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83aaa9dd2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83aaa9dd2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3aaa9dd26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83aaa9dd26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influential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abstract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expressionist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painter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best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known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large-scale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rectangular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color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fields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. 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“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Orange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Red,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Yellow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”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sold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$87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million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2012 set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world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auction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record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contemporary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work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art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world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auction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record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artist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83aaa9dd2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83aaa9dd2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83aaa9dd26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83aaa9dd26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A prominent Latvian painter embodies the resilient and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timeless  image of Latvian woman. 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 err="1">
                <a:solidFill>
                  <a:schemeClr val="tx1"/>
                </a:solidFill>
                <a:latin typeface="Montserrat" pitchFamily="2" charset="77"/>
              </a:rPr>
              <a:t>Skulme</a:t>
            </a: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 influenced the art landscape of post-war Latvia and our country’s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fight for independence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Her strength and wisdom are fundamental values of every Latvian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83aaa9dd26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83aaa9dd26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83aaa9dd26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83aaa9dd26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Now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based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New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York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Vija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celebrated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stunning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photo-realistic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paintings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and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drawings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. </a:t>
            </a: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Celmins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'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works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rank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top 10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most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expensive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among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living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female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artists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worldwide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"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When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I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came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to America, I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didn't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speak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the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language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. I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drew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all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the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time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in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school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until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I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learned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to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speak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.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Everyone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at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school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said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, «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That's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the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drawer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,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that's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i="1" dirty="0" err="1">
                <a:solidFill>
                  <a:schemeClr val="accent4"/>
                </a:solidFill>
                <a:latin typeface="Montserrat" pitchFamily="2" charset="77"/>
              </a:rPr>
              <a:t>the</a:t>
            </a:r>
            <a:r>
              <a:rPr lang="lv-LV" sz="1100" b="1" i="1" dirty="0">
                <a:solidFill>
                  <a:schemeClr val="accent4"/>
                </a:solidFill>
                <a:latin typeface="Montserrat" pitchFamily="2" charset="77"/>
              </a:rPr>
              <a:t> artist.»"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83aaa9dd2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83aaa9dd26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83aaa9dd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83aaa9dd2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dirty="0">
                <a:solidFill>
                  <a:schemeClr val="bg1"/>
                </a:solidFill>
                <a:latin typeface="Montserrat" pitchFamily="2" charset="77"/>
              </a:rPr>
              <a:t>From a </a:t>
            </a:r>
            <a:r>
              <a:rPr lang="en-US" sz="1100" dirty="0">
                <a:solidFill>
                  <a:schemeClr val="accent4"/>
                </a:solidFill>
                <a:latin typeface="Montserrat" pitchFamily="2" charset="77"/>
              </a:rPr>
              <a:t>vibrant contemporary art scene to the grandeur of classical music</a:t>
            </a:r>
            <a:r>
              <a:rPr lang="en-US" sz="1100" b="0" dirty="0">
                <a:solidFill>
                  <a:schemeClr val="bg1"/>
                </a:solidFill>
                <a:latin typeface="Montserrat" pitchFamily="2" charset="77"/>
              </a:rPr>
              <a:t>, Latvia proudly showcases wealth of world-renowned artists, musicians, opera singers, and conductors.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83aaa9dd2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83aaa9dd26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moving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image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– performance,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film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video – serves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primary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medium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expressive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form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. </a:t>
            </a: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Neiburga's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art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deeply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inspired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by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real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life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– to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create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it,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becomes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taxi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driver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documentary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filmmaker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singer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set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designer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even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shoe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selle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83aaa9dd26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83aaa9dd26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83aaa9dd26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83aaa9dd26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Maestro's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more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than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2400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songs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concerts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films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choirs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performances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have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both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democratic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and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elitist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touches</a:t>
            </a:r>
            <a:endParaRPr lang="lv-LV" sz="1100" b="1" dirty="0">
              <a:solidFill>
                <a:schemeClr val="accent4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most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popular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Latvian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song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all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time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"Dāvāja Māriņa"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premiered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39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years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ago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sung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more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than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10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countries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sing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Maestro’s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songs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everywhere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-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from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campfires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to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official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events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. Even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Riga's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Old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Town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clock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plays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the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Maestro's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melody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83aaa9dd26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83aaa9dd26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Co-founder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Alliance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Women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Film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Composers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Lolita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challenged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the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male-dominated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Hollywood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music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industry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became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film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composer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over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18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Hollywood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feature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films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21 TV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series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animated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films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commercials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been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honored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with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prestigious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Emmy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award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“Batman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Beyond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”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Grammy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2022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music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production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83aaa9dd2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83aaa9dd2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Praised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"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phenomenon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" 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(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conductor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Paavo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Jarvi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), 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“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inspired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”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(BBC), 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"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superb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" 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(American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Record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Guide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),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"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one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of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the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greatest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pianists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of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the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young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generation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" 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(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Piano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News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). </a:t>
            </a: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Vestard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showcases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versatility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through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competitions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collaborations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with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prestigious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orchestras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entirely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improvised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solo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concerts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83aaa9dd26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83aaa9dd26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(Maris)</a:t>
            </a: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Cited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one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world’s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greatest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conductors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Mariss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worked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with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Oslo,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London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Boston,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Amsterdam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Bavarian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Pittsburgh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Symphony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Orchestras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Credited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190+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records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awarded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with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many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prestigious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awards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incl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.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Grammy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Siemens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Music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Prize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(Andris)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Currently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music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director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Boston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Symphony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Orchestra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Andris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famous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accentuating the contemporaneity</a:t>
            </a: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 of well-known classical composers. </a:t>
            </a: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83aaa9dd26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83aaa9dd26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Recognized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one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most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performed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choral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composers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world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Eriks’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music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resonates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daily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across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globe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composer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with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Nordic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inspiration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cherishes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textures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of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his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home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country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. </a:t>
            </a: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en-US" sz="1100" dirty="0">
                <a:solidFill>
                  <a:schemeClr val="tx1"/>
                </a:solidFill>
                <a:latin typeface="Montserrat" pitchFamily="2" charset="77"/>
              </a:rPr>
              <a:t>A </a:t>
            </a:r>
            <a:r>
              <a:rPr lang="en-US" sz="1100" b="1" dirty="0">
                <a:solidFill>
                  <a:schemeClr val="accent4"/>
                </a:solidFill>
                <a:latin typeface="Montserrat" pitchFamily="2" charset="77"/>
              </a:rPr>
              <a:t>pillar of choral culture</a:t>
            </a:r>
            <a:r>
              <a:rPr lang="en-US" sz="1100" dirty="0">
                <a:solidFill>
                  <a:schemeClr val="tx1"/>
                </a:solidFill>
                <a:latin typeface="Montserrat" pitchFamily="2" charset="77"/>
              </a:rPr>
              <a:t>, Maris has the power to emotionally sway and deeply touch</a:t>
            </a: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en-US" sz="1100" dirty="0">
                <a:solidFill>
                  <a:schemeClr val="tx1"/>
                </a:solidFill>
                <a:latin typeface="Montserrat" pitchFamily="2" charset="77"/>
              </a:rPr>
              <a:t>He garnered </a:t>
            </a:r>
            <a:r>
              <a:rPr lang="en-US" sz="1100" b="1" dirty="0">
                <a:solidFill>
                  <a:schemeClr val="accent4"/>
                </a:solidFill>
                <a:latin typeface="Montserrat" pitchFamily="2" charset="77"/>
              </a:rPr>
              <a:t>worldwide acclaim</a:t>
            </a:r>
            <a:r>
              <a:rPr lang="en-US" sz="1100" dirty="0">
                <a:solidFill>
                  <a:schemeClr val="tx1"/>
                </a:solidFill>
                <a:latin typeface="Montserrat" pitchFamily="2" charset="77"/>
              </a:rPr>
              <a:t>, winning 60 national and international competitions.</a:t>
            </a:r>
            <a:endParaRPr lang="lv-LV" sz="1100" b="1" dirty="0">
              <a:solidFill>
                <a:schemeClr val="tx1"/>
              </a:solidFill>
              <a:latin typeface="Montserrat" pitchFamily="2" charset="7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accent4"/>
                </a:solidFill>
                <a:latin typeface="Montserrat" pitchFamily="2" charset="77"/>
              </a:rPr>
              <a:t>"The choir sings, and I see tears, and people in the hall are crying too” – Maris</a:t>
            </a:r>
            <a:endParaRPr lang="en-LV" sz="1100" b="1" i="1" dirty="0">
              <a:solidFill>
                <a:schemeClr val="accent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83aaa9dd2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83aaa9dd2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dirty="0"/>
              <a:t>Vineta</a:t>
            </a: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An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acclaimed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violinist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Vineta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one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greatest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gems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Latvian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classical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music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made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history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becoming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the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first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woman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in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141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years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to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hold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first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concertmaster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position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prestigious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Berliner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Philharmoniker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A UN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Goodwill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Ambassador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Gidon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aims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to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champion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new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artists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contemporary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composers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fosters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young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musicians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from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Baltic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States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orchestra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“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Kremerata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Baltica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dirty="0" err="1"/>
              <a:t>Gidon</a:t>
            </a:r>
            <a:endParaRPr lang="lv-LV" dirty="0"/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A UN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Goodwill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Ambassador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Gidon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aims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to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champion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new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artists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contemporary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composers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fosters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young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musicians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from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Baltic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States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orchestra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“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Kremerata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Baltica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83aaa9dd26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83aaa9dd26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83aaa9dd26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83aaa9dd26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Riga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gave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world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Mikhail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Baryshnikov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immensely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popular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ballet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star,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influencer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to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generations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of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dancers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globally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Not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meeting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ballet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physical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standards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Baryshnikov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compensated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with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extraordinary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technical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prowess</a:t>
            </a:r>
            <a:endParaRPr lang="lv-LV" sz="1100" b="1" dirty="0">
              <a:solidFill>
                <a:schemeClr val="accent4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Having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fled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Soviet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Union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became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voice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of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consicousness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generation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pPr>
            <a:r>
              <a:rPr lang="en-US" sz="1100" b="1" i="1" dirty="0">
                <a:solidFill>
                  <a:schemeClr val="accent4"/>
                </a:solidFill>
                <a:latin typeface="Montserrat" pitchFamily="2" charset="77"/>
              </a:rPr>
              <a:t>“I do not try to dance better than anyone else. I only try to dance better than myself” </a:t>
            </a:r>
            <a:endParaRPr lang="en-GB" sz="1100" b="1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83aaa9dd2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83aaa9dd2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dirty="0">
                <a:solidFill>
                  <a:schemeClr val="bg1"/>
                </a:solidFill>
                <a:latin typeface="Montserrat" pitchFamily="2" charset="77"/>
              </a:rPr>
              <a:t>These stories reveal the success equation of </a:t>
            </a:r>
            <a:r>
              <a:rPr lang="en-US" sz="1100" dirty="0">
                <a:solidFill>
                  <a:schemeClr val="accent4"/>
                </a:solidFill>
                <a:latin typeface="Montserrat" pitchFamily="2" charset="77"/>
              </a:rPr>
              <a:t>focus on the mission</a:t>
            </a:r>
            <a:r>
              <a:rPr lang="en-US" sz="1100" b="0" dirty="0">
                <a:solidFill>
                  <a:schemeClr val="bg1"/>
                </a:solidFill>
                <a:latin typeface="Montserrat" pitchFamily="2" charset="77"/>
              </a:rPr>
              <a:t>, ability to </a:t>
            </a:r>
            <a:r>
              <a:rPr lang="en-US" sz="1100" dirty="0">
                <a:solidFill>
                  <a:schemeClr val="accent4"/>
                </a:solidFill>
                <a:latin typeface="Montserrat" pitchFamily="2" charset="77"/>
              </a:rPr>
              <a:t>face any challenge</a:t>
            </a:r>
            <a:r>
              <a:rPr lang="en-US" sz="1100" b="0" dirty="0">
                <a:solidFill>
                  <a:schemeClr val="bg1"/>
                </a:solidFill>
                <a:latin typeface="Montserrat" pitchFamily="2" charset="77"/>
              </a:rPr>
              <a:t>, </a:t>
            </a:r>
            <a:r>
              <a:rPr lang="en-US" sz="1100" dirty="0">
                <a:solidFill>
                  <a:schemeClr val="accent4"/>
                </a:solidFill>
                <a:latin typeface="Montserrat" pitchFamily="2" charset="77"/>
              </a:rPr>
              <a:t>connect</a:t>
            </a:r>
            <a:r>
              <a:rPr lang="en-US" sz="1100" b="0" dirty="0">
                <a:solidFill>
                  <a:schemeClr val="bg1"/>
                </a:solidFill>
                <a:latin typeface="Montserrat" pitchFamily="2" charset="77"/>
              </a:rPr>
              <a:t> with other talents and industries, and </a:t>
            </a:r>
            <a:r>
              <a:rPr lang="en-US" sz="1100" dirty="0">
                <a:solidFill>
                  <a:schemeClr val="accent4"/>
                </a:solidFill>
                <a:latin typeface="Montserrat" pitchFamily="2" charset="77"/>
              </a:rPr>
              <a:t>tirelessly test </a:t>
            </a:r>
            <a:r>
              <a:rPr lang="en-US" sz="1100" b="0" dirty="0">
                <a:solidFill>
                  <a:schemeClr val="bg1"/>
                </a:solidFill>
                <a:latin typeface="Montserrat" pitchFamily="2" charset="77"/>
              </a:rPr>
              <a:t>and create.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83aaa9dd26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83aaa9dd26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Alvis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theatre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director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prominent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figure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Latvian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culture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society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master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to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illuminate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the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essence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of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every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Latvian</a:t>
            </a:r>
            <a:endParaRPr lang="lv-LV" sz="1100" b="1" dirty="0">
              <a:solidFill>
                <a:schemeClr val="accent4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ability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to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capture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everyday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ordinary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life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earned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him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recognition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one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Europe's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most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visible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advocates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contemporary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theatre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pPr>
            <a:r>
              <a:rPr lang="en-US" sz="1100" b="1" i="1" dirty="0">
                <a:solidFill>
                  <a:schemeClr val="accent4"/>
                </a:solidFill>
                <a:latin typeface="Montserrat" pitchFamily="2" charset="77"/>
              </a:rPr>
              <a:t>"...national identity is hardly established through ideology. It arises through emotions, nature, intonations, and overall mentality. It reaches us through senses - through sound, sight, taste.”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83aaa9dd26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83aaa9dd26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1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Elina </a:t>
            </a:r>
            <a:r>
              <a:rPr lang="en-GB" sz="11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Garanca</a:t>
            </a:r>
            <a:r>
              <a:rPr lang="en-GB" sz="11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is one of today's most coveted opera singers with exceptional mezzo-soprano voice and talent for portraying diverse dramatic characters. “I never wanted to be a soprano. I don’t want to be dying every night… mezzos have such fun: we get to play all the witches and bitches,” E.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Garanca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describes her stage life, admired by critics and opera lovers in the world's leading opera houses, the Metropolitan Opera and Vienna State Opera among them. </a:t>
            </a:r>
            <a:endParaRPr lang="en-LV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dirty="0"/>
              <a:t>(</a:t>
            </a:r>
            <a:r>
              <a:rPr lang="lv-LV" dirty="0" err="1"/>
              <a:t>Kristine</a:t>
            </a:r>
            <a:r>
              <a:rPr lang="lv-LV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Puccini voice - that’s how international music critics describe </a:t>
            </a:r>
            <a:r>
              <a:rPr lang="en-GB" sz="11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Kristine Opolais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unmatched lyric soprano. </a:t>
            </a:r>
            <a:b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"She creates characters with the lithe beauty of a wild animal, fabulous passion and a melting, burnished, gripping sound,” critics also say about her. </a:t>
            </a:r>
            <a:b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K.Opolais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holds a remarkable record – Opolais made her debut in two roles in a single day at the Metropolitan Opera in New York.  One of our three opera divas or "a Bounty of Latvian Performers" (The Wall Street Journal) along with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E.Garanča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and M. Rebeka.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dirty="0"/>
              <a:t>(Marina)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“A big, bright voice!” – that’s what “The New York Times” writes about her. Considered to be one of the best voice for Rossini or Rossinian singer in the world </a:t>
            </a:r>
            <a:r>
              <a:rPr lang="en-GB" sz="11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Marina Rebeka,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a Latvian soprano, specialises in the classic repertoire of 19th-century Italian and French operas. Marina continues to captivate audiences with leading roles at esteemed venues like the Vienna State Opera, Metropolitan Opera, and the Latvian National Opera.</a:t>
            </a:r>
            <a:b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Marina Rebeka is one of Latvia's golden trio of opera singers, conquering the world's most significant stages alongside E.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Garanča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and K. Opolais.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lv-LV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83aaa9dd26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83aaa9dd26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83aaa9dd26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83aaa9dd26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Rainis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remarkable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Latvian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poet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,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playwright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,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journalist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,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philosopher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,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and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politician</a:t>
            </a:r>
            <a:endParaRPr lang="lv-LV" sz="1100" b="1" dirty="0">
              <a:solidFill>
                <a:schemeClr val="accent4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Rainis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challenged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and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enriched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Latvian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language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: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poetic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Latvian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versions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such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words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love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,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ardor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,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and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freedom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were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created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Rainis</a:t>
            </a: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shaped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culture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and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national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identity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of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Latvians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introducing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literary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model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hero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who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sacrifices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himself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well-being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survival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people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83aaa9dd26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83aaa9dd26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1918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Zigfrids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Anna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Meierovics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Latvia's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esteemed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first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foreign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minister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fighting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recognition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Latvia's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independence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visited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global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leaders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many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countries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taking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best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samples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of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Latvian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artwork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with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him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Throughout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all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life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had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been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tirelessly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championing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Latvia's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interests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83aaa9dd26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83aaa9dd26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Respected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global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leader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who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helped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Latvia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get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EU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and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NATO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membership</a:t>
            </a:r>
            <a:endParaRPr lang="lv-LV" sz="1100" b="1" dirty="0">
              <a:solidFill>
                <a:schemeClr val="accent4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skillfully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united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nation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around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shared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ideas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and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cultural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values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nurturing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strong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national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identity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pPr>
            <a:r>
              <a:rPr lang="en-US" sz="1100" b="1" i="1" dirty="0">
                <a:solidFill>
                  <a:schemeClr val="accent4"/>
                </a:solidFill>
                <a:latin typeface="Montserrat" pitchFamily="2" charset="77"/>
              </a:rPr>
              <a:t>“With determination and ideas, we attract supporters and allies. With indifference and apathy – we lose them”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8411dfc31d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8411dfc31d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A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world-renowned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architect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Gunars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true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master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light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volume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reflections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illumination</a:t>
            </a:r>
            <a:endParaRPr lang="lv-LV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Internationally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Birkerts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known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for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such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notable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designs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Corning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Museum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Glass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Marquette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Plaza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Kemper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Museum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Contemporary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Art,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U.S.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Embassy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Caracas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.</a:t>
            </a:r>
          </a:p>
          <a:p>
            <a:pPr marL="342900" indent="-342900" hangingPunct="1">
              <a:buFont typeface="Arial" panose="020B0604020202020204" pitchFamily="34" charset="0"/>
              <a:buChar char="•"/>
              <a:defRPr sz="2000"/>
            </a:pP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gifted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his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homeland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Latvia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the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remarkable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creation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of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the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National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Library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of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Latvia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an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expressive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modernist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masterpiece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infused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dirty="0" err="1">
                <a:solidFill>
                  <a:schemeClr val="tx1"/>
                </a:solidFill>
                <a:latin typeface="Montserrat" pitchFamily="2" charset="77"/>
              </a:rPr>
              <a:t>with</a:t>
            </a:r>
            <a:r>
              <a:rPr lang="lv-LV" sz="11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symbolism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and</a:t>
            </a:r>
            <a:r>
              <a:rPr lang="lv-LV" sz="1100" b="1" dirty="0">
                <a:solidFill>
                  <a:schemeClr val="accent4"/>
                </a:solidFill>
                <a:latin typeface="Montserrat" pitchFamily="2" charset="77"/>
              </a:rPr>
              <a:t> </a:t>
            </a:r>
            <a:r>
              <a:rPr lang="lv-LV" sz="1100" b="1" dirty="0" err="1">
                <a:solidFill>
                  <a:schemeClr val="accent4"/>
                </a:solidFill>
                <a:latin typeface="Montserrat" pitchFamily="2" charset="77"/>
              </a:rPr>
              <a:t>significance</a:t>
            </a:r>
            <a:endParaRPr lang="lv-LV" sz="1100" b="1" dirty="0">
              <a:solidFill>
                <a:schemeClr val="accent4"/>
              </a:solidFill>
              <a:latin typeface="Montserrat" pitchFamily="2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8411dfc31d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8411dfc31d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83aaa9dd2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83aaa9dd2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83aaa9dd2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83aaa9dd2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83aaa9dd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83aaa9dd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A trailblazing Latvian painter who </a:t>
            </a:r>
            <a:r>
              <a:rPr lang="en-US" sz="1100" b="1" dirty="0">
                <a:solidFill>
                  <a:schemeClr val="accent4"/>
                </a:solidFill>
                <a:latin typeface="Montserrat" pitchFamily="2" charset="77"/>
              </a:rPr>
              <a:t>embraced photography early on</a:t>
            </a:r>
            <a:r>
              <a:rPr lang="en-US" sz="1100" dirty="0">
                <a:solidFill>
                  <a:schemeClr val="tx1"/>
                </a:solidFill>
                <a:latin typeface="Montserrat" pitchFamily="2" charset="77"/>
              </a:rPr>
              <a:t>, capturing the essence of his homeland, its people, and its inspiring nature.</a:t>
            </a:r>
            <a:endParaRPr lang="en-GB" sz="1100" dirty="0">
              <a:solidFill>
                <a:schemeClr val="tx1"/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He founded an art group called the Dwarf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that kickstarted the entire Latvian school of national painting </a:t>
            </a: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back in the 19</a:t>
            </a:r>
            <a:r>
              <a:rPr lang="en-GB" sz="1100" baseline="30000" dirty="0">
                <a:solidFill>
                  <a:schemeClr val="tx1"/>
                </a:solidFill>
                <a:latin typeface="Montserrat" pitchFamily="2" charset="77"/>
              </a:rPr>
              <a:t>th</a:t>
            </a: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 century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83aaa9dd2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83aaa9dd2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Latvians say: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"</a:t>
            </a:r>
            <a:r>
              <a:rPr lang="en-GB" sz="1100" b="1" dirty="0" err="1">
                <a:solidFill>
                  <a:schemeClr val="accent4"/>
                </a:solidFill>
                <a:latin typeface="Montserrat" pitchFamily="2" charset="77"/>
              </a:rPr>
              <a:t>Purvitis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 is us!” </a:t>
            </a: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- a genius landscape painter became a symbol of national identity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He challenged the endless fields and plains of Latvia and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turned them into icons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He shaped art institutions and left a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lasting cultural legacy 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During the late 1930s, he held around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1000 of his own artworks </a:t>
            </a: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in his studio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83aaa9dd2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83aaa9dd2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Latvians say: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"</a:t>
            </a:r>
            <a:r>
              <a:rPr lang="en-GB" sz="1100" b="1" dirty="0" err="1">
                <a:solidFill>
                  <a:schemeClr val="accent4"/>
                </a:solidFill>
                <a:latin typeface="Montserrat" pitchFamily="2" charset="77"/>
              </a:rPr>
              <a:t>Purvitis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 is us!” </a:t>
            </a: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- a genius landscape painter became a symbol of national identity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He challenged the endless fields and plains of Latvia and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turned them into icons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He shaped art institutions and left a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lasting cultural legacy 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During the late 1930s, he held around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1000 of his own artworks </a:t>
            </a: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in his studio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4309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83aaa9dd2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83aaa9dd2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Latvians say: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"</a:t>
            </a:r>
            <a:r>
              <a:rPr lang="en-GB" sz="1100" b="1" dirty="0" err="1">
                <a:solidFill>
                  <a:schemeClr val="accent4"/>
                </a:solidFill>
                <a:latin typeface="Montserrat" pitchFamily="2" charset="77"/>
              </a:rPr>
              <a:t>Purvitis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 is us!” </a:t>
            </a: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- a genius landscape painter became a symbol of national identity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He challenged the endless fields and plains of Latvia and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turned them into icons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He shaped art institutions and left a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lasting cultural legacy 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pP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During the late 1930s, he held around </a:t>
            </a:r>
            <a:r>
              <a:rPr lang="en-GB" sz="1100" b="1" dirty="0">
                <a:solidFill>
                  <a:schemeClr val="accent4"/>
                </a:solidFill>
                <a:latin typeface="Montserrat" pitchFamily="2" charset="77"/>
              </a:rPr>
              <a:t>1000 of his own artworks </a:t>
            </a:r>
            <a:r>
              <a:rPr lang="en-GB" sz="1100" dirty="0">
                <a:solidFill>
                  <a:schemeClr val="tx1"/>
                </a:solidFill>
                <a:latin typeface="Montserrat" pitchFamily="2" charset="77"/>
              </a:rPr>
              <a:t>in his studio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2159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hyperlink" Target="https://youtu.be/k5jw1PIGDEU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7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outu.be/Z54XNJivHOs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outu.be/nH9pU7z1NVk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hyperlink" Target="https://youtu.be/0QsaPvrT-40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hyperlink" Target="https://youtu.be/BttMcFtNe8k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hyperlink" Target="https://youtu.be/1DfnLjpgxZA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image" Target="../media/image50.png"/><Relationship Id="rId9" Type="http://schemas.openxmlformats.org/officeDocument/2006/relationships/hyperlink" Target="http://www.youtube.com/watch?v=VGIGkMQAJ5U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3.png"/><Relationship Id="rId7" Type="http://schemas.openxmlformats.org/officeDocument/2006/relationships/hyperlink" Target="https://youtu.be/vCsEVsdTi0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7.png"/><Relationship Id="rId9" Type="http://schemas.openxmlformats.org/officeDocument/2006/relationships/hyperlink" Target="https://youtu.be/jWfRsW_G5d0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hyperlink" Target="https://youtu.be/k5-JM54JGGg" TargetMode="Externa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hyperlink" Target="https://youtu.be/2-MfoBNhQvw" TargetMode="Externa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7.png"/><Relationship Id="rId7" Type="http://schemas.openxmlformats.org/officeDocument/2006/relationships/hyperlink" Target="https://youtu.be/TBY9-h9iwhI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hyperlink" Target="https://youtu.be/rtBPD95zBYE" TargetMode="External"/><Relationship Id="rId4" Type="http://schemas.openxmlformats.org/officeDocument/2006/relationships/image" Target="../media/image60.png"/><Relationship Id="rId9" Type="http://schemas.openxmlformats.org/officeDocument/2006/relationships/hyperlink" Target="https://youtu.be/XxMjWsYjgsU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outu.be/PtN-YnLr-z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4075" y="560150"/>
            <a:ext cx="2026848" cy="90565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2479597" y="2571753"/>
            <a:ext cx="34872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 b="1" i="1" dirty="0">
                <a:solidFill>
                  <a:srgbClr val="77E5C0"/>
                </a:solidFill>
                <a:latin typeface="Montserrat"/>
                <a:ea typeface="Montserrat"/>
                <a:cs typeface="Montserrat"/>
                <a:sym typeface="Montserrat"/>
              </a:rPr>
              <a:t>LATVIA:</a:t>
            </a:r>
            <a:endParaRPr sz="4100" b="1" i="1" dirty="0">
              <a:solidFill>
                <a:srgbClr val="77E5C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2479600" y="3183230"/>
            <a:ext cx="5810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Boundless creativity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and culture</a:t>
            </a: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50" y="371825"/>
            <a:ext cx="2581551" cy="4771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0"/>
          <p:cNvSpPr txBox="1"/>
          <p:nvPr/>
        </p:nvSpPr>
        <p:spPr>
          <a:xfrm>
            <a:off x="5608700" y="3288100"/>
            <a:ext cx="2702400" cy="14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Purvitis was </a:t>
            </a:r>
            <a:endParaRPr sz="2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 world-level </a:t>
            </a:r>
            <a:endParaRPr sz="2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impressionist</a:t>
            </a:r>
            <a:endParaRPr sz="2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D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1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/>
        </p:nvSpPr>
        <p:spPr>
          <a:xfrm>
            <a:off x="800163" y="381788"/>
            <a:ext cx="14955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#ConnectWorlds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#RomansSuta</a:t>
            </a:r>
            <a:endParaRPr sz="105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p21"/>
          <p:cNvSpPr txBox="1"/>
          <p:nvPr/>
        </p:nvSpPr>
        <p:spPr>
          <a:xfrm>
            <a:off x="815566" y="1352677"/>
            <a:ext cx="3657600" cy="9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Romans Suta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>
                <a:latin typeface="Montserrat"/>
                <a:ea typeface="Montserrat"/>
                <a:cs typeface="Montserrat"/>
                <a:sym typeface="Montserrat"/>
              </a:rPr>
              <a:t>A PIONEER OF LATVIAN DESIGN</a:t>
            </a:r>
            <a:endParaRPr sz="155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" name="Google Shape;123;p21"/>
          <p:cNvSpPr txBox="1"/>
          <p:nvPr/>
        </p:nvSpPr>
        <p:spPr>
          <a:xfrm>
            <a:off x="815252" y="2686850"/>
            <a:ext cx="3771900" cy="1337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Iconic modernist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Suta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advocated </a:t>
            </a:r>
            <a:br>
              <a:rPr lang="en-GB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that Latvian art maintain its </a:t>
            </a:r>
            <a:br>
              <a:rPr lang="en-GB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distinctive essence, celebrating the </a:t>
            </a:r>
            <a:br>
              <a:rPr lang="en-GB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joy and beauty of ancient traditions, while embracing global trends</a:t>
            </a:r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200" y="1287610"/>
            <a:ext cx="3657601" cy="3468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200" y="-14575"/>
            <a:ext cx="2219175" cy="19707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2;p17">
            <a:extLst>
              <a:ext uri="{FF2B5EF4-FFF2-40B4-BE49-F238E27FC236}">
                <a16:creationId xmlns:a16="http://schemas.microsoft.com/office/drawing/2014/main" id="{85CF31B1-A9F6-AC40-B5F1-D686362EE383}"/>
              </a:ext>
            </a:extLst>
          </p:cNvPr>
          <p:cNvSpPr txBox="1"/>
          <p:nvPr/>
        </p:nvSpPr>
        <p:spPr>
          <a:xfrm>
            <a:off x="7301777" y="4325541"/>
            <a:ext cx="126602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1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1896-1944</a:t>
            </a:r>
            <a:endParaRPr sz="1600" b="1" i="1" dirty="0">
              <a:solidFill>
                <a:schemeClr val="tx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 txBox="1"/>
          <p:nvPr/>
        </p:nvSpPr>
        <p:spPr>
          <a:xfrm>
            <a:off x="949541" y="422666"/>
            <a:ext cx="4668900" cy="2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Suta was on the peak </a:t>
            </a:r>
            <a:endParaRPr sz="2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of cubist and </a:t>
            </a:r>
            <a:endParaRPr sz="2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constructivist </a:t>
            </a:r>
            <a:endParaRPr sz="2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trends of the time </a:t>
            </a:r>
            <a:endParaRPr sz="2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/>
        </p:nvSpPr>
        <p:spPr>
          <a:xfrm>
            <a:off x="800176" y="610400"/>
            <a:ext cx="15924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#NaturalPlayground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#MarkRothko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23"/>
          <p:cNvSpPr txBox="1"/>
          <p:nvPr/>
        </p:nvSpPr>
        <p:spPr>
          <a:xfrm>
            <a:off x="4854775" y="1110818"/>
            <a:ext cx="3657600" cy="9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Mark Rothko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>
                <a:latin typeface="Montserrat"/>
                <a:ea typeface="Montserrat"/>
                <a:cs typeface="Montserrat"/>
                <a:sym typeface="Montserrat"/>
              </a:rPr>
              <a:t>A LATVIAN-BORN ART SUPERSTAR</a:t>
            </a:r>
            <a:endParaRPr sz="155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23"/>
          <p:cNvSpPr txBox="1"/>
          <p:nvPr/>
        </p:nvSpPr>
        <p:spPr>
          <a:xfrm>
            <a:off x="4854775" y="1978441"/>
            <a:ext cx="3771900" cy="1139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One of the most influential and expensive abstract expressionist painters, world-known for his large-scale rectangular </a:t>
            </a:r>
            <a:r>
              <a:rPr lang="en-GB" sz="1450" dirty="0" err="1">
                <a:latin typeface="Montserrat"/>
                <a:ea typeface="Montserrat"/>
                <a:cs typeface="Montserrat"/>
                <a:sym typeface="Montserrat"/>
              </a:rPr>
              <a:t>color</a:t>
            </a: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 fields. </a:t>
            </a:r>
          </a:p>
        </p:txBody>
      </p:sp>
      <p:pic>
        <p:nvPicPr>
          <p:cNvPr id="140" name="Google Shape;140;p23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250" y="1559875"/>
            <a:ext cx="3700933" cy="358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3900" y="2925650"/>
            <a:ext cx="2000850" cy="20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2;p17">
            <a:extLst>
              <a:ext uri="{FF2B5EF4-FFF2-40B4-BE49-F238E27FC236}">
                <a16:creationId xmlns:a16="http://schemas.microsoft.com/office/drawing/2014/main" id="{05FE7419-BBC6-981E-0BA7-C345EF7D125B}"/>
              </a:ext>
            </a:extLst>
          </p:cNvPr>
          <p:cNvSpPr txBox="1"/>
          <p:nvPr/>
        </p:nvSpPr>
        <p:spPr>
          <a:xfrm>
            <a:off x="3069936" y="1559875"/>
            <a:ext cx="126602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1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1903-1970</a:t>
            </a:r>
            <a:endParaRPr sz="1600" b="1" i="1" dirty="0">
              <a:solidFill>
                <a:schemeClr val="tx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/>
          <p:nvPr/>
        </p:nvSpPr>
        <p:spPr>
          <a:xfrm>
            <a:off x="949541" y="290941"/>
            <a:ext cx="4668900" cy="14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Rothko’s canvases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are exhibited in the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world’s best museums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D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5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5"/>
          <p:cNvSpPr txBox="1"/>
          <p:nvPr/>
        </p:nvSpPr>
        <p:spPr>
          <a:xfrm>
            <a:off x="800163" y="381788"/>
            <a:ext cx="14955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#ConnectWorlds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#DzemmaSkulme</a:t>
            </a:r>
            <a:endParaRPr sz="105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" name="Google Shape;154;p25"/>
          <p:cNvSpPr txBox="1"/>
          <p:nvPr/>
        </p:nvSpPr>
        <p:spPr>
          <a:xfrm>
            <a:off x="815566" y="1352677"/>
            <a:ext cx="3657600" cy="9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Dzemma Skulme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>
                <a:latin typeface="Montserrat"/>
                <a:ea typeface="Montserrat"/>
                <a:cs typeface="Montserrat"/>
                <a:sym typeface="Montserrat"/>
              </a:rPr>
              <a:t>A FEMALE ART SYMBOL</a:t>
            </a:r>
            <a:endParaRPr sz="155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" name="Google Shape;155;p25"/>
          <p:cNvSpPr txBox="1"/>
          <p:nvPr/>
        </p:nvSpPr>
        <p:spPr>
          <a:xfrm>
            <a:off x="797176" y="2495550"/>
            <a:ext cx="2429700" cy="15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Embodying the resilient </a:t>
            </a:r>
            <a:br>
              <a:rPr lang="en-GB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and timeless image of Latvian woman,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Skulme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influenced the art landscape of post-war Latvia</a:t>
            </a:r>
          </a:p>
        </p:txBody>
      </p:sp>
      <p:pic>
        <p:nvPicPr>
          <p:cNvPr id="156" name="Google Shape;156;p25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878" y="1283325"/>
            <a:ext cx="3664316" cy="3860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875" y="2693200"/>
            <a:ext cx="2042675" cy="20426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2;p17">
            <a:extLst>
              <a:ext uri="{FF2B5EF4-FFF2-40B4-BE49-F238E27FC236}">
                <a16:creationId xmlns:a16="http://schemas.microsoft.com/office/drawing/2014/main" id="{9430F324-8AD6-3D47-F5B0-42A9F9E8004B}"/>
              </a:ext>
            </a:extLst>
          </p:cNvPr>
          <p:cNvSpPr txBox="1"/>
          <p:nvPr/>
        </p:nvSpPr>
        <p:spPr>
          <a:xfrm>
            <a:off x="4823921" y="4794745"/>
            <a:ext cx="126602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1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1925-2019</a:t>
            </a:r>
            <a:endParaRPr sz="1600" b="1" i="1" dirty="0">
              <a:solidFill>
                <a:schemeClr val="tx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6"/>
          <p:cNvSpPr txBox="1"/>
          <p:nvPr/>
        </p:nvSpPr>
        <p:spPr>
          <a:xfrm>
            <a:off x="5134098" y="2547895"/>
            <a:ext cx="3748500" cy="18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Dzemma’s</a:t>
            </a: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art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influenced Latvia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during its fight for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independence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7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00" y="1261075"/>
            <a:ext cx="3685270" cy="3882424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7"/>
          <p:cNvSpPr txBox="1"/>
          <p:nvPr/>
        </p:nvSpPr>
        <p:spPr>
          <a:xfrm>
            <a:off x="4912894" y="1110818"/>
            <a:ext cx="36576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Vija Celmins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>
                <a:latin typeface="Montserrat"/>
                <a:ea typeface="Montserrat"/>
                <a:cs typeface="Montserrat"/>
                <a:sym typeface="Montserrat"/>
              </a:rPr>
              <a:t>A MASTER OF PHOTOREALISM</a:t>
            </a:r>
            <a:endParaRPr sz="155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0" name="Google Shape;170;p27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7"/>
          <p:cNvSpPr txBox="1"/>
          <p:nvPr/>
        </p:nvSpPr>
        <p:spPr>
          <a:xfrm>
            <a:off x="800175" y="610400"/>
            <a:ext cx="19317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#ReadyForAnyChallenges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#VijaCelmins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27"/>
          <p:cNvSpPr txBox="1"/>
          <p:nvPr/>
        </p:nvSpPr>
        <p:spPr>
          <a:xfrm>
            <a:off x="4922264" y="2075316"/>
            <a:ext cx="3771900" cy="90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Based in New York, </a:t>
            </a:r>
            <a:r>
              <a:rPr lang="en-GB" sz="1450" dirty="0" err="1">
                <a:latin typeface="Montserrat"/>
                <a:ea typeface="Montserrat"/>
                <a:cs typeface="Montserrat"/>
                <a:sym typeface="Montserrat"/>
              </a:rPr>
              <a:t>Vija</a:t>
            </a: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 is celebrated for her stunning photo-realistic paintings and drawings</a:t>
            </a:r>
          </a:p>
        </p:txBody>
      </p:sp>
      <p:pic>
        <p:nvPicPr>
          <p:cNvPr id="173" name="Google Shape;173;p27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4291" y="2960925"/>
            <a:ext cx="2009275" cy="1998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8"/>
          <p:cNvSpPr txBox="1"/>
          <p:nvPr/>
        </p:nvSpPr>
        <p:spPr>
          <a:xfrm>
            <a:off x="553698" y="592520"/>
            <a:ext cx="4018302" cy="14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Vija</a:t>
            </a:r>
            <a:r>
              <a:rPr lang="en-GB" sz="28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masterly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reproduced moving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and still objects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D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9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9"/>
          <p:cNvSpPr txBox="1"/>
          <p:nvPr/>
        </p:nvSpPr>
        <p:spPr>
          <a:xfrm>
            <a:off x="800176" y="381800"/>
            <a:ext cx="16119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#NaturalPlayground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#KatrinaNeiburga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p29"/>
          <p:cNvSpPr txBox="1"/>
          <p:nvPr/>
        </p:nvSpPr>
        <p:spPr>
          <a:xfrm>
            <a:off x="815566" y="1352677"/>
            <a:ext cx="3657600" cy="11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Katrina Neiburga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 LEADING FORCE IN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CONTEMPORARY ART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" name="Google Shape;187;p29"/>
          <p:cNvSpPr txBox="1"/>
          <p:nvPr/>
        </p:nvSpPr>
        <p:spPr>
          <a:xfrm>
            <a:off x="800176" y="2795834"/>
            <a:ext cx="2429700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The moving image deeply inspired by real life serves as Katrina’s primary medium and expressive form.</a:t>
            </a:r>
          </a:p>
        </p:txBody>
      </p:sp>
      <p:pic>
        <p:nvPicPr>
          <p:cNvPr id="188" name="Google Shape;188;p29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300" y="1288274"/>
            <a:ext cx="3657600" cy="3855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9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750" y="3293750"/>
            <a:ext cx="2016625" cy="184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1475" y="559975"/>
            <a:ext cx="1311227" cy="1809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398443" y="1850367"/>
            <a:ext cx="8347114" cy="1609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5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Explore </a:t>
            </a:r>
            <a:r>
              <a:rPr lang="en-GB" sz="2450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the boundless realms of Latvian creativity, </a:t>
            </a:r>
            <a:r>
              <a:rPr lang="en-GB" sz="245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where visionary minds achieve global acclaim as </a:t>
            </a:r>
            <a:r>
              <a:rPr lang="en-GB" sz="2450" b="1" dirty="0">
                <a:solidFill>
                  <a:srgbClr val="77E5C0"/>
                </a:solidFill>
                <a:latin typeface="Montserrat"/>
                <a:ea typeface="Montserrat"/>
                <a:cs typeface="Montserrat"/>
                <a:sym typeface="Montserrat"/>
              </a:rPr>
              <a:t>the world’s #1 creative nation*</a:t>
            </a:r>
            <a:endParaRPr lang="en-GB" sz="245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7234750" y="1901025"/>
            <a:ext cx="192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2325" y="3009125"/>
            <a:ext cx="6381676" cy="21189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3;p14">
            <a:extLst>
              <a:ext uri="{FF2B5EF4-FFF2-40B4-BE49-F238E27FC236}">
                <a16:creationId xmlns:a16="http://schemas.microsoft.com/office/drawing/2014/main" id="{230911A4-9DF1-1901-ED08-30A776F7D1DD}"/>
              </a:ext>
            </a:extLst>
          </p:cNvPr>
          <p:cNvSpPr txBox="1"/>
          <p:nvPr/>
        </p:nvSpPr>
        <p:spPr>
          <a:xfrm>
            <a:off x="398443" y="4884477"/>
            <a:ext cx="8347114" cy="177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700" i="1" dirty="0">
                <a:solidFill>
                  <a:schemeClr val="tx2">
                    <a:lumMod val="9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*Fadel, C. (2021). Assessing countries’ competencies: The 4d index – ranking of skills, character, and meta-learning. CSE Leading Education Series Discussion Paper.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0"/>
          <p:cNvSpPr txBox="1"/>
          <p:nvPr/>
        </p:nvSpPr>
        <p:spPr>
          <a:xfrm>
            <a:off x="4941648" y="2849445"/>
            <a:ext cx="3748500" cy="18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Power of Katrina’s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works is difficult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 transfer via still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images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E5C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51357"/>
            <a:ext cx="9144003" cy="3138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1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1"/>
          <p:cNvSpPr txBox="1"/>
          <p:nvPr/>
        </p:nvSpPr>
        <p:spPr>
          <a:xfrm>
            <a:off x="5587054" y="1923271"/>
            <a:ext cx="3352500" cy="12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 b="1" i="1">
                <a:latin typeface="Montserrat"/>
                <a:ea typeface="Montserrat"/>
                <a:cs typeface="Montserrat"/>
                <a:sym typeface="Montserrat"/>
              </a:rPr>
              <a:t>MUSIC</a:t>
            </a:r>
            <a:endParaRPr sz="6700" b="1" i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D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34066"/>
            <a:ext cx="9144003" cy="93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2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8700" y="1259600"/>
            <a:ext cx="3907323" cy="368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2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2"/>
          <p:cNvSpPr txBox="1"/>
          <p:nvPr/>
        </p:nvSpPr>
        <p:spPr>
          <a:xfrm>
            <a:off x="800175" y="381800"/>
            <a:ext cx="19896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#ReadyForAnyChallenges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#RaimondsPauls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p32"/>
          <p:cNvSpPr txBox="1"/>
          <p:nvPr/>
        </p:nvSpPr>
        <p:spPr>
          <a:xfrm>
            <a:off x="815566" y="1352677"/>
            <a:ext cx="36576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Raimonds Pauls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SIMPLY THE MAESTRO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Google Shape;212;p32"/>
          <p:cNvSpPr txBox="1"/>
          <p:nvPr/>
        </p:nvSpPr>
        <p:spPr>
          <a:xfrm>
            <a:off x="815575" y="2485875"/>
            <a:ext cx="3161700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Maestro's more than 2400 songs 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for concerts, films, choirs, and performances have both democratic and elitist touches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3" name="Google Shape;21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8000" y="2386013"/>
            <a:ext cx="3352800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2">
            <a:hlinkClick r:id="rId7"/>
          </p:cNvPr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575" y="1477100"/>
            <a:ext cx="855901" cy="85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36816"/>
            <a:ext cx="9144003" cy="93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4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74" y="1273000"/>
            <a:ext cx="3551099" cy="387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4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4"/>
          <p:cNvSpPr txBox="1"/>
          <p:nvPr/>
        </p:nvSpPr>
        <p:spPr>
          <a:xfrm>
            <a:off x="800175" y="381800"/>
            <a:ext cx="19896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#ReadyForAnyChallenges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#LolitaRitmanis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8" name="Google Shape;228;p34"/>
          <p:cNvSpPr txBox="1"/>
          <p:nvPr/>
        </p:nvSpPr>
        <p:spPr>
          <a:xfrm>
            <a:off x="4571991" y="1189277"/>
            <a:ext cx="36576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Lolita Ritmanis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 HOLLYWOOD CONQUEROR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" name="Google Shape;229;p34"/>
          <p:cNvSpPr txBox="1"/>
          <p:nvPr/>
        </p:nvSpPr>
        <p:spPr>
          <a:xfrm>
            <a:off x="4572000" y="2272775"/>
            <a:ext cx="4000800" cy="113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Lolita challenged the male-dominated Hollywood music industry and became a film composer for many Hollywood </a:t>
            </a:r>
            <a:br>
              <a:rPr lang="en-GB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films, TV series, and commercials</a:t>
            </a:r>
          </a:p>
        </p:txBody>
      </p:sp>
      <p:pic>
        <p:nvPicPr>
          <p:cNvPr id="230" name="Google Shape;230;p34">
            <a:hlinkClick r:id="rId6"/>
          </p:cNvPr>
          <p:cNvPicPr preferRelativeResize="0"/>
          <p:nvPr/>
        </p:nvPicPr>
        <p:blipFill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950" y="1414625"/>
            <a:ext cx="855901" cy="85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D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75757"/>
            <a:ext cx="9144003" cy="3138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5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050" y="1278950"/>
            <a:ext cx="3197298" cy="364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5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5"/>
          <p:cNvSpPr txBox="1"/>
          <p:nvPr/>
        </p:nvSpPr>
        <p:spPr>
          <a:xfrm>
            <a:off x="800175" y="381800"/>
            <a:ext cx="19896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#ReadyForAnyChallenges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#VestardShimkus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9" name="Google Shape;239;p35"/>
          <p:cNvSpPr txBox="1"/>
          <p:nvPr/>
        </p:nvSpPr>
        <p:spPr>
          <a:xfrm>
            <a:off x="815566" y="1200277"/>
            <a:ext cx="36576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Vestard Shimkus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 PIANIST PHENOMENON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" name="Google Shape;240;p35"/>
          <p:cNvSpPr txBox="1"/>
          <p:nvPr/>
        </p:nvSpPr>
        <p:spPr>
          <a:xfrm>
            <a:off x="815575" y="2282450"/>
            <a:ext cx="4231200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Praised as “a phenomenon” and “one of the greatest pianists of the young generation”,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Vestard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showcases his versatility through competitions, collaborations, and improvised solo concerts</a:t>
            </a:r>
          </a:p>
        </p:txBody>
      </p:sp>
      <p:pic>
        <p:nvPicPr>
          <p:cNvPr id="241" name="Google Shape;241;p35">
            <a:hlinkClick r:id="rId6"/>
          </p:cNvPr>
          <p:cNvPicPr preferRelativeResize="0"/>
          <p:nvPr/>
        </p:nvPicPr>
        <p:blipFill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250" y="1426550"/>
            <a:ext cx="855901" cy="85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92189"/>
            <a:ext cx="9144003" cy="93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6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75" y="1264882"/>
            <a:ext cx="2353800" cy="2565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6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125" y="384300"/>
            <a:ext cx="2310649" cy="251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6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6"/>
          <p:cNvSpPr txBox="1"/>
          <p:nvPr/>
        </p:nvSpPr>
        <p:spPr>
          <a:xfrm>
            <a:off x="603761" y="313793"/>
            <a:ext cx="19896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#ConnectWorlds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#MarissJansons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#AndrisNelsons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1" name="Google Shape;251;p36"/>
          <p:cNvSpPr txBox="1"/>
          <p:nvPr/>
        </p:nvSpPr>
        <p:spPr>
          <a:xfrm>
            <a:off x="670268" y="3872327"/>
            <a:ext cx="3657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Montserrat"/>
                <a:ea typeface="Montserrat"/>
                <a:cs typeface="Montserrat"/>
                <a:sym typeface="Montserrat"/>
              </a:rPr>
              <a:t>Mariss Jansons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" name="Google Shape;252;p36"/>
          <p:cNvSpPr txBox="1"/>
          <p:nvPr/>
        </p:nvSpPr>
        <p:spPr>
          <a:xfrm>
            <a:off x="3382000" y="3455814"/>
            <a:ext cx="5472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Cited as one of the world’s greatest conductors, Andris worked with orchestras all around the world and was credited on 190+ records. The music director of the Boston Orchestra, Andris is famous for accentuating the contemporaneity of classical composers</a:t>
            </a:r>
          </a:p>
        </p:txBody>
      </p:sp>
      <p:sp>
        <p:nvSpPr>
          <p:cNvPr id="253" name="Google Shape;253;p36"/>
          <p:cNvSpPr txBox="1"/>
          <p:nvPr/>
        </p:nvSpPr>
        <p:spPr>
          <a:xfrm>
            <a:off x="6036086" y="991073"/>
            <a:ext cx="23538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WORLD-LEADING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CONDUCTORS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" name="Google Shape;254;p36"/>
          <p:cNvSpPr txBox="1"/>
          <p:nvPr/>
        </p:nvSpPr>
        <p:spPr>
          <a:xfrm>
            <a:off x="3374068" y="2995077"/>
            <a:ext cx="3657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Montserrat"/>
                <a:ea typeface="Montserrat"/>
                <a:cs typeface="Montserrat"/>
                <a:sym typeface="Montserrat"/>
              </a:rPr>
              <a:t>Andris Nelsons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5" name="Google Shape;255;p36">
            <a:hlinkClick r:id="rId7"/>
          </p:cNvPr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75" y="1417850"/>
            <a:ext cx="562700" cy="56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6">
            <a:hlinkClick r:id="rId9"/>
          </p:cNvPr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275" y="2265700"/>
            <a:ext cx="562700" cy="56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D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50274"/>
            <a:ext cx="9144003" cy="933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7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8050" y="1548525"/>
            <a:ext cx="2353800" cy="2565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7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850" y="345100"/>
            <a:ext cx="2353800" cy="2565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7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7"/>
          <p:cNvSpPr txBox="1"/>
          <p:nvPr/>
        </p:nvSpPr>
        <p:spPr>
          <a:xfrm>
            <a:off x="603750" y="311375"/>
            <a:ext cx="19896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#ConnectWorlds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#MarisSirmais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#EriksEsenvalds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6" name="Google Shape;266;p37"/>
          <p:cNvSpPr txBox="1"/>
          <p:nvPr/>
        </p:nvSpPr>
        <p:spPr>
          <a:xfrm>
            <a:off x="6076651" y="4083950"/>
            <a:ext cx="2275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Montserrat"/>
                <a:ea typeface="Montserrat"/>
                <a:cs typeface="Montserrat"/>
                <a:sym typeface="Montserrat"/>
              </a:rPr>
              <a:t>Eriks Esenvalds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7" name="Google Shape;267;p37"/>
          <p:cNvSpPr txBox="1"/>
          <p:nvPr/>
        </p:nvSpPr>
        <p:spPr>
          <a:xfrm>
            <a:off x="603750" y="3495839"/>
            <a:ext cx="54729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A pillar of choral culture, Maris garnered worldwide </a:t>
            </a:r>
            <a:b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acclaim, winning 60 competitions around the globe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One of the most performed choral composers in the </a:t>
            </a:r>
            <a:b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world, </a:t>
            </a:r>
            <a:r>
              <a:rPr lang="en-GB" sz="1200" dirty="0" err="1">
                <a:latin typeface="Montserrat"/>
                <a:ea typeface="Montserrat"/>
                <a:cs typeface="Montserrat"/>
                <a:sym typeface="Montserrat"/>
              </a:rPr>
              <a:t>Eriks</a:t>
            </a: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 cherishes the textures of his home country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8" name="Google Shape;268;p37"/>
          <p:cNvSpPr txBox="1"/>
          <p:nvPr/>
        </p:nvSpPr>
        <p:spPr>
          <a:xfrm>
            <a:off x="603749" y="2964125"/>
            <a:ext cx="2538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CHOIR POPULARIZERS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9" name="Google Shape;269;p37"/>
          <p:cNvSpPr txBox="1"/>
          <p:nvPr/>
        </p:nvSpPr>
        <p:spPr>
          <a:xfrm>
            <a:off x="3199725" y="2887025"/>
            <a:ext cx="2353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Montserrat"/>
                <a:ea typeface="Montserrat"/>
                <a:cs typeface="Montserrat"/>
                <a:sym typeface="Montserrat"/>
              </a:rPr>
              <a:t>Maris Sirmais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1" name="Google Shape;271;p37">
            <a:hlinkClick r:id="rId7"/>
          </p:cNvPr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550" y="3431850"/>
            <a:ext cx="562700" cy="56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7">
            <a:hlinkClick r:id="rId9"/>
          </p:cNvPr>
          <p:cNvPicPr preferRelativeResize="0"/>
          <p:nvPr/>
        </p:nvPicPr>
        <p:blipFill>
          <a:blip r:embed="rId10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250" y="471783"/>
            <a:ext cx="562700" cy="56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" y="1656533"/>
            <a:ext cx="9144003" cy="3152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8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8"/>
          <p:cNvSpPr txBox="1"/>
          <p:nvPr/>
        </p:nvSpPr>
        <p:spPr>
          <a:xfrm>
            <a:off x="603761" y="313793"/>
            <a:ext cx="19896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#NaturalPlayground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#GidonKremer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#VinetaSareikaVolkner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9" name="Google Shape;279;p38"/>
          <p:cNvSpPr txBox="1"/>
          <p:nvPr/>
        </p:nvSpPr>
        <p:spPr>
          <a:xfrm>
            <a:off x="632318" y="4100927"/>
            <a:ext cx="36576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50" b="1">
                <a:latin typeface="Montserrat"/>
                <a:ea typeface="Montserrat"/>
                <a:cs typeface="Montserrat"/>
                <a:sym typeface="Montserrat"/>
              </a:rPr>
              <a:t>Gidon Kremer</a:t>
            </a:r>
            <a:endParaRPr sz="205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38"/>
          <p:cNvSpPr txBox="1"/>
          <p:nvPr/>
        </p:nvSpPr>
        <p:spPr>
          <a:xfrm>
            <a:off x="5991850" y="1655623"/>
            <a:ext cx="27522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An acclaimed violinist, </a:t>
            </a:r>
            <a:r>
              <a:rPr lang="en-GB" sz="1200" dirty="0" err="1">
                <a:latin typeface="Montserrat"/>
                <a:ea typeface="Montserrat"/>
                <a:cs typeface="Montserrat"/>
                <a:sym typeface="Montserrat"/>
              </a:rPr>
              <a:t>Vineta</a:t>
            </a: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 made history by becoming the first woman in 141 years on the first concertmaster position at Berliner </a:t>
            </a:r>
            <a:r>
              <a:rPr lang="en-GB" sz="1200" dirty="0" err="1">
                <a:latin typeface="Montserrat"/>
                <a:ea typeface="Montserrat"/>
                <a:cs typeface="Montserrat"/>
                <a:sym typeface="Montserrat"/>
              </a:rPr>
              <a:t>Philharmoniker</a:t>
            </a:r>
            <a:endParaRPr lang="en-GB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UN Goodwill Ambassador, Gidon fosters young musicians from Baltics in his orchestra “</a:t>
            </a:r>
            <a:r>
              <a:rPr lang="en-GB" sz="1200" dirty="0" err="1">
                <a:latin typeface="Montserrat"/>
                <a:ea typeface="Montserrat"/>
                <a:cs typeface="Montserrat"/>
                <a:sym typeface="Montserrat"/>
              </a:rPr>
              <a:t>Kremerata</a:t>
            </a: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200" dirty="0" err="1">
                <a:latin typeface="Montserrat"/>
                <a:ea typeface="Montserrat"/>
                <a:cs typeface="Montserrat"/>
                <a:sym typeface="Montserrat"/>
              </a:rPr>
              <a:t>Baltica</a:t>
            </a:r>
            <a:r>
              <a:rPr lang="en-GB" sz="1200" dirty="0">
                <a:latin typeface="Montserrat"/>
                <a:ea typeface="Montserrat"/>
                <a:cs typeface="Montserrat"/>
                <a:sym typeface="Montserrat"/>
              </a:rPr>
              <a:t>”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p38"/>
          <p:cNvSpPr txBox="1"/>
          <p:nvPr/>
        </p:nvSpPr>
        <p:spPr>
          <a:xfrm>
            <a:off x="613286" y="1009798"/>
            <a:ext cx="2353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VIOLIN VIRTUOSOS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2" name="Google Shape;282;p38"/>
          <p:cNvSpPr txBox="1"/>
          <p:nvPr/>
        </p:nvSpPr>
        <p:spPr>
          <a:xfrm>
            <a:off x="3385048" y="2935575"/>
            <a:ext cx="25302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50" b="1">
                <a:latin typeface="Montserrat"/>
                <a:ea typeface="Montserrat"/>
                <a:cs typeface="Montserrat"/>
                <a:sym typeface="Montserrat"/>
              </a:rPr>
              <a:t>Vineta </a:t>
            </a:r>
            <a:endParaRPr sz="205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50" b="1">
                <a:latin typeface="Montserrat"/>
                <a:ea typeface="Montserrat"/>
                <a:cs typeface="Montserrat"/>
                <a:sym typeface="Montserrat"/>
              </a:rPr>
              <a:t>Sareika-Völkner</a:t>
            </a:r>
            <a:endParaRPr sz="205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3" name="Google Shape;283;p38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75" y="1667675"/>
            <a:ext cx="2353799" cy="2443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8"/>
          <p:cNvPicPr preferRelativeResize="0"/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050" y="381350"/>
            <a:ext cx="2353801" cy="2566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8">
            <a:hlinkClick r:id="rId7"/>
          </p:cNvPr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400" y="556450"/>
            <a:ext cx="562700" cy="56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8">
            <a:hlinkClick r:id="rId9"/>
          </p:cNvPr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925" y="3405000"/>
            <a:ext cx="562700" cy="5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E5C0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9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9"/>
          <p:cNvSpPr txBox="1"/>
          <p:nvPr/>
        </p:nvSpPr>
        <p:spPr>
          <a:xfrm>
            <a:off x="3124775" y="1461550"/>
            <a:ext cx="5718000" cy="11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 b="1" i="1">
                <a:latin typeface="Montserrat"/>
                <a:ea typeface="Montserrat"/>
                <a:cs typeface="Montserrat"/>
                <a:sym typeface="Montserrat"/>
              </a:rPr>
              <a:t>OPERA AND</a:t>
            </a:r>
            <a:endParaRPr sz="6700"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3" name="Google Shape;293;p39"/>
          <p:cNvSpPr txBox="1"/>
          <p:nvPr/>
        </p:nvSpPr>
        <p:spPr>
          <a:xfrm>
            <a:off x="312474" y="2506288"/>
            <a:ext cx="442410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 b="1" i="1">
                <a:latin typeface="Montserrat"/>
                <a:ea typeface="Montserrat"/>
                <a:cs typeface="Montserrat"/>
                <a:sym typeface="Montserrat"/>
              </a:rPr>
              <a:t>THEATRE</a:t>
            </a:r>
            <a:endParaRPr sz="6700"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4" name="Google Shape;294;p39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18098" cy="22455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hord 1">
            <a:extLst>
              <a:ext uri="{FF2B5EF4-FFF2-40B4-BE49-F238E27FC236}">
                <a16:creationId xmlns:a16="http://schemas.microsoft.com/office/drawing/2014/main" id="{2F8D5ECD-D345-90FB-C998-5819483B2A7F}"/>
              </a:ext>
            </a:extLst>
          </p:cNvPr>
          <p:cNvSpPr/>
          <p:nvPr/>
        </p:nvSpPr>
        <p:spPr>
          <a:xfrm>
            <a:off x="2396003" y="4611164"/>
            <a:ext cx="826800" cy="826800"/>
          </a:xfrm>
          <a:prstGeom prst="chord">
            <a:avLst>
              <a:gd name="adj1" fmla="val 9811307"/>
              <a:gd name="adj2" fmla="val 1089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3" name="Chord 2">
            <a:extLst>
              <a:ext uri="{FF2B5EF4-FFF2-40B4-BE49-F238E27FC236}">
                <a16:creationId xmlns:a16="http://schemas.microsoft.com/office/drawing/2014/main" id="{C25A6DEA-A571-ECEB-5566-952650EF3179}"/>
              </a:ext>
            </a:extLst>
          </p:cNvPr>
          <p:cNvSpPr/>
          <p:nvPr/>
        </p:nvSpPr>
        <p:spPr>
          <a:xfrm rot="10800000">
            <a:off x="4230255" y="-429154"/>
            <a:ext cx="1406701" cy="1406701"/>
          </a:xfrm>
          <a:prstGeom prst="chord">
            <a:avLst>
              <a:gd name="adj1" fmla="val 9408007"/>
              <a:gd name="adj2" fmla="val 13771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7" name="Chord 6">
            <a:extLst>
              <a:ext uri="{FF2B5EF4-FFF2-40B4-BE49-F238E27FC236}">
                <a16:creationId xmlns:a16="http://schemas.microsoft.com/office/drawing/2014/main" id="{A1C7E2D3-DAF1-7018-453A-6DEAC0386AE2}"/>
              </a:ext>
            </a:extLst>
          </p:cNvPr>
          <p:cNvSpPr/>
          <p:nvPr/>
        </p:nvSpPr>
        <p:spPr>
          <a:xfrm>
            <a:off x="5054880" y="2728016"/>
            <a:ext cx="3469588" cy="3469588"/>
          </a:xfrm>
          <a:prstGeom prst="chord">
            <a:avLst>
              <a:gd name="adj1" fmla="val 9408007"/>
              <a:gd name="adj2" fmla="val 1377154"/>
            </a:avLst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0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0"/>
          <p:cNvSpPr txBox="1"/>
          <p:nvPr/>
        </p:nvSpPr>
        <p:spPr>
          <a:xfrm>
            <a:off x="734713" y="381800"/>
            <a:ext cx="19896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#NaturalPlayground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#MikhailBaryshnikov 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4" name="Google Shape;304;p40"/>
          <p:cNvSpPr txBox="1"/>
          <p:nvPr/>
        </p:nvSpPr>
        <p:spPr>
          <a:xfrm>
            <a:off x="739376" y="1200275"/>
            <a:ext cx="4070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Mikhail Baryshnikov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 BALLET LEGEND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5" name="Google Shape;305;p40"/>
          <p:cNvSpPr txBox="1"/>
          <p:nvPr/>
        </p:nvSpPr>
        <p:spPr>
          <a:xfrm>
            <a:off x="761885" y="2257275"/>
            <a:ext cx="4070400" cy="113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The ballet star, influencer to generations of dancers globally, Baryshnikov became a voice of consciousness of the generation after fleeing the Soviet Union</a:t>
            </a:r>
          </a:p>
        </p:txBody>
      </p:sp>
      <p:pic>
        <p:nvPicPr>
          <p:cNvPr id="308" name="Google Shape;308;p40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375" y="983825"/>
            <a:ext cx="3828624" cy="4159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0">
            <a:hlinkClick r:id="rId5"/>
          </p:cNvPr>
          <p:cNvPicPr preferRelativeResize="0"/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399" y="3860112"/>
            <a:ext cx="539250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hord 2">
            <a:extLst>
              <a:ext uri="{FF2B5EF4-FFF2-40B4-BE49-F238E27FC236}">
                <a16:creationId xmlns:a16="http://schemas.microsoft.com/office/drawing/2014/main" id="{48B78DDB-6B17-ACC1-F698-E31319AF17DE}"/>
              </a:ext>
            </a:extLst>
          </p:cNvPr>
          <p:cNvSpPr/>
          <p:nvPr/>
        </p:nvSpPr>
        <p:spPr>
          <a:xfrm>
            <a:off x="2300138" y="4223125"/>
            <a:ext cx="1175400" cy="1175400"/>
          </a:xfrm>
          <a:prstGeom prst="chord">
            <a:avLst>
              <a:gd name="adj1" fmla="val 8740514"/>
              <a:gd name="adj2" fmla="val 2081810"/>
            </a:avLst>
          </a:prstGeom>
          <a:solidFill>
            <a:srgbClr val="D6EC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4" name="Chord 3">
            <a:extLst>
              <a:ext uri="{FF2B5EF4-FFF2-40B4-BE49-F238E27FC236}">
                <a16:creationId xmlns:a16="http://schemas.microsoft.com/office/drawing/2014/main" id="{2EB00D8F-6C27-8689-0068-47FFF5D71176}"/>
              </a:ext>
            </a:extLst>
          </p:cNvPr>
          <p:cNvSpPr/>
          <p:nvPr/>
        </p:nvSpPr>
        <p:spPr>
          <a:xfrm rot="10800000">
            <a:off x="3887575" y="-212784"/>
            <a:ext cx="855925" cy="855925"/>
          </a:xfrm>
          <a:prstGeom prst="chord">
            <a:avLst>
              <a:gd name="adj1" fmla="val 8932998"/>
              <a:gd name="adj2" fmla="val 1806182"/>
            </a:avLst>
          </a:prstGeom>
          <a:solidFill>
            <a:srgbClr val="D6EC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1475" y="559975"/>
            <a:ext cx="1311227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92301"/>
            <a:ext cx="5791249" cy="13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4379674" y="2793590"/>
            <a:ext cx="4235400" cy="20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45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on the </a:t>
            </a:r>
            <a:r>
              <a:rPr lang="en-GB" sz="2450" b="1" dirty="0">
                <a:solidFill>
                  <a:srgbClr val="77E5C0"/>
                </a:solidFill>
                <a:latin typeface="Montserrat"/>
                <a:ea typeface="Montserrat"/>
                <a:cs typeface="Montserrat"/>
                <a:sym typeface="Montserrat"/>
              </a:rPr>
              <a:t>mission </a:t>
            </a:r>
            <a:r>
              <a:rPr lang="en-GB" sz="245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Accept any </a:t>
            </a:r>
            <a:r>
              <a:rPr lang="en-GB" sz="2450" b="1" dirty="0">
                <a:solidFill>
                  <a:srgbClr val="77E5C0"/>
                </a:solidFill>
                <a:latin typeface="Montserrat"/>
                <a:ea typeface="Montserrat"/>
                <a:cs typeface="Montserrat"/>
                <a:sym typeface="Montserrat"/>
              </a:rPr>
              <a:t>challenge</a:t>
            </a:r>
          </a:p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450" b="1" dirty="0">
                <a:solidFill>
                  <a:srgbClr val="77E5C0"/>
                </a:solidFill>
                <a:latin typeface="Montserrat"/>
                <a:ea typeface="Montserrat"/>
                <a:cs typeface="Montserrat"/>
                <a:sym typeface="Montserrat"/>
              </a:rPr>
              <a:t>Connect </a:t>
            </a:r>
            <a:r>
              <a:rPr lang="en-GB" sz="245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people</a:t>
            </a:r>
          </a:p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50" b="1" dirty="0">
                <a:solidFill>
                  <a:srgbClr val="77E5C0"/>
                </a:solidFill>
                <a:latin typeface="Montserrat"/>
                <a:ea typeface="Montserrat"/>
                <a:cs typeface="Montserrat"/>
                <a:sym typeface="Montserrat"/>
              </a:rPr>
              <a:t>Test </a:t>
            </a:r>
            <a:r>
              <a:rPr lang="en-GB" sz="245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and create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C9FCED1-BED3-E5C2-A9B5-63D7EE277693}"/>
              </a:ext>
            </a:extLst>
          </p:cNvPr>
          <p:cNvGrpSpPr/>
          <p:nvPr/>
        </p:nvGrpSpPr>
        <p:grpSpPr>
          <a:xfrm>
            <a:off x="4062455" y="2908663"/>
            <a:ext cx="317219" cy="1424141"/>
            <a:chOff x="4072292" y="2856411"/>
            <a:chExt cx="328415" cy="147440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30D4A0F-08F0-D0E3-ED7B-2F6D1323F481}"/>
                </a:ext>
              </a:extLst>
            </p:cNvPr>
            <p:cNvGrpSpPr/>
            <p:nvPr/>
          </p:nvGrpSpPr>
          <p:grpSpPr>
            <a:xfrm>
              <a:off x="4072293" y="2856411"/>
              <a:ext cx="307381" cy="327540"/>
              <a:chOff x="3577100" y="2892301"/>
              <a:chExt cx="328569" cy="350117"/>
            </a:xfrm>
          </p:grpSpPr>
          <p:pic>
            <p:nvPicPr>
              <p:cNvPr id="7" name="Google Shape;57;p13">
                <a:extLst>
                  <a:ext uri="{FF2B5EF4-FFF2-40B4-BE49-F238E27FC236}">
                    <a16:creationId xmlns:a16="http://schemas.microsoft.com/office/drawing/2014/main" id="{BBD0D903-F71A-C581-90E9-56A65D263F29}"/>
                  </a:ext>
                </a:extLst>
              </p:cNvPr>
              <p:cNvPicPr preferRelativeResize="0"/>
              <p:nvPr/>
            </p:nvPicPr>
            <p:blipFill rotWithShape="1">
              <a:blip r:embed="rId5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963"/>
              <a:stretch/>
            </p:blipFill>
            <p:spPr>
              <a:xfrm rot="16200000">
                <a:off x="3504384" y="2965017"/>
                <a:ext cx="350116" cy="2046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Google Shape;57;p13">
                <a:extLst>
                  <a:ext uri="{FF2B5EF4-FFF2-40B4-BE49-F238E27FC236}">
                    <a16:creationId xmlns:a16="http://schemas.microsoft.com/office/drawing/2014/main" id="{41DDBC5F-9E39-4AA9-0361-712D5E4520AC}"/>
                  </a:ext>
                </a:extLst>
              </p:cNvPr>
              <p:cNvPicPr preferRelativeResize="0"/>
              <p:nvPr/>
            </p:nvPicPr>
            <p:blipFill rotWithShape="1">
              <a:blip r:embed="rId5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963"/>
              <a:stretch/>
            </p:blipFill>
            <p:spPr>
              <a:xfrm rot="5400000">
                <a:off x="3628270" y="2965018"/>
                <a:ext cx="350116" cy="20468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F8612B6-C96B-C9E5-8DC9-34103BE20F02}"/>
                </a:ext>
              </a:extLst>
            </p:cNvPr>
            <p:cNvGrpSpPr/>
            <p:nvPr/>
          </p:nvGrpSpPr>
          <p:grpSpPr>
            <a:xfrm>
              <a:off x="4072292" y="3238699"/>
              <a:ext cx="307381" cy="327540"/>
              <a:chOff x="3577100" y="2892301"/>
              <a:chExt cx="328569" cy="350117"/>
            </a:xfrm>
          </p:grpSpPr>
          <p:pic>
            <p:nvPicPr>
              <p:cNvPr id="11" name="Google Shape;57;p13">
                <a:extLst>
                  <a:ext uri="{FF2B5EF4-FFF2-40B4-BE49-F238E27FC236}">
                    <a16:creationId xmlns:a16="http://schemas.microsoft.com/office/drawing/2014/main" id="{90175C9C-878A-C60D-C3CB-22F7F178A0D0}"/>
                  </a:ext>
                </a:extLst>
              </p:cNvPr>
              <p:cNvPicPr preferRelativeResize="0"/>
              <p:nvPr/>
            </p:nvPicPr>
            <p:blipFill rotWithShape="1">
              <a:blip r:embed="rId5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963"/>
              <a:stretch/>
            </p:blipFill>
            <p:spPr>
              <a:xfrm rot="16200000">
                <a:off x="3504384" y="2965017"/>
                <a:ext cx="350116" cy="2046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57;p13">
                <a:extLst>
                  <a:ext uri="{FF2B5EF4-FFF2-40B4-BE49-F238E27FC236}">
                    <a16:creationId xmlns:a16="http://schemas.microsoft.com/office/drawing/2014/main" id="{9E815DBC-1978-1C41-D101-8B06AF5229D2}"/>
                  </a:ext>
                </a:extLst>
              </p:cNvPr>
              <p:cNvPicPr preferRelativeResize="0"/>
              <p:nvPr/>
            </p:nvPicPr>
            <p:blipFill rotWithShape="1">
              <a:blip r:embed="rId5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963"/>
              <a:stretch/>
            </p:blipFill>
            <p:spPr>
              <a:xfrm rot="5400000">
                <a:off x="3628270" y="2965018"/>
                <a:ext cx="350116" cy="20468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1760CFA-FC3C-2069-5C10-E78E519B9652}"/>
                </a:ext>
              </a:extLst>
            </p:cNvPr>
            <p:cNvGrpSpPr/>
            <p:nvPr/>
          </p:nvGrpSpPr>
          <p:grpSpPr>
            <a:xfrm>
              <a:off x="4093325" y="3620987"/>
              <a:ext cx="307381" cy="327540"/>
              <a:chOff x="3577100" y="2892301"/>
              <a:chExt cx="328569" cy="350117"/>
            </a:xfrm>
          </p:grpSpPr>
          <p:pic>
            <p:nvPicPr>
              <p:cNvPr id="14" name="Google Shape;57;p13">
                <a:extLst>
                  <a:ext uri="{FF2B5EF4-FFF2-40B4-BE49-F238E27FC236}">
                    <a16:creationId xmlns:a16="http://schemas.microsoft.com/office/drawing/2014/main" id="{4E6EDA29-7E04-FBCC-3D68-49E28F3E0A0E}"/>
                  </a:ext>
                </a:extLst>
              </p:cNvPr>
              <p:cNvPicPr preferRelativeResize="0"/>
              <p:nvPr/>
            </p:nvPicPr>
            <p:blipFill rotWithShape="1">
              <a:blip r:embed="rId5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963"/>
              <a:stretch/>
            </p:blipFill>
            <p:spPr>
              <a:xfrm rot="16200000">
                <a:off x="3504384" y="2965017"/>
                <a:ext cx="350116" cy="2046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57;p13">
                <a:extLst>
                  <a:ext uri="{FF2B5EF4-FFF2-40B4-BE49-F238E27FC236}">
                    <a16:creationId xmlns:a16="http://schemas.microsoft.com/office/drawing/2014/main" id="{35BC37D4-1004-900F-9EA1-568DAA0275DF}"/>
                  </a:ext>
                </a:extLst>
              </p:cNvPr>
              <p:cNvPicPr preferRelativeResize="0"/>
              <p:nvPr/>
            </p:nvPicPr>
            <p:blipFill rotWithShape="1">
              <a:blip r:embed="rId5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963"/>
              <a:stretch/>
            </p:blipFill>
            <p:spPr>
              <a:xfrm rot="5400000">
                <a:off x="3628270" y="2965018"/>
                <a:ext cx="350116" cy="20468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8A2E4F2-314F-E09B-1836-61E77492604B}"/>
                </a:ext>
              </a:extLst>
            </p:cNvPr>
            <p:cNvGrpSpPr/>
            <p:nvPr/>
          </p:nvGrpSpPr>
          <p:grpSpPr>
            <a:xfrm>
              <a:off x="4093326" y="4003273"/>
              <a:ext cx="307381" cy="327540"/>
              <a:chOff x="3577100" y="2892301"/>
              <a:chExt cx="328569" cy="350117"/>
            </a:xfrm>
          </p:grpSpPr>
          <p:pic>
            <p:nvPicPr>
              <p:cNvPr id="17" name="Google Shape;57;p13">
                <a:extLst>
                  <a:ext uri="{FF2B5EF4-FFF2-40B4-BE49-F238E27FC236}">
                    <a16:creationId xmlns:a16="http://schemas.microsoft.com/office/drawing/2014/main" id="{DDB97005-CFE3-60A5-B2FF-5E8488EC7CAD}"/>
                  </a:ext>
                </a:extLst>
              </p:cNvPr>
              <p:cNvPicPr preferRelativeResize="0"/>
              <p:nvPr/>
            </p:nvPicPr>
            <p:blipFill rotWithShape="1">
              <a:blip r:embed="rId5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963"/>
              <a:stretch/>
            </p:blipFill>
            <p:spPr>
              <a:xfrm rot="16200000">
                <a:off x="3504384" y="2965017"/>
                <a:ext cx="350116" cy="2046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57;p13">
                <a:extLst>
                  <a:ext uri="{FF2B5EF4-FFF2-40B4-BE49-F238E27FC236}">
                    <a16:creationId xmlns:a16="http://schemas.microsoft.com/office/drawing/2014/main" id="{40EA22AA-AE5C-FADB-CB60-0AEF09E8D817}"/>
                  </a:ext>
                </a:extLst>
              </p:cNvPr>
              <p:cNvPicPr preferRelativeResize="0"/>
              <p:nvPr/>
            </p:nvPicPr>
            <p:blipFill rotWithShape="1">
              <a:blip r:embed="rId5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963"/>
              <a:stretch/>
            </p:blipFill>
            <p:spPr>
              <a:xfrm rot="5400000">
                <a:off x="3628270" y="2965018"/>
                <a:ext cx="350116" cy="20468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1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1"/>
          <p:cNvSpPr txBox="1"/>
          <p:nvPr/>
        </p:nvSpPr>
        <p:spPr>
          <a:xfrm>
            <a:off x="6715775" y="4364576"/>
            <a:ext cx="19896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#ReadyForAnyChallenges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#AlvisHermanis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" name="Google Shape;316;p41"/>
          <p:cNvSpPr txBox="1"/>
          <p:nvPr/>
        </p:nvSpPr>
        <p:spPr>
          <a:xfrm>
            <a:off x="4774579" y="1189524"/>
            <a:ext cx="4070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Alvis Hermanis  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 THEATRE ADVOCATE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" name="Google Shape;317;p41"/>
          <p:cNvSpPr txBox="1"/>
          <p:nvPr/>
        </p:nvSpPr>
        <p:spPr>
          <a:xfrm>
            <a:off x="4796051" y="2277686"/>
            <a:ext cx="4070400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Director’s ability to illuminate the </a:t>
            </a:r>
            <a:br>
              <a:rPr lang="en-GB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essence of Latvians and capture </a:t>
            </a:r>
            <a:br>
              <a:rPr lang="en-GB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everyday life has earned him recognition 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as one of the most visible contemporary theatre advocates</a:t>
            </a:r>
          </a:p>
        </p:txBody>
      </p:sp>
      <p:pic>
        <p:nvPicPr>
          <p:cNvPr id="320" name="Google Shape;320;p41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50" y="-12"/>
            <a:ext cx="3515203" cy="313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1">
            <a:hlinkClick r:id="rId5"/>
          </p:cNvPr>
          <p:cNvPicPr preferRelativeResize="0"/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224" y="1069250"/>
            <a:ext cx="539250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hord 1">
            <a:extLst>
              <a:ext uri="{FF2B5EF4-FFF2-40B4-BE49-F238E27FC236}">
                <a16:creationId xmlns:a16="http://schemas.microsoft.com/office/drawing/2014/main" id="{B565417B-EF14-862D-9869-459AC8C5A901}"/>
              </a:ext>
            </a:extLst>
          </p:cNvPr>
          <p:cNvSpPr/>
          <p:nvPr/>
        </p:nvSpPr>
        <p:spPr>
          <a:xfrm>
            <a:off x="2744500" y="3479499"/>
            <a:ext cx="1889999" cy="1889999"/>
          </a:xfrm>
          <a:prstGeom prst="chord">
            <a:avLst>
              <a:gd name="adj1" fmla="val 7829885"/>
              <a:gd name="adj2" fmla="val 3007627"/>
            </a:avLst>
          </a:prstGeom>
          <a:solidFill>
            <a:srgbClr val="D6EC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3" name="Chord 2">
            <a:extLst>
              <a:ext uri="{FF2B5EF4-FFF2-40B4-BE49-F238E27FC236}">
                <a16:creationId xmlns:a16="http://schemas.microsoft.com/office/drawing/2014/main" id="{C0E5C5F5-C89B-F139-E586-CF2FE68284CC}"/>
              </a:ext>
            </a:extLst>
          </p:cNvPr>
          <p:cNvSpPr/>
          <p:nvPr/>
        </p:nvSpPr>
        <p:spPr>
          <a:xfrm rot="16200000">
            <a:off x="8321425" y="989049"/>
            <a:ext cx="1021953" cy="1021953"/>
          </a:xfrm>
          <a:prstGeom prst="chord">
            <a:avLst>
              <a:gd name="adj1" fmla="val 8545364"/>
              <a:gd name="adj2" fmla="val 2240579"/>
            </a:avLst>
          </a:prstGeom>
          <a:solidFill>
            <a:srgbClr val="D6EC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2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2"/>
          <p:cNvSpPr txBox="1"/>
          <p:nvPr/>
        </p:nvSpPr>
        <p:spPr>
          <a:xfrm>
            <a:off x="2326775" y="1248582"/>
            <a:ext cx="1915200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latin typeface="Montserrat"/>
                <a:ea typeface="Montserrat"/>
                <a:cs typeface="Montserrat"/>
                <a:sym typeface="Montserrat"/>
              </a:rPr>
              <a:t>Elina </a:t>
            </a:r>
            <a:r>
              <a:rPr lang="en" sz="1900" b="1" dirty="0" err="1">
                <a:latin typeface="Montserrat"/>
                <a:ea typeface="Montserrat"/>
                <a:cs typeface="Montserrat"/>
                <a:sym typeface="Montserrat"/>
              </a:rPr>
              <a:t>Garanča</a:t>
            </a:r>
            <a:endParaRPr sz="26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8" name="Google Shape;328;p42"/>
          <p:cNvSpPr txBox="1"/>
          <p:nvPr/>
        </p:nvSpPr>
        <p:spPr>
          <a:xfrm>
            <a:off x="521300" y="2426292"/>
            <a:ext cx="3193200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Three Latvian divas are among </a:t>
            </a:r>
            <a:br>
              <a:rPr lang="en-GB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the most coveted opera singers </a:t>
            </a:r>
            <a:br>
              <a:rPr lang="en-GB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in the world, performing lead </a:t>
            </a:r>
            <a:br>
              <a:rPr lang="en-GB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roles in New York’s Metropolitan </a:t>
            </a:r>
            <a:br>
              <a:rPr lang="en-GB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Opera</a:t>
            </a:r>
          </a:p>
        </p:txBody>
      </p:sp>
      <p:sp>
        <p:nvSpPr>
          <p:cNvPr id="329" name="Google Shape;329;p42"/>
          <p:cNvSpPr txBox="1"/>
          <p:nvPr/>
        </p:nvSpPr>
        <p:spPr>
          <a:xfrm>
            <a:off x="6318925" y="3566681"/>
            <a:ext cx="2206200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latin typeface="Montserrat"/>
                <a:ea typeface="Montserrat"/>
                <a:cs typeface="Montserrat"/>
                <a:sym typeface="Montserrat"/>
              </a:rPr>
              <a:t>Kristine Opolais</a:t>
            </a:r>
            <a:r>
              <a:rPr lang="en" sz="2600" b="1" dirty="0"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26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/>
                <a:ea typeface="Montserrat"/>
                <a:cs typeface="Montserrat"/>
                <a:sym typeface="Montserrat"/>
              </a:rPr>
              <a:t>PUCCINI VOICE</a:t>
            </a:r>
          </a:p>
        </p:txBody>
      </p:sp>
      <p:sp>
        <p:nvSpPr>
          <p:cNvPr id="330" name="Google Shape;330;p42"/>
          <p:cNvSpPr txBox="1"/>
          <p:nvPr/>
        </p:nvSpPr>
        <p:spPr>
          <a:xfrm>
            <a:off x="1809851" y="3666430"/>
            <a:ext cx="2126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latin typeface="Montserrat"/>
                <a:ea typeface="Montserrat"/>
                <a:cs typeface="Montserrat"/>
                <a:sym typeface="Montserrat"/>
              </a:rPr>
              <a:t>Marina Rebeka</a:t>
            </a:r>
            <a:r>
              <a:rPr lang="en" sz="2600" b="1" dirty="0"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26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/>
                <a:ea typeface="Montserrat"/>
                <a:cs typeface="Montserrat"/>
                <a:sym typeface="Montserrat"/>
              </a:rPr>
              <a:t>THE BEST VOICE</a:t>
            </a: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/>
                <a:ea typeface="Montserrat"/>
                <a:cs typeface="Montserrat"/>
                <a:sym typeface="Montserrat"/>
              </a:rPr>
              <a:t>FOR ROSSINI</a:t>
            </a: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1" name="Google Shape;331;p42"/>
          <p:cNvSpPr txBox="1"/>
          <p:nvPr/>
        </p:nvSpPr>
        <p:spPr>
          <a:xfrm>
            <a:off x="542980" y="391501"/>
            <a:ext cx="19896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#ReadyForAnyChallenges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#ElinaGaranca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#KristineOpolais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#MarinaRebekat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7" name="Google Shape;337;p42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225" y="258625"/>
            <a:ext cx="2126701" cy="212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2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338" y="2571750"/>
            <a:ext cx="2126701" cy="212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2"/>
          <p:cNvPicPr preferRelativeResize="0"/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825" y="1524475"/>
            <a:ext cx="2126701" cy="21267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27;p42">
            <a:extLst>
              <a:ext uri="{FF2B5EF4-FFF2-40B4-BE49-F238E27FC236}">
                <a16:creationId xmlns:a16="http://schemas.microsoft.com/office/drawing/2014/main" id="{E6910ADC-BED4-00DC-2D0F-5B5573B026E5}"/>
              </a:ext>
            </a:extLst>
          </p:cNvPr>
          <p:cNvSpPr txBox="1"/>
          <p:nvPr/>
        </p:nvSpPr>
        <p:spPr>
          <a:xfrm>
            <a:off x="2326775" y="1898649"/>
            <a:ext cx="19152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EXCEPTIONAL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DRAMATISM</a:t>
            </a:r>
          </a:p>
        </p:txBody>
      </p:sp>
      <p:sp>
        <p:nvSpPr>
          <p:cNvPr id="4" name="Chord 3">
            <a:extLst>
              <a:ext uri="{FF2B5EF4-FFF2-40B4-BE49-F238E27FC236}">
                <a16:creationId xmlns:a16="http://schemas.microsoft.com/office/drawing/2014/main" id="{AF5AD779-296A-E481-83F7-90CD4D35D364}"/>
              </a:ext>
            </a:extLst>
          </p:cNvPr>
          <p:cNvSpPr/>
          <p:nvPr/>
        </p:nvSpPr>
        <p:spPr>
          <a:xfrm rot="10800000">
            <a:off x="3091092" y="-402205"/>
            <a:ext cx="891440" cy="891440"/>
          </a:xfrm>
          <a:prstGeom prst="chord">
            <a:avLst>
              <a:gd name="adj1" fmla="val 10432008"/>
              <a:gd name="adj2" fmla="val 398288"/>
            </a:avLst>
          </a:prstGeom>
          <a:solidFill>
            <a:srgbClr val="D6EC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3" name="Chord 2">
            <a:extLst>
              <a:ext uri="{FF2B5EF4-FFF2-40B4-BE49-F238E27FC236}">
                <a16:creationId xmlns:a16="http://schemas.microsoft.com/office/drawing/2014/main" id="{C40727C9-24A0-8155-4819-0CBDCCCB2539}"/>
              </a:ext>
            </a:extLst>
          </p:cNvPr>
          <p:cNvSpPr/>
          <p:nvPr/>
        </p:nvSpPr>
        <p:spPr>
          <a:xfrm>
            <a:off x="600226" y="4224200"/>
            <a:ext cx="1141174" cy="1141174"/>
          </a:xfrm>
          <a:prstGeom prst="chord">
            <a:avLst>
              <a:gd name="adj1" fmla="val 8531594"/>
              <a:gd name="adj2" fmla="val 2336412"/>
            </a:avLst>
          </a:prstGeom>
          <a:solidFill>
            <a:srgbClr val="D6EC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pic>
        <p:nvPicPr>
          <p:cNvPr id="334" name="Google Shape;334;p42">
            <a:hlinkClick r:id="rId7"/>
          </p:cNvPr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343" y="1628995"/>
            <a:ext cx="376547" cy="37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2">
            <a:hlinkClick r:id="rId9"/>
          </p:cNvPr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163" y="3951431"/>
            <a:ext cx="376548" cy="37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2">
            <a:hlinkClick r:id="rId10"/>
          </p:cNvPr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586" y="2402755"/>
            <a:ext cx="376548" cy="37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E5C0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50474"/>
            <a:ext cx="7207398" cy="9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3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987" y="1683150"/>
            <a:ext cx="2738012" cy="957251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3"/>
          <p:cNvSpPr txBox="1"/>
          <p:nvPr/>
        </p:nvSpPr>
        <p:spPr>
          <a:xfrm>
            <a:off x="797617" y="1440283"/>
            <a:ext cx="5718000" cy="11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 b="1" i="1">
                <a:latin typeface="Montserrat"/>
                <a:ea typeface="Montserrat"/>
                <a:cs typeface="Montserrat"/>
                <a:sym typeface="Montserrat"/>
              </a:rPr>
              <a:t>AND MUCH</a:t>
            </a:r>
            <a:endParaRPr sz="6700"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7" name="Google Shape;347;p43"/>
          <p:cNvSpPr txBox="1"/>
          <p:nvPr/>
        </p:nvSpPr>
        <p:spPr>
          <a:xfrm>
            <a:off x="4300679" y="2511283"/>
            <a:ext cx="2970300" cy="11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 b="1" i="1">
                <a:latin typeface="Montserrat"/>
                <a:ea typeface="Montserrat"/>
                <a:cs typeface="Montserrat"/>
                <a:sym typeface="Montserrat"/>
              </a:rPr>
              <a:t>MORE</a:t>
            </a:r>
            <a:endParaRPr sz="6700"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8" name="Google Shape;348;p43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D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44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4"/>
          <p:cNvSpPr txBox="1"/>
          <p:nvPr/>
        </p:nvSpPr>
        <p:spPr>
          <a:xfrm>
            <a:off x="6715775" y="4364576"/>
            <a:ext cx="19896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#ReadyForAnyChallenges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#Rainis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5" name="Google Shape;355;p44"/>
          <p:cNvSpPr txBox="1"/>
          <p:nvPr/>
        </p:nvSpPr>
        <p:spPr>
          <a:xfrm>
            <a:off x="4975654" y="1115449"/>
            <a:ext cx="4070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Rainis  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 HERO OF LATVIAN CULTURE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6" name="Google Shape;356;p44"/>
          <p:cNvSpPr txBox="1"/>
          <p:nvPr/>
        </p:nvSpPr>
        <p:spPr>
          <a:xfrm>
            <a:off x="4952675" y="2063894"/>
            <a:ext cx="2871300" cy="1843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A remarkable Latvian poet, playwright, journalist, philosopher, and politician challenged and enriched the Latvian language and shaped the culture and national identity of Latvians</a:t>
            </a:r>
          </a:p>
        </p:txBody>
      </p:sp>
      <p:pic>
        <p:nvPicPr>
          <p:cNvPr id="357" name="Google Shape;357;p44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52" y="556450"/>
            <a:ext cx="3580198" cy="358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4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500" y="3577500"/>
            <a:ext cx="3503176" cy="132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D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45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5"/>
          <p:cNvSpPr txBox="1"/>
          <p:nvPr/>
        </p:nvSpPr>
        <p:spPr>
          <a:xfrm>
            <a:off x="734713" y="487633"/>
            <a:ext cx="19896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#ReadyForAnyChallenges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#ZigfridsAnnaMeierovics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5" name="Google Shape;365;p45"/>
          <p:cNvSpPr txBox="1"/>
          <p:nvPr/>
        </p:nvSpPr>
        <p:spPr>
          <a:xfrm>
            <a:off x="749958" y="1113492"/>
            <a:ext cx="4859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Zigfrids Anna Meierovics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 DIPLOMATIC FIGHTER FOR INDEPENDENCE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45"/>
          <p:cNvSpPr txBox="1"/>
          <p:nvPr/>
        </p:nvSpPr>
        <p:spPr>
          <a:xfrm>
            <a:off x="761875" y="2054975"/>
            <a:ext cx="4741500" cy="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In 1918 Latvia's esteemed first foreign minister was fighting for recognition of Latvia's independence, visiting global leaders of many countries</a:t>
            </a:r>
          </a:p>
        </p:txBody>
      </p:sp>
      <p:pic>
        <p:nvPicPr>
          <p:cNvPr id="367" name="Google Shape;367;p45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150" y="1047575"/>
            <a:ext cx="3048351" cy="304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5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025" y="3014750"/>
            <a:ext cx="2913848" cy="164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D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46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00" y="556450"/>
            <a:ext cx="3285724" cy="328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6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825" y="3390550"/>
            <a:ext cx="4011827" cy="142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6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6"/>
          <p:cNvSpPr txBox="1"/>
          <p:nvPr/>
        </p:nvSpPr>
        <p:spPr>
          <a:xfrm>
            <a:off x="6715775" y="4364576"/>
            <a:ext cx="19896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#ReadyForAnyChallenges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#VairaVikeFreiberga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7" name="Google Shape;377;p46"/>
          <p:cNvSpPr txBox="1"/>
          <p:nvPr/>
        </p:nvSpPr>
        <p:spPr>
          <a:xfrm>
            <a:off x="4975654" y="1115449"/>
            <a:ext cx="4070400" cy="1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Vaira Vike-Freiberga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 LEADER THAT BROUGHT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THE COUNTRY INTO NATO AND EU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8" name="Google Shape;378;p46"/>
          <p:cNvSpPr txBox="1"/>
          <p:nvPr/>
        </p:nvSpPr>
        <p:spPr>
          <a:xfrm>
            <a:off x="4966692" y="2286050"/>
            <a:ext cx="3651900" cy="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Respected global leader, she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skillfully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united the nation around shared ideas and cultural values</a:t>
            </a:r>
          </a:p>
        </p:txBody>
      </p:sp>
      <p:sp>
        <p:nvSpPr>
          <p:cNvPr id="379" name="Google Shape;379;p46"/>
          <p:cNvSpPr txBox="1"/>
          <p:nvPr/>
        </p:nvSpPr>
        <p:spPr>
          <a:xfrm>
            <a:off x="2458450" y="3556675"/>
            <a:ext cx="36519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 i="1" dirty="0">
                <a:solidFill>
                  <a:srgbClr val="787878"/>
                </a:solidFill>
                <a:latin typeface="Montserrat"/>
                <a:ea typeface="Montserrat"/>
                <a:cs typeface="Montserrat"/>
                <a:sym typeface="Montserrat"/>
              </a:rPr>
              <a:t>“With determination and ideas, we attract supporters and allies. With indifference and apathy – 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i="1" dirty="0">
                <a:solidFill>
                  <a:srgbClr val="787878"/>
                </a:solidFill>
                <a:latin typeface="Montserrat"/>
                <a:ea typeface="Montserrat"/>
                <a:cs typeface="Montserrat"/>
                <a:sym typeface="Montserrat"/>
              </a:rPr>
              <a:t>we lose them”</a:t>
            </a:r>
          </a:p>
        </p:txBody>
      </p:sp>
      <p:pic>
        <p:nvPicPr>
          <p:cNvPr id="380" name="Google Shape;380;p46">
            <a:hlinkClick r:id="rId6"/>
          </p:cNvPr>
          <p:cNvPicPr preferRelativeResize="0"/>
          <p:nvPr/>
        </p:nvPicPr>
        <p:blipFill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66" y="759025"/>
            <a:ext cx="616025" cy="61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D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47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7"/>
          <p:cNvSpPr txBox="1"/>
          <p:nvPr/>
        </p:nvSpPr>
        <p:spPr>
          <a:xfrm>
            <a:off x="734713" y="487633"/>
            <a:ext cx="19896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#ConnectWorlds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#GunarsBirkerts 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7" name="Google Shape;387;p47"/>
          <p:cNvSpPr txBox="1"/>
          <p:nvPr/>
        </p:nvSpPr>
        <p:spPr>
          <a:xfrm>
            <a:off x="749950" y="1113500"/>
            <a:ext cx="2922600" cy="1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 err="1">
                <a:latin typeface="Montserrat"/>
                <a:ea typeface="Montserrat"/>
                <a:cs typeface="Montserrat"/>
                <a:sym typeface="Montserrat"/>
              </a:rPr>
              <a:t>Gunars</a:t>
            </a:r>
            <a:r>
              <a:rPr lang="en" sz="2600" b="1" dirty="0">
                <a:latin typeface="Montserrat"/>
                <a:ea typeface="Montserrat"/>
                <a:cs typeface="Montserrat"/>
                <a:sym typeface="Montserrat"/>
              </a:rPr>
              <a:t> Birkerts</a:t>
            </a:r>
            <a:endParaRPr sz="26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latin typeface="Montserrat"/>
                <a:ea typeface="Montserrat"/>
                <a:cs typeface="Montserrat"/>
                <a:sym typeface="Montserrat"/>
              </a:rPr>
              <a:t>AN ARCHITECTURE 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latin typeface="Montserrat"/>
                <a:ea typeface="Montserrat"/>
                <a:cs typeface="Montserrat"/>
                <a:sym typeface="Montserrat"/>
              </a:rPr>
              <a:t>GENIUS OF LATVIA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8" name="Google Shape;388;p47"/>
          <p:cNvSpPr txBox="1"/>
          <p:nvPr/>
        </p:nvSpPr>
        <p:spPr>
          <a:xfrm>
            <a:off x="761875" y="2495550"/>
            <a:ext cx="2593200" cy="1843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A master of light, volume, and reflections, </a:t>
            </a:r>
            <a:r>
              <a:rPr lang="en-GB" dirty="0" err="1">
                <a:latin typeface="Montserrat"/>
                <a:ea typeface="Montserrat"/>
                <a:cs typeface="Montserrat"/>
                <a:sym typeface="Montserrat"/>
              </a:rPr>
              <a:t>Gunars</a:t>
            </a:r>
            <a:r>
              <a:rPr lang="en-GB" dirty="0">
                <a:latin typeface="Montserrat"/>
                <a:ea typeface="Montserrat"/>
                <a:cs typeface="Montserrat"/>
                <a:sym typeface="Montserrat"/>
              </a:rPr>
              <a:t> is well-known internationally and gifted his homeland the National Library of Latvia, an expressive modernist masterpiece</a:t>
            </a:r>
          </a:p>
        </p:txBody>
      </p:sp>
      <p:pic>
        <p:nvPicPr>
          <p:cNvPr id="389" name="Google Shape;389;p47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475" y="1619650"/>
            <a:ext cx="4759475" cy="313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7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950" y="980675"/>
            <a:ext cx="2825825" cy="227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48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6992" y="560150"/>
            <a:ext cx="2026848" cy="90565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8"/>
          <p:cNvSpPr txBox="1"/>
          <p:nvPr/>
        </p:nvSpPr>
        <p:spPr>
          <a:xfrm>
            <a:off x="426697" y="742342"/>
            <a:ext cx="7817700" cy="9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i="1" dirty="0">
                <a:solidFill>
                  <a:srgbClr val="77E5C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Join us on our mission where values established </a:t>
            </a:r>
            <a:endParaRPr sz="1600" i="1" dirty="0">
              <a:solidFill>
                <a:srgbClr val="77E5C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i="1" dirty="0">
                <a:solidFill>
                  <a:srgbClr val="77E5C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by our greatest personalities set the ground for </a:t>
            </a:r>
            <a:endParaRPr sz="1600" i="1" dirty="0">
              <a:solidFill>
                <a:srgbClr val="77E5C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i="1" dirty="0">
                <a:solidFill>
                  <a:srgbClr val="77E5C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local and global changes!</a:t>
            </a:r>
            <a:endParaRPr sz="1600" i="1" dirty="0">
              <a:solidFill>
                <a:srgbClr val="77E5C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i="1" dirty="0">
              <a:solidFill>
                <a:srgbClr val="77E5C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97" name="Google Shape;397;p48"/>
          <p:cNvSpPr txBox="1"/>
          <p:nvPr/>
        </p:nvSpPr>
        <p:spPr>
          <a:xfrm>
            <a:off x="458438" y="4107117"/>
            <a:ext cx="19896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#missionLatvia</a:t>
            </a:r>
            <a:endParaRPr sz="105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8" name="Google Shape;39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25" y="2406276"/>
            <a:ext cx="8508851" cy="115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E5C0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85974" cy="13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500" y="474400"/>
            <a:ext cx="1647825" cy="163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200" y="942500"/>
            <a:ext cx="2428801" cy="266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650" y="3656445"/>
            <a:ext cx="1647824" cy="14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300" y="3067050"/>
            <a:ext cx="1590751" cy="159075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619200" y="1909725"/>
            <a:ext cx="27432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 b="1" i="1" dirty="0">
                <a:latin typeface="Montserrat"/>
                <a:ea typeface="Montserrat"/>
                <a:cs typeface="Montserrat"/>
                <a:sym typeface="Montserrat"/>
              </a:rPr>
              <a:t>ART</a:t>
            </a:r>
            <a:endParaRPr sz="6700" b="1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D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926" y="1261975"/>
            <a:ext cx="3686300" cy="388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975" y="475375"/>
            <a:ext cx="1987625" cy="198762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800163" y="372263"/>
            <a:ext cx="14955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</a:t>
            </a:r>
            <a:r>
              <a:rPr lang="en" sz="1050" dirty="0" err="1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ConnectWorlds</a:t>
            </a:r>
            <a:endParaRPr sz="1050" dirty="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</a:t>
            </a:r>
            <a:r>
              <a:rPr lang="en" sz="1050" dirty="0" err="1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JanisRozentals</a:t>
            </a:r>
            <a:r>
              <a:rPr lang="en" sz="105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105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812875" y="1345400"/>
            <a:ext cx="3657600" cy="14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 dirty="0">
                <a:latin typeface="Montserrat"/>
                <a:ea typeface="Montserrat"/>
                <a:cs typeface="Montserrat"/>
                <a:sym typeface="Montserrat"/>
              </a:rPr>
              <a:t>Janis </a:t>
            </a:r>
            <a:r>
              <a:rPr lang="en" sz="2600" b="1" dirty="0" err="1">
                <a:latin typeface="Montserrat"/>
                <a:ea typeface="Montserrat"/>
                <a:cs typeface="Montserrat"/>
                <a:sym typeface="Montserrat"/>
              </a:rPr>
              <a:t>Rozentāls</a:t>
            </a:r>
            <a:r>
              <a:rPr lang="en" sz="26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6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 dirty="0">
                <a:latin typeface="Montserrat"/>
                <a:ea typeface="Montserrat"/>
                <a:cs typeface="Montserrat"/>
                <a:sym typeface="Montserrat"/>
              </a:rPr>
              <a:t>and the Dwarf</a:t>
            </a:r>
            <a:endParaRPr sz="26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50" dirty="0">
                <a:latin typeface="Montserrat"/>
                <a:ea typeface="Montserrat"/>
                <a:cs typeface="Montserrat"/>
                <a:sym typeface="Montserrat"/>
              </a:rPr>
              <a:t>FOUNDERS OF NATIONAL </a:t>
            </a:r>
            <a:endParaRPr sz="155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50" dirty="0">
                <a:latin typeface="Montserrat"/>
                <a:ea typeface="Montserrat"/>
                <a:cs typeface="Montserrat"/>
                <a:sym typeface="Montserrat"/>
              </a:rPr>
              <a:t>PAINTING</a:t>
            </a:r>
            <a:endParaRPr sz="155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800175" y="3013600"/>
            <a:ext cx="3771900" cy="137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A trailblazing Latvian painter who embraced photography early on and founded the Dwarf art group that kickstarted the entire Latvian school </a:t>
            </a:r>
            <a:b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of national painting</a:t>
            </a:r>
          </a:p>
        </p:txBody>
      </p:sp>
      <p:sp>
        <p:nvSpPr>
          <p:cNvPr id="4" name="Google Shape;92;p17">
            <a:extLst>
              <a:ext uri="{FF2B5EF4-FFF2-40B4-BE49-F238E27FC236}">
                <a16:creationId xmlns:a16="http://schemas.microsoft.com/office/drawing/2014/main" id="{F4E51CA7-2520-66AE-C03C-E87C759B215C}"/>
              </a:ext>
            </a:extLst>
          </p:cNvPr>
          <p:cNvSpPr txBox="1"/>
          <p:nvPr/>
        </p:nvSpPr>
        <p:spPr>
          <a:xfrm>
            <a:off x="7289635" y="1253758"/>
            <a:ext cx="119766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1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1886-1916</a:t>
            </a:r>
            <a:endParaRPr sz="1600" b="1" i="1" dirty="0">
              <a:solidFill>
                <a:schemeClr val="tx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/>
          <p:nvPr/>
        </p:nvSpPr>
        <p:spPr>
          <a:xfrm>
            <a:off x="5057850" y="333725"/>
            <a:ext cx="3272700" cy="18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 i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Rozentāls</a:t>
            </a: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is one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of the symbols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of rich Latvian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Art Nouveau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AD06AF-8652-568A-7A80-25AAA9768D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91" y="1319646"/>
            <a:ext cx="2804791" cy="3812520"/>
          </a:xfrm>
          <a:prstGeom prst="roundRect">
            <a:avLst/>
          </a:prstGeom>
        </p:spPr>
      </p:pic>
      <p:pic>
        <p:nvPicPr>
          <p:cNvPr id="104" name="Google Shape;104;p19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800163" y="610388"/>
            <a:ext cx="14955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#ConnectWorlds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#VilhelmsPurvitis</a:t>
            </a:r>
            <a:endParaRPr sz="105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4854775" y="1865075"/>
            <a:ext cx="3657600" cy="95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 err="1">
                <a:latin typeface="Montserrat"/>
                <a:ea typeface="Montserrat"/>
                <a:cs typeface="Montserrat"/>
                <a:sym typeface="Montserrat"/>
              </a:rPr>
              <a:t>Vilhelms</a:t>
            </a:r>
            <a:r>
              <a:rPr lang="en" sz="26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2600" b="1" dirty="0" err="1">
                <a:latin typeface="Montserrat"/>
                <a:ea typeface="Montserrat"/>
                <a:cs typeface="Montserrat"/>
                <a:sym typeface="Montserrat"/>
              </a:rPr>
              <a:t>Purvitis</a:t>
            </a:r>
            <a:endParaRPr sz="26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 dirty="0">
                <a:latin typeface="Montserrat"/>
                <a:ea typeface="Montserrat"/>
                <a:cs typeface="Montserrat"/>
                <a:sym typeface="Montserrat"/>
              </a:rPr>
              <a:t>A NATIONAL SYMBOL AND PRIDE</a:t>
            </a:r>
            <a:endParaRPr sz="155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p19"/>
          <p:cNvSpPr txBox="1"/>
          <p:nvPr/>
        </p:nvSpPr>
        <p:spPr>
          <a:xfrm>
            <a:off x="4864300" y="3013600"/>
            <a:ext cx="3771900" cy="1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Latvians say: “</a:t>
            </a:r>
            <a:r>
              <a:rPr lang="en-GB" sz="1450" dirty="0" err="1">
                <a:latin typeface="Montserrat"/>
                <a:ea typeface="Montserrat"/>
                <a:cs typeface="Montserrat"/>
                <a:sym typeface="Montserrat"/>
              </a:rPr>
              <a:t>Purvitis</a:t>
            </a: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 is us!” - </a:t>
            </a: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a genius landscape painter </a:t>
            </a:r>
            <a:b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became a symbol of national </a:t>
            </a:r>
            <a:b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identity, turning the endless </a:t>
            </a:r>
            <a:b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fields and plains of Latvia </a:t>
            </a:r>
            <a:b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into icons</a:t>
            </a:r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676" y="702359"/>
            <a:ext cx="1992624" cy="19926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2;p17">
            <a:extLst>
              <a:ext uri="{FF2B5EF4-FFF2-40B4-BE49-F238E27FC236}">
                <a16:creationId xmlns:a16="http://schemas.microsoft.com/office/drawing/2014/main" id="{10167660-A574-1A4A-4A9E-42FE46303DC0}"/>
              </a:ext>
            </a:extLst>
          </p:cNvPr>
          <p:cNvSpPr txBox="1"/>
          <p:nvPr/>
        </p:nvSpPr>
        <p:spPr>
          <a:xfrm>
            <a:off x="645694" y="1257571"/>
            <a:ext cx="119766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1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1872-1945</a:t>
            </a:r>
            <a:endParaRPr sz="1600" b="1" i="1" dirty="0">
              <a:solidFill>
                <a:schemeClr val="bg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57D858DC-80DE-7C10-AF8E-1AF7AD706B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LV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ost famous Latvian landscape painter. How Purvitis created a national  identity – Neighborhood">
            <a:extLst>
              <a:ext uri="{FF2B5EF4-FFF2-40B4-BE49-F238E27FC236}">
                <a16:creationId xmlns:a16="http://schemas.microsoft.com/office/drawing/2014/main" id="{E5905BFC-C208-9B38-9560-5A6A936D6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5443" y="1283066"/>
            <a:ext cx="3589876" cy="386043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Google Shape;104;p19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800163" y="610388"/>
            <a:ext cx="14955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#ConnectWorlds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#VilhelmsPurvitis</a:t>
            </a:r>
            <a:endParaRPr sz="105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4854775" y="1865075"/>
            <a:ext cx="3657600" cy="95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 err="1">
                <a:latin typeface="Montserrat"/>
                <a:ea typeface="Montserrat"/>
                <a:cs typeface="Montserrat"/>
                <a:sym typeface="Montserrat"/>
              </a:rPr>
              <a:t>Vilhelms</a:t>
            </a:r>
            <a:r>
              <a:rPr lang="en" sz="26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2600" b="1" dirty="0" err="1">
                <a:latin typeface="Montserrat"/>
                <a:ea typeface="Montserrat"/>
                <a:cs typeface="Montserrat"/>
                <a:sym typeface="Montserrat"/>
              </a:rPr>
              <a:t>Purvitis</a:t>
            </a:r>
            <a:endParaRPr sz="26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 dirty="0">
                <a:latin typeface="Montserrat"/>
                <a:ea typeface="Montserrat"/>
                <a:cs typeface="Montserrat"/>
                <a:sym typeface="Montserrat"/>
              </a:rPr>
              <a:t>A NATIONAL SYMBOL AND PRIDE</a:t>
            </a:r>
            <a:endParaRPr sz="155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p19"/>
          <p:cNvSpPr txBox="1"/>
          <p:nvPr/>
        </p:nvSpPr>
        <p:spPr>
          <a:xfrm>
            <a:off x="4864300" y="3013600"/>
            <a:ext cx="3771900" cy="1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Latvians say: “</a:t>
            </a:r>
            <a:r>
              <a:rPr lang="en-GB" sz="1450" dirty="0" err="1">
                <a:latin typeface="Montserrat"/>
                <a:ea typeface="Montserrat"/>
                <a:cs typeface="Montserrat"/>
                <a:sym typeface="Montserrat"/>
              </a:rPr>
              <a:t>Purvitis</a:t>
            </a: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 is us!” - </a:t>
            </a: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a genius landscape painter </a:t>
            </a:r>
            <a:b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became a symbol of national </a:t>
            </a:r>
            <a:b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identity, turning the endless </a:t>
            </a:r>
            <a:b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fields and plains of Latvia and </a:t>
            </a:r>
            <a:b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into icons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57D858DC-80DE-7C10-AF8E-1AF7AD706B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LV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DE18902-7182-F334-EBFA-FD1B8F54BE63}"/>
              </a:ext>
            </a:extLst>
          </p:cNvPr>
          <p:cNvSpPr/>
          <p:nvPr/>
        </p:nvSpPr>
        <p:spPr>
          <a:xfrm>
            <a:off x="2869900" y="550866"/>
            <a:ext cx="1994400" cy="1994400"/>
          </a:xfrm>
          <a:prstGeom prst="ellipse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" name="Google Shape;92;p17">
            <a:extLst>
              <a:ext uri="{FF2B5EF4-FFF2-40B4-BE49-F238E27FC236}">
                <a16:creationId xmlns:a16="http://schemas.microsoft.com/office/drawing/2014/main" id="{10167660-A574-1A4A-4A9E-42FE46303DC0}"/>
              </a:ext>
            </a:extLst>
          </p:cNvPr>
          <p:cNvSpPr txBox="1"/>
          <p:nvPr/>
        </p:nvSpPr>
        <p:spPr>
          <a:xfrm>
            <a:off x="3425737" y="1988423"/>
            <a:ext cx="119766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1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1872-1945</a:t>
            </a:r>
            <a:endParaRPr sz="1600" b="1" i="1" dirty="0">
              <a:solidFill>
                <a:schemeClr val="tx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361668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ost famous Latvian landscape painter. How Purvitis created a national  identity – Neighborhood">
            <a:extLst>
              <a:ext uri="{FF2B5EF4-FFF2-40B4-BE49-F238E27FC236}">
                <a16:creationId xmlns:a16="http://schemas.microsoft.com/office/drawing/2014/main" id="{E5905BFC-C208-9B38-9560-5A6A936D6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5443" y="1283066"/>
            <a:ext cx="3589876" cy="386043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Google Shape;104;p19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313" y="556450"/>
            <a:ext cx="1314452" cy="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800163" y="610388"/>
            <a:ext cx="14955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#ConnectWorlds</a:t>
            </a:r>
            <a:endParaRPr sz="105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#VilhelmsPurvitis</a:t>
            </a:r>
            <a:endParaRPr sz="105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4854775" y="1865075"/>
            <a:ext cx="3657600" cy="95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 err="1">
                <a:latin typeface="Montserrat"/>
                <a:ea typeface="Montserrat"/>
                <a:cs typeface="Montserrat"/>
                <a:sym typeface="Montserrat"/>
              </a:rPr>
              <a:t>Vilhelms</a:t>
            </a:r>
            <a:r>
              <a:rPr lang="en" sz="26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2600" b="1" dirty="0" err="1">
                <a:latin typeface="Montserrat"/>
                <a:ea typeface="Montserrat"/>
                <a:cs typeface="Montserrat"/>
                <a:sym typeface="Montserrat"/>
              </a:rPr>
              <a:t>Purvitis</a:t>
            </a:r>
            <a:endParaRPr sz="26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 dirty="0">
                <a:latin typeface="Montserrat"/>
                <a:ea typeface="Montserrat"/>
                <a:cs typeface="Montserrat"/>
                <a:sym typeface="Montserrat"/>
              </a:rPr>
              <a:t>A NATIONAL SYMBOL AND PRIDE</a:t>
            </a:r>
            <a:endParaRPr sz="155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p19"/>
          <p:cNvSpPr txBox="1"/>
          <p:nvPr/>
        </p:nvSpPr>
        <p:spPr>
          <a:xfrm>
            <a:off x="4864300" y="3013600"/>
            <a:ext cx="3771900" cy="1617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Latvians say: “</a:t>
            </a:r>
            <a:r>
              <a:rPr lang="en-GB" sz="1450" dirty="0" err="1">
                <a:latin typeface="Montserrat"/>
                <a:ea typeface="Montserrat"/>
                <a:cs typeface="Montserrat"/>
                <a:sym typeface="Montserrat"/>
              </a:rPr>
              <a:t>Purvitis</a:t>
            </a: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 is us!” - </a:t>
            </a: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a genius landscape painter </a:t>
            </a:r>
            <a:b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became a symbol of national </a:t>
            </a:r>
            <a:b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identity, turning the endless </a:t>
            </a:r>
            <a:b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fields and plains of Latvia </a:t>
            </a: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50" dirty="0">
                <a:latin typeface="Montserrat"/>
                <a:ea typeface="Montserrat"/>
                <a:cs typeface="Montserrat"/>
                <a:sym typeface="Montserrat"/>
              </a:rPr>
              <a:t>into icons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57D858DC-80DE-7C10-AF8E-1AF7AD706B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LV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DE18902-7182-F334-EBFA-FD1B8F54BE63}"/>
              </a:ext>
            </a:extLst>
          </p:cNvPr>
          <p:cNvSpPr/>
          <p:nvPr/>
        </p:nvSpPr>
        <p:spPr>
          <a:xfrm>
            <a:off x="2860375" y="729750"/>
            <a:ext cx="1994400" cy="1994400"/>
          </a:xfrm>
          <a:prstGeom prst="ellipse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LV"/>
          </a:p>
        </p:txBody>
      </p:sp>
      <p:sp>
        <p:nvSpPr>
          <p:cNvPr id="2" name="Google Shape;92;p17">
            <a:extLst>
              <a:ext uri="{FF2B5EF4-FFF2-40B4-BE49-F238E27FC236}">
                <a16:creationId xmlns:a16="http://schemas.microsoft.com/office/drawing/2014/main" id="{10167660-A574-1A4A-4A9E-42FE46303DC0}"/>
              </a:ext>
            </a:extLst>
          </p:cNvPr>
          <p:cNvSpPr txBox="1"/>
          <p:nvPr/>
        </p:nvSpPr>
        <p:spPr>
          <a:xfrm>
            <a:off x="3247387" y="2292111"/>
            <a:ext cx="119766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1" dirty="0">
                <a:solidFill>
                  <a:schemeClr val="tx2"/>
                </a:solidFill>
                <a:latin typeface="Montserrat"/>
                <a:ea typeface="Montserrat"/>
                <a:cs typeface="Montserrat"/>
                <a:sym typeface="Montserrat"/>
              </a:rPr>
              <a:t>1872-1945</a:t>
            </a:r>
            <a:endParaRPr sz="1600" b="1" i="1" dirty="0">
              <a:solidFill>
                <a:schemeClr val="tx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3270022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4663</TotalTime>
  <Words>2729</Words>
  <Application>Microsoft Macintosh PowerPoint</Application>
  <PresentationFormat>On-screen Show (16:9)</PresentationFormat>
  <Paragraphs>272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Helvetica</vt:lpstr>
      <vt:lpstr>Montserrat</vt:lpstr>
      <vt:lpstr>Montserrat SemiBold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RagnarsK</cp:lastModifiedBy>
  <cp:revision>14</cp:revision>
  <dcterms:modified xsi:type="dcterms:W3CDTF">2023-10-10T06:49:38Z</dcterms:modified>
</cp:coreProperties>
</file>