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1" r:id="rId3"/>
    <p:sldId id="301" r:id="rId4"/>
    <p:sldId id="280" r:id="rId5"/>
    <p:sldId id="259" r:id="rId6"/>
    <p:sldId id="260" r:id="rId7"/>
    <p:sldId id="262" r:id="rId8"/>
    <p:sldId id="281" r:id="rId9"/>
    <p:sldId id="282" r:id="rId10"/>
    <p:sldId id="264" r:id="rId11"/>
    <p:sldId id="310" r:id="rId12"/>
    <p:sldId id="267" r:id="rId13"/>
    <p:sldId id="283" r:id="rId14"/>
    <p:sldId id="269" r:id="rId15"/>
    <p:sldId id="284" r:id="rId16"/>
    <p:sldId id="285" r:id="rId17"/>
    <p:sldId id="308" r:id="rId18"/>
    <p:sldId id="272" r:id="rId19"/>
    <p:sldId id="274" r:id="rId20"/>
    <p:sldId id="286" r:id="rId21"/>
    <p:sldId id="279" r:id="rId22"/>
    <p:sldId id="287" r:id="rId23"/>
    <p:sldId id="303" r:id="rId24"/>
    <p:sldId id="288" r:id="rId25"/>
    <p:sldId id="277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1729"/>
    <a:srgbClr val="EB5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2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0F8F8"/>
          </a:solidFill>
        </a:fill>
      </a:tcStyle>
    </a:wholeTbl>
    <a:band2H>
      <a:tcTxStyle/>
      <a:tcStyle>
        <a:tcBdr/>
        <a:fill>
          <a:solidFill>
            <a:srgbClr val="F7FB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FAFA"/>
          </a:solidFill>
        </a:fill>
      </a:tcStyle>
    </a:wholeTbl>
    <a:band2H>
      <a:tcTxStyle/>
      <a:tcStyle>
        <a:tcBdr/>
        <a:fill>
          <a:solidFill>
            <a:schemeClr val="accent6">
              <a:lumOff val="4017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9999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chemeClr val="accent5">
              <a:lumOff val="999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01"/>
    <p:restoredTop sz="90000"/>
  </p:normalViewPr>
  <p:slideViewPr>
    <p:cSldViewPr snapToGrid="0" snapToObjects="1">
      <p:cViewPr>
        <p:scale>
          <a:sx n="57" d="100"/>
          <a:sy n="57" d="100"/>
        </p:scale>
        <p:origin x="904" y="108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8" name="Shape 6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05786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62" name="Shape 6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16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326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29284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>
                <a:solidFill>
                  <a:schemeClr val="accent6">
                    <a:lumOff val="4705"/>
                  </a:schemeClr>
                </a:solidFill>
              </a:defRPr>
            </a:pPr>
            <a:endParaRPr lang="en-GB" sz="1200" b="0" i="0" dirty="0">
              <a:solidFill>
                <a:schemeClr val="accent6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0094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39800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>
                <a:solidFill>
                  <a:schemeClr val="accent6">
                    <a:lumOff val="4705"/>
                  </a:schemeClr>
                </a:solidFill>
              </a:defRPr>
            </a:pPr>
            <a:endParaRPr lang="en-GB" sz="1200" b="0" i="0" dirty="0">
              <a:solidFill>
                <a:schemeClr val="accent6"/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36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505433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17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āk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838200" y="3872753"/>
            <a:ext cx="7189694" cy="1932738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7" name="Graphic 2" descr="Graphic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430" y="887131"/>
            <a:ext cx="2934181" cy="124211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pslai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7" descr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2"/>
            <a:ext cx="12192005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raphic 8" descr="Graphic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136" y="-1797050"/>
            <a:ext cx="1943103" cy="359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raphic 9" descr="Graphic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284" y="-1797050"/>
            <a:ext cx="1943103" cy="359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Graphic 10" descr="Graphic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3432" y="-1797050"/>
            <a:ext cx="1943103" cy="3594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44615" y="2233769"/>
            <a:ext cx="10502770" cy="2190512"/>
          </a:xfrm>
          <a:prstGeom prst="rect">
            <a:avLst/>
          </a:prstGeom>
        </p:spPr>
        <p:txBody>
          <a:bodyPr/>
          <a:lstStyle>
            <a:lvl1pPr algn="ctr">
              <a:defRPr sz="8000" i="1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pslaid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6" descr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448"/>
            <a:ext cx="12192000" cy="6887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raphic 8" descr="Graphic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616" y="3908011"/>
            <a:ext cx="1943102" cy="3594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raphic 9" descr="Graphic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587" y="-1339960"/>
            <a:ext cx="1943101" cy="3594102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Rounded Rectangle 3"/>
          <p:cNvSpPr/>
          <p:nvPr/>
        </p:nvSpPr>
        <p:spPr>
          <a:xfrm>
            <a:off x="758687" y="1152939"/>
            <a:ext cx="10674626" cy="4651515"/>
          </a:xfrm>
          <a:prstGeom prst="roundRect">
            <a:avLst>
              <a:gd name="adj" fmla="val 9416"/>
            </a:avLst>
          </a:prstGeom>
          <a:solidFill>
            <a:schemeClr val="accent6">
              <a:alpha val="94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1" name="Title Text"/>
          <p:cNvSpPr txBox="1">
            <a:spLocks noGrp="1"/>
          </p:cNvSpPr>
          <p:nvPr>
            <p:ph type="title"/>
          </p:nvPr>
        </p:nvSpPr>
        <p:spPr>
          <a:xfrm>
            <a:off x="1234965" y="1710445"/>
            <a:ext cx="9658323" cy="10873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34965" y="3189091"/>
            <a:ext cx="9658323" cy="219791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obeig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Title Text"/>
          <p:cNvSpPr txBox="1">
            <a:spLocks noGrp="1"/>
          </p:cNvSpPr>
          <p:nvPr>
            <p:ph type="title"/>
          </p:nvPr>
        </p:nvSpPr>
        <p:spPr>
          <a:xfrm>
            <a:off x="838200" y="854764"/>
            <a:ext cx="5145741" cy="1932736"/>
          </a:xfrm>
          <a:prstGeom prst="rect">
            <a:avLst/>
          </a:prstGeom>
        </p:spPr>
        <p:txBody>
          <a:bodyPr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5036865"/>
            <a:ext cx="2957830" cy="1189123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8429586" y="5036865"/>
            <a:ext cx="2957834" cy="1189123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336" name="Graphic 2" descr="Graphic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430" y="887131"/>
            <a:ext cx="2934181" cy="124211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turs tum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chemeClr val="accent4"/>
                </a:solidFill>
              </a:defRPr>
            </a:pPr>
            <a:endParaRPr/>
          </a:p>
        </p:txBody>
      </p:sp>
      <p:pic>
        <p:nvPicPr>
          <p:cNvPr id="345" name="Graphic 7" descr="Graphic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348" y="3850151"/>
            <a:ext cx="1943103" cy="3594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raphic 8" descr="Graphic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959" y="3850151"/>
            <a:ext cx="1943102" cy="3594102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92742" y="1018292"/>
            <a:ext cx="9570609" cy="980327"/>
          </a:xfrm>
          <a:prstGeom prst="rect">
            <a:avLst/>
          </a:prstGeom>
        </p:spPr>
        <p:txBody>
          <a:bodyPr/>
          <a:lstStyle>
            <a:lvl1pPr>
              <a:defRPr sz="6600" i="1">
                <a:solidFill>
                  <a:schemeClr val="accent4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742" y="2801903"/>
            <a:ext cx="4507085" cy="3507310"/>
          </a:xfrm>
          <a:prstGeom prst="rect">
            <a:avLst/>
          </a:prstGeom>
        </p:spPr>
        <p:txBody>
          <a:bodyPr/>
          <a:lstStyle>
            <a:lvl1pPr marL="457200" indent="-457200">
              <a:buSzPct val="100000"/>
              <a:buFont typeface="Arial"/>
              <a:buChar char="•"/>
              <a:defRPr sz="2800">
                <a:solidFill>
                  <a:schemeClr val="accent3"/>
                </a:solidFill>
              </a:defRPr>
            </a:lvl1pPr>
            <a:lvl2pPr marL="914400" indent="-457200">
              <a:buSzPct val="100000"/>
              <a:buFont typeface="Arial"/>
              <a:buChar char="•"/>
              <a:defRPr sz="2800">
                <a:solidFill>
                  <a:schemeClr val="accent3"/>
                </a:solidFill>
              </a:defRPr>
            </a:lvl2pPr>
            <a:lvl3pPr marL="1371600" indent="-457200">
              <a:buSzPct val="100000"/>
              <a:buFont typeface="Arial"/>
              <a:buChar char="•"/>
              <a:defRPr sz="2800">
                <a:solidFill>
                  <a:schemeClr val="accent3"/>
                </a:solidFill>
              </a:defRPr>
            </a:lvl3pPr>
            <a:lvl4pPr marL="1828800" indent="-457200">
              <a:buSzPct val="100000"/>
              <a:buFont typeface="Arial"/>
              <a:buChar char="•"/>
              <a:defRPr sz="2800">
                <a:solidFill>
                  <a:schemeClr val="accent3"/>
                </a:solidFill>
              </a:defRPr>
            </a:lvl4pPr>
            <a:lvl5pPr marL="2286000" indent="-457200">
              <a:buSzPct val="100000"/>
              <a:buFont typeface="Arial"/>
              <a:buChar char="•"/>
              <a:defRPr sz="2800">
                <a:solidFill>
                  <a:schemeClr val="accent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kšs 2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1" name="Graphic 29" descr="Graphic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68"/>
            <a:ext cx="4736847" cy="87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Graphic 24" descr="Graphic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950" y="5285385"/>
            <a:ext cx="5118100" cy="1587503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Rounded Rectangle 1"/>
          <p:cNvSpPr/>
          <p:nvPr/>
        </p:nvSpPr>
        <p:spPr>
          <a:xfrm>
            <a:off x="289558" y="640041"/>
            <a:ext cx="11612883" cy="5626461"/>
          </a:xfrm>
          <a:prstGeom prst="roundRect">
            <a:avLst>
              <a:gd name="adj" fmla="val 9416"/>
            </a:avLst>
          </a:prstGeom>
          <a:solidFill>
            <a:srgbClr val="4646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" y="6379686"/>
            <a:ext cx="2957830" cy="365129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5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376" name="Graphic 5" descr="Graphic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1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5" name="Graphic 29" descr="Graphic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68"/>
            <a:ext cx="4736847" cy="87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Graphic 24" descr="Graphic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950" y="5285385"/>
            <a:ext cx="5118100" cy="1587503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Rounded Rectangle 15"/>
          <p:cNvSpPr/>
          <p:nvPr/>
        </p:nvSpPr>
        <p:spPr>
          <a:xfrm>
            <a:off x="289558" y="640041"/>
            <a:ext cx="11612883" cy="5626461"/>
          </a:xfrm>
          <a:prstGeom prst="roundRect">
            <a:avLst>
              <a:gd name="adj" fmla="val 9416"/>
            </a:avLst>
          </a:prstGeom>
          <a:solidFill>
            <a:srgbClr val="28282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91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392" name="Graphic 4" descr="Graphic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3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4" name="Graphic 29" descr="Graphic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68"/>
            <a:ext cx="4736847" cy="87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raphic 24" descr="Graphic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950" y="5285385"/>
            <a:ext cx="5118100" cy="1587503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Rounded Rectangle 15"/>
          <p:cNvSpPr/>
          <p:nvPr/>
        </p:nvSpPr>
        <p:spPr>
          <a:xfrm>
            <a:off x="289558" y="640041"/>
            <a:ext cx="11612883" cy="5626461"/>
          </a:xfrm>
          <a:prstGeom prst="roundRect">
            <a:avLst>
              <a:gd name="adj" fmla="val 9416"/>
            </a:avLst>
          </a:prstGeom>
          <a:solidFill>
            <a:srgbClr val="28282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7" name="Title Text"/>
          <p:cNvSpPr txBox="1">
            <a:spLocks noGrp="1"/>
          </p:cNvSpPr>
          <p:nvPr>
            <p:ph type="title"/>
          </p:nvPr>
        </p:nvSpPr>
        <p:spPr>
          <a:xfrm>
            <a:off x="678372" y="1070267"/>
            <a:ext cx="10644052" cy="93832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8375" y="2383888"/>
            <a:ext cx="5214493" cy="35073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20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421" name="Graphic 5" descr="Graphic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4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30" name="Graphic 24" descr="Graphic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65300" y="2113470"/>
            <a:ext cx="5118100" cy="1587504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Rounded Rectangle 15"/>
          <p:cNvSpPr/>
          <p:nvPr/>
        </p:nvSpPr>
        <p:spPr>
          <a:xfrm>
            <a:off x="6096000" y="1056263"/>
            <a:ext cx="5806441" cy="5118102"/>
          </a:xfrm>
          <a:prstGeom prst="roundRect">
            <a:avLst>
              <a:gd name="adj" fmla="val 9416"/>
            </a:avLst>
          </a:prstGeom>
          <a:solidFill>
            <a:srgbClr val="28282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2" name="Title Text"/>
          <p:cNvSpPr txBox="1">
            <a:spLocks noGrp="1"/>
          </p:cNvSpPr>
          <p:nvPr>
            <p:ph type="title"/>
          </p:nvPr>
        </p:nvSpPr>
        <p:spPr>
          <a:xfrm>
            <a:off x="678372" y="1070267"/>
            <a:ext cx="5214497" cy="93832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8375" y="2383888"/>
            <a:ext cx="5214493" cy="35073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3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436" name="Graphic 5" descr="Graphic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1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5" name="Graphic 29" descr="Graphic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68"/>
            <a:ext cx="4736847" cy="87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Graphic 24" descr="Graphic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950" y="5285385"/>
            <a:ext cx="5118100" cy="1587503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Rounded Rectangle 15"/>
          <p:cNvSpPr/>
          <p:nvPr/>
        </p:nvSpPr>
        <p:spPr>
          <a:xfrm>
            <a:off x="289558" y="640041"/>
            <a:ext cx="5687382" cy="5626461"/>
          </a:xfrm>
          <a:prstGeom prst="roundRect">
            <a:avLst>
              <a:gd name="adj" fmla="val 9416"/>
            </a:avLst>
          </a:prstGeom>
          <a:solidFill>
            <a:srgbClr val="28282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507084" cy="10873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8375" y="2383888"/>
            <a:ext cx="4507084" cy="350731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FFFF"/>
                </a:solidFill>
              </a:defRPr>
            </a:lvl1pPr>
            <a:lvl2pPr>
              <a:defRPr sz="2200">
                <a:solidFill>
                  <a:srgbClr val="FFFFFF"/>
                </a:solidFill>
              </a:defRPr>
            </a:lvl2pPr>
            <a:lvl3pPr>
              <a:defRPr sz="2200">
                <a:solidFill>
                  <a:srgbClr val="FFFFFF"/>
                </a:solidFill>
              </a:defRPr>
            </a:lvl3pPr>
            <a:lvl4pPr>
              <a:defRPr sz="2200">
                <a:solidFill>
                  <a:srgbClr val="FFFFFF"/>
                </a:solidFill>
              </a:defRPr>
            </a:lvl4pPr>
            <a:lvl5pPr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0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266498" y="639762"/>
            <a:ext cx="5635943" cy="56261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1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52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453" name="Graphic 9" descr="Graphic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2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82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2" name="Graphic 24" descr="Graphic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65300" y="2331903"/>
            <a:ext cx="5118100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907416" cy="10873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8375" y="2383888"/>
            <a:ext cx="4907416" cy="350731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FFFF"/>
                </a:solidFill>
              </a:defRPr>
            </a:lvl1pPr>
            <a:lvl2pPr>
              <a:defRPr sz="2200">
                <a:solidFill>
                  <a:srgbClr val="FFFFFF"/>
                </a:solidFill>
              </a:defRPr>
            </a:lvl2pPr>
            <a:lvl3pPr>
              <a:defRPr sz="2200">
                <a:solidFill>
                  <a:srgbClr val="FFFFFF"/>
                </a:solidFill>
              </a:defRPr>
            </a:lvl3pPr>
            <a:lvl4pPr>
              <a:defRPr sz="2200">
                <a:solidFill>
                  <a:srgbClr val="FFFFFF"/>
                </a:solidFill>
              </a:defRPr>
            </a:lvl4pPr>
            <a:lvl5pPr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266498" y="639762"/>
            <a:ext cx="5635943" cy="56261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6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67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468" name="Graphic 4" descr="Graphic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2" descr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" y="-28337"/>
            <a:ext cx="12192001" cy="697777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Rounded Rectangle 15"/>
          <p:cNvSpPr/>
          <p:nvPr/>
        </p:nvSpPr>
        <p:spPr>
          <a:xfrm>
            <a:off x="289558" y="640041"/>
            <a:ext cx="11612883" cy="5626461"/>
          </a:xfrm>
          <a:prstGeom prst="roundRect">
            <a:avLst>
              <a:gd name="adj" fmla="val 941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" y="6379686"/>
            <a:ext cx="2957830" cy="365129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76" name="Graphic 1" descr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3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77" name="Graphic 29" descr="Graphic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68"/>
            <a:ext cx="4736847" cy="87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Graphic 24" descr="Graphic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950" y="5285385"/>
            <a:ext cx="5118100" cy="1587503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Rounded Rectangle 15"/>
          <p:cNvSpPr/>
          <p:nvPr/>
        </p:nvSpPr>
        <p:spPr>
          <a:xfrm>
            <a:off x="289558" y="640041"/>
            <a:ext cx="5687382" cy="5626461"/>
          </a:xfrm>
          <a:prstGeom prst="roundRect">
            <a:avLst>
              <a:gd name="adj" fmla="val 9416"/>
            </a:avLst>
          </a:prstGeom>
          <a:solidFill>
            <a:srgbClr val="46464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0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507084" cy="10873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8375" y="2383888"/>
            <a:ext cx="4507084" cy="350731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FFFF"/>
                </a:solidFill>
              </a:defRPr>
            </a:lvl1pPr>
            <a:lvl2pPr>
              <a:defRPr sz="2200">
                <a:solidFill>
                  <a:srgbClr val="FFFFFF"/>
                </a:solidFill>
              </a:defRPr>
            </a:lvl2pPr>
            <a:lvl3pPr>
              <a:defRPr sz="2200">
                <a:solidFill>
                  <a:srgbClr val="FFFFFF"/>
                </a:solidFill>
              </a:defRPr>
            </a:lvl3pPr>
            <a:lvl4pPr>
              <a:defRPr sz="2200">
                <a:solidFill>
                  <a:srgbClr val="FFFFFF"/>
                </a:solidFill>
              </a:defRPr>
            </a:lvl4pPr>
            <a:lvl5pPr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2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6266498" y="639762"/>
            <a:ext cx="5635943" cy="56261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84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485" name="Graphic 4" descr="Graphic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5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11" name="Graphic 24" descr="Graphic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33292" y="0"/>
            <a:ext cx="6893180" cy="2138085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Picture Placeholder 6"/>
          <p:cNvSpPr>
            <a:spLocks noGrp="1"/>
          </p:cNvSpPr>
          <p:nvPr>
            <p:ph type="pic" idx="21"/>
          </p:nvPr>
        </p:nvSpPr>
        <p:spPr>
          <a:xfrm>
            <a:off x="289558" y="640041"/>
            <a:ext cx="11612883" cy="29096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3" name="Title Text"/>
          <p:cNvSpPr txBox="1">
            <a:spLocks noGrp="1"/>
          </p:cNvSpPr>
          <p:nvPr>
            <p:ph type="title"/>
          </p:nvPr>
        </p:nvSpPr>
        <p:spPr>
          <a:xfrm>
            <a:off x="289558" y="3825783"/>
            <a:ext cx="11612882" cy="715058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89558" y="4816597"/>
            <a:ext cx="11612882" cy="1126332"/>
          </a:xfrm>
          <a:prstGeom prst="rect">
            <a:avLst/>
          </a:prstGeom>
        </p:spPr>
        <p:txBody>
          <a:bodyPr/>
          <a:lstStyle>
            <a:lvl1pPr algn="ctr">
              <a:defRPr sz="2200">
                <a:solidFill>
                  <a:srgbClr val="FFFFFF"/>
                </a:solidFill>
              </a:defRPr>
            </a:lvl1pPr>
            <a:lvl2pPr algn="ctr">
              <a:defRPr sz="2200">
                <a:solidFill>
                  <a:srgbClr val="FFFFFF"/>
                </a:solidFill>
              </a:defRPr>
            </a:lvl2pPr>
            <a:lvl3pPr algn="ctr">
              <a:defRPr sz="2200">
                <a:solidFill>
                  <a:srgbClr val="FFFFFF"/>
                </a:solidFill>
              </a:defRPr>
            </a:lvl3pPr>
            <a:lvl4pPr algn="ctr">
              <a:defRPr sz="2200">
                <a:solidFill>
                  <a:srgbClr val="FFFFFF"/>
                </a:solidFill>
              </a:defRPr>
            </a:lvl4pPr>
            <a:lvl5pPr algn="ctr"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51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517" name="Graphic 7" descr="Graphic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7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1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507084" cy="10873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8375" y="2383888"/>
            <a:ext cx="4507084" cy="350731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FFFF"/>
                </a:solidFill>
              </a:defRPr>
            </a:lvl1pPr>
            <a:lvl2pPr>
              <a:defRPr sz="2200">
                <a:solidFill>
                  <a:srgbClr val="FFFFFF"/>
                </a:solidFill>
              </a:defRPr>
            </a:lvl2pPr>
            <a:lvl3pPr>
              <a:defRPr sz="2200">
                <a:solidFill>
                  <a:srgbClr val="FFFFFF"/>
                </a:solidFill>
              </a:defRPr>
            </a:lvl3pPr>
            <a:lvl4pPr>
              <a:defRPr sz="2200">
                <a:solidFill>
                  <a:srgbClr val="FFFFFF"/>
                </a:solidFill>
              </a:defRPr>
            </a:lvl4pPr>
            <a:lvl5pPr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43" name="Graphic 2" descr="Graphic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726363">
            <a:off x="5830365" y="1010164"/>
            <a:ext cx="7100888" cy="2659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58" y="0"/>
                </a:moveTo>
                <a:lnTo>
                  <a:pt x="0" y="7803"/>
                </a:lnTo>
                <a:lnTo>
                  <a:pt x="3244" y="21600"/>
                </a:lnTo>
                <a:lnTo>
                  <a:pt x="17745" y="21600"/>
                </a:lnTo>
                <a:lnTo>
                  <a:pt x="21600" y="15144"/>
                </a:lnTo>
                <a:lnTo>
                  <a:pt x="18041" y="0"/>
                </a:lnTo>
                <a:lnTo>
                  <a:pt x="465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44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6340990" y="786958"/>
            <a:ext cx="5172636" cy="5144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546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547" name="Graphic 4" descr="Graphic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5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8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82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6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507084" cy="10873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8375" y="2383888"/>
            <a:ext cx="4507084" cy="350731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FFFF"/>
                </a:solidFill>
              </a:defRPr>
            </a:lvl1pPr>
            <a:lvl2pPr>
              <a:defRPr sz="2200">
                <a:solidFill>
                  <a:srgbClr val="FFFFFF"/>
                </a:solidFill>
              </a:defRPr>
            </a:lvl2pPr>
            <a:lvl3pPr>
              <a:defRPr sz="2200">
                <a:solidFill>
                  <a:srgbClr val="FFFFFF"/>
                </a:solidFill>
              </a:defRPr>
            </a:lvl3pPr>
            <a:lvl4pPr>
              <a:defRPr sz="2200">
                <a:solidFill>
                  <a:srgbClr val="FFFFFF"/>
                </a:solidFill>
              </a:defRPr>
            </a:lvl4pPr>
            <a:lvl5pPr>
              <a:defRPr sz="2200">
                <a:solidFill>
                  <a:srgbClr val="FFFFFF"/>
                </a:solidFill>
              </a:defRPr>
            </a:lvl5pPr>
          </a:lstStyle>
          <a:p>
            <a:r>
              <a:t>Click to edit ‘’’’Master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58" name="Graphic 2" descr="Graphic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726363">
            <a:off x="5830365" y="1010164"/>
            <a:ext cx="7100888" cy="2659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58" y="0"/>
                </a:moveTo>
                <a:lnTo>
                  <a:pt x="0" y="7803"/>
                </a:lnTo>
                <a:lnTo>
                  <a:pt x="3244" y="21600"/>
                </a:lnTo>
                <a:lnTo>
                  <a:pt x="17745" y="21600"/>
                </a:lnTo>
                <a:lnTo>
                  <a:pt x="21600" y="15144"/>
                </a:lnTo>
                <a:lnTo>
                  <a:pt x="18041" y="0"/>
                </a:lnTo>
                <a:lnTo>
                  <a:pt x="465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5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096000" y="786958"/>
            <a:ext cx="3369032" cy="33505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0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104943" y="2525303"/>
            <a:ext cx="3369033" cy="33505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1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562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563" name="Graphic 8" descr="Graphic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9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82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507084" cy="10873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8375" y="2383888"/>
            <a:ext cx="4507084" cy="350731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FFFF"/>
                </a:solidFill>
              </a:defRPr>
            </a:lvl1pPr>
            <a:lvl2pPr>
              <a:defRPr sz="2200">
                <a:solidFill>
                  <a:srgbClr val="FFFFFF"/>
                </a:solidFill>
              </a:defRPr>
            </a:lvl2pPr>
            <a:lvl3pPr>
              <a:defRPr sz="2200">
                <a:solidFill>
                  <a:srgbClr val="FFFFFF"/>
                </a:solidFill>
              </a:defRPr>
            </a:lvl3pPr>
            <a:lvl4pPr>
              <a:defRPr sz="2200">
                <a:solidFill>
                  <a:srgbClr val="FFFFFF"/>
                </a:solidFill>
              </a:defRPr>
            </a:lvl4pPr>
            <a:lvl5pPr>
              <a:defRPr sz="2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74" name="Graphic 2" descr="Graphic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726363">
            <a:off x="5830365" y="1010164"/>
            <a:ext cx="7100888" cy="2659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58" y="0"/>
                </a:moveTo>
                <a:lnTo>
                  <a:pt x="0" y="7803"/>
                </a:lnTo>
                <a:lnTo>
                  <a:pt x="3244" y="21600"/>
                </a:lnTo>
                <a:lnTo>
                  <a:pt x="17745" y="21600"/>
                </a:lnTo>
                <a:lnTo>
                  <a:pt x="21600" y="15144"/>
                </a:lnTo>
                <a:lnTo>
                  <a:pt x="18041" y="0"/>
                </a:lnTo>
                <a:lnTo>
                  <a:pt x="465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75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067854" y="-395205"/>
            <a:ext cx="2774526" cy="2774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6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10126363" y="2041562"/>
            <a:ext cx="2774526" cy="2774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7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6509118" y="2899311"/>
            <a:ext cx="2774527" cy="27748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8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579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580" name="Graphic 5" descr="Graphic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s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440759" y="-931860"/>
            <a:ext cx="2774527" cy="2774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0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10126363" y="1154059"/>
            <a:ext cx="2774526" cy="2774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1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6058953" y="2836957"/>
            <a:ext cx="2774526" cy="2774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2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4115892" y="4479233"/>
            <a:ext cx="2774527" cy="2774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3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694924" y="2541490"/>
            <a:ext cx="2774528" cy="2774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4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567762" y="-1387435"/>
            <a:ext cx="2774526" cy="2774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" y="6379686"/>
            <a:ext cx="2957830" cy="365129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6" name="Text Placeholder 2"/>
          <p:cNvSpPr>
            <a:spLocks noGrp="1"/>
          </p:cNvSpPr>
          <p:nvPr>
            <p:ph type="body" sz="quarter" idx="27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597" name="Graphic 8" descr="Graphic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8912" y="283696"/>
            <a:ext cx="1431195" cy="130111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rpslaids 3,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icture 1" descr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raphic 6" descr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616" y="3908011"/>
            <a:ext cx="1943102" cy="3594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raphic 7" descr="Graphic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587" y="-1339960"/>
            <a:ext cx="1943101" cy="3594102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Rounded Rectangle 3"/>
          <p:cNvSpPr/>
          <p:nvPr/>
        </p:nvSpPr>
        <p:spPr>
          <a:xfrm>
            <a:off x="758687" y="1152939"/>
            <a:ext cx="10674626" cy="4651515"/>
          </a:xfrm>
          <a:prstGeom prst="roundRect">
            <a:avLst>
              <a:gd name="adj" fmla="val 9416"/>
            </a:avLst>
          </a:prstGeom>
          <a:solidFill>
            <a:schemeClr val="accent6">
              <a:alpha val="96086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7" name="Title Text"/>
          <p:cNvSpPr txBox="1">
            <a:spLocks noGrp="1"/>
          </p:cNvSpPr>
          <p:nvPr>
            <p:ph type="title"/>
          </p:nvPr>
        </p:nvSpPr>
        <p:spPr>
          <a:xfrm>
            <a:off x="1234965" y="1710445"/>
            <a:ext cx="9658323" cy="10873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34965" y="3189091"/>
            <a:ext cx="9658323" cy="219791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4FDFA3-4791-334C-5AD3-586FDB4765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LV" smtClean="0"/>
              <a:t>‹#›</a:t>
            </a:fld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91491886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ks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3" descr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"/>
            <a:ext cx="12192004" cy="685681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Rounded Rectangle 15"/>
          <p:cNvSpPr/>
          <p:nvPr/>
        </p:nvSpPr>
        <p:spPr>
          <a:xfrm>
            <a:off x="289558" y="640041"/>
            <a:ext cx="11612883" cy="5626461"/>
          </a:xfrm>
          <a:prstGeom prst="roundRect">
            <a:avLst>
              <a:gd name="adj" fmla="val 941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" y="6379686"/>
            <a:ext cx="2957830" cy="365129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>
              <a:defRPr sz="900">
                <a:solidFill>
                  <a:srgbClr val="FFFFFF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89" name="Graphic 1" descr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29" descr="Graphic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68"/>
            <a:ext cx="4736847" cy="87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Graphic 24" descr="Graphic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950" y="5285385"/>
            <a:ext cx="5118100" cy="158750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ounded Rectangle 15"/>
          <p:cNvSpPr/>
          <p:nvPr/>
        </p:nvSpPr>
        <p:spPr>
          <a:xfrm>
            <a:off x="289558" y="640041"/>
            <a:ext cx="11612883" cy="5626461"/>
          </a:xfrm>
          <a:prstGeom prst="roundRect">
            <a:avLst>
              <a:gd name="adj" fmla="val 941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" name="Title Text"/>
          <p:cNvSpPr txBox="1">
            <a:spLocks noGrp="1"/>
          </p:cNvSpPr>
          <p:nvPr>
            <p:ph type="title"/>
          </p:nvPr>
        </p:nvSpPr>
        <p:spPr>
          <a:xfrm>
            <a:off x="678372" y="1070267"/>
            <a:ext cx="10644052" cy="9383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8375" y="2383888"/>
            <a:ext cx="5214493" cy="35073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0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104" name="Graphic 2" descr="Graphic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raphic 24" descr="Graphic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765300" y="2331903"/>
            <a:ext cx="5118100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907416" cy="10873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8375" y="2383888"/>
            <a:ext cx="4907416" cy="350731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+mj-lt"/>
                <a:ea typeface="+mj-ea"/>
                <a:cs typeface="+mj-cs"/>
                <a:sym typeface="Helvetica"/>
              </a:defRPr>
            </a:lvl1pPr>
            <a:lvl2pPr>
              <a:defRPr sz="2200">
                <a:latin typeface="+mj-lt"/>
                <a:ea typeface="+mj-ea"/>
                <a:cs typeface="+mj-cs"/>
                <a:sym typeface="Helvetica"/>
              </a:defRPr>
            </a:lvl2pPr>
            <a:lvl3pPr>
              <a:defRPr sz="2200">
                <a:latin typeface="+mj-lt"/>
                <a:ea typeface="+mj-ea"/>
                <a:cs typeface="+mj-cs"/>
                <a:sym typeface="Helvetica"/>
              </a:defRPr>
            </a:lvl3pPr>
            <a:lvl4pPr>
              <a:defRPr sz="2200">
                <a:latin typeface="+mj-lt"/>
                <a:ea typeface="+mj-ea"/>
                <a:cs typeface="+mj-cs"/>
                <a:sym typeface="Helvetica"/>
              </a:defRPr>
            </a:lvl4pPr>
            <a:lvl5pPr>
              <a:defRPr sz="22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46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47" name="Picture Placeholder 5"/>
          <p:cNvSpPr>
            <a:spLocks noGrp="1"/>
          </p:cNvSpPr>
          <p:nvPr>
            <p:ph type="pic" sz="half" idx="23"/>
          </p:nvPr>
        </p:nvSpPr>
        <p:spPr>
          <a:xfrm>
            <a:off x="6266498" y="639762"/>
            <a:ext cx="5635943" cy="56261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48" name="Graphic 1" descr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aphic 24" descr="Graphic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33292" y="0"/>
            <a:ext cx="6893180" cy="2138085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Picture Placeholder 6"/>
          <p:cNvSpPr>
            <a:spLocks noGrp="1"/>
          </p:cNvSpPr>
          <p:nvPr>
            <p:ph type="pic" idx="21"/>
          </p:nvPr>
        </p:nvSpPr>
        <p:spPr>
          <a:xfrm>
            <a:off x="289558" y="640041"/>
            <a:ext cx="11612883" cy="29096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" y="6379686"/>
            <a:ext cx="2957830" cy="365129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289558" y="3825783"/>
            <a:ext cx="11612882" cy="715058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t>Title Text</a:t>
            </a:r>
          </a:p>
        </p:txBody>
      </p:sp>
      <p:pic>
        <p:nvPicPr>
          <p:cNvPr id="194" name="Graphic 1" descr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507084" cy="10873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8375" y="2383888"/>
            <a:ext cx="4507084" cy="350731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+mj-lt"/>
                <a:ea typeface="+mj-ea"/>
                <a:cs typeface="+mj-cs"/>
                <a:sym typeface="Helvetica"/>
              </a:defRPr>
            </a:lvl1pPr>
            <a:lvl2pPr>
              <a:defRPr sz="2200">
                <a:latin typeface="+mj-lt"/>
                <a:ea typeface="+mj-ea"/>
                <a:cs typeface="+mj-cs"/>
                <a:sym typeface="Helvetica"/>
              </a:defRPr>
            </a:lvl2pPr>
            <a:lvl3pPr>
              <a:defRPr sz="2200">
                <a:latin typeface="+mj-lt"/>
                <a:ea typeface="+mj-ea"/>
                <a:cs typeface="+mj-cs"/>
                <a:sym typeface="Helvetica"/>
              </a:defRPr>
            </a:lvl3pPr>
            <a:lvl4pPr>
              <a:defRPr sz="2200">
                <a:latin typeface="+mj-lt"/>
                <a:ea typeface="+mj-ea"/>
                <a:cs typeface="+mj-cs"/>
                <a:sym typeface="Helvetica"/>
              </a:defRPr>
            </a:lvl4pPr>
            <a:lvl5pPr>
              <a:defRPr sz="22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3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36" name="Graphic 2" descr="Graphic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726363">
            <a:off x="5830365" y="1010164"/>
            <a:ext cx="7100888" cy="2659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58" y="0"/>
                </a:moveTo>
                <a:lnTo>
                  <a:pt x="0" y="7803"/>
                </a:lnTo>
                <a:lnTo>
                  <a:pt x="3244" y="21600"/>
                </a:lnTo>
                <a:lnTo>
                  <a:pt x="17745" y="21600"/>
                </a:lnTo>
                <a:lnTo>
                  <a:pt x="21600" y="15144"/>
                </a:lnTo>
                <a:lnTo>
                  <a:pt x="18041" y="0"/>
                </a:lnTo>
                <a:lnTo>
                  <a:pt x="465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37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6096000" y="786958"/>
            <a:ext cx="3369032" cy="33505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8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104943" y="2525303"/>
            <a:ext cx="3369033" cy="33505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39" name="Graphic 1" descr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ksts un bil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4507084" cy="10873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8375" y="2383888"/>
            <a:ext cx="4507084" cy="350731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+mj-lt"/>
                <a:ea typeface="+mj-ea"/>
                <a:cs typeface="+mj-cs"/>
                <a:sym typeface="Helvetica"/>
              </a:defRPr>
            </a:lvl1pPr>
            <a:lvl2pPr>
              <a:defRPr sz="2200">
                <a:latin typeface="+mj-lt"/>
                <a:ea typeface="+mj-ea"/>
                <a:cs typeface="+mj-cs"/>
                <a:sym typeface="Helvetica"/>
              </a:defRPr>
            </a:lvl2pPr>
            <a:lvl3pPr>
              <a:defRPr sz="2200">
                <a:latin typeface="+mj-lt"/>
                <a:ea typeface="+mj-ea"/>
                <a:cs typeface="+mj-cs"/>
                <a:sym typeface="Helvetica"/>
              </a:defRPr>
            </a:lvl3pPr>
            <a:lvl4pPr>
              <a:defRPr sz="2200">
                <a:latin typeface="+mj-lt"/>
                <a:ea typeface="+mj-ea"/>
                <a:cs typeface="+mj-cs"/>
                <a:sym typeface="Helvetica"/>
              </a:defRPr>
            </a:lvl4pPr>
            <a:lvl5pPr>
              <a:defRPr sz="22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77798" y="6379686"/>
            <a:ext cx="2957834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50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51" name="Graphic 2" descr="Graphic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726363">
            <a:off x="5830365" y="1010164"/>
            <a:ext cx="7100888" cy="2659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58" y="0"/>
                </a:moveTo>
                <a:lnTo>
                  <a:pt x="0" y="7803"/>
                </a:lnTo>
                <a:lnTo>
                  <a:pt x="3244" y="21600"/>
                </a:lnTo>
                <a:lnTo>
                  <a:pt x="17745" y="21600"/>
                </a:lnTo>
                <a:lnTo>
                  <a:pt x="21600" y="15144"/>
                </a:lnTo>
                <a:lnTo>
                  <a:pt x="18041" y="0"/>
                </a:lnTo>
                <a:lnTo>
                  <a:pt x="4658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2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6067854" y="-395205"/>
            <a:ext cx="2774526" cy="2774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3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10126363" y="2041562"/>
            <a:ext cx="2774526" cy="2774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4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6509118" y="2899311"/>
            <a:ext cx="2774527" cy="27748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55" name="Graphic 1" descr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" y="6379686"/>
            <a:ext cx="2957830" cy="365129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>
              <a:defRPr sz="900">
                <a:solidFill>
                  <a:schemeClr val="accent2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056368" y="6379686"/>
            <a:ext cx="2957833" cy="365129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65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440759" y="-931860"/>
            <a:ext cx="2774527" cy="2774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6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10126363" y="1154059"/>
            <a:ext cx="2774526" cy="2774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7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6058953" y="2836957"/>
            <a:ext cx="2774526" cy="2774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8" name="Picture Placeholder 17"/>
          <p:cNvSpPr>
            <a:spLocks noGrp="1"/>
          </p:cNvSpPr>
          <p:nvPr>
            <p:ph type="pic" sz="quarter" idx="25"/>
          </p:nvPr>
        </p:nvSpPr>
        <p:spPr>
          <a:xfrm>
            <a:off x="4115892" y="4479233"/>
            <a:ext cx="2774527" cy="2774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9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694924" y="2541490"/>
            <a:ext cx="2774528" cy="27748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0" name="Picture Placeholder 17"/>
          <p:cNvSpPr>
            <a:spLocks noGrp="1"/>
          </p:cNvSpPr>
          <p:nvPr>
            <p:ph type="pic" sz="quarter" idx="27"/>
          </p:nvPr>
        </p:nvSpPr>
        <p:spPr>
          <a:xfrm>
            <a:off x="567762" y="-1387435"/>
            <a:ext cx="2774526" cy="27748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271" name="Graphic 5" descr="Graphic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9" descr="Graphic 2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468"/>
            <a:ext cx="4736847" cy="87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phic 24" descr="Graphic 2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950" y="5285385"/>
            <a:ext cx="5118100" cy="158750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ounded Rectangle 15"/>
          <p:cNvSpPr/>
          <p:nvPr/>
        </p:nvSpPr>
        <p:spPr>
          <a:xfrm>
            <a:off x="289558" y="640041"/>
            <a:ext cx="11612883" cy="5626461"/>
          </a:xfrm>
          <a:prstGeom prst="roundRect">
            <a:avLst>
              <a:gd name="adj" fmla="val 941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Graphic 1" descr="Graphic 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246" y="244931"/>
            <a:ext cx="1431195" cy="16887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78375" y="1070265"/>
            <a:ext cx="10835249" cy="1087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678375" y="2383888"/>
            <a:ext cx="10835249" cy="3507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81" y="6232200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9" r:id="rId5"/>
    <p:sldLayoutId id="2147483662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2" r:id="rId12"/>
    <p:sldLayoutId id="2147483673" r:id="rId13"/>
    <p:sldLayoutId id="2147483675" r:id="rId14"/>
    <p:sldLayoutId id="2147483676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4" r:id="rId21"/>
    <p:sldLayoutId id="2147483686" r:id="rId22"/>
    <p:sldLayoutId id="2147483687" r:id="rId23"/>
    <p:sldLayoutId id="2147483688" r:id="rId24"/>
    <p:sldLayoutId id="2147483689" r:id="rId25"/>
    <p:sldLayoutId id="2147483692" r:id="rId26"/>
    <p:sldLayoutId id="2147483694" r:id="rId2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1pPr>
      <a:lvl2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2pPr>
      <a:lvl3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3pPr>
      <a:lvl4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4pPr>
      <a:lvl5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ontserrat"/>
          <a:ea typeface="Montserrat"/>
          <a:cs typeface="Montserrat"/>
          <a:sym typeface="Montserra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out Latvia">
            <a:extLst>
              <a:ext uri="{FF2B5EF4-FFF2-40B4-BE49-F238E27FC236}">
                <a16:creationId xmlns:a16="http://schemas.microsoft.com/office/drawing/2014/main" id="{25A50BA0-BD5C-7C83-04AE-DF2DBD281924}"/>
              </a:ext>
            </a:extLst>
          </p:cNvPr>
          <p:cNvSpPr txBox="1">
            <a:spLocks/>
          </p:cNvSpPr>
          <p:nvPr/>
        </p:nvSpPr>
        <p:spPr>
          <a:xfrm>
            <a:off x="666474" y="4280577"/>
            <a:ext cx="8089220" cy="229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1" u="none" strike="noStrike" cap="none" spc="0" baseline="0">
                <a:solidFill>
                  <a:schemeClr val="accent6">
                    <a:lumOff val="4705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1" u="none" strike="noStrike" cap="none" spc="0" baseline="0">
                <a:solidFill>
                  <a:schemeClr val="accent6">
                    <a:lumOff val="4705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1" u="none" strike="noStrike" cap="none" spc="0" baseline="0">
                <a:solidFill>
                  <a:schemeClr val="accent6">
                    <a:lumOff val="4705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1" u="none" strike="noStrike" cap="none" spc="0" baseline="0">
                <a:solidFill>
                  <a:schemeClr val="accent6">
                    <a:lumOff val="4705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1" u="none" strike="noStrike" cap="none" spc="0" baseline="0">
                <a:solidFill>
                  <a:schemeClr val="accent6">
                    <a:lumOff val="4705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1" u="none" strike="noStrike" cap="none" spc="0" baseline="0">
                <a:solidFill>
                  <a:schemeClr val="accent6">
                    <a:lumOff val="4705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1" u="none" strike="noStrike" cap="none" spc="0" baseline="0">
                <a:solidFill>
                  <a:schemeClr val="accent6">
                    <a:lumOff val="4705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1" u="none" strike="noStrike" cap="none" spc="0" baseline="0">
                <a:solidFill>
                  <a:schemeClr val="accent6">
                    <a:lumOff val="4705"/>
                  </a:schemeClr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defTabSz="896111" hangingPunct="1">
              <a:defRPr sz="3430" i="1"/>
            </a:pPr>
            <a:r>
              <a:rPr lang="en-GB" sz="4000" i="1" dirty="0">
                <a:solidFill>
                  <a:schemeClr val="accent4">
                    <a:lumMod val="75000"/>
                  </a:schemeClr>
                </a:solidFill>
                <a:latin typeface="Montserrat SemiBold" pitchFamily="2" charset="77"/>
              </a:rPr>
              <a:t>Latvia: </a:t>
            </a:r>
          </a:p>
          <a:p>
            <a:pPr defTabSz="896111" hangingPunct="1">
              <a:defRPr sz="3430" i="1"/>
            </a:pPr>
            <a:endParaRPr lang="en-GB" sz="3430" i="1" dirty="0">
              <a:solidFill>
                <a:schemeClr val="bg1"/>
              </a:solidFill>
              <a:latin typeface="Montserrat SemiBold" pitchFamily="2" charset="77"/>
            </a:endParaRPr>
          </a:p>
          <a:p>
            <a:pPr defTabSz="896111" hangingPunct="1">
              <a:defRPr sz="3430" i="1">
                <a:solidFill>
                  <a:srgbClr val="ADEFD9"/>
                </a:solidFill>
              </a:defRPr>
            </a:pPr>
            <a:r>
              <a:rPr lang="en-GB" sz="3430" i="1" dirty="0">
                <a:solidFill>
                  <a:schemeClr val="bg1"/>
                </a:solidFill>
                <a:latin typeface="Montserrat SemiBold" pitchFamily="2" charset="77"/>
              </a:rPr>
              <a:t>The inspiration and success in the world of athletes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479CE5-710B-72FD-1A58-05D97E186452}"/>
              </a:ext>
            </a:extLst>
          </p:cNvPr>
          <p:cNvGrpSpPr/>
          <p:nvPr/>
        </p:nvGrpSpPr>
        <p:grpSpPr>
          <a:xfrm>
            <a:off x="1492503" y="1937289"/>
            <a:ext cx="7426174" cy="4806499"/>
            <a:chOff x="8752117" y="3083684"/>
            <a:chExt cx="2540575" cy="1644355"/>
          </a:xfrm>
          <a:solidFill>
            <a:schemeClr val="accent4">
              <a:alpha val="10000"/>
            </a:schemeClr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406EBDF-87F4-DC5A-BDC9-829834109D25}"/>
                </a:ext>
              </a:extLst>
            </p:cNvPr>
            <p:cNvSpPr/>
            <p:nvPr/>
          </p:nvSpPr>
          <p:spPr>
            <a:xfrm>
              <a:off x="8752117" y="4475746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D49700-92E3-1881-2625-72FB8097AFEC}"/>
                </a:ext>
              </a:extLst>
            </p:cNvPr>
            <p:cNvSpPr/>
            <p:nvPr/>
          </p:nvSpPr>
          <p:spPr>
            <a:xfrm>
              <a:off x="9004410" y="4223451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7DC6F4-EC8B-5CE6-2FC5-6E5AB849E09C}"/>
                </a:ext>
              </a:extLst>
            </p:cNvPr>
            <p:cNvSpPr/>
            <p:nvPr/>
          </p:nvSpPr>
          <p:spPr>
            <a:xfrm>
              <a:off x="9256707" y="3971158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4A51734-FB84-89BA-4286-483913240CD0}"/>
                </a:ext>
              </a:extLst>
            </p:cNvPr>
            <p:cNvSpPr/>
            <p:nvPr/>
          </p:nvSpPr>
          <p:spPr>
            <a:xfrm>
              <a:off x="9509002" y="4223451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DE3BCC-5D29-F834-010C-A1EAABBF1C9E}"/>
                </a:ext>
              </a:extLst>
            </p:cNvPr>
            <p:cNvSpPr/>
            <p:nvPr/>
          </p:nvSpPr>
          <p:spPr>
            <a:xfrm>
              <a:off x="9761295" y="4475746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5D58DB-7551-CE07-48C0-ABD9783EBF0F}"/>
                </a:ext>
              </a:extLst>
            </p:cNvPr>
            <p:cNvSpPr/>
            <p:nvPr/>
          </p:nvSpPr>
          <p:spPr>
            <a:xfrm>
              <a:off x="10013592" y="4223449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174FF7-9C35-B175-E228-7CB028E14787}"/>
                </a:ext>
              </a:extLst>
            </p:cNvPr>
            <p:cNvSpPr/>
            <p:nvPr/>
          </p:nvSpPr>
          <p:spPr>
            <a:xfrm>
              <a:off x="10265884" y="3971154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B4B81CC-201F-8D75-8F2A-D05FE8BCC59B}"/>
                </a:ext>
              </a:extLst>
            </p:cNvPr>
            <p:cNvSpPr/>
            <p:nvPr/>
          </p:nvSpPr>
          <p:spPr>
            <a:xfrm>
              <a:off x="10518179" y="3718861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8EF9DA-87F1-615F-8A88-E26D2964B175}"/>
                </a:ext>
              </a:extLst>
            </p:cNvPr>
            <p:cNvSpPr/>
            <p:nvPr/>
          </p:nvSpPr>
          <p:spPr>
            <a:xfrm>
              <a:off x="10770475" y="3466566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DB8B707-661F-F0CA-CA94-D1C23C709B10}"/>
                </a:ext>
              </a:extLst>
            </p:cNvPr>
            <p:cNvSpPr/>
            <p:nvPr/>
          </p:nvSpPr>
          <p:spPr>
            <a:xfrm>
              <a:off x="11022767" y="3209832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11FB87-FF27-1F22-B6E2-690565B74151}"/>
                </a:ext>
              </a:extLst>
            </p:cNvPr>
            <p:cNvSpPr/>
            <p:nvPr/>
          </p:nvSpPr>
          <p:spPr>
            <a:xfrm>
              <a:off x="10670590" y="3140554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E3188CE-F9B6-3273-BDF2-1C316F6A4333}"/>
                </a:ext>
              </a:extLst>
            </p:cNvPr>
            <p:cNvSpPr/>
            <p:nvPr/>
          </p:nvSpPr>
          <p:spPr>
            <a:xfrm>
              <a:off x="10318409" y="3083684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2B48CE9-3563-FF9B-6A5B-130F52E17768}"/>
                </a:ext>
              </a:extLst>
            </p:cNvPr>
            <p:cNvSpPr/>
            <p:nvPr/>
          </p:nvSpPr>
          <p:spPr>
            <a:xfrm>
              <a:off x="11040399" y="3592712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B3A4749-F6FC-86D5-D421-5B3F5159B94B}"/>
                </a:ext>
              </a:extLst>
            </p:cNvPr>
            <p:cNvSpPr/>
            <p:nvPr/>
          </p:nvSpPr>
          <p:spPr>
            <a:xfrm>
              <a:off x="11024072" y="3918724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Box 9"/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ReadyForAnyChallenges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AndrisDambis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OffroadRally</a:t>
            </a:r>
            <a:r>
              <a:rPr lang="en-US" sz="1400" b="1" dirty="0"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51CE0-AC3A-2B9F-3B2B-3955A9EFC313}"/>
              </a:ext>
            </a:extLst>
          </p:cNvPr>
          <p:cNvSpPr txBox="1"/>
          <p:nvPr/>
        </p:nvSpPr>
        <p:spPr>
          <a:xfrm>
            <a:off x="386323" y="1159734"/>
            <a:ext cx="5833627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Latvia lacks deserts and a renowned automotive industry. However, our innovative engineers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thrive in creating solutions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where none exist.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E2CFE-FE21-2855-70F9-5C59F4064990}"/>
              </a:ext>
            </a:extLst>
          </p:cNvPr>
          <p:cNvSpPr txBox="1"/>
          <p:nvPr/>
        </p:nvSpPr>
        <p:spPr>
          <a:xfrm>
            <a:off x="386322" y="2667493"/>
            <a:ext cx="5833628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Engineer and rally driver Andris </a:t>
            </a:r>
            <a:r>
              <a:rPr lang="en-GB" sz="2800" b="1" dirty="0" err="1">
                <a:latin typeface="Montserrat SemiBold" pitchFamily="2" charset="77"/>
              </a:rPr>
              <a:t>Dambis</a:t>
            </a:r>
            <a:r>
              <a:rPr lang="en-GB" sz="2800" b="1" dirty="0">
                <a:latin typeface="Montserrat SemiBold" pitchFamily="2" charset="77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77965-1D7D-A0B3-576F-9CD811EC3F22}"/>
              </a:ext>
            </a:extLst>
          </p:cNvPr>
          <p:cNvSpPr txBox="1"/>
          <p:nvPr/>
        </p:nvSpPr>
        <p:spPr>
          <a:xfrm>
            <a:off x="386323" y="3803192"/>
            <a:ext cx="5709677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He introduced his own creation,</a:t>
            </a:r>
            <a:r>
              <a:rPr lang="en-GB" b="1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en-GB" sz="2000" b="1" dirty="0" err="1">
                <a:solidFill>
                  <a:schemeClr val="tx1"/>
                </a:solidFill>
                <a:latin typeface="Montserrat" pitchFamily="2" charset="77"/>
              </a:rPr>
              <a:t>OSCar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 sports cars.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He competed successfully in the Dakar Rally,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making history in 2012</a:t>
            </a:r>
            <a:r>
              <a:rPr lang="en-GB" sz="2400" b="1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by participating in the world’s first electric off-road rally with the </a:t>
            </a:r>
            <a:r>
              <a:rPr lang="en-GB" dirty="0" err="1">
                <a:solidFill>
                  <a:schemeClr val="tx1"/>
                </a:solidFill>
                <a:latin typeface="Montserrat" pitchFamily="2" charset="77"/>
              </a:rPr>
              <a:t>OSCar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Montserrat" pitchFamily="2" charset="77"/>
              </a:rPr>
              <a:t>eO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. </a:t>
            </a:r>
            <a:endParaRPr lang="en-GB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D4E462FC-6691-1D4B-F833-B4DB7DAB8C17}"/>
              </a:ext>
            </a:extLst>
          </p:cNvPr>
          <p:cNvSpPr>
            <a:spLocks/>
          </p:cNvSpPr>
          <p:nvPr/>
        </p:nvSpPr>
        <p:spPr>
          <a:xfrm>
            <a:off x="6984000" y="871200"/>
            <a:ext cx="2736000" cy="2736000"/>
          </a:xfrm>
          <a:prstGeom prst="ellipse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2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2" name="Circle">
            <a:extLst>
              <a:ext uri="{FF2B5EF4-FFF2-40B4-BE49-F238E27FC236}">
                <a16:creationId xmlns:a16="http://schemas.microsoft.com/office/drawing/2014/main" id="{9EFBC0BE-B952-327B-4810-9D867B469BFA}"/>
              </a:ext>
            </a:extLst>
          </p:cNvPr>
          <p:cNvSpPr>
            <a:spLocks/>
          </p:cNvSpPr>
          <p:nvPr/>
        </p:nvSpPr>
        <p:spPr>
          <a:xfrm>
            <a:off x="9144000" y="22536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6597B434-5551-C795-BC61-09CC90417E64}"/>
              </a:ext>
            </a:extLst>
          </p:cNvPr>
          <p:cNvSpPr>
            <a:spLocks noChangeAspect="1"/>
          </p:cNvSpPr>
          <p:nvPr/>
        </p:nvSpPr>
        <p:spPr>
          <a:xfrm>
            <a:off x="6728400" y="3250800"/>
            <a:ext cx="2736000" cy="2736000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9E081-69FA-3F64-5DD0-58DCF5D4ECB8}"/>
              </a:ext>
            </a:extLst>
          </p:cNvPr>
          <p:cNvSpPr txBox="1"/>
          <p:nvPr/>
        </p:nvSpPr>
        <p:spPr>
          <a:xfrm>
            <a:off x="12557760" y="-472440"/>
            <a:ext cx="92394" cy="369328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62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FB4DD1-1B27-900B-E1B8-753992877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5250"/>
            <a:ext cx="12191999" cy="6762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2554C0-762A-5CE1-C275-4D250F8B58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813" y="-152400"/>
            <a:ext cx="12383621" cy="7162800"/>
          </a:xfrm>
          <a:prstGeom prst="rect">
            <a:avLst/>
          </a:prstGeom>
        </p:spPr>
      </p:pic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7B3CD2AD-92F7-F629-1798-1FE672D00091}"/>
              </a:ext>
            </a:extLst>
          </p:cNvPr>
          <p:cNvSpPr/>
          <p:nvPr/>
        </p:nvSpPr>
        <p:spPr>
          <a:xfrm>
            <a:off x="381354" y="1168180"/>
            <a:ext cx="6816436" cy="4521640"/>
          </a:xfrm>
          <a:prstGeom prst="roundRect">
            <a:avLst>
              <a:gd name="adj" fmla="val 16667"/>
            </a:avLst>
          </a:prstGeom>
          <a:solidFill>
            <a:schemeClr val="bg2">
              <a:alpha val="9465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4705"/>
                  </a:schemeClr>
                </a:solidFill>
              </a:defRPr>
            </a:pPr>
            <a:r>
              <a:rPr lang="en-GB" sz="2400" b="1" i="1" dirty="0">
                <a:latin typeface="Montserrat SemiBold" pitchFamily="2" charset="77"/>
              </a:rPr>
              <a:t>You can be brilliant in your talent and skills, but sometimes you are not a fighter alone. Our athletes learned to use their resilience and collaborative skills to bring together all resources for their single mission. </a:t>
            </a:r>
          </a:p>
          <a:p>
            <a:pPr algn="ctr">
              <a:defRPr>
                <a:solidFill>
                  <a:schemeClr val="accent6">
                    <a:lumOff val="4705"/>
                  </a:schemeClr>
                </a:solidFill>
              </a:defRPr>
            </a:pPr>
            <a:endParaRPr lang="en-GB" sz="2400" b="1" i="1" dirty="0">
              <a:latin typeface="Montserrat SemiBold" pitchFamily="2" charset="77"/>
            </a:endParaRPr>
          </a:p>
          <a:p>
            <a:pPr algn="ctr">
              <a:defRPr>
                <a:solidFill>
                  <a:schemeClr val="accent6">
                    <a:lumOff val="4705"/>
                  </a:schemeClr>
                </a:solidFill>
              </a:defRPr>
            </a:pPr>
            <a:r>
              <a:rPr lang="en-GB" sz="2400" b="1" i="1" dirty="0">
                <a:latin typeface="Montserrat SemiBold" pitchFamily="2" charset="77"/>
              </a:rPr>
              <a:t>Our athletes are restless in </a:t>
            </a:r>
            <a:r>
              <a:rPr lang="en-GB" sz="2800" b="1" i="1" dirty="0">
                <a:solidFill>
                  <a:schemeClr val="accent4"/>
                </a:solidFill>
                <a:latin typeface="Montserrat SemiBold" pitchFamily="2" charset="77"/>
              </a:rPr>
              <a:t>connecting different worlds and the right dots</a:t>
            </a:r>
            <a:r>
              <a:rPr lang="en-GB" sz="2400" b="1" i="1" dirty="0">
                <a:latin typeface="Montserrat SemiBold" pitchFamily="2" charset="77"/>
              </a:rPr>
              <a:t> to turn their dreams into reality and achieve goals. </a:t>
            </a:r>
          </a:p>
        </p:txBody>
      </p:sp>
    </p:spTree>
    <p:extLst>
      <p:ext uri="{BB962C8B-B14F-4D97-AF65-F5344CB8AC3E}">
        <p14:creationId xmlns:p14="http://schemas.microsoft.com/office/powerpoint/2010/main" val="174803031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">
            <a:extLst>
              <a:ext uri="{FF2B5EF4-FFF2-40B4-BE49-F238E27FC236}">
                <a16:creationId xmlns:a16="http://schemas.microsoft.com/office/drawing/2014/main" id="{182F6AB6-4D1D-B2E4-A7D5-0F056BC50291}"/>
              </a:ext>
            </a:extLst>
          </p:cNvPr>
          <p:cNvSpPr>
            <a:spLocks/>
          </p:cNvSpPr>
          <p:nvPr/>
        </p:nvSpPr>
        <p:spPr>
          <a:xfrm>
            <a:off x="6984000" y="8712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307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289B2AE-E229-2D21-ED76-706F1ED4A9E1}"/>
              </a:ext>
            </a:extLst>
          </p:cNvPr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ConnectWorlds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TeamLatvia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IceHockey</a:t>
            </a:r>
            <a:r>
              <a:rPr lang="en-US"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2AE326-F786-9BD5-8F62-80B64A372DC1}"/>
              </a:ext>
            </a:extLst>
          </p:cNvPr>
          <p:cNvSpPr txBox="1"/>
          <p:nvPr/>
        </p:nvSpPr>
        <p:spPr>
          <a:xfrm>
            <a:off x="468001" y="1543605"/>
            <a:ext cx="5741070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The Latvian ice hockey team’s World Championship’s bronze.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CFD5AE-0F85-AD1B-4321-8B95B1AFC8D5}"/>
              </a:ext>
            </a:extLst>
          </p:cNvPr>
          <p:cNvSpPr txBox="1"/>
          <p:nvPr/>
        </p:nvSpPr>
        <p:spPr>
          <a:xfrm>
            <a:off x="468001" y="3427200"/>
            <a:ext cx="5627999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By trusting the young and talented goalkeeper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Arturs </a:t>
            </a:r>
            <a:r>
              <a:rPr lang="en-GB" sz="2000" b="1" dirty="0" err="1">
                <a:solidFill>
                  <a:schemeClr val="tx1"/>
                </a:solidFill>
                <a:latin typeface="Montserrat" pitchFamily="2" charset="77"/>
              </a:rPr>
              <a:t>Silovs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seizing every opportunity, and drawing inspiration from the unbeatable Latvian fan team, luck was on their side. </a:t>
            </a:r>
            <a:endParaRPr lang="en-GB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84DA00C5-FFDE-6C38-9EC8-F057F3D690EC}"/>
              </a:ext>
            </a:extLst>
          </p:cNvPr>
          <p:cNvSpPr>
            <a:spLocks/>
          </p:cNvSpPr>
          <p:nvPr/>
        </p:nvSpPr>
        <p:spPr>
          <a:xfrm>
            <a:off x="9144000" y="22536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B461101C-537E-A9E7-0A10-C1462319ED40}"/>
              </a:ext>
            </a:extLst>
          </p:cNvPr>
          <p:cNvSpPr>
            <a:spLocks noChangeAspect="1"/>
          </p:cNvSpPr>
          <p:nvPr/>
        </p:nvSpPr>
        <p:spPr>
          <a:xfrm>
            <a:off x="6728400" y="32508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extBox 9"/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ConnectWorlds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MartinsDukurs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#Skeleton</a:t>
            </a:r>
            <a:r>
              <a:rPr lang="en-US"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D97CB-FF6F-828E-7671-D42473515017}"/>
              </a:ext>
            </a:extLst>
          </p:cNvPr>
          <p:cNvSpPr txBox="1"/>
          <p:nvPr/>
        </p:nvSpPr>
        <p:spPr>
          <a:xfrm>
            <a:off x="468000" y="1674000"/>
            <a:ext cx="6103256" cy="35086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Skeleton racer Martins </a:t>
            </a:r>
            <a:r>
              <a:rPr lang="en-GB" sz="2800" b="1" dirty="0" err="1">
                <a:latin typeface="Montserrat SemiBold" pitchFamily="2" charset="77"/>
              </a:rPr>
              <a:t>Dukurs</a:t>
            </a:r>
            <a:r>
              <a:rPr lang="en-GB" sz="2800" b="1" dirty="0">
                <a:latin typeface="Montserrat SemiBold" pitchFamily="2" charset="77"/>
              </a:rPr>
              <a:t>.</a:t>
            </a:r>
          </a:p>
          <a:p>
            <a:r>
              <a:rPr lang="en-GB" sz="2800" b="1" dirty="0">
                <a:latin typeface="Montserrat SemiBold" pitchFamily="2" charset="77"/>
              </a:rPr>
              <a:t> </a:t>
            </a:r>
          </a:p>
          <a:p>
            <a:r>
              <a:rPr lang="en-GB" dirty="0">
                <a:latin typeface="Montserrat" pitchFamily="2" charset="77"/>
              </a:rPr>
              <a:t>He dominates the sport with 11 World Cup titles and an impressive streak of eight consecutive victories.</a:t>
            </a:r>
          </a:p>
          <a:p>
            <a:endParaRPr lang="en-GB" dirty="0">
              <a:latin typeface="Montserrat" pitchFamily="2" charset="77"/>
            </a:endParaRPr>
          </a:p>
          <a:p>
            <a:r>
              <a:rPr lang="en-GB" dirty="0">
                <a:latin typeface="Montserrat" pitchFamily="2" charset="77"/>
              </a:rPr>
              <a:t>As a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six-time world champion and double Olympic silver </a:t>
            </a:r>
            <a:r>
              <a:rPr lang="en-GB" sz="2000" b="1" dirty="0" err="1">
                <a:solidFill>
                  <a:schemeClr val="tx1"/>
                </a:solidFill>
                <a:latin typeface="Montserrat" pitchFamily="2" charset="77"/>
              </a:rPr>
              <a:t>medalist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en-GB" dirty="0" err="1">
                <a:latin typeface="Montserrat" pitchFamily="2" charset="77"/>
              </a:rPr>
              <a:t>Dukurs</a:t>
            </a:r>
            <a:r>
              <a:rPr lang="en-GB" dirty="0">
                <a:latin typeface="Montserrat" pitchFamily="2" charset="77"/>
              </a:rPr>
              <a:t> established Latvia as a winter sport kingdom, leveraging available resources such as family skills, funding, training infrastructure, and state support.</a:t>
            </a:r>
            <a:endParaRPr lang="en-GB" dirty="0">
              <a:latin typeface="Montserrat" pitchFamily="2" charset="77"/>
              <a:sym typeface="Calibri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4C2897AD-52E7-6947-1A7B-7C617DC073D3}"/>
              </a:ext>
            </a:extLst>
          </p:cNvPr>
          <p:cNvSpPr>
            <a:spLocks/>
          </p:cNvSpPr>
          <p:nvPr/>
        </p:nvSpPr>
        <p:spPr>
          <a:xfrm>
            <a:off x="8492400" y="9576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51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699C0361-19CD-3840-904F-F8BB03FAA9B8}"/>
              </a:ext>
            </a:extLst>
          </p:cNvPr>
          <p:cNvSpPr>
            <a:spLocks noChangeAspect="1"/>
          </p:cNvSpPr>
          <p:nvPr/>
        </p:nvSpPr>
        <p:spPr>
          <a:xfrm>
            <a:off x="6984000" y="27900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8315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">
            <a:extLst>
              <a:ext uri="{FF2B5EF4-FFF2-40B4-BE49-F238E27FC236}">
                <a16:creationId xmlns:a16="http://schemas.microsoft.com/office/drawing/2014/main" id="{C604A38B-A5C8-938F-0973-DA7DD518DD35}"/>
              </a:ext>
            </a:extLst>
          </p:cNvPr>
          <p:cNvSpPr>
            <a:spLocks/>
          </p:cNvSpPr>
          <p:nvPr/>
        </p:nvSpPr>
        <p:spPr>
          <a:xfrm>
            <a:off x="6984000" y="8712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A634D507-1586-DB8E-7F17-7D5A8046A739}"/>
              </a:ext>
            </a:extLst>
          </p:cNvPr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ConnectWorlds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MadarsApse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#Skateboard</a:t>
            </a:r>
            <a:r>
              <a:rPr lang="en-US"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36B67-A0A8-B520-3D89-7DF0CAE5702E}"/>
              </a:ext>
            </a:extLst>
          </p:cNvPr>
          <p:cNvSpPr txBox="1"/>
          <p:nvPr/>
        </p:nvSpPr>
        <p:spPr>
          <a:xfrm>
            <a:off x="468001" y="1936800"/>
            <a:ext cx="5628000" cy="3231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 err="1">
                <a:latin typeface="Montserrat SemiBold" pitchFamily="2" charset="77"/>
              </a:rPr>
              <a:t>Madars</a:t>
            </a:r>
            <a:r>
              <a:rPr lang="en-GB" sz="2800" b="1" dirty="0">
                <a:latin typeface="Montserrat SemiBold" pitchFamily="2" charset="77"/>
              </a:rPr>
              <a:t> Apse, a renowned professional skater.</a:t>
            </a:r>
            <a:r>
              <a:rPr lang="en-GB" dirty="0">
                <a:latin typeface="Montserrat" pitchFamily="2" charset="77"/>
              </a:rPr>
              <a:t> </a:t>
            </a:r>
          </a:p>
          <a:p>
            <a:endParaRPr lang="en-GB" dirty="0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His story proves that transforming your skateboard passion into revered profession is possible. </a:t>
            </a:r>
          </a:p>
          <a:p>
            <a:endParaRPr lang="en-GB" dirty="0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It is possible to connect with the community that shares your passion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and make your hobby your career. </a:t>
            </a:r>
            <a:endParaRPr lang="en-GB" b="1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</p:txBody>
      </p:sp>
      <p:sp>
        <p:nvSpPr>
          <p:cNvPr id="2" name="Circle">
            <a:extLst>
              <a:ext uri="{FF2B5EF4-FFF2-40B4-BE49-F238E27FC236}">
                <a16:creationId xmlns:a16="http://schemas.microsoft.com/office/drawing/2014/main" id="{4383B8EF-CDD2-0270-9971-6F096346B5CC}"/>
              </a:ext>
            </a:extLst>
          </p:cNvPr>
          <p:cNvSpPr>
            <a:spLocks/>
          </p:cNvSpPr>
          <p:nvPr/>
        </p:nvSpPr>
        <p:spPr>
          <a:xfrm>
            <a:off x="9144000" y="22536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D6796250-69C4-12FB-A789-3C9BDA42A071}"/>
              </a:ext>
            </a:extLst>
          </p:cNvPr>
          <p:cNvSpPr>
            <a:spLocks noChangeAspect="1"/>
          </p:cNvSpPr>
          <p:nvPr/>
        </p:nvSpPr>
        <p:spPr>
          <a:xfrm>
            <a:off x="6728400" y="32508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">
            <a:extLst>
              <a:ext uri="{FF2B5EF4-FFF2-40B4-BE49-F238E27FC236}">
                <a16:creationId xmlns:a16="http://schemas.microsoft.com/office/drawing/2014/main" id="{EB254685-D414-0280-9F20-42CFA184ADBC}"/>
              </a:ext>
            </a:extLst>
          </p:cNvPr>
          <p:cNvSpPr>
            <a:spLocks/>
          </p:cNvSpPr>
          <p:nvPr/>
        </p:nvSpPr>
        <p:spPr>
          <a:xfrm>
            <a:off x="6984000" y="27900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698" name="TextBox 9"/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ConnectWorlds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KarlisBardelis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#Expeditions</a:t>
            </a:r>
            <a:r>
              <a:rPr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F6A21-75EC-E8A5-C3D2-930C21094222}"/>
              </a:ext>
            </a:extLst>
          </p:cNvPr>
          <p:cNvSpPr txBox="1"/>
          <p:nvPr/>
        </p:nvSpPr>
        <p:spPr>
          <a:xfrm>
            <a:off x="468000" y="1216263"/>
            <a:ext cx="5628000" cy="47705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chemeClr val="tx1"/>
                </a:solidFill>
                <a:latin typeface="Montserrat SemiBold" pitchFamily="2" charset="77"/>
              </a:rPr>
              <a:t>Karlis</a:t>
            </a:r>
            <a:r>
              <a:rPr lang="en-GB" sz="2800" b="1" dirty="0">
                <a:solidFill>
                  <a:schemeClr val="tx1"/>
                </a:solidFill>
                <a:latin typeface="Montserrat SemiBold" pitchFamily="2" charset="77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Montserrat SemiBold" pitchFamily="2" charset="77"/>
              </a:rPr>
              <a:t>Bardelis</a:t>
            </a:r>
            <a:r>
              <a:rPr lang="en-GB" sz="2800" b="1" dirty="0">
                <a:solidFill>
                  <a:schemeClr val="tx1"/>
                </a:solidFill>
                <a:latin typeface="Montserrat SemiBold" pitchFamily="2" charset="77"/>
              </a:rPr>
              <a:t>, a world traveller.</a:t>
            </a:r>
          </a:p>
          <a:p>
            <a:endParaRPr lang="en-GB" sz="2000" dirty="0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In 2013,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he set a Guinness World Record by roller-skating 6200km across 11 countries. </a:t>
            </a:r>
          </a:p>
          <a:p>
            <a:endParaRPr lang="en-GB" sz="2000" b="1" dirty="0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Now, he embarks on global expeditions, cycling long distances on land and crossing oceans in a row boat. </a:t>
            </a:r>
          </a:p>
          <a:p>
            <a:endParaRPr lang="en-GB" dirty="0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GB" dirty="0" err="1">
                <a:solidFill>
                  <a:schemeClr val="tx1"/>
                </a:solidFill>
                <a:latin typeface="Montserrat" pitchFamily="2" charset="77"/>
              </a:rPr>
              <a:t>Karlis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’ journey proves that relying solely on your own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muscles can take you around the globe and create a story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that attracts followers and TV shows.</a:t>
            </a:r>
          </a:p>
          <a:p>
            <a:endParaRPr lang="en-GB" sz="2000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2152A1E7-FECC-3DF5-395C-ACC4D070494D}"/>
              </a:ext>
            </a:extLst>
          </p:cNvPr>
          <p:cNvSpPr>
            <a:spLocks/>
          </p:cNvSpPr>
          <p:nvPr/>
        </p:nvSpPr>
        <p:spPr>
          <a:xfrm>
            <a:off x="8492400" y="9576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16969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>
            <a:extLst>
              <a:ext uri="{FF2B5EF4-FFF2-40B4-BE49-F238E27FC236}">
                <a16:creationId xmlns:a16="http://schemas.microsoft.com/office/drawing/2014/main" id="{B9AE1E56-2518-4A66-B549-68A7EE5CF409}"/>
              </a:ext>
            </a:extLst>
          </p:cNvPr>
          <p:cNvSpPr>
            <a:spLocks/>
          </p:cNvSpPr>
          <p:nvPr/>
        </p:nvSpPr>
        <p:spPr>
          <a:xfrm>
            <a:off x="6984000" y="8712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BE0D7856-F0EE-9E83-D6CA-16BD5654EDEE}"/>
              </a:ext>
            </a:extLst>
          </p:cNvPr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ConnectWorlds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PaulsJonass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#Motocross</a:t>
            </a:r>
            <a:r>
              <a:rPr lang="en-US"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B199F-DC56-AD44-EE14-D213EAA9DB79}"/>
              </a:ext>
            </a:extLst>
          </p:cNvPr>
          <p:cNvSpPr txBox="1"/>
          <p:nvPr/>
        </p:nvSpPr>
        <p:spPr>
          <a:xfrm>
            <a:off x="468000" y="1574886"/>
            <a:ext cx="5628000" cy="40934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Pauls </a:t>
            </a:r>
            <a:r>
              <a:rPr lang="en-GB" sz="2800" b="1" dirty="0" err="1">
                <a:latin typeface="Montserrat SemiBold" pitchFamily="2" charset="77"/>
              </a:rPr>
              <a:t>Jonass</a:t>
            </a:r>
            <a:r>
              <a:rPr lang="en-GB" sz="2800" b="1" dirty="0">
                <a:latin typeface="Montserrat SemiBold" pitchFamily="2" charset="77"/>
              </a:rPr>
              <a:t>, a motocross prodigy. </a:t>
            </a:r>
          </a:p>
          <a:p>
            <a:endParaRPr lang="en-GB" dirty="0">
              <a:latin typeface="Montserrat" pitchFamily="2" charset="77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Pauls started conquering races at just 9 years old. His story blends talent, family support and wise competition choices.</a:t>
            </a:r>
          </a:p>
          <a:p>
            <a:endParaRPr lang="en-GB" dirty="0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With an impressive track record, including the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title of the first Latvian to triumph in the MX2 class at the World Motocross Championships,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Pauls continues his inspiring journey in the MXGP World Championship series. </a:t>
            </a:r>
            <a:endParaRPr lang="en-LV" dirty="0">
              <a:solidFill>
                <a:schemeClr val="tx1"/>
              </a:solidFill>
            </a:endParaRPr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0D4DFAA8-BE98-1243-430B-A780F6B81ABF}"/>
              </a:ext>
            </a:extLst>
          </p:cNvPr>
          <p:cNvSpPr>
            <a:spLocks/>
          </p:cNvSpPr>
          <p:nvPr/>
        </p:nvSpPr>
        <p:spPr>
          <a:xfrm>
            <a:off x="9144000" y="22536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4C721D8A-D4D2-20FE-3C30-35AB53521220}"/>
              </a:ext>
            </a:extLst>
          </p:cNvPr>
          <p:cNvSpPr>
            <a:spLocks noChangeAspect="1"/>
          </p:cNvSpPr>
          <p:nvPr/>
        </p:nvSpPr>
        <p:spPr>
          <a:xfrm>
            <a:off x="6728400" y="32508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26135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ey smart sectors">
            <a:extLst>
              <a:ext uri="{FF2B5EF4-FFF2-40B4-BE49-F238E27FC236}">
                <a16:creationId xmlns:a16="http://schemas.microsoft.com/office/drawing/2014/main" id="{35389167-8E1E-7CD1-1A1B-07C4988F06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27" y="1177125"/>
            <a:ext cx="7531769" cy="494494"/>
          </a:xfrm>
          <a:prstGeom prst="rect">
            <a:avLst/>
          </a:prstGeom>
        </p:spPr>
        <p:txBody>
          <a:bodyPr lIns="25400" tIns="25400" rIns="25400" bIns="25400" anchor="ctr">
            <a:normAutofit/>
          </a:bodyPr>
          <a:lstStyle>
            <a:lvl1pPr defTabSz="832104">
              <a:defRPr sz="2912">
                <a:solidFill>
                  <a:schemeClr val="accent6">
                    <a:lumOff val="4705"/>
                  </a:schemeClr>
                </a:solidFill>
              </a:defRPr>
            </a:lvl1pPr>
          </a:lstStyle>
          <a:p>
            <a:r>
              <a:rPr lang="lv-LV" sz="3200" i="1" dirty="0" err="1">
                <a:solidFill>
                  <a:schemeClr val="bg1"/>
                </a:solidFill>
                <a:latin typeface="Montserrat SemiBold" pitchFamily="2" charset="77"/>
              </a:rPr>
              <a:t>We</a:t>
            </a:r>
            <a:r>
              <a:rPr lang="lv-LV" sz="3200" i="1" dirty="0">
                <a:solidFill>
                  <a:schemeClr val="bg1"/>
                </a:solidFill>
                <a:latin typeface="Montserrat SemiBold" pitchFamily="2" charset="77"/>
              </a:rPr>
              <a:t> </a:t>
            </a:r>
            <a:r>
              <a:rPr lang="lv-LV" sz="3200" i="1" dirty="0" err="1">
                <a:solidFill>
                  <a:schemeClr val="bg1"/>
                </a:solidFill>
                <a:latin typeface="Montserrat SemiBold" pitchFamily="2" charset="77"/>
              </a:rPr>
              <a:t>have</a:t>
            </a:r>
            <a:r>
              <a:rPr lang="lv-LV" sz="3200" i="1" dirty="0">
                <a:solidFill>
                  <a:schemeClr val="bg1"/>
                </a:solidFill>
                <a:latin typeface="Montserrat SemiBold" pitchFamily="2" charset="77"/>
              </a:rPr>
              <a:t> it </a:t>
            </a:r>
            <a:r>
              <a:rPr lang="lv-LV" sz="3200" i="1" dirty="0" err="1">
                <a:solidFill>
                  <a:schemeClr val="bg1"/>
                </a:solidFill>
                <a:latin typeface="Montserrat SemiBold" pitchFamily="2" charset="77"/>
              </a:rPr>
              <a:t>all</a:t>
            </a:r>
            <a:r>
              <a:rPr lang="lv-LV" sz="3200" i="1" dirty="0">
                <a:solidFill>
                  <a:schemeClr val="bg1"/>
                </a:solidFill>
                <a:latin typeface="Montserrat SemiBold" pitchFamily="2" charset="77"/>
              </a:rPr>
              <a:t>:</a:t>
            </a:r>
            <a:endParaRPr sz="3200" i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9" name="Key smart sectors">
            <a:extLst>
              <a:ext uri="{FF2B5EF4-FFF2-40B4-BE49-F238E27FC236}">
                <a16:creationId xmlns:a16="http://schemas.microsoft.com/office/drawing/2014/main" id="{1B167184-AE1E-9E0D-1852-21B51B5AB8BC}"/>
              </a:ext>
            </a:extLst>
          </p:cNvPr>
          <p:cNvSpPr txBox="1"/>
          <p:nvPr/>
        </p:nvSpPr>
        <p:spPr>
          <a:xfrm>
            <a:off x="5115841" y="2469383"/>
            <a:ext cx="6207004" cy="2698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>
              <a:lnSpc>
                <a:spcPct val="150000"/>
              </a:lnSpc>
              <a:defRPr sz="2700" b="1" i="1">
                <a:solidFill>
                  <a:schemeClr val="accent6">
                    <a:lumOff val="4705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bg1"/>
                </a:solidFill>
                <a:latin typeface="Montserrat SemiBold" pitchFamily="2" charset="77"/>
              </a:rPr>
              <a:t>It allows great athletes to be born and raised, trained and tested. Our athletes use it as a </a:t>
            </a:r>
            <a:r>
              <a:rPr lang="en-GB" sz="3200" dirty="0">
                <a:solidFill>
                  <a:schemeClr val="accent4"/>
                </a:solidFill>
                <a:latin typeface="Montserrat SemiBold" pitchFamily="2" charset="77"/>
              </a:rPr>
              <a:t>natural playground</a:t>
            </a:r>
            <a:r>
              <a:rPr lang="en-GB" sz="2800" dirty="0">
                <a:solidFill>
                  <a:schemeClr val="bg1"/>
                </a:solidFill>
                <a:latin typeface="Montserrat SemiBold" pitchFamily="2" charset="77"/>
              </a:rPr>
              <a:t> from their childhood activities to professional sports.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D30D6E-01A5-FC58-169E-B32CDFDB1C39}"/>
              </a:ext>
            </a:extLst>
          </p:cNvPr>
          <p:cNvGrpSpPr/>
          <p:nvPr/>
        </p:nvGrpSpPr>
        <p:grpSpPr>
          <a:xfrm>
            <a:off x="710727" y="2618199"/>
            <a:ext cx="316855" cy="284474"/>
            <a:chOff x="4021420" y="2998815"/>
            <a:chExt cx="378287" cy="339629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3DA890E-500F-FEDA-0A2C-7CCA77366677}"/>
                </a:ext>
              </a:extLst>
            </p:cNvPr>
            <p:cNvSpPr/>
            <p:nvPr/>
          </p:nvSpPr>
          <p:spPr>
            <a:xfrm>
              <a:off x="4021420" y="3112020"/>
              <a:ext cx="113213" cy="113214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C0EA332-45E2-094B-4A0F-6ED9FA519E80}"/>
                </a:ext>
              </a:extLst>
            </p:cNvPr>
            <p:cNvSpPr/>
            <p:nvPr/>
          </p:nvSpPr>
          <p:spPr>
            <a:xfrm>
              <a:off x="4101862" y="3225231"/>
              <a:ext cx="113213" cy="113213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E07EF02-2574-62DA-9F2E-85DCF9F52CA2}"/>
                </a:ext>
              </a:extLst>
            </p:cNvPr>
            <p:cNvSpPr/>
            <p:nvPr/>
          </p:nvSpPr>
          <p:spPr>
            <a:xfrm>
              <a:off x="4195792" y="3112024"/>
              <a:ext cx="113213" cy="113213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0434E9F-38C5-229A-CF54-4D9B35BADFED}"/>
                </a:ext>
              </a:extLst>
            </p:cNvPr>
            <p:cNvSpPr/>
            <p:nvPr/>
          </p:nvSpPr>
          <p:spPr>
            <a:xfrm>
              <a:off x="4286494" y="2998815"/>
              <a:ext cx="113213" cy="113213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2058950-9D7A-6AEC-A8CF-165434A93028}"/>
              </a:ext>
            </a:extLst>
          </p:cNvPr>
          <p:cNvGrpSpPr/>
          <p:nvPr/>
        </p:nvGrpSpPr>
        <p:grpSpPr>
          <a:xfrm>
            <a:off x="710727" y="2038497"/>
            <a:ext cx="316855" cy="284474"/>
            <a:chOff x="4021420" y="2998815"/>
            <a:chExt cx="378287" cy="33962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EF99487-5603-8C9F-1398-58EED68CBBF4}"/>
                </a:ext>
              </a:extLst>
            </p:cNvPr>
            <p:cNvSpPr/>
            <p:nvPr/>
          </p:nvSpPr>
          <p:spPr>
            <a:xfrm>
              <a:off x="4021420" y="3112020"/>
              <a:ext cx="113213" cy="113214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200072D-4AE6-6379-3ADE-C252A0A4B210}"/>
                </a:ext>
              </a:extLst>
            </p:cNvPr>
            <p:cNvSpPr/>
            <p:nvPr/>
          </p:nvSpPr>
          <p:spPr>
            <a:xfrm>
              <a:off x="4101862" y="3225231"/>
              <a:ext cx="113213" cy="113213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D1A49FB-7383-0677-AD26-074C33D87C84}"/>
                </a:ext>
              </a:extLst>
            </p:cNvPr>
            <p:cNvSpPr/>
            <p:nvPr/>
          </p:nvSpPr>
          <p:spPr>
            <a:xfrm>
              <a:off x="4195792" y="3112024"/>
              <a:ext cx="113213" cy="113213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E37538F-988E-924B-4B14-36125ECA8C27}"/>
                </a:ext>
              </a:extLst>
            </p:cNvPr>
            <p:cNvSpPr/>
            <p:nvPr/>
          </p:nvSpPr>
          <p:spPr>
            <a:xfrm>
              <a:off x="4286494" y="2998815"/>
              <a:ext cx="113213" cy="113213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9E3638-30B3-ACE8-38C9-75B7BDCE100C}"/>
              </a:ext>
            </a:extLst>
          </p:cNvPr>
          <p:cNvGrpSpPr/>
          <p:nvPr/>
        </p:nvGrpSpPr>
        <p:grpSpPr>
          <a:xfrm>
            <a:off x="710727" y="3210170"/>
            <a:ext cx="4428582" cy="400110"/>
            <a:chOff x="698354" y="2061220"/>
            <a:chExt cx="4428582" cy="400110"/>
          </a:xfrm>
        </p:grpSpPr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DA21B931-5DAB-66A3-0B10-966D41E6AD09}"/>
                </a:ext>
              </a:extLst>
            </p:cNvPr>
            <p:cNvSpPr txBox="1"/>
            <p:nvPr/>
          </p:nvSpPr>
          <p:spPr>
            <a:xfrm>
              <a:off x="1027582" y="2061220"/>
              <a:ext cx="4099354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Skilled</a:t>
              </a:r>
              <a:r>
                <a:rPr lang="lv-LV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experts</a:t>
              </a:r>
              <a:endParaRPr lang="lv-LV" sz="20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B9E4942-CADA-EB04-7116-BBE622066915}"/>
                </a:ext>
              </a:extLst>
            </p:cNvPr>
            <p:cNvGrpSpPr/>
            <p:nvPr/>
          </p:nvGrpSpPr>
          <p:grpSpPr>
            <a:xfrm>
              <a:off x="698354" y="2076714"/>
              <a:ext cx="316855" cy="284474"/>
              <a:chOff x="4021420" y="2998815"/>
              <a:chExt cx="378287" cy="33962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E9728C2-E8AE-9565-CA91-149614E6353D}"/>
                  </a:ext>
                </a:extLst>
              </p:cNvPr>
              <p:cNvSpPr/>
              <p:nvPr/>
            </p:nvSpPr>
            <p:spPr>
              <a:xfrm>
                <a:off x="4021420" y="3112020"/>
                <a:ext cx="113213" cy="113214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DE927C7-3F31-4675-5780-C9AC08AAF09C}"/>
                  </a:ext>
                </a:extLst>
              </p:cNvPr>
              <p:cNvSpPr/>
              <p:nvPr/>
            </p:nvSpPr>
            <p:spPr>
              <a:xfrm>
                <a:off x="4101862" y="3225231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B5B1673-1923-EB8E-F301-B9D6A54B6DD0}"/>
                  </a:ext>
                </a:extLst>
              </p:cNvPr>
              <p:cNvSpPr/>
              <p:nvPr/>
            </p:nvSpPr>
            <p:spPr>
              <a:xfrm>
                <a:off x="4195792" y="3112024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7F1BBC0-BDFC-1CF0-B053-FEBF5EDD7681}"/>
                  </a:ext>
                </a:extLst>
              </p:cNvPr>
              <p:cNvSpPr/>
              <p:nvPr/>
            </p:nvSpPr>
            <p:spPr>
              <a:xfrm>
                <a:off x="4286494" y="2998815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132003A-8680-E820-FC24-BC8BA18E2265}"/>
              </a:ext>
            </a:extLst>
          </p:cNvPr>
          <p:cNvGrpSpPr/>
          <p:nvPr/>
        </p:nvGrpSpPr>
        <p:grpSpPr>
          <a:xfrm>
            <a:off x="723100" y="3820681"/>
            <a:ext cx="4428582" cy="400110"/>
            <a:chOff x="698354" y="2061220"/>
            <a:chExt cx="4428582" cy="400110"/>
          </a:xfrm>
        </p:grpSpPr>
        <p:sp>
          <p:nvSpPr>
            <p:cNvPr id="59" name="TextBox 11">
              <a:extLst>
                <a:ext uri="{FF2B5EF4-FFF2-40B4-BE49-F238E27FC236}">
                  <a16:creationId xmlns:a16="http://schemas.microsoft.com/office/drawing/2014/main" id="{39EE5A2B-3276-CBAD-BC62-C98FB6548BFB}"/>
                </a:ext>
              </a:extLst>
            </p:cNvPr>
            <p:cNvSpPr txBox="1"/>
            <p:nvPr/>
          </p:nvSpPr>
          <p:spPr>
            <a:xfrm>
              <a:off x="1027582" y="2061220"/>
              <a:ext cx="4099354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Sea</a:t>
              </a:r>
              <a:r>
                <a:rPr lang="lv-LV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and</a:t>
              </a:r>
              <a:r>
                <a:rPr lang="lv-LV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lakes</a:t>
              </a:r>
              <a:endParaRPr lang="lv-LV" sz="20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2B046BA-6AB3-A369-8D44-3B35E832513C}"/>
                </a:ext>
              </a:extLst>
            </p:cNvPr>
            <p:cNvGrpSpPr/>
            <p:nvPr/>
          </p:nvGrpSpPr>
          <p:grpSpPr>
            <a:xfrm>
              <a:off x="698354" y="2076714"/>
              <a:ext cx="316855" cy="284474"/>
              <a:chOff x="4021420" y="2998815"/>
              <a:chExt cx="378287" cy="339629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7ED30CA-29C5-BDA7-05DF-C732B703ACDC}"/>
                  </a:ext>
                </a:extLst>
              </p:cNvPr>
              <p:cNvSpPr/>
              <p:nvPr/>
            </p:nvSpPr>
            <p:spPr>
              <a:xfrm>
                <a:off x="4021420" y="3112020"/>
                <a:ext cx="113213" cy="113214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7A5C392-98BB-B484-F60F-6A9102B8C69C}"/>
                  </a:ext>
                </a:extLst>
              </p:cNvPr>
              <p:cNvSpPr/>
              <p:nvPr/>
            </p:nvSpPr>
            <p:spPr>
              <a:xfrm>
                <a:off x="4101862" y="3225231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EFBAC9E-C673-25D7-5299-1F1D1969451E}"/>
                  </a:ext>
                </a:extLst>
              </p:cNvPr>
              <p:cNvSpPr/>
              <p:nvPr/>
            </p:nvSpPr>
            <p:spPr>
              <a:xfrm>
                <a:off x="4195792" y="3112024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FB0A3F82-1233-1F55-711C-A12389B3D14D}"/>
                  </a:ext>
                </a:extLst>
              </p:cNvPr>
              <p:cNvSpPr/>
              <p:nvPr/>
            </p:nvSpPr>
            <p:spPr>
              <a:xfrm>
                <a:off x="4286494" y="2998815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D10CCF37-A31F-DC84-1013-45DB81337457}"/>
              </a:ext>
            </a:extLst>
          </p:cNvPr>
          <p:cNvGrpSpPr/>
          <p:nvPr/>
        </p:nvGrpSpPr>
        <p:grpSpPr>
          <a:xfrm>
            <a:off x="723100" y="4382483"/>
            <a:ext cx="4428582" cy="400110"/>
            <a:chOff x="698354" y="2061220"/>
            <a:chExt cx="4428582" cy="400110"/>
          </a:xfrm>
        </p:grpSpPr>
        <p:sp>
          <p:nvSpPr>
            <p:cNvPr id="642" name="TextBox 11">
              <a:extLst>
                <a:ext uri="{FF2B5EF4-FFF2-40B4-BE49-F238E27FC236}">
                  <a16:creationId xmlns:a16="http://schemas.microsoft.com/office/drawing/2014/main" id="{F7960CE9-E869-CFFC-7C0E-BAB73BA90F04}"/>
                </a:ext>
              </a:extLst>
            </p:cNvPr>
            <p:cNvSpPr txBox="1"/>
            <p:nvPr/>
          </p:nvSpPr>
          <p:spPr>
            <a:xfrm>
              <a:off x="1027582" y="2061220"/>
              <a:ext cx="4099354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Vast</a:t>
              </a:r>
              <a:r>
                <a:rPr lang="lv-LV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plains</a:t>
              </a:r>
              <a:r>
                <a:rPr lang="lv-LV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and</a:t>
              </a:r>
              <a:r>
                <a:rPr lang="lv-LV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plains</a:t>
              </a:r>
              <a:endParaRPr lang="lv-LV" sz="20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7F4C43C1-19AA-1BB9-BE02-948D0237DFFB}"/>
                </a:ext>
              </a:extLst>
            </p:cNvPr>
            <p:cNvGrpSpPr/>
            <p:nvPr/>
          </p:nvGrpSpPr>
          <p:grpSpPr>
            <a:xfrm>
              <a:off x="698354" y="2076714"/>
              <a:ext cx="316855" cy="284474"/>
              <a:chOff x="4021420" y="2998815"/>
              <a:chExt cx="378287" cy="339629"/>
            </a:xfrm>
          </p:grpSpPr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DA201018-5D2B-68DD-1F23-EB789CDDC6E2}"/>
                  </a:ext>
                </a:extLst>
              </p:cNvPr>
              <p:cNvSpPr/>
              <p:nvPr/>
            </p:nvSpPr>
            <p:spPr>
              <a:xfrm>
                <a:off x="4021420" y="3112020"/>
                <a:ext cx="113213" cy="113214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45" name="Oval 644">
                <a:extLst>
                  <a:ext uri="{FF2B5EF4-FFF2-40B4-BE49-F238E27FC236}">
                    <a16:creationId xmlns:a16="http://schemas.microsoft.com/office/drawing/2014/main" id="{BD1E1CFE-CBEF-4CF2-0E02-2EDD692CFF3D}"/>
                  </a:ext>
                </a:extLst>
              </p:cNvPr>
              <p:cNvSpPr/>
              <p:nvPr/>
            </p:nvSpPr>
            <p:spPr>
              <a:xfrm>
                <a:off x="4101862" y="3225231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9C64F74F-BC59-BA62-B0AA-845F8E07AFDC}"/>
                  </a:ext>
                </a:extLst>
              </p:cNvPr>
              <p:cNvSpPr/>
              <p:nvPr/>
            </p:nvSpPr>
            <p:spPr>
              <a:xfrm>
                <a:off x="4195792" y="3112024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47" name="Oval 646">
                <a:extLst>
                  <a:ext uri="{FF2B5EF4-FFF2-40B4-BE49-F238E27FC236}">
                    <a16:creationId xmlns:a16="http://schemas.microsoft.com/office/drawing/2014/main" id="{5250977C-8B1B-C6E1-5288-A1734EB35CC1}"/>
                  </a:ext>
                </a:extLst>
              </p:cNvPr>
              <p:cNvSpPr/>
              <p:nvPr/>
            </p:nvSpPr>
            <p:spPr>
              <a:xfrm>
                <a:off x="4286494" y="2998815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id="{D644081C-F33D-D273-2E5C-9241C1C0AD59}"/>
              </a:ext>
            </a:extLst>
          </p:cNvPr>
          <p:cNvGrpSpPr/>
          <p:nvPr/>
        </p:nvGrpSpPr>
        <p:grpSpPr>
          <a:xfrm>
            <a:off x="723100" y="5008191"/>
            <a:ext cx="4428582" cy="400110"/>
            <a:chOff x="698354" y="2061220"/>
            <a:chExt cx="4428582" cy="400110"/>
          </a:xfrm>
        </p:grpSpPr>
        <p:sp>
          <p:nvSpPr>
            <p:cNvPr id="649" name="TextBox 11">
              <a:extLst>
                <a:ext uri="{FF2B5EF4-FFF2-40B4-BE49-F238E27FC236}">
                  <a16:creationId xmlns:a16="http://schemas.microsoft.com/office/drawing/2014/main" id="{C6200445-262D-91FA-829C-7A2A44F57E7C}"/>
                </a:ext>
              </a:extLst>
            </p:cNvPr>
            <p:cNvSpPr txBox="1"/>
            <p:nvPr/>
          </p:nvSpPr>
          <p:spPr>
            <a:xfrm>
              <a:off x="1027582" y="2061220"/>
              <a:ext cx="4099354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Long</a:t>
              </a:r>
              <a:r>
                <a:rPr lang="lv-LV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forest</a:t>
              </a:r>
              <a:r>
                <a:rPr lang="lv-LV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lv-LV" sz="2000" dirty="0" err="1">
                  <a:solidFill>
                    <a:schemeClr val="bg1"/>
                  </a:solidFill>
                  <a:latin typeface="Montserrat" pitchFamily="2" charset="77"/>
                </a:rPr>
                <a:t>roads</a:t>
              </a:r>
              <a:endParaRPr lang="lv-LV" sz="20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EEC83C27-7AC4-E78E-2CE4-86737DD89706}"/>
                </a:ext>
              </a:extLst>
            </p:cNvPr>
            <p:cNvGrpSpPr/>
            <p:nvPr/>
          </p:nvGrpSpPr>
          <p:grpSpPr>
            <a:xfrm>
              <a:off x="698354" y="2076714"/>
              <a:ext cx="316855" cy="284474"/>
              <a:chOff x="4021420" y="2998815"/>
              <a:chExt cx="378287" cy="339629"/>
            </a:xfrm>
          </p:grpSpPr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2187626F-A985-310C-20B0-83534399C9AE}"/>
                  </a:ext>
                </a:extLst>
              </p:cNvPr>
              <p:cNvSpPr/>
              <p:nvPr/>
            </p:nvSpPr>
            <p:spPr>
              <a:xfrm>
                <a:off x="4021420" y="3112020"/>
                <a:ext cx="113213" cy="113214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D56C6285-3D37-0403-B918-2500A8904869}"/>
                  </a:ext>
                </a:extLst>
              </p:cNvPr>
              <p:cNvSpPr/>
              <p:nvPr/>
            </p:nvSpPr>
            <p:spPr>
              <a:xfrm>
                <a:off x="4101862" y="3225231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53" name="Oval 652">
                <a:extLst>
                  <a:ext uri="{FF2B5EF4-FFF2-40B4-BE49-F238E27FC236}">
                    <a16:creationId xmlns:a16="http://schemas.microsoft.com/office/drawing/2014/main" id="{9C8D9229-1DCF-42E4-F98D-DB337CEABF07}"/>
                  </a:ext>
                </a:extLst>
              </p:cNvPr>
              <p:cNvSpPr/>
              <p:nvPr/>
            </p:nvSpPr>
            <p:spPr>
              <a:xfrm>
                <a:off x="4195792" y="3112024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BB756EC0-6DA9-9BFC-3C86-93092ADE07A7}"/>
                  </a:ext>
                </a:extLst>
              </p:cNvPr>
              <p:cNvSpPr/>
              <p:nvPr/>
            </p:nvSpPr>
            <p:spPr>
              <a:xfrm>
                <a:off x="4286494" y="2998815"/>
                <a:ext cx="113213" cy="113213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b="0" i="0" u="none" strike="noStrike" cap="none" spc="0" normalizeH="0" baseline="0">
                  <a:ln>
                    <a:noFill/>
                  </a:ln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</p:grpSp>
      <p:sp>
        <p:nvSpPr>
          <p:cNvPr id="3" name="TextBox 11">
            <a:extLst>
              <a:ext uri="{FF2B5EF4-FFF2-40B4-BE49-F238E27FC236}">
                <a16:creationId xmlns:a16="http://schemas.microsoft.com/office/drawing/2014/main" id="{2F8A12D7-804D-E60B-68B5-4195680F72C3}"/>
              </a:ext>
            </a:extLst>
          </p:cNvPr>
          <p:cNvSpPr txBox="1"/>
          <p:nvPr/>
        </p:nvSpPr>
        <p:spPr>
          <a:xfrm>
            <a:off x="1052328" y="2028324"/>
            <a:ext cx="409935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lv-LV" sz="2000" dirty="0" err="1">
                <a:solidFill>
                  <a:schemeClr val="bg1"/>
                </a:solidFill>
                <a:latin typeface="Montserrat" pitchFamily="2" charset="77"/>
              </a:rPr>
              <a:t>Four</a:t>
            </a:r>
            <a:r>
              <a:rPr lang="lv-LV" sz="2000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lv-LV" sz="2000" dirty="0" err="1">
                <a:solidFill>
                  <a:schemeClr val="bg1"/>
                </a:solidFill>
                <a:latin typeface="Montserrat" pitchFamily="2" charset="77"/>
              </a:rPr>
              <a:t>seasons</a:t>
            </a:r>
            <a:endParaRPr lang="lv-LV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6289A92-8ACB-D025-B8E1-54B392A44A48}"/>
              </a:ext>
            </a:extLst>
          </p:cNvPr>
          <p:cNvSpPr txBox="1"/>
          <p:nvPr/>
        </p:nvSpPr>
        <p:spPr>
          <a:xfrm>
            <a:off x="1052328" y="2590126"/>
            <a:ext cx="409935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lv-LV" sz="2000" dirty="0" err="1">
                <a:solidFill>
                  <a:schemeClr val="bg1"/>
                </a:solidFill>
                <a:latin typeface="Montserrat" pitchFamily="2" charset="77"/>
              </a:rPr>
              <a:t>Technology</a:t>
            </a:r>
            <a:endParaRPr lang="lv-LV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05024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ircle">
            <a:extLst>
              <a:ext uri="{FF2B5EF4-FFF2-40B4-BE49-F238E27FC236}">
                <a16:creationId xmlns:a16="http://schemas.microsoft.com/office/drawing/2014/main" id="{12D5A8BE-C695-3FE7-5154-493E6BA0F9AE}"/>
              </a:ext>
            </a:extLst>
          </p:cNvPr>
          <p:cNvSpPr>
            <a:spLocks/>
          </p:cNvSpPr>
          <p:nvPr/>
        </p:nvSpPr>
        <p:spPr>
          <a:xfrm>
            <a:off x="6984000" y="8712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706" name="TextBox 9"/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NaturalPlayground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JanisDalins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RaceWalk</a:t>
            </a:r>
            <a:r>
              <a:rPr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2" name="Circle">
            <a:extLst>
              <a:ext uri="{FF2B5EF4-FFF2-40B4-BE49-F238E27FC236}">
                <a16:creationId xmlns:a16="http://schemas.microsoft.com/office/drawing/2014/main" id="{EC1F60C6-8144-931D-0DB5-4895D43BBE26}"/>
              </a:ext>
            </a:extLst>
          </p:cNvPr>
          <p:cNvSpPr>
            <a:spLocks/>
          </p:cNvSpPr>
          <p:nvPr/>
        </p:nvSpPr>
        <p:spPr>
          <a:xfrm>
            <a:off x="9144000" y="22536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D52BA91F-9412-3FEF-005D-6D2A3B00E47F}"/>
              </a:ext>
            </a:extLst>
          </p:cNvPr>
          <p:cNvSpPr>
            <a:spLocks noChangeAspect="1"/>
          </p:cNvSpPr>
          <p:nvPr/>
        </p:nvSpPr>
        <p:spPr>
          <a:xfrm>
            <a:off x="6728400" y="32508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9A9D0-C771-8ED7-9412-6341AF7D37E4}"/>
              </a:ext>
            </a:extLst>
          </p:cNvPr>
          <p:cNvSpPr txBox="1"/>
          <p:nvPr/>
        </p:nvSpPr>
        <p:spPr>
          <a:xfrm>
            <a:off x="468000" y="1592869"/>
            <a:ext cx="583362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>
                <a:latin typeface="Montserrat" pitchFamily="2" charset="77"/>
              </a:rPr>
              <a:t>Latvia’s nature offers picturesque trails and vast fields.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2920F-547B-2894-9EF4-3D79EEE926CA}"/>
              </a:ext>
            </a:extLst>
          </p:cNvPr>
          <p:cNvSpPr txBox="1"/>
          <p:nvPr/>
        </p:nvSpPr>
        <p:spPr>
          <a:xfrm>
            <a:off x="468000" y="2483849"/>
            <a:ext cx="5833628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Janis </a:t>
            </a:r>
            <a:r>
              <a:rPr lang="en-GB" sz="2800" b="1" dirty="0" err="1">
                <a:latin typeface="Montserrat SemiBold" pitchFamily="2" charset="77"/>
              </a:rPr>
              <a:t>Dalins</a:t>
            </a:r>
            <a:r>
              <a:rPr lang="en-GB" sz="2800" b="1" dirty="0">
                <a:latin typeface="Montserrat SemiBold" pitchFamily="2" charset="77"/>
              </a:rPr>
              <a:t>, a true legend in race-walking.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8A4FB7-40E1-172C-584A-548E451A83EE}"/>
              </a:ext>
            </a:extLst>
          </p:cNvPr>
          <p:cNvSpPr txBox="1"/>
          <p:nvPr/>
        </p:nvSpPr>
        <p:spPr>
          <a:xfrm>
            <a:off x="468000" y="3682605"/>
            <a:ext cx="5709677" cy="1538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>
                <a:latin typeface="Montserrat" pitchFamily="2" charset="77"/>
              </a:rPr>
              <a:t>He became the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first Latvian to win an Olympic medal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 and secured </a:t>
            </a:r>
            <a:r>
              <a:rPr lang="en-GB" sz="1800" dirty="0">
                <a:latin typeface="Montserrat" pitchFamily="2" charset="77"/>
              </a:rPr>
              <a:t>his place in history as an inaugural European champion and set records in the 5000 m walk and 40 km marathon.  </a:t>
            </a:r>
            <a:endParaRPr lang="en-LV" sz="1800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>
            <a:extLst>
              <a:ext uri="{FF2B5EF4-FFF2-40B4-BE49-F238E27FC236}">
                <a16:creationId xmlns:a16="http://schemas.microsoft.com/office/drawing/2014/main" id="{DB2E08A3-FAE8-D94A-DC9C-128439C994D6}"/>
              </a:ext>
            </a:extLst>
          </p:cNvPr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NaturalPlayground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IneseJaunzema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JavelinThrow</a:t>
            </a:r>
            <a:r>
              <a:rPr lang="en-US"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2" name="Circle">
            <a:extLst>
              <a:ext uri="{FF2B5EF4-FFF2-40B4-BE49-F238E27FC236}">
                <a16:creationId xmlns:a16="http://schemas.microsoft.com/office/drawing/2014/main" id="{032A858E-17DF-6862-0C74-022EC63F3981}"/>
              </a:ext>
            </a:extLst>
          </p:cNvPr>
          <p:cNvSpPr>
            <a:spLocks/>
          </p:cNvSpPr>
          <p:nvPr/>
        </p:nvSpPr>
        <p:spPr>
          <a:xfrm>
            <a:off x="8492400" y="9576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755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DE92CF18-E135-4AC4-128D-04BA740C758B}"/>
              </a:ext>
            </a:extLst>
          </p:cNvPr>
          <p:cNvSpPr>
            <a:spLocks/>
          </p:cNvSpPr>
          <p:nvPr/>
        </p:nvSpPr>
        <p:spPr>
          <a:xfrm>
            <a:off x="6984000" y="27900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54485-5E0F-BA11-36E1-2E9698C19DED}"/>
              </a:ext>
            </a:extLst>
          </p:cNvPr>
          <p:cNvSpPr txBox="1"/>
          <p:nvPr/>
        </p:nvSpPr>
        <p:spPr>
          <a:xfrm>
            <a:off x="577239" y="1413605"/>
            <a:ext cx="5833627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Javelin throw legend </a:t>
            </a:r>
            <a:r>
              <a:rPr lang="en-GB" sz="2800" b="1" dirty="0" err="1">
                <a:latin typeface="Montserrat SemiBold" pitchFamily="2" charset="77"/>
              </a:rPr>
              <a:t>Inese</a:t>
            </a:r>
            <a:r>
              <a:rPr lang="en-GB" sz="2800" b="1" dirty="0">
                <a:latin typeface="Montserrat SemiBold" pitchFamily="2" charset="77"/>
              </a:rPr>
              <a:t> </a:t>
            </a:r>
            <a:r>
              <a:rPr lang="en-GB" sz="2800" b="1" dirty="0" err="1">
                <a:latin typeface="Montserrat SemiBold" pitchFamily="2" charset="77"/>
              </a:rPr>
              <a:t>Jaunzema</a:t>
            </a:r>
            <a:r>
              <a:rPr lang="en-GB" sz="2800" b="1" dirty="0">
                <a:latin typeface="Montserrat SemiBold" pitchFamily="2" charset="77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AB6DD2-9BB4-281D-4C33-F141862D7228}"/>
              </a:ext>
            </a:extLst>
          </p:cNvPr>
          <p:cNvSpPr txBox="1"/>
          <p:nvPr/>
        </p:nvSpPr>
        <p:spPr>
          <a:xfrm>
            <a:off x="577239" y="2710658"/>
            <a:ext cx="5833628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latin typeface="Montserrat" pitchFamily="2" charset="77"/>
              </a:rPr>
              <a:t>Without dreaming of fame, she found joy in sports, friends, and community.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5D891-1EDB-11D5-06AD-0D44AE7A2356}"/>
              </a:ext>
            </a:extLst>
          </p:cNvPr>
          <p:cNvSpPr txBox="1"/>
          <p:nvPr/>
        </p:nvSpPr>
        <p:spPr>
          <a:xfrm>
            <a:off x="577239" y="3699936"/>
            <a:ext cx="5709677" cy="1538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 err="1">
                <a:solidFill>
                  <a:schemeClr val="tx1"/>
                </a:solidFill>
                <a:latin typeface="Montserrat" pitchFamily="2" charset="77"/>
              </a:rPr>
              <a:t>Inese</a:t>
            </a:r>
            <a:r>
              <a:rPr lang="en-GB" sz="1800" dirty="0">
                <a:solidFill>
                  <a:schemeClr val="tx1"/>
                </a:solidFill>
                <a:latin typeface="Montserrat" pitchFamily="2" charset="77"/>
              </a:rPr>
              <a:t> secured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Latvia’s first-ever Olympic gold medal </a:t>
            </a:r>
            <a:r>
              <a:rPr lang="en-GB" sz="1800" dirty="0">
                <a:solidFill>
                  <a:schemeClr val="tx1"/>
                </a:solidFill>
                <a:latin typeface="Montserrat" pitchFamily="2" charset="77"/>
              </a:rPr>
              <a:t>in 1956 and set Latvian record five times, becoming the nation’s beloved athlete. Her story is a statement to the limitless training ground in Latvia.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F41A3-543F-62D5-EB35-151EFD819B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"/>
          <a:stretch/>
        </p:blipFill>
        <p:spPr>
          <a:xfrm>
            <a:off x="-460075" y="-194094"/>
            <a:ext cx="12652075" cy="7246188"/>
          </a:xfrm>
          <a:prstGeom prst="rect">
            <a:avLst/>
          </a:prstGeom>
        </p:spPr>
      </p:pic>
      <p:sp>
        <p:nvSpPr>
          <p:cNvPr id="794" name="Rounded Rectangle 31"/>
          <p:cNvSpPr/>
          <p:nvPr/>
        </p:nvSpPr>
        <p:spPr>
          <a:xfrm>
            <a:off x="3919466" y="1619599"/>
            <a:ext cx="7859176" cy="3618801"/>
          </a:xfrm>
          <a:prstGeom prst="roundRect">
            <a:avLst>
              <a:gd name="adj" fmla="val 16667"/>
            </a:avLst>
          </a:prstGeom>
          <a:solidFill>
            <a:schemeClr val="bg2">
              <a:alpha val="9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1">
              <a:defRPr i="1">
                <a:solidFill>
                  <a:srgbClr val="0D0D0D"/>
                </a:solidFill>
              </a:defRPr>
            </a:pPr>
            <a:r>
              <a:rPr lang="en-GB" sz="3200" b="1" i="1" dirty="0">
                <a:solidFill>
                  <a:schemeClr val="bg1"/>
                </a:solidFill>
                <a:latin typeface="Montserrat SemiBold" pitchFamily="2" charset="77"/>
              </a:rPr>
              <a:t>At </a:t>
            </a:r>
            <a:r>
              <a:rPr lang="en-GB" sz="3200" b="1" i="1" dirty="0">
                <a:solidFill>
                  <a:schemeClr val="accent4"/>
                </a:solidFill>
                <a:latin typeface="Montserrat SemiBold" pitchFamily="2" charset="77"/>
              </a:rPr>
              <a:t>#</a:t>
            </a:r>
            <a:r>
              <a:rPr lang="en-GB" sz="3200" b="1" i="1" dirty="0" err="1">
                <a:solidFill>
                  <a:schemeClr val="accent4"/>
                </a:solidFill>
                <a:latin typeface="Montserrat SemiBold" pitchFamily="2" charset="77"/>
              </a:rPr>
              <a:t>missionLatvia</a:t>
            </a:r>
            <a:r>
              <a:rPr lang="en-GB" sz="3200" b="1" i="1" dirty="0">
                <a:solidFill>
                  <a:schemeClr val="accent4"/>
                </a:solidFill>
                <a:latin typeface="Montserrat SemiBold" pitchFamily="2" charset="77"/>
              </a:rPr>
              <a:t> </a:t>
            </a:r>
            <a:r>
              <a:rPr lang="en-GB" sz="3200" b="1" i="1" dirty="0">
                <a:solidFill>
                  <a:schemeClr val="bg1"/>
                </a:solidFill>
                <a:latin typeface="Montserrat SemiBold" pitchFamily="2" charset="77"/>
              </a:rPr>
              <a:t>today we’re mobilising scientists, innovators, entrepreneurs, investors, policymakers, and society to work towards resolving critical environmental, economic, and societal challenges.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rcle">
            <a:extLst>
              <a:ext uri="{FF2B5EF4-FFF2-40B4-BE49-F238E27FC236}">
                <a16:creationId xmlns:a16="http://schemas.microsoft.com/office/drawing/2014/main" id="{5DBF0199-B4F3-37E8-143C-3639FBF1C3D8}"/>
              </a:ext>
            </a:extLst>
          </p:cNvPr>
          <p:cNvSpPr>
            <a:spLocks/>
          </p:cNvSpPr>
          <p:nvPr/>
        </p:nvSpPr>
        <p:spPr>
          <a:xfrm>
            <a:off x="6984000" y="871200"/>
            <a:ext cx="2736000" cy="2736000"/>
          </a:xfrm>
          <a:prstGeom prst="ellipse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8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712" name="TextBox 9"/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NaturalPlayground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lv-LV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UljanaSemjonova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lang="lv-LV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Basketball</a:t>
            </a:r>
            <a:r>
              <a:rPr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21BD0-F955-0C1B-BE4D-C6B1F45CF9D9}"/>
              </a:ext>
            </a:extLst>
          </p:cNvPr>
          <p:cNvSpPr txBox="1"/>
          <p:nvPr/>
        </p:nvSpPr>
        <p:spPr>
          <a:xfrm>
            <a:off x="398373" y="1278198"/>
            <a:ext cx="6585627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 err="1">
                <a:latin typeface="Montserrat SemiBold" pitchFamily="2" charset="77"/>
              </a:rPr>
              <a:t>Uļjana</a:t>
            </a:r>
            <a:r>
              <a:rPr lang="en-GB" sz="2800" b="1" dirty="0">
                <a:latin typeface="Montserrat SemiBold" pitchFamily="2" charset="77"/>
              </a:rPr>
              <a:t> </a:t>
            </a:r>
            <a:r>
              <a:rPr lang="en-GB" sz="2800" b="1" dirty="0" err="1">
                <a:latin typeface="Montserrat SemiBold" pitchFamily="2" charset="77"/>
              </a:rPr>
              <a:t>Semjonova</a:t>
            </a:r>
            <a:r>
              <a:rPr lang="en-GB" sz="2800" b="1" dirty="0">
                <a:latin typeface="Montserrat SemiBold" pitchFamily="2" charset="77"/>
              </a:rPr>
              <a:t>, a basketball legend.</a:t>
            </a:r>
          </a:p>
        </p:txBody>
      </p:sp>
      <p:sp>
        <p:nvSpPr>
          <p:cNvPr id="2" name="Circle">
            <a:extLst>
              <a:ext uri="{FF2B5EF4-FFF2-40B4-BE49-F238E27FC236}">
                <a16:creationId xmlns:a16="http://schemas.microsoft.com/office/drawing/2014/main" id="{89D8DEDC-969F-78A4-271B-5C912392F1CB}"/>
              </a:ext>
            </a:extLst>
          </p:cNvPr>
          <p:cNvSpPr>
            <a:spLocks/>
          </p:cNvSpPr>
          <p:nvPr/>
        </p:nvSpPr>
        <p:spPr>
          <a:xfrm>
            <a:off x="9144000" y="22536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79F6FC38-9A63-DFD0-DBBC-D34FB6157159}"/>
              </a:ext>
            </a:extLst>
          </p:cNvPr>
          <p:cNvSpPr>
            <a:spLocks noChangeAspect="1"/>
          </p:cNvSpPr>
          <p:nvPr/>
        </p:nvSpPr>
        <p:spPr>
          <a:xfrm>
            <a:off x="6728400" y="3250800"/>
            <a:ext cx="2736000" cy="273600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0200" t="-4863" r="-18222" b="-16190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D05B6-5BA7-3D5D-D0A9-07A8380BA54E}"/>
              </a:ext>
            </a:extLst>
          </p:cNvPr>
          <p:cNvSpPr txBox="1"/>
          <p:nvPr/>
        </p:nvSpPr>
        <p:spPr>
          <a:xfrm>
            <a:off x="398373" y="2394994"/>
            <a:ext cx="5733414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Montserrat" pitchFamily="2" charset="77"/>
              </a:rPr>
              <a:t>She trained and built her career in Riga, Latvia. Standing at least 2.13 m tall, she dominated women’s basketball in the 1970s and 1980s. </a:t>
            </a:r>
          </a:p>
          <a:p>
            <a:endParaRPr lang="en-GB" sz="2000" dirty="0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Montserrat" pitchFamily="2" charset="77"/>
              </a:rPr>
              <a:t>She is the first non-US woman inducted into the Basketball Hall of Fame </a:t>
            </a:r>
            <a:r>
              <a:rPr lang="en-GB" sz="2000" dirty="0">
                <a:solidFill>
                  <a:schemeClr val="tx1"/>
                </a:solidFill>
                <a:latin typeface="Montserrat" pitchFamily="2" charset="77"/>
              </a:rPr>
              <a:t>and is also recognized in the FIBA Hall of Fame. </a:t>
            </a:r>
            <a:endParaRPr lang="en-LV" sz="2000" dirty="0">
              <a:solidFill>
                <a:schemeClr val="tx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288887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C6DBE1A7-D11F-E4BF-A6B3-D603BBE75BAD}"/>
              </a:ext>
            </a:extLst>
          </p:cNvPr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NaturalPlayground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TeodorsBlugers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SandisOzolis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#Hockey</a:t>
            </a:r>
            <a:r>
              <a:rPr lang="en-US"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20651-5DB8-8408-953E-9DA2AA6BF3C3}"/>
              </a:ext>
            </a:extLst>
          </p:cNvPr>
          <p:cNvSpPr txBox="1"/>
          <p:nvPr/>
        </p:nvSpPr>
        <p:spPr>
          <a:xfrm>
            <a:off x="583817" y="1795348"/>
            <a:ext cx="5512183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000" dirty="0">
                <a:latin typeface="Montserrat" pitchFamily="2" charset="77"/>
              </a:rPr>
              <a:t>Being a winter wonderland suitable for all kinds of winter sports, Latvia gives a good </a:t>
            </a:r>
            <a:r>
              <a:rPr lang="en-GB" sz="2400" b="1" dirty="0">
                <a:latin typeface="Montserrat" pitchFamily="2" charset="77"/>
              </a:rPr>
              <a:t>natural training ground for hockey player.</a:t>
            </a:r>
          </a:p>
          <a:p>
            <a:endParaRPr lang="en-GB" sz="2000" dirty="0">
              <a:latin typeface="Montserrat" pitchFamily="2" charset="77"/>
            </a:endParaRPr>
          </a:p>
          <a:p>
            <a:r>
              <a:rPr lang="en-GB" sz="2000" dirty="0">
                <a:latin typeface="Montserrat" pitchFamily="2" charset="77"/>
              </a:rPr>
              <a:t>It has all resulted in number of NHL players among them and two Stanley Cup holders – professional hockey players    </a:t>
            </a:r>
            <a:r>
              <a:rPr lang="en-GB" sz="2400" b="1" dirty="0" err="1">
                <a:latin typeface="Montserrat" pitchFamily="2" charset="77"/>
              </a:rPr>
              <a:t>Teodors</a:t>
            </a:r>
            <a:r>
              <a:rPr lang="en-GB" sz="2400" b="1" dirty="0">
                <a:latin typeface="Montserrat" pitchFamily="2" charset="77"/>
              </a:rPr>
              <a:t> </a:t>
            </a:r>
            <a:r>
              <a:rPr lang="en-GB" sz="2400" b="1" dirty="0" err="1">
                <a:latin typeface="Montserrat" pitchFamily="2" charset="77"/>
              </a:rPr>
              <a:t>Bļugers</a:t>
            </a:r>
            <a:r>
              <a:rPr lang="en-GB" sz="2400" b="1" dirty="0">
                <a:latin typeface="Montserrat" pitchFamily="2" charset="77"/>
              </a:rPr>
              <a:t> and </a:t>
            </a:r>
            <a:r>
              <a:rPr lang="en-GB" sz="2400" b="1" dirty="0" err="1">
                <a:latin typeface="Montserrat" pitchFamily="2" charset="77"/>
              </a:rPr>
              <a:t>Sandis</a:t>
            </a:r>
            <a:r>
              <a:rPr lang="en-GB" sz="2400" b="1" dirty="0">
                <a:latin typeface="Montserrat" pitchFamily="2" charset="77"/>
              </a:rPr>
              <a:t> </a:t>
            </a:r>
            <a:r>
              <a:rPr lang="en-GB" sz="2400" b="1" dirty="0" err="1">
                <a:latin typeface="Montserrat" pitchFamily="2" charset="77"/>
              </a:rPr>
              <a:t>Ozolins</a:t>
            </a:r>
            <a:r>
              <a:rPr lang="en-GB" sz="2400" b="1" dirty="0">
                <a:latin typeface="Montserrat" pitchFamily="2" charset="77"/>
              </a:rPr>
              <a:t>.</a:t>
            </a:r>
            <a:endParaRPr lang="en-LV" sz="2000" b="1" dirty="0"/>
          </a:p>
        </p:txBody>
      </p:sp>
      <p:sp>
        <p:nvSpPr>
          <p:cNvPr id="2" name="Circle">
            <a:extLst>
              <a:ext uri="{FF2B5EF4-FFF2-40B4-BE49-F238E27FC236}">
                <a16:creationId xmlns:a16="http://schemas.microsoft.com/office/drawing/2014/main" id="{8C211467-E6A9-E375-C668-554978E3D6B2}"/>
              </a:ext>
            </a:extLst>
          </p:cNvPr>
          <p:cNvSpPr>
            <a:spLocks/>
          </p:cNvSpPr>
          <p:nvPr/>
        </p:nvSpPr>
        <p:spPr>
          <a:xfrm>
            <a:off x="6984000" y="8712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187AF8D0-45F2-2C4C-B9B0-2913D5104DA2}"/>
              </a:ext>
            </a:extLst>
          </p:cNvPr>
          <p:cNvSpPr>
            <a:spLocks/>
          </p:cNvSpPr>
          <p:nvPr/>
        </p:nvSpPr>
        <p:spPr>
          <a:xfrm>
            <a:off x="9144000" y="22536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F08FFCC1-C1CC-583A-C21D-5C37324463DF}"/>
              </a:ext>
            </a:extLst>
          </p:cNvPr>
          <p:cNvSpPr>
            <a:spLocks noChangeAspect="1"/>
          </p:cNvSpPr>
          <p:nvPr/>
        </p:nvSpPr>
        <p:spPr>
          <a:xfrm>
            <a:off x="6728400" y="32508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95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0044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Box 9"/>
          <p:cNvSpPr txBox="1"/>
          <p:nvPr/>
        </p:nvSpPr>
        <p:spPr>
          <a:xfrm>
            <a:off x="1656000" y="6039805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NaturalPlayground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JelenaOstapenko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#Tennis</a:t>
            </a:r>
            <a:r>
              <a:rPr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F061B-E3A7-8C29-9A03-D55523A436DA}"/>
              </a:ext>
            </a:extLst>
          </p:cNvPr>
          <p:cNvSpPr txBox="1"/>
          <p:nvPr/>
        </p:nvSpPr>
        <p:spPr>
          <a:xfrm>
            <a:off x="467998" y="992797"/>
            <a:ext cx="5358617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" pitchFamily="2" charset="77"/>
              </a:rPr>
              <a:t>Jelena Ostapenko, the young Latvian tennis player.</a:t>
            </a:r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0CC30B73-1312-BC09-7A90-94B51B7285FC}"/>
              </a:ext>
            </a:extLst>
          </p:cNvPr>
          <p:cNvSpPr>
            <a:spLocks/>
          </p:cNvSpPr>
          <p:nvPr/>
        </p:nvSpPr>
        <p:spPr>
          <a:xfrm>
            <a:off x="6984000" y="8712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15791CFA-8838-E0D9-AB98-D2F9C6CFF1E3}"/>
              </a:ext>
            </a:extLst>
          </p:cNvPr>
          <p:cNvSpPr>
            <a:spLocks/>
          </p:cNvSpPr>
          <p:nvPr/>
        </p:nvSpPr>
        <p:spPr>
          <a:xfrm>
            <a:off x="9144000" y="22536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36BF2CC3-FC4B-011C-0EDB-4EB3D63E5245}"/>
              </a:ext>
            </a:extLst>
          </p:cNvPr>
          <p:cNvSpPr>
            <a:spLocks noChangeAspect="1"/>
          </p:cNvSpPr>
          <p:nvPr/>
        </p:nvSpPr>
        <p:spPr>
          <a:xfrm>
            <a:off x="6728400" y="32508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B03BBC-8FC1-AD9F-E066-086A3E349F1D}"/>
              </a:ext>
            </a:extLst>
          </p:cNvPr>
          <p:cNvSpPr txBox="1"/>
          <p:nvPr/>
        </p:nvSpPr>
        <p:spPr>
          <a:xfrm>
            <a:off x="467998" y="2253600"/>
            <a:ext cx="5358617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Montserrat" pitchFamily="2" charset="77"/>
              </a:rPr>
              <a:t>She achieved a remarkable milestone at the 2017 French Open, becoming </a:t>
            </a:r>
            <a:r>
              <a:rPr lang="en-GB" sz="2400" b="1" dirty="0">
                <a:solidFill>
                  <a:schemeClr val="tx1"/>
                </a:solidFill>
                <a:latin typeface="Montserrat" pitchFamily="2" charset="77"/>
              </a:rPr>
              <a:t>Latvia’s first Grand Slam singles champion. </a:t>
            </a:r>
            <a:endParaRPr lang="en-GB" sz="2000" b="1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D501E4-3E46-B782-583B-C0F4CDBB4F70}"/>
              </a:ext>
            </a:extLst>
          </p:cNvPr>
          <p:cNvSpPr txBox="1"/>
          <p:nvPr/>
        </p:nvSpPr>
        <p:spPr>
          <a:xfrm>
            <a:off x="467998" y="3977702"/>
            <a:ext cx="5991017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Montserrat" pitchFamily="2" charset="77"/>
              </a:rPr>
              <a:t>Her story is an inspiring testament to harnessing personal power, exemplified by her bold and captivating on-court personality. Ostapenko’s dynamic playing style has consistently </a:t>
            </a:r>
            <a:r>
              <a:rPr lang="en-GB" sz="2400" b="1" dirty="0">
                <a:solidFill>
                  <a:schemeClr val="tx1"/>
                </a:solidFill>
                <a:latin typeface="Montserrat" pitchFamily="2" charset="77"/>
              </a:rPr>
              <a:t>ranked her among the top players in women’s tennis. </a:t>
            </a:r>
            <a:endParaRPr lang="en-LV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45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3" name="Group 652">
            <a:extLst>
              <a:ext uri="{FF2B5EF4-FFF2-40B4-BE49-F238E27FC236}">
                <a16:creationId xmlns:a16="http://schemas.microsoft.com/office/drawing/2014/main" id="{2F273F08-1222-5515-A29A-E66452A83B7D}"/>
              </a:ext>
            </a:extLst>
          </p:cNvPr>
          <p:cNvGrpSpPr/>
          <p:nvPr/>
        </p:nvGrpSpPr>
        <p:grpSpPr>
          <a:xfrm>
            <a:off x="1494000" y="1346499"/>
            <a:ext cx="8524800" cy="5511501"/>
            <a:chOff x="2289006" y="1346499"/>
            <a:chExt cx="8523226" cy="5511501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314BAFC9-8BCA-C17D-5C46-BCFD83D09FC6}"/>
                </a:ext>
              </a:extLst>
            </p:cNvPr>
            <p:cNvSpPr>
              <a:spLocks/>
            </p:cNvSpPr>
            <p:nvPr/>
          </p:nvSpPr>
          <p:spPr>
            <a:xfrm>
              <a:off x="4816149" y="5166404"/>
              <a:ext cx="846105" cy="846105"/>
            </a:xfrm>
            <a:prstGeom prst="ellipse">
              <a:avLst/>
            </a:prstGeom>
            <a:blipFill dpi="0" rotWithShape="1">
              <a:blip r:embed="rId3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755"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</a:t>
              </a:r>
              <a:endParaRPr dirty="0"/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0DD43145-3374-1973-DB54-C32249522D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7614" y="5166403"/>
              <a:ext cx="846105" cy="846105"/>
            </a:xfrm>
            <a:prstGeom prst="ellipse">
              <a:avLst/>
            </a:prstGeom>
            <a:blipFill dpi="0" rotWithShape="1">
              <a:blip r:embed="rId4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   </a:t>
              </a:r>
              <a:endParaRPr dirty="0"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C278C328-0580-0C44-62C6-ADA4CE83C37E}"/>
                </a:ext>
              </a:extLst>
            </p:cNvPr>
            <p:cNvSpPr>
              <a:spLocks/>
            </p:cNvSpPr>
            <p:nvPr/>
          </p:nvSpPr>
          <p:spPr>
            <a:xfrm>
              <a:off x="3975633" y="4320297"/>
              <a:ext cx="846105" cy="846105"/>
            </a:xfrm>
            <a:prstGeom prst="ellipse">
              <a:avLst/>
            </a:prstGeom>
            <a:blipFill dpi="0" rotWithShape="1">
              <a:blip r:embed="rId5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</a:t>
              </a:r>
              <a:endParaRPr dirty="0"/>
            </a:p>
          </p:txBody>
        </p:sp>
        <p:sp>
          <p:nvSpPr>
            <p:cNvPr id="47" name="Circle">
              <a:extLst>
                <a:ext uri="{FF2B5EF4-FFF2-40B4-BE49-F238E27FC236}">
                  <a16:creationId xmlns:a16="http://schemas.microsoft.com/office/drawing/2014/main" id="{994FB7D2-C1AF-8D12-5127-95F206DE147A}"/>
                </a:ext>
              </a:extLst>
            </p:cNvPr>
            <p:cNvSpPr>
              <a:spLocks/>
            </p:cNvSpPr>
            <p:nvPr/>
          </p:nvSpPr>
          <p:spPr>
            <a:xfrm>
              <a:off x="5671286" y="6011894"/>
              <a:ext cx="846105" cy="846105"/>
            </a:xfrm>
            <a:prstGeom prst="ellipse">
              <a:avLst/>
            </a:prstGeom>
            <a:blipFill dpi="0" rotWithShape="1">
              <a:blip r:embed="rId6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1062" b="254"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   </a:t>
              </a:r>
              <a:endParaRPr dirty="0"/>
            </a:p>
          </p:txBody>
        </p:sp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3A39F40E-1215-5FFA-9822-26FE337CAF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34498" y="5166405"/>
              <a:ext cx="846105" cy="846105"/>
            </a:xfrm>
            <a:prstGeom prst="ellipse">
              <a:avLst/>
            </a:prstGeom>
            <a:blipFill dpi="0" rotWithShape="1">
              <a:blip r:embed="rId7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   </a:t>
              </a:r>
              <a:endParaRPr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106E7EB-86AD-D981-783B-F72CBC3866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89006" y="6011895"/>
              <a:ext cx="846105" cy="846105"/>
            </a:xfrm>
            <a:prstGeom prst="ellipse">
              <a:avLst/>
            </a:prstGeom>
            <a:blipFill dpi="0" rotWithShape="1">
              <a:blip r:embed="rId8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147"/>
              </a:stretch>
            </a:blip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F9528CA4-361E-8C6C-234B-0CC3DD7037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1839" y="4320297"/>
              <a:ext cx="846105" cy="846105"/>
            </a:xfrm>
            <a:prstGeom prst="ellipse">
              <a:avLst/>
            </a:prstGeom>
            <a:blipFill dpi="0" rotWithShape="1">
              <a:blip r:embed="rId9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   </a:t>
              </a:r>
              <a:endParaRPr dirty="0"/>
            </a:p>
          </p:txBody>
        </p:sp>
        <p:sp>
          <p:nvSpPr>
            <p:cNvPr id="645" name="Circle">
              <a:extLst>
                <a:ext uri="{FF2B5EF4-FFF2-40B4-BE49-F238E27FC236}">
                  <a16:creationId xmlns:a16="http://schemas.microsoft.com/office/drawing/2014/main" id="{9F8B6907-748A-0B76-3007-0D66C32F9DF1}"/>
                </a:ext>
              </a:extLst>
            </p:cNvPr>
            <p:cNvSpPr>
              <a:spLocks/>
            </p:cNvSpPr>
            <p:nvPr/>
          </p:nvSpPr>
          <p:spPr>
            <a:xfrm>
              <a:off x="8711445" y="1545520"/>
              <a:ext cx="846105" cy="846105"/>
            </a:xfrm>
            <a:prstGeom prst="ellipse">
              <a:avLst/>
            </a:prstGeom>
            <a:blipFill dpi="0" rotWithShape="1">
              <a:blip r:embed="rId10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b="3209"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</a:t>
              </a:r>
              <a:endParaRPr dirty="0"/>
            </a:p>
          </p:txBody>
        </p:sp>
        <p:sp>
          <p:nvSpPr>
            <p:cNvPr id="646" name="Circle">
              <a:extLst>
                <a:ext uri="{FF2B5EF4-FFF2-40B4-BE49-F238E27FC236}">
                  <a16:creationId xmlns:a16="http://schemas.microsoft.com/office/drawing/2014/main" id="{D01F2A9E-0C14-DD13-2AA8-91AB1C419297}"/>
                </a:ext>
              </a:extLst>
            </p:cNvPr>
            <p:cNvSpPr>
              <a:spLocks/>
            </p:cNvSpPr>
            <p:nvPr/>
          </p:nvSpPr>
          <p:spPr>
            <a:xfrm>
              <a:off x="9966127" y="3061112"/>
              <a:ext cx="846105" cy="846105"/>
            </a:xfrm>
            <a:prstGeom prst="ellipse">
              <a:avLst/>
            </a:prstGeom>
            <a:blipFill dpi="0" rotWithShape="1">
              <a:blip r:embed="rId11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   </a:t>
              </a:r>
              <a:endParaRPr dirty="0"/>
            </a:p>
          </p:txBody>
        </p:sp>
        <p:sp>
          <p:nvSpPr>
            <p:cNvPr id="647" name="Circle">
              <a:extLst>
                <a:ext uri="{FF2B5EF4-FFF2-40B4-BE49-F238E27FC236}">
                  <a16:creationId xmlns:a16="http://schemas.microsoft.com/office/drawing/2014/main" id="{7EC10C77-4758-130E-55D5-C2FE98AD7058}"/>
                </a:ext>
              </a:extLst>
            </p:cNvPr>
            <p:cNvSpPr>
              <a:spLocks/>
            </p:cNvSpPr>
            <p:nvPr/>
          </p:nvSpPr>
          <p:spPr>
            <a:xfrm>
              <a:off x="9927652" y="4125775"/>
              <a:ext cx="846105" cy="846105"/>
            </a:xfrm>
            <a:prstGeom prst="ellipse">
              <a:avLst/>
            </a:prstGeom>
            <a:blipFill dpi="0" rotWithShape="1">
              <a:blip r:embed="rId12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   </a:t>
              </a:r>
              <a:endParaRPr dirty="0"/>
            </a:p>
          </p:txBody>
        </p:sp>
        <p:sp>
          <p:nvSpPr>
            <p:cNvPr id="648" name="Circle">
              <a:extLst>
                <a:ext uri="{FF2B5EF4-FFF2-40B4-BE49-F238E27FC236}">
                  <a16:creationId xmlns:a16="http://schemas.microsoft.com/office/drawing/2014/main" id="{2271F04A-A0FE-C4FC-99A9-E4A2D6B00CA8}"/>
                </a:ext>
              </a:extLst>
            </p:cNvPr>
            <p:cNvSpPr>
              <a:spLocks/>
            </p:cNvSpPr>
            <p:nvPr/>
          </p:nvSpPr>
          <p:spPr>
            <a:xfrm>
              <a:off x="9930217" y="1769552"/>
              <a:ext cx="846105" cy="846105"/>
            </a:xfrm>
            <a:prstGeom prst="ellipse">
              <a:avLst/>
            </a:prstGeom>
            <a:blipFill dpi="0" rotWithShape="1">
              <a:blip r:embed="rId13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438"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</a:t>
              </a:r>
              <a:endParaRPr dirty="0"/>
            </a:p>
          </p:txBody>
        </p:sp>
        <p:sp>
          <p:nvSpPr>
            <p:cNvPr id="649" name="Circle">
              <a:extLst>
                <a:ext uri="{FF2B5EF4-FFF2-40B4-BE49-F238E27FC236}">
                  <a16:creationId xmlns:a16="http://schemas.microsoft.com/office/drawing/2014/main" id="{7A7D5903-D680-B33A-3C15-B6EFF3B2966B}"/>
                </a:ext>
              </a:extLst>
            </p:cNvPr>
            <p:cNvSpPr>
              <a:spLocks/>
            </p:cNvSpPr>
            <p:nvPr/>
          </p:nvSpPr>
          <p:spPr>
            <a:xfrm>
              <a:off x="7553324" y="1346499"/>
              <a:ext cx="846105" cy="846105"/>
            </a:xfrm>
            <a:prstGeom prst="ellipse">
              <a:avLst/>
            </a:prstGeom>
            <a:blipFill dpi="0" rotWithShape="1">
              <a:blip r:embed="rId14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</a:t>
              </a:r>
              <a:endParaRPr dirty="0"/>
            </a:p>
          </p:txBody>
        </p:sp>
        <p:sp>
          <p:nvSpPr>
            <p:cNvPr id="650" name="Circle">
              <a:extLst>
                <a:ext uri="{FF2B5EF4-FFF2-40B4-BE49-F238E27FC236}">
                  <a16:creationId xmlns:a16="http://schemas.microsoft.com/office/drawing/2014/main" id="{FD0E07D8-B3D6-CD28-0F85-47C02639AAC0}"/>
                </a:ext>
              </a:extLst>
            </p:cNvPr>
            <p:cNvSpPr>
              <a:spLocks/>
            </p:cNvSpPr>
            <p:nvPr/>
          </p:nvSpPr>
          <p:spPr>
            <a:xfrm>
              <a:off x="8195429" y="3484165"/>
              <a:ext cx="846105" cy="846105"/>
            </a:xfrm>
            <a:prstGeom prst="ellipse">
              <a:avLst/>
            </a:prstGeom>
            <a:blipFill dpi="0" rotWithShape="1">
              <a:blip r:embed="rId15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</a:t>
              </a:r>
              <a:endParaRPr dirty="0"/>
            </a:p>
          </p:txBody>
        </p:sp>
        <p:sp>
          <p:nvSpPr>
            <p:cNvPr id="651" name="Circle">
              <a:extLst>
                <a:ext uri="{FF2B5EF4-FFF2-40B4-BE49-F238E27FC236}">
                  <a16:creationId xmlns:a16="http://schemas.microsoft.com/office/drawing/2014/main" id="{9FBB6088-B94E-DFA2-B9B2-2AAD934660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52341" y="2615657"/>
              <a:ext cx="846105" cy="846105"/>
            </a:xfrm>
            <a:prstGeom prst="ellipse">
              <a:avLst/>
            </a:prstGeom>
            <a:blipFill dpi="0" rotWithShape="1">
              <a:blip r:embed="rId16" cstate="hqprint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>
              <a:miter lim="400000"/>
            </a:ln>
          </p:spPr>
          <p:txBody>
            <a:bodyPr lIns="45719" rIns="45719" anchor="ctr"/>
            <a:lstStyle/>
            <a:p>
              <a:r>
                <a:rPr lang="lv-LV" dirty="0"/>
                <a:t>    </a:t>
              </a:r>
              <a:endParaRPr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DD0FC23-E810-D33C-93E9-5A604C785771}"/>
              </a:ext>
            </a:extLst>
          </p:cNvPr>
          <p:cNvSpPr txBox="1"/>
          <p:nvPr/>
        </p:nvSpPr>
        <p:spPr>
          <a:xfrm>
            <a:off x="596691" y="1291208"/>
            <a:ext cx="7136441" cy="2492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600" b="1" i="1" dirty="0">
                <a:solidFill>
                  <a:schemeClr val="accent4"/>
                </a:solidFill>
                <a:latin typeface="Montserrat SemiBold" pitchFamily="2" charset="77"/>
              </a:rPr>
              <a:t>You’ve heard the stories</a:t>
            </a:r>
            <a:endParaRPr lang="en-GB" sz="3600" b="1" i="1" dirty="0">
              <a:latin typeface="Montserrat SemiBold" pitchFamily="2" charset="77"/>
            </a:endParaRPr>
          </a:p>
          <a:p>
            <a:r>
              <a:rPr lang="en-GB" sz="2000" b="1" i="1" dirty="0">
                <a:solidFill>
                  <a:schemeClr val="bg1"/>
                </a:solidFill>
                <a:latin typeface="Montserrat SemiBold" pitchFamily="2" charset="77"/>
              </a:rPr>
              <a:t>of our greatest athletes,</a:t>
            </a:r>
          </a:p>
          <a:p>
            <a:endParaRPr lang="en-GB" sz="20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GB" sz="2000" dirty="0">
                <a:solidFill>
                  <a:schemeClr val="bg1"/>
                </a:solidFill>
                <a:latin typeface="Montserrat" pitchFamily="2" charset="77"/>
              </a:rPr>
              <a:t>their ability to meet any challenge and turn it to a result, their vision of how to bring together all puzzle pieces of success and how to use our natural resources for training and inspiration.</a:t>
            </a:r>
            <a:endParaRPr lang="en-LV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33875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8CDD11-61C4-1D26-F1D5-FF36DD0233C3}"/>
              </a:ext>
            </a:extLst>
          </p:cNvPr>
          <p:cNvSpPr txBox="1"/>
          <p:nvPr/>
        </p:nvSpPr>
        <p:spPr>
          <a:xfrm>
            <a:off x="2257920" y="2159390"/>
            <a:ext cx="8947108" cy="27084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3600" b="1" dirty="0">
                <a:latin typeface="Montserrat" pitchFamily="2" charset="77"/>
              </a:rPr>
              <a:t>You’ve heard the stories</a:t>
            </a:r>
          </a:p>
          <a:p>
            <a:r>
              <a:rPr lang="en-GB" sz="3600" b="1" dirty="0">
                <a:latin typeface="Montserrat" pitchFamily="2" charset="77"/>
              </a:rPr>
              <a:t> </a:t>
            </a:r>
          </a:p>
          <a:p>
            <a:r>
              <a:rPr lang="en-GB" b="1" dirty="0">
                <a:latin typeface="Montserrat" pitchFamily="2" charset="77"/>
              </a:rPr>
              <a:t>of our greatest</a:t>
            </a:r>
            <a:r>
              <a:rPr lang="en-GB" sz="2000" b="1" dirty="0">
                <a:latin typeface="Montserrat" pitchFamily="2" charset="77"/>
              </a:rPr>
              <a:t> </a:t>
            </a:r>
            <a:r>
              <a:rPr lang="en-GB" b="1" dirty="0">
                <a:latin typeface="Montserrat" pitchFamily="2" charset="77"/>
              </a:rPr>
              <a:t>athletes,</a:t>
            </a:r>
          </a:p>
          <a:p>
            <a:pPr algn="ctr"/>
            <a:endParaRPr lang="en-GB" b="1" dirty="0">
              <a:latin typeface="Montserrat" pitchFamily="2" charset="77"/>
            </a:endParaRPr>
          </a:p>
          <a:p>
            <a:r>
              <a:rPr lang="en-GB" sz="2000" dirty="0">
                <a:latin typeface="Montserrat" pitchFamily="2" charset="77"/>
              </a:rPr>
              <a:t>their ability to meet any challenge and turn it to a result, their vision of how to bring together all puzzle pieces of success and how to use our natural resources for training and inspiration.</a:t>
            </a:r>
            <a:endParaRPr lang="en-LV" sz="2000" dirty="0"/>
          </a:p>
        </p:txBody>
      </p:sp>
    </p:spTree>
    <p:extLst>
      <p:ext uri="{BB962C8B-B14F-4D97-AF65-F5344CB8AC3E}">
        <p14:creationId xmlns:p14="http://schemas.microsoft.com/office/powerpoint/2010/main" val="78833398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C8BA74-1899-9DC7-DD2A-EAEEE5F2ADEB}"/>
              </a:ext>
            </a:extLst>
          </p:cNvPr>
          <p:cNvSpPr txBox="1"/>
          <p:nvPr/>
        </p:nvSpPr>
        <p:spPr>
          <a:xfrm>
            <a:off x="708103" y="3870434"/>
            <a:ext cx="10775794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ontserrat" pitchFamily="2" charset="77"/>
              </a:rPr>
              <a:t>Let us recognize our values and embrace the athlete spirit within us, as it leads us towards missions of regional and global significance.</a:t>
            </a:r>
          </a:p>
          <a:p>
            <a:endParaRPr lang="en-GB" sz="2800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GB" sz="3200" b="1" dirty="0">
                <a:solidFill>
                  <a:schemeClr val="accent4"/>
                </a:solidFill>
                <a:latin typeface="Montserrat SemiBold" pitchFamily="2" charset="77"/>
              </a:rPr>
              <a:t>Join us on this journey. </a:t>
            </a:r>
            <a:endParaRPr lang="en-LV" sz="3200" b="1" dirty="0">
              <a:solidFill>
                <a:schemeClr val="accent4"/>
              </a:solidFill>
              <a:latin typeface="Montserrat SemiBold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07BFAA-E6DE-1D87-20E9-F216793B0C53}"/>
              </a:ext>
            </a:extLst>
          </p:cNvPr>
          <p:cNvGrpSpPr/>
          <p:nvPr/>
        </p:nvGrpSpPr>
        <p:grpSpPr>
          <a:xfrm>
            <a:off x="1492503" y="1937289"/>
            <a:ext cx="7426174" cy="4806499"/>
            <a:chOff x="8752117" y="3083684"/>
            <a:chExt cx="2540575" cy="1644355"/>
          </a:xfrm>
          <a:solidFill>
            <a:schemeClr val="accent4">
              <a:alpha val="10000"/>
            </a:scheme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08CDA0B-22DD-BD89-FCD9-0085DBDD57D5}"/>
                </a:ext>
              </a:extLst>
            </p:cNvPr>
            <p:cNvSpPr/>
            <p:nvPr/>
          </p:nvSpPr>
          <p:spPr>
            <a:xfrm>
              <a:off x="8752117" y="4475746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D9D950-FE39-675E-ECC0-8836E19BEF2F}"/>
                </a:ext>
              </a:extLst>
            </p:cNvPr>
            <p:cNvSpPr/>
            <p:nvPr/>
          </p:nvSpPr>
          <p:spPr>
            <a:xfrm>
              <a:off x="9004410" y="4223451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75259B-3052-BCBB-0E89-5BC02FE1AF78}"/>
                </a:ext>
              </a:extLst>
            </p:cNvPr>
            <p:cNvSpPr/>
            <p:nvPr/>
          </p:nvSpPr>
          <p:spPr>
            <a:xfrm>
              <a:off x="9256707" y="3971158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7234FF-3FA8-8C2D-8F39-01021931C6AD}"/>
                </a:ext>
              </a:extLst>
            </p:cNvPr>
            <p:cNvSpPr/>
            <p:nvPr/>
          </p:nvSpPr>
          <p:spPr>
            <a:xfrm>
              <a:off x="9509002" y="4223451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B74C5E5-2827-CCF0-8142-34FA02D1DEC2}"/>
                </a:ext>
              </a:extLst>
            </p:cNvPr>
            <p:cNvSpPr/>
            <p:nvPr/>
          </p:nvSpPr>
          <p:spPr>
            <a:xfrm>
              <a:off x="9761295" y="4475746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D7A60A9-6A1C-682C-5138-CACBCE0B569A}"/>
                </a:ext>
              </a:extLst>
            </p:cNvPr>
            <p:cNvSpPr/>
            <p:nvPr/>
          </p:nvSpPr>
          <p:spPr>
            <a:xfrm>
              <a:off x="10013592" y="4223449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F4096AB-3C03-681E-1F43-A4886FAF0DCB}"/>
                </a:ext>
              </a:extLst>
            </p:cNvPr>
            <p:cNvSpPr/>
            <p:nvPr/>
          </p:nvSpPr>
          <p:spPr>
            <a:xfrm>
              <a:off x="10265884" y="3971154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F69D8E9-8382-3258-E9EC-719937730FA6}"/>
                </a:ext>
              </a:extLst>
            </p:cNvPr>
            <p:cNvSpPr/>
            <p:nvPr/>
          </p:nvSpPr>
          <p:spPr>
            <a:xfrm>
              <a:off x="10518179" y="3718861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030D395-576C-DB6E-2864-25F8AC282B4D}"/>
                </a:ext>
              </a:extLst>
            </p:cNvPr>
            <p:cNvSpPr/>
            <p:nvPr/>
          </p:nvSpPr>
          <p:spPr>
            <a:xfrm>
              <a:off x="10770475" y="3466566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5D0FA8-0393-FE97-7764-E32A8332C3F6}"/>
                </a:ext>
              </a:extLst>
            </p:cNvPr>
            <p:cNvSpPr/>
            <p:nvPr/>
          </p:nvSpPr>
          <p:spPr>
            <a:xfrm>
              <a:off x="11022767" y="3209832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FF1536C-9E28-4D12-9075-3786A8AC5709}"/>
                </a:ext>
              </a:extLst>
            </p:cNvPr>
            <p:cNvSpPr/>
            <p:nvPr/>
          </p:nvSpPr>
          <p:spPr>
            <a:xfrm>
              <a:off x="10670590" y="3140554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A6D6A9-A91B-CB09-E323-9B1670B812E9}"/>
                </a:ext>
              </a:extLst>
            </p:cNvPr>
            <p:cNvSpPr/>
            <p:nvPr/>
          </p:nvSpPr>
          <p:spPr>
            <a:xfrm>
              <a:off x="10318409" y="3083684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F1EE0A8-EFC6-A3E5-47F5-FF6E7BA5E61C}"/>
                </a:ext>
              </a:extLst>
            </p:cNvPr>
            <p:cNvSpPr/>
            <p:nvPr/>
          </p:nvSpPr>
          <p:spPr>
            <a:xfrm>
              <a:off x="11040399" y="3592712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07954C7-8E8D-B419-1C65-B73BDC262D4D}"/>
                </a:ext>
              </a:extLst>
            </p:cNvPr>
            <p:cNvSpPr/>
            <p:nvPr/>
          </p:nvSpPr>
          <p:spPr>
            <a:xfrm>
              <a:off x="11024072" y="3918724"/>
              <a:ext cx="252293" cy="252293"/>
            </a:xfrm>
            <a:prstGeom prst="ellipse">
              <a:avLst/>
            </a:prstGeom>
            <a:grpFill/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987A1D-9FD6-7BC8-6406-CA04312974F9}"/>
              </a:ext>
            </a:extLst>
          </p:cNvPr>
          <p:cNvSpPr txBox="1"/>
          <p:nvPr/>
        </p:nvSpPr>
        <p:spPr>
          <a:xfrm>
            <a:off x="5020319" y="1183637"/>
            <a:ext cx="1910971" cy="665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accent6"/>
                </a:solidFill>
                <a:latin typeface="Montserrat" pitchFamily="2" charset="77"/>
              </a:rPr>
              <a:t>But it is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141333-7E6C-2204-6C13-76602B470D90}"/>
              </a:ext>
            </a:extLst>
          </p:cNvPr>
          <p:cNvSpPr txBox="1"/>
          <p:nvPr/>
        </p:nvSpPr>
        <p:spPr>
          <a:xfrm>
            <a:off x="2148725" y="4629522"/>
            <a:ext cx="7654158" cy="1312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accent6"/>
                </a:solidFill>
                <a:latin typeface="Montserrat" pitchFamily="2" charset="77"/>
                <a:sym typeface="Calibri"/>
              </a:rPr>
              <a:t>that make a s</a:t>
            </a:r>
            <a:r>
              <a:rPr lang="en-GB" sz="2800" dirty="0">
                <a:solidFill>
                  <a:schemeClr val="accent6"/>
                </a:solidFill>
                <a:latin typeface="Montserrat" pitchFamily="2" charset="77"/>
              </a:rPr>
              <a:t>trong ground for todays mission to happen.</a:t>
            </a:r>
            <a:endParaRPr lang="en-GB" sz="2800" dirty="0">
              <a:solidFill>
                <a:schemeClr val="accent6"/>
              </a:solidFill>
              <a:latin typeface="Montserrat" pitchFamily="2" charset="77"/>
              <a:sym typeface="Calibri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0FE4F29-1FB5-604C-EBC1-CC17A015995C}"/>
              </a:ext>
            </a:extLst>
          </p:cNvPr>
          <p:cNvGrpSpPr/>
          <p:nvPr/>
        </p:nvGrpSpPr>
        <p:grpSpPr>
          <a:xfrm>
            <a:off x="4021420" y="2004781"/>
            <a:ext cx="3778722" cy="2480088"/>
            <a:chOff x="4086457" y="2019980"/>
            <a:chExt cx="3778722" cy="248008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C22A6A6-CFEC-1C3C-B898-EE961E6C7935}"/>
                </a:ext>
              </a:extLst>
            </p:cNvPr>
            <p:cNvGrpSpPr/>
            <p:nvPr/>
          </p:nvGrpSpPr>
          <p:grpSpPr>
            <a:xfrm>
              <a:off x="4086457" y="3002078"/>
              <a:ext cx="3778722" cy="507831"/>
              <a:chOff x="4072437" y="3440336"/>
              <a:chExt cx="3778722" cy="507831"/>
            </a:xfrm>
          </p:grpSpPr>
          <p:sp>
            <p:nvSpPr>
              <p:cNvPr id="681" name="Content Placeholder 2"/>
              <p:cNvSpPr txBox="1"/>
              <p:nvPr/>
            </p:nvSpPr>
            <p:spPr>
              <a:xfrm>
                <a:off x="4406688" y="3440336"/>
                <a:ext cx="3444471" cy="5078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defRPr sz="3000" b="1">
                    <a:solidFill>
                      <a:srgbClr val="ADEFD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lang="lv-LV" b="1" dirty="0" err="1">
                    <a:solidFill>
                      <a:schemeClr val="accent4"/>
                    </a:solidFill>
                    <a:latin typeface="Montserrat SemiBold" pitchFamily="2" charset="77"/>
                  </a:rPr>
                  <a:t>Our</a:t>
                </a:r>
                <a:r>
                  <a:rPr lang="lv-LV" b="1" dirty="0">
                    <a:solidFill>
                      <a:schemeClr val="accent4"/>
                    </a:solidFill>
                    <a:latin typeface="Montserrat SemiBold" pitchFamily="2" charset="77"/>
                  </a:rPr>
                  <a:t> </a:t>
                </a:r>
                <a:r>
                  <a:rPr lang="lv-LV" b="1" dirty="0" err="1">
                    <a:solidFill>
                      <a:schemeClr val="accent4"/>
                    </a:solidFill>
                    <a:latin typeface="Montserrat SemiBold" pitchFamily="2" charset="77"/>
                  </a:rPr>
                  <a:t>experiences</a:t>
                </a:r>
                <a:endParaRPr b="1" dirty="0">
                  <a:solidFill>
                    <a:schemeClr val="accent4"/>
                  </a:solidFill>
                  <a:latin typeface="Montserrat SemiBold" pitchFamily="2" charset="77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6D26C2-8495-9FCB-CE30-3BFC04E31ED4}"/>
                  </a:ext>
                </a:extLst>
              </p:cNvPr>
              <p:cNvGrpSpPr/>
              <p:nvPr/>
            </p:nvGrpSpPr>
            <p:grpSpPr>
              <a:xfrm>
                <a:off x="4072437" y="3452270"/>
                <a:ext cx="378287" cy="339633"/>
                <a:chOff x="3038909" y="3917168"/>
                <a:chExt cx="152764" cy="13715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51CD838-3B48-CEBE-55F8-23E01C8C6EF5}"/>
                    </a:ext>
                  </a:extLst>
                </p:cNvPr>
                <p:cNvSpPr/>
                <p:nvPr/>
              </p:nvSpPr>
              <p:spPr>
                <a:xfrm>
                  <a:off x="3038909" y="3962885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FAAC902E-E2CF-0850-51ED-5D146E56D491}"/>
                    </a:ext>
                  </a:extLst>
                </p:cNvPr>
                <p:cNvSpPr/>
                <p:nvPr/>
              </p:nvSpPr>
              <p:spPr>
                <a:xfrm>
                  <a:off x="3071394" y="4008603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7E9D8E67-5E04-C082-55BE-10C9ECC8B06B}"/>
                    </a:ext>
                  </a:extLst>
                </p:cNvPr>
                <p:cNvSpPr/>
                <p:nvPr/>
              </p:nvSpPr>
              <p:spPr>
                <a:xfrm>
                  <a:off x="3109326" y="3962886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3E3CB68-FA98-BCD1-0C86-623B85701B16}"/>
                    </a:ext>
                  </a:extLst>
                </p:cNvPr>
                <p:cNvSpPr/>
                <p:nvPr/>
              </p:nvSpPr>
              <p:spPr>
                <a:xfrm>
                  <a:off x="3145954" y="3917168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A38F148-A0C7-6368-57A6-A0972918FAC4}"/>
                </a:ext>
              </a:extLst>
            </p:cNvPr>
            <p:cNvGrpSpPr/>
            <p:nvPr/>
          </p:nvGrpSpPr>
          <p:grpSpPr>
            <a:xfrm>
              <a:off x="4635995" y="2019980"/>
              <a:ext cx="2826307" cy="507831"/>
              <a:chOff x="4613670" y="2234082"/>
              <a:chExt cx="2826307" cy="507831"/>
            </a:xfrm>
          </p:grpSpPr>
          <p:sp>
            <p:nvSpPr>
              <p:cNvPr id="680" name="Content Placeholder 2"/>
              <p:cNvSpPr txBox="1"/>
              <p:nvPr/>
            </p:nvSpPr>
            <p:spPr>
              <a:xfrm>
                <a:off x="4801261" y="2234082"/>
                <a:ext cx="2638716" cy="5078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 algn="ctr">
                  <a:lnSpc>
                    <a:spcPct val="90000"/>
                  </a:lnSpc>
                  <a:spcBef>
                    <a:spcPts val="1000"/>
                  </a:spcBef>
                  <a:defRPr sz="3000" b="1">
                    <a:solidFill>
                      <a:srgbClr val="ADEFD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rPr lang="lv-LV" dirty="0" err="1">
                    <a:solidFill>
                      <a:schemeClr val="accent4"/>
                    </a:solidFill>
                    <a:latin typeface="Montserrat SemiBold" pitchFamily="2" charset="77"/>
                  </a:rPr>
                  <a:t>Our</a:t>
                </a:r>
                <a:r>
                  <a:rPr lang="lv-LV" dirty="0">
                    <a:solidFill>
                      <a:schemeClr val="accent4"/>
                    </a:solidFill>
                    <a:latin typeface="Montserrat SemiBold" pitchFamily="2" charset="77"/>
                  </a:rPr>
                  <a:t> </a:t>
                </a:r>
                <a:r>
                  <a:rPr lang="lv-LV" dirty="0" err="1">
                    <a:solidFill>
                      <a:schemeClr val="accent4"/>
                    </a:solidFill>
                    <a:latin typeface="Montserrat SemiBold" pitchFamily="2" charset="77"/>
                  </a:rPr>
                  <a:t>values</a:t>
                </a:r>
                <a:endParaRPr sz="3500" dirty="0">
                  <a:solidFill>
                    <a:schemeClr val="accent4"/>
                  </a:solidFill>
                  <a:latin typeface="Montserrat SemiBold" pitchFamily="2" charset="77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543BD49-EC80-09FE-2E74-B58751C1ADE3}"/>
                  </a:ext>
                </a:extLst>
              </p:cNvPr>
              <p:cNvGrpSpPr/>
              <p:nvPr/>
            </p:nvGrpSpPr>
            <p:grpSpPr>
              <a:xfrm>
                <a:off x="4613670" y="2279943"/>
                <a:ext cx="378287" cy="339633"/>
                <a:chOff x="3038909" y="3917168"/>
                <a:chExt cx="152764" cy="137154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AEFAC51-2AAB-A40C-D3A9-98C592731AA1}"/>
                    </a:ext>
                  </a:extLst>
                </p:cNvPr>
                <p:cNvSpPr/>
                <p:nvPr/>
              </p:nvSpPr>
              <p:spPr>
                <a:xfrm>
                  <a:off x="3038909" y="3962885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5207D8B-2549-E3FF-2A8B-FE5BF9FC39AB}"/>
                    </a:ext>
                  </a:extLst>
                </p:cNvPr>
                <p:cNvSpPr/>
                <p:nvPr/>
              </p:nvSpPr>
              <p:spPr>
                <a:xfrm>
                  <a:off x="3071394" y="4008603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959E1BC-8B30-0512-D879-3F74AE2162EF}"/>
                    </a:ext>
                  </a:extLst>
                </p:cNvPr>
                <p:cNvSpPr/>
                <p:nvPr/>
              </p:nvSpPr>
              <p:spPr>
                <a:xfrm>
                  <a:off x="3109326" y="3962886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7E0D8DDC-DD32-44C8-3B7C-7DF82CC76C10}"/>
                    </a:ext>
                  </a:extLst>
                </p:cNvPr>
                <p:cNvSpPr/>
                <p:nvPr/>
              </p:nvSpPr>
              <p:spPr>
                <a:xfrm>
                  <a:off x="3145954" y="3917168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77DE3C5-7B7B-C293-B13D-79D9BAD8FB11}"/>
                </a:ext>
              </a:extLst>
            </p:cNvPr>
            <p:cNvGrpSpPr/>
            <p:nvPr/>
          </p:nvGrpSpPr>
          <p:grpSpPr>
            <a:xfrm>
              <a:off x="4558512" y="3992237"/>
              <a:ext cx="2903789" cy="507831"/>
              <a:chOff x="4613670" y="2252447"/>
              <a:chExt cx="2903789" cy="507831"/>
            </a:xfrm>
          </p:grpSpPr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0F093BFF-DD23-C07D-3955-3356B786BB3B}"/>
                  </a:ext>
                </a:extLst>
              </p:cNvPr>
              <p:cNvSpPr txBox="1"/>
              <p:nvPr/>
            </p:nvSpPr>
            <p:spPr>
              <a:xfrm>
                <a:off x="4878743" y="2252447"/>
                <a:ext cx="2638716" cy="50783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 algn="ctr">
                  <a:lnSpc>
                    <a:spcPct val="90000"/>
                  </a:lnSpc>
                  <a:spcBef>
                    <a:spcPts val="1000"/>
                  </a:spcBef>
                  <a:defRPr sz="3000" b="1">
                    <a:solidFill>
                      <a:srgbClr val="ADEFD9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rPr lang="lv-LV" dirty="0" err="1">
                    <a:solidFill>
                      <a:schemeClr val="accent4"/>
                    </a:solidFill>
                    <a:latin typeface="Montserrat SemiBold" pitchFamily="2" charset="77"/>
                  </a:rPr>
                  <a:t>Our</a:t>
                </a:r>
                <a:r>
                  <a:rPr lang="lv-LV" dirty="0">
                    <a:solidFill>
                      <a:schemeClr val="accent4"/>
                    </a:solidFill>
                    <a:latin typeface="Montserrat SemiBold" pitchFamily="2" charset="77"/>
                  </a:rPr>
                  <a:t> </a:t>
                </a:r>
                <a:r>
                  <a:rPr lang="lv-LV" dirty="0" err="1">
                    <a:solidFill>
                      <a:schemeClr val="accent4"/>
                    </a:solidFill>
                    <a:latin typeface="Montserrat SemiBold" pitchFamily="2" charset="77"/>
                  </a:rPr>
                  <a:t>heroes</a:t>
                </a:r>
                <a:endParaRPr sz="3500" dirty="0">
                  <a:solidFill>
                    <a:schemeClr val="accent4"/>
                  </a:solidFill>
                  <a:latin typeface="Montserrat SemiBold" pitchFamily="2" charset="77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31293D5-2800-1FA2-6808-C5392662D83A}"/>
                  </a:ext>
                </a:extLst>
              </p:cNvPr>
              <p:cNvGrpSpPr/>
              <p:nvPr/>
            </p:nvGrpSpPr>
            <p:grpSpPr>
              <a:xfrm>
                <a:off x="4613670" y="2279943"/>
                <a:ext cx="378287" cy="339633"/>
                <a:chOff x="3038909" y="3917168"/>
                <a:chExt cx="152764" cy="137154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47A0124-3A48-22AC-011C-8C901FE3459A}"/>
                    </a:ext>
                  </a:extLst>
                </p:cNvPr>
                <p:cNvSpPr/>
                <p:nvPr/>
              </p:nvSpPr>
              <p:spPr>
                <a:xfrm>
                  <a:off x="3038909" y="3962885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A2DA534-6BF4-9513-36FF-747800F67014}"/>
                    </a:ext>
                  </a:extLst>
                </p:cNvPr>
                <p:cNvSpPr/>
                <p:nvPr/>
              </p:nvSpPr>
              <p:spPr>
                <a:xfrm>
                  <a:off x="3071394" y="4008603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189C8156-AC1D-B211-48EB-237310F4BD44}"/>
                    </a:ext>
                  </a:extLst>
                </p:cNvPr>
                <p:cNvSpPr/>
                <p:nvPr/>
              </p:nvSpPr>
              <p:spPr>
                <a:xfrm>
                  <a:off x="3109326" y="3962886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8DBBD2A4-BDC9-D7E7-598A-66C51B9DDB0B}"/>
                    </a:ext>
                  </a:extLst>
                </p:cNvPr>
                <p:cNvSpPr/>
                <p:nvPr/>
              </p:nvSpPr>
              <p:spPr>
                <a:xfrm>
                  <a:off x="3145954" y="3917168"/>
                  <a:ext cx="45719" cy="45719"/>
                </a:xfrm>
                <a:prstGeom prst="ellipse">
                  <a:avLst/>
                </a:prstGeom>
                <a:solidFill>
                  <a:schemeClr val="accent4"/>
                </a:solidFill>
                <a:ln w="254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800" b="0" i="0" u="none" strike="noStrike" cap="none" spc="0" normalizeH="0" baseline="0">
                    <a:ln>
                      <a:noFill/>
                    </a:ln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6C8DA6-F707-C2CF-E7A7-C5C11EF5E6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4173" y="1650423"/>
            <a:ext cx="5250444" cy="3557154"/>
          </a:xfrm>
          <a:prstGeom prst="round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963E84B-9201-D0DE-CF01-32EFEB60651A}"/>
              </a:ext>
            </a:extLst>
          </p:cNvPr>
          <p:cNvGrpSpPr/>
          <p:nvPr/>
        </p:nvGrpSpPr>
        <p:grpSpPr>
          <a:xfrm>
            <a:off x="567383" y="1783757"/>
            <a:ext cx="5423770" cy="3423820"/>
            <a:chOff x="889455" y="1600529"/>
            <a:chExt cx="5864637" cy="29773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327F6C-7CFD-B048-28DE-EB75A9BF5B11}"/>
                </a:ext>
              </a:extLst>
            </p:cNvPr>
            <p:cNvSpPr txBox="1"/>
            <p:nvPr/>
          </p:nvSpPr>
          <p:spPr>
            <a:xfrm>
              <a:off x="889455" y="1600529"/>
              <a:ext cx="5864637" cy="23038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GB" sz="2800" b="1" i="1" dirty="0">
                  <a:latin typeface="Montserrat SemiBold" pitchFamily="2" charset="77"/>
                  <a:sym typeface="Calibri"/>
                </a:rPr>
                <a:t>Our athletes are our heroes.</a:t>
              </a:r>
            </a:p>
            <a:p>
              <a:endParaRPr lang="en-GB" dirty="0">
                <a:latin typeface="Montserrat" pitchFamily="2" charset="77"/>
              </a:endParaRPr>
            </a:p>
            <a:p>
              <a:r>
                <a:rPr lang="en-GB" dirty="0">
                  <a:solidFill>
                    <a:schemeClr val="tx1"/>
                  </a:solidFill>
                  <a:latin typeface="Montserrat" pitchFamily="2" charset="77"/>
                  <a:sym typeface="Calibri"/>
                </a:rPr>
                <a:t>They have relentless determination and an indomitable spirit </a:t>
              </a:r>
              <a:r>
                <a:rPr lang="en-GB" dirty="0">
                  <a:latin typeface="Montserrat" pitchFamily="2" charset="77"/>
                  <a:sym typeface="Calibri"/>
                </a:rPr>
                <a:t>in conquering their chosen disciplines.</a:t>
              </a:r>
            </a:p>
            <a:p>
              <a:endParaRPr lang="en-GB" dirty="0">
                <a:latin typeface="Montserrat" pitchFamily="2" charset="77"/>
              </a:endParaRPr>
            </a:p>
            <a:p>
              <a:r>
                <a:rPr lang="en-GB" sz="2000" b="1" i="1" dirty="0">
                  <a:latin typeface="Montserrat SemiBold" pitchFamily="2" charset="77"/>
                  <a:sym typeface="Calibri"/>
                </a:rPr>
                <a:t>We believe that we are ready to: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A70FA5-C5EF-B52D-0329-E336EA4EEDDE}"/>
                </a:ext>
              </a:extLst>
            </p:cNvPr>
            <p:cNvSpPr txBox="1"/>
            <p:nvPr/>
          </p:nvSpPr>
          <p:spPr>
            <a:xfrm>
              <a:off x="1170837" y="3534068"/>
              <a:ext cx="5534611" cy="1043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GB" dirty="0">
                  <a:latin typeface="Montserrat" pitchFamily="2" charset="77"/>
                </a:rPr>
                <a:t>face any challenges; </a:t>
              </a:r>
            </a:p>
            <a:p>
              <a:r>
                <a:rPr lang="en-GB" dirty="0">
                  <a:latin typeface="Montserrat" pitchFamily="2" charset="77"/>
                </a:rPr>
                <a:t>c</a:t>
              </a:r>
              <a:r>
                <a:rPr lang="en-GB" dirty="0">
                  <a:latin typeface="Montserrat" pitchFamily="2" charset="77"/>
                  <a:sym typeface="Calibri"/>
                </a:rPr>
                <a:t>onnect with industries, professionals, and countrie</a:t>
              </a:r>
              <a:r>
                <a:rPr lang="en-GB" dirty="0">
                  <a:latin typeface="Montserrat" pitchFamily="2" charset="77"/>
                </a:rPr>
                <a:t>s;</a:t>
              </a:r>
            </a:p>
            <a:p>
              <a:pPr lvl="4"/>
              <a:r>
                <a:rPr lang="en-GB" dirty="0">
                  <a:latin typeface="Montserrat" pitchFamily="2" charset="77"/>
                </a:rPr>
                <a:t>test, create and complete the mission. </a:t>
              </a:r>
              <a:endParaRPr lang="en-GB" dirty="0">
                <a:latin typeface="Montserrat" pitchFamily="2" charset="77"/>
                <a:sym typeface="Calibri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BDC1928-59A7-9609-D088-0F2020E1BC7A}"/>
              </a:ext>
            </a:extLst>
          </p:cNvPr>
          <p:cNvGrpSpPr/>
          <p:nvPr/>
        </p:nvGrpSpPr>
        <p:grpSpPr>
          <a:xfrm>
            <a:off x="672929" y="4091491"/>
            <a:ext cx="199669" cy="179266"/>
            <a:chOff x="4570958" y="2050642"/>
            <a:chExt cx="378287" cy="33963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59B18F2-906E-887A-59EE-FB56ECF1BDF5}"/>
                </a:ext>
              </a:extLst>
            </p:cNvPr>
            <p:cNvSpPr/>
            <p:nvPr/>
          </p:nvSpPr>
          <p:spPr>
            <a:xfrm>
              <a:off x="4570958" y="2163851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3AD1D10-641A-1588-8F7A-C61D44464914}"/>
                </a:ext>
              </a:extLst>
            </p:cNvPr>
            <p:cNvSpPr/>
            <p:nvPr/>
          </p:nvSpPr>
          <p:spPr>
            <a:xfrm>
              <a:off x="4651400" y="2277062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CE20A3-9F9A-7C4A-89DD-2C7C777F24C2}"/>
                </a:ext>
              </a:extLst>
            </p:cNvPr>
            <p:cNvSpPr/>
            <p:nvPr/>
          </p:nvSpPr>
          <p:spPr>
            <a:xfrm>
              <a:off x="4745330" y="2163853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B41A4FD-34B9-6EF3-3885-4FC55674C41F}"/>
                </a:ext>
              </a:extLst>
            </p:cNvPr>
            <p:cNvSpPr/>
            <p:nvPr/>
          </p:nvSpPr>
          <p:spPr>
            <a:xfrm>
              <a:off x="4836032" y="2050642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A7E1BE-4073-463D-225E-334C68EFB62A}"/>
              </a:ext>
            </a:extLst>
          </p:cNvPr>
          <p:cNvGrpSpPr/>
          <p:nvPr/>
        </p:nvGrpSpPr>
        <p:grpSpPr>
          <a:xfrm>
            <a:off x="672929" y="4373377"/>
            <a:ext cx="199669" cy="179266"/>
            <a:chOff x="4570958" y="2050642"/>
            <a:chExt cx="378287" cy="33963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0F2D2B8-8E1A-8A3C-4354-01E6461A9B25}"/>
                </a:ext>
              </a:extLst>
            </p:cNvPr>
            <p:cNvSpPr/>
            <p:nvPr/>
          </p:nvSpPr>
          <p:spPr>
            <a:xfrm>
              <a:off x="4570958" y="2163851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CB69136-ADE0-889F-2F50-90057D9A005F}"/>
                </a:ext>
              </a:extLst>
            </p:cNvPr>
            <p:cNvSpPr/>
            <p:nvPr/>
          </p:nvSpPr>
          <p:spPr>
            <a:xfrm>
              <a:off x="4651400" y="2277062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2E0DB6-66BD-38F5-16CF-4F6864521119}"/>
                </a:ext>
              </a:extLst>
            </p:cNvPr>
            <p:cNvSpPr/>
            <p:nvPr/>
          </p:nvSpPr>
          <p:spPr>
            <a:xfrm>
              <a:off x="4745330" y="2163853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D76938-568E-1336-6936-FA8F070F7FF6}"/>
                </a:ext>
              </a:extLst>
            </p:cNvPr>
            <p:cNvSpPr/>
            <p:nvPr/>
          </p:nvSpPr>
          <p:spPr>
            <a:xfrm>
              <a:off x="4836032" y="2050642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D91F79-6D37-B9BF-283A-D92BD2FC86E8}"/>
              </a:ext>
            </a:extLst>
          </p:cNvPr>
          <p:cNvGrpSpPr/>
          <p:nvPr/>
        </p:nvGrpSpPr>
        <p:grpSpPr>
          <a:xfrm>
            <a:off x="672929" y="4655262"/>
            <a:ext cx="199669" cy="179266"/>
            <a:chOff x="4570958" y="2050642"/>
            <a:chExt cx="378287" cy="33963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FA76DE-D391-B951-66DC-C85A46E2E282}"/>
                </a:ext>
              </a:extLst>
            </p:cNvPr>
            <p:cNvSpPr/>
            <p:nvPr/>
          </p:nvSpPr>
          <p:spPr>
            <a:xfrm>
              <a:off x="4570958" y="2163851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96F8BC6-5EC6-E247-BCB0-5D256F2B868C}"/>
                </a:ext>
              </a:extLst>
            </p:cNvPr>
            <p:cNvSpPr/>
            <p:nvPr/>
          </p:nvSpPr>
          <p:spPr>
            <a:xfrm>
              <a:off x="4651400" y="2277062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91832C-8DBD-6509-4B65-16EB02CE02FA}"/>
                </a:ext>
              </a:extLst>
            </p:cNvPr>
            <p:cNvSpPr/>
            <p:nvPr/>
          </p:nvSpPr>
          <p:spPr>
            <a:xfrm>
              <a:off x="4745330" y="2163853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C3A1756-8DBB-0C93-E23D-7B1F7D69C6AE}"/>
                </a:ext>
              </a:extLst>
            </p:cNvPr>
            <p:cNvSpPr/>
            <p:nvPr/>
          </p:nvSpPr>
          <p:spPr>
            <a:xfrm>
              <a:off x="4836032" y="2050642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CEF4AD-A00B-551B-03A9-54CFE556BA0E}"/>
              </a:ext>
            </a:extLst>
          </p:cNvPr>
          <p:cNvGrpSpPr/>
          <p:nvPr/>
        </p:nvGrpSpPr>
        <p:grpSpPr>
          <a:xfrm>
            <a:off x="672929" y="4928496"/>
            <a:ext cx="199669" cy="179266"/>
            <a:chOff x="4570958" y="2050642"/>
            <a:chExt cx="378287" cy="3396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64579F-99A2-82AF-23C0-53F18A241CB2}"/>
                </a:ext>
              </a:extLst>
            </p:cNvPr>
            <p:cNvSpPr/>
            <p:nvPr/>
          </p:nvSpPr>
          <p:spPr>
            <a:xfrm>
              <a:off x="4570958" y="2163851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2BFEEE7-FB4D-9F57-2147-432758100D04}"/>
                </a:ext>
              </a:extLst>
            </p:cNvPr>
            <p:cNvSpPr/>
            <p:nvPr/>
          </p:nvSpPr>
          <p:spPr>
            <a:xfrm>
              <a:off x="4651400" y="2277062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372BEE8-7577-FE9F-8801-5DE066C22207}"/>
                </a:ext>
              </a:extLst>
            </p:cNvPr>
            <p:cNvSpPr/>
            <p:nvPr/>
          </p:nvSpPr>
          <p:spPr>
            <a:xfrm>
              <a:off x="4745330" y="2163853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F3F4DC0-AA08-8BFC-9814-78D14AB28B45}"/>
                </a:ext>
              </a:extLst>
            </p:cNvPr>
            <p:cNvSpPr/>
            <p:nvPr/>
          </p:nvSpPr>
          <p:spPr>
            <a:xfrm>
              <a:off x="4836032" y="2050642"/>
              <a:ext cx="113213" cy="113213"/>
            </a:xfrm>
            <a:prstGeom prst="ellipse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658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FB4DD1-1B27-900B-E1B8-753992877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5250"/>
            <a:ext cx="12191999" cy="6762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84FB7-22FC-DCB7-40D1-184004470E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5131" y="-96067"/>
            <a:ext cx="12427129" cy="7050133"/>
          </a:xfrm>
          <a:prstGeom prst="rect">
            <a:avLst/>
          </a:prstGeom>
        </p:spPr>
      </p:pic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7B3CD2AD-92F7-F629-1798-1FE672D00091}"/>
              </a:ext>
            </a:extLst>
          </p:cNvPr>
          <p:cNvSpPr/>
          <p:nvPr/>
        </p:nvSpPr>
        <p:spPr>
          <a:xfrm>
            <a:off x="4587499" y="1387603"/>
            <a:ext cx="6912244" cy="4178044"/>
          </a:xfrm>
          <a:prstGeom prst="roundRect">
            <a:avLst>
              <a:gd name="adj" fmla="val 16667"/>
            </a:avLst>
          </a:prstGeom>
          <a:solidFill>
            <a:schemeClr val="bg2">
              <a:alpha val="94655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lumOff val="4705"/>
                  </a:schemeClr>
                </a:solidFill>
              </a:defRPr>
            </a:pPr>
            <a:r>
              <a:rPr lang="en-GB" sz="2400" b="1" i="1" dirty="0">
                <a:latin typeface="Montserrat SemiBold" pitchFamily="2" charset="77"/>
              </a:rPr>
              <a:t>It is in Latvian nature to create, adapt and do  complex things fast, creatively and on a global scale – in sports just as well as in any other discipline!</a:t>
            </a:r>
          </a:p>
          <a:p>
            <a:pPr algn="ctr">
              <a:defRPr>
                <a:solidFill>
                  <a:schemeClr val="accent6">
                    <a:lumOff val="4705"/>
                  </a:schemeClr>
                </a:solidFill>
              </a:defRPr>
            </a:pPr>
            <a:endParaRPr lang="en-GB" sz="2400" b="1" i="1" dirty="0">
              <a:latin typeface="Montserrat SemiBold" pitchFamily="2" charset="77"/>
            </a:endParaRPr>
          </a:p>
          <a:p>
            <a:pPr algn="ctr">
              <a:defRPr>
                <a:solidFill>
                  <a:schemeClr val="accent6">
                    <a:lumOff val="4705"/>
                  </a:schemeClr>
                </a:solidFill>
              </a:defRPr>
            </a:pPr>
            <a:r>
              <a:rPr lang="en-GB" sz="2400" b="1" i="1" dirty="0">
                <a:latin typeface="Montserrat SemiBold" pitchFamily="2" charset="77"/>
              </a:rPr>
              <a:t>The stories of our athletes are powerful testaments on how to </a:t>
            </a:r>
          </a:p>
          <a:p>
            <a:pPr algn="ctr">
              <a:defRPr>
                <a:solidFill>
                  <a:schemeClr val="accent6">
                    <a:lumOff val="4705"/>
                  </a:schemeClr>
                </a:solidFill>
              </a:defRPr>
            </a:pPr>
            <a:r>
              <a:rPr lang="en-GB" sz="2800" b="1" i="1" dirty="0">
                <a:solidFill>
                  <a:schemeClr val="accent4"/>
                </a:solidFill>
                <a:latin typeface="Montserrat SemiBold" pitchFamily="2" charset="77"/>
              </a:rPr>
              <a:t>be ready for any challenges </a:t>
            </a:r>
          </a:p>
          <a:p>
            <a:pPr algn="ctr">
              <a:defRPr>
                <a:solidFill>
                  <a:schemeClr val="accent6">
                    <a:lumOff val="4705"/>
                  </a:schemeClr>
                </a:solidFill>
              </a:defRPr>
            </a:pPr>
            <a:r>
              <a:rPr lang="en-GB" sz="2400" b="1" i="1" dirty="0">
                <a:latin typeface="Montserrat SemiBold" pitchFamily="2" charset="77"/>
              </a:rPr>
              <a:t>and turn them to success.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extBox 9"/>
          <p:cNvSpPr txBox="1"/>
          <p:nvPr/>
        </p:nvSpPr>
        <p:spPr>
          <a:xfrm>
            <a:off x="1654729" y="5987915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ReadyForAnyChall</a:t>
            </a:r>
            <a:r>
              <a:rPr lang="lv-LV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e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nges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MikhailTal</a:t>
            </a:r>
            <a:r>
              <a:rPr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ChessMagician</a:t>
            </a:r>
            <a:r>
              <a:rPr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8EFA7-0F3F-6E0B-CD14-E639B75AD5E2}"/>
              </a:ext>
            </a:extLst>
          </p:cNvPr>
          <p:cNvSpPr txBox="1"/>
          <p:nvPr/>
        </p:nvSpPr>
        <p:spPr>
          <a:xfrm>
            <a:off x="469142" y="1714865"/>
            <a:ext cx="4738041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tx1"/>
                </a:solidFill>
                <a:latin typeface="Montserrat SemiBold" pitchFamily="2" charset="77"/>
                <a:sym typeface="Calibri"/>
              </a:rPr>
              <a:t>Mikhai</a:t>
            </a:r>
            <a:r>
              <a:rPr lang="en-GB" sz="2800" b="1" dirty="0">
                <a:solidFill>
                  <a:schemeClr val="tx1"/>
                </a:solidFill>
                <a:latin typeface="Montserrat SemiBold" pitchFamily="2" charset="77"/>
              </a:rPr>
              <a:t>l Tal, the Chess magician.</a:t>
            </a:r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E0410331-982E-F1F9-ACE4-95FE728D97ED}"/>
              </a:ext>
            </a:extLst>
          </p:cNvPr>
          <p:cNvSpPr>
            <a:spLocks noChangeAspect="1"/>
          </p:cNvSpPr>
          <p:nvPr/>
        </p:nvSpPr>
        <p:spPr>
          <a:xfrm>
            <a:off x="8491364" y="957827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227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FA4BB3A-AB40-C4D6-AEEB-4704B5D442B6}"/>
              </a:ext>
            </a:extLst>
          </p:cNvPr>
          <p:cNvSpPr>
            <a:spLocks noChangeAspect="1"/>
          </p:cNvSpPr>
          <p:nvPr/>
        </p:nvSpPr>
        <p:spPr>
          <a:xfrm>
            <a:off x="6984818" y="2788871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685B03-A489-5938-F643-F66741CCD723}"/>
              </a:ext>
            </a:extLst>
          </p:cNvPr>
          <p:cNvSpPr txBox="1"/>
          <p:nvPr/>
        </p:nvSpPr>
        <p:spPr>
          <a:xfrm>
            <a:off x="469142" y="2788871"/>
            <a:ext cx="5244351" cy="2616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latin typeface="Montserrat" pitchFamily="2" charset="77"/>
              </a:rPr>
              <a:t>He proved that meeting challenges requires thinking outside the box. He excelled in chess, but found the long session dull.</a:t>
            </a:r>
          </a:p>
          <a:p>
            <a:endParaRPr lang="en-GB" dirty="0">
              <a:latin typeface="Montserrat" pitchFamily="2" charset="77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Montserrat" pitchFamily="2" charset="77"/>
                <a:sym typeface="Calibri"/>
              </a:rPr>
              <a:t>As World Chess Champion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en-GB" dirty="0">
                <a:latin typeface="Montserrat" pitchFamily="2" charset="77"/>
              </a:rPr>
              <a:t>he fearlessly sacrificed pieces to launch devastating attacks, leaving an incredible mark on the game.</a:t>
            </a:r>
            <a:endParaRPr lang="en-GB" dirty="0">
              <a:latin typeface="Montserrat" pitchFamily="2" charset="77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Box 11"/>
          <p:cNvSpPr txBox="1"/>
          <p:nvPr/>
        </p:nvSpPr>
        <p:spPr>
          <a:xfrm>
            <a:off x="675973" y="1580223"/>
            <a:ext cx="6009818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en-US"/>
              <a:t>Janis Robins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07E3189-BD1D-3D00-4810-FB0FB3ADE043}"/>
              </a:ext>
            </a:extLst>
          </p:cNvPr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ReadyForAnyChallenges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MarisStrombergs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BMXLegend</a:t>
            </a:r>
            <a:r>
              <a:rPr lang="en-US"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27413-301B-4F57-70E7-B75E86DBE30C}"/>
              </a:ext>
            </a:extLst>
          </p:cNvPr>
          <p:cNvSpPr txBox="1"/>
          <p:nvPr/>
        </p:nvSpPr>
        <p:spPr>
          <a:xfrm>
            <a:off x="468000" y="1713600"/>
            <a:ext cx="5668436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  <a:sym typeface="Calibri"/>
              </a:rPr>
              <a:t>BMX racer Maris </a:t>
            </a:r>
            <a:r>
              <a:rPr lang="en-GB" sz="2800" b="1" dirty="0" err="1">
                <a:latin typeface="Montserrat SemiBold" pitchFamily="2" charset="77"/>
                <a:sym typeface="Calibri"/>
              </a:rPr>
              <a:t>Strombergs</a:t>
            </a:r>
            <a:r>
              <a:rPr lang="en-GB" sz="2800" b="1" i="1" dirty="0">
                <a:latin typeface="Montserrat SemiBold" pitchFamily="2" charset="77"/>
              </a:rPr>
              <a:t>.</a:t>
            </a:r>
            <a:endParaRPr lang="en-GB" sz="2800" b="1" i="1" dirty="0">
              <a:latin typeface="Montserrat SemiBold" pitchFamily="2" charset="77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960D58-8B7E-F490-8A50-7A48154E714F}"/>
              </a:ext>
            </a:extLst>
          </p:cNvPr>
          <p:cNvSpPr txBox="1"/>
          <p:nvPr/>
        </p:nvSpPr>
        <p:spPr>
          <a:xfrm>
            <a:off x="468000" y="2790000"/>
            <a:ext cx="5668436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He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became the first Olympic gold medallist in men’s BMX racing</a:t>
            </a:r>
            <a:r>
              <a:rPr lang="en-GB" b="1" dirty="0">
                <a:solidFill>
                  <a:schemeClr val="tx1"/>
                </a:solidFill>
                <a:latin typeface="Montserrat" pitchFamily="2" charset="77"/>
              </a:rPr>
              <a:t>,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a legend with numerous world titles.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  <a:sym typeface="Calibri"/>
              </a:rPr>
              <a:t>His achievements elevated the sport’s status,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  <a:sym typeface="Calibri"/>
              </a:rPr>
              <a:t>inspiring young athletes and motivating municipalities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  <a:sym typeface="Calibri"/>
              </a:rPr>
              <a:t>to invest in infrastructure.</a:t>
            </a: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A1E8F13F-D238-D9D0-A81E-E49269382785}"/>
              </a:ext>
            </a:extLst>
          </p:cNvPr>
          <p:cNvSpPr>
            <a:spLocks/>
          </p:cNvSpPr>
          <p:nvPr/>
        </p:nvSpPr>
        <p:spPr>
          <a:xfrm>
            <a:off x="8492400" y="957600"/>
            <a:ext cx="2736000" cy="2736000"/>
          </a:xfrm>
          <a:prstGeom prst="ellipse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</a:t>
            </a:r>
            <a:endParaRPr dirty="0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9A546A4F-2CF6-B47D-9E50-7B9E79755D9C}"/>
              </a:ext>
            </a:extLst>
          </p:cNvPr>
          <p:cNvSpPr>
            <a:spLocks/>
          </p:cNvSpPr>
          <p:nvPr/>
        </p:nvSpPr>
        <p:spPr>
          <a:xfrm>
            <a:off x="6984000" y="27900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"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Box 11"/>
          <p:cNvSpPr txBox="1"/>
          <p:nvPr/>
        </p:nvSpPr>
        <p:spPr>
          <a:xfrm>
            <a:off x="675973" y="1580223"/>
            <a:ext cx="6009818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en-US" dirty="0"/>
              <a:t>Janis Robins</a:t>
            </a:r>
          </a:p>
        </p:txBody>
      </p:sp>
      <p:sp>
        <p:nvSpPr>
          <p:cNvPr id="678" name="TextBox 9"/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ReadyForAnyChallenges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23232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KristapsPorzingis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BasketballUnicorn</a:t>
            </a:r>
            <a:r>
              <a:rPr lang="en-US" sz="1400" b="1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CFE75-8619-6732-2E32-1955E8DD6071}"/>
              </a:ext>
            </a:extLst>
          </p:cNvPr>
          <p:cNvSpPr txBox="1"/>
          <p:nvPr/>
        </p:nvSpPr>
        <p:spPr>
          <a:xfrm>
            <a:off x="468000" y="1713600"/>
            <a:ext cx="6829728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Latvian NBA star Kristaps Porzingis.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58670-B245-9199-631B-1B9875402350}"/>
              </a:ext>
            </a:extLst>
          </p:cNvPr>
          <p:cNvSpPr txBox="1"/>
          <p:nvPr/>
        </p:nvSpPr>
        <p:spPr>
          <a:xfrm>
            <a:off x="468000" y="2790000"/>
            <a:ext cx="6052428" cy="2369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Often called “The Unicorn” of basketball, whose exceptional height did not hinder his speed and coordination.</a:t>
            </a:r>
          </a:p>
          <a:p>
            <a:endParaRPr lang="en-GB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He became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the first Latvian player chosen for the NBA All-Star Game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in 2018 through hard work, trust, and involving his family in managing his athletic journey. </a:t>
            </a:r>
            <a:endParaRPr lang="en-GB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6552B6D2-052A-7B87-FE82-B311567F4B15}"/>
              </a:ext>
            </a:extLst>
          </p:cNvPr>
          <p:cNvSpPr>
            <a:spLocks noChangeAspect="1"/>
          </p:cNvSpPr>
          <p:nvPr/>
        </p:nvSpPr>
        <p:spPr>
          <a:xfrm>
            <a:off x="8492400" y="957600"/>
            <a:ext cx="2736000" cy="2736000"/>
          </a:xfrm>
          <a:prstGeom prst="ellipse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E329B7-2E43-0C82-7033-CC4A64BB616C}"/>
              </a:ext>
            </a:extLst>
          </p:cNvPr>
          <p:cNvSpPr>
            <a:spLocks noChangeAspect="1"/>
          </p:cNvSpPr>
          <p:nvPr/>
        </p:nvSpPr>
        <p:spPr>
          <a:xfrm>
            <a:off x="6984000" y="2790000"/>
            <a:ext cx="2736000" cy="2736000"/>
          </a:xfrm>
          <a:prstGeom prst="ellipse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7823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Box 11"/>
          <p:cNvSpPr txBox="1"/>
          <p:nvPr/>
        </p:nvSpPr>
        <p:spPr>
          <a:xfrm>
            <a:off x="675973" y="1580223"/>
            <a:ext cx="6009818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en-US"/>
              <a:t>Janis Robins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2E18E05E-1999-6A25-98DB-E7028A44191D}"/>
              </a:ext>
            </a:extLst>
          </p:cNvPr>
          <p:cNvSpPr txBox="1"/>
          <p:nvPr/>
        </p:nvSpPr>
        <p:spPr>
          <a:xfrm>
            <a:off x="1656000" y="5986800"/>
            <a:ext cx="990440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ReadyForAnyChallenges</a:t>
            </a: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 </a:t>
            </a:r>
          </a:p>
          <a:p>
            <a:pPr algn="r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400" dirty="0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#3x3Basketball #</a:t>
            </a:r>
            <a:r>
              <a:rPr lang="en-US" sz="1400" dirty="0" err="1">
                <a:solidFill>
                  <a:schemeClr val="accent4"/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FirstOlymicGold</a:t>
            </a:r>
            <a:endParaRPr lang="en-US" sz="1400" dirty="0">
              <a:solidFill>
                <a:schemeClr val="accent4"/>
              </a:solidFill>
              <a:latin typeface="Fira Code" panose="020B0809050000020004" pitchFamily="49" charset="0"/>
              <a:ea typeface="Fira Code" panose="020B0809050000020004" pitchFamily="49" charset="0"/>
              <a:cs typeface="Fira Code" panose="020B08090500000200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D3504A-7504-327F-5A16-16F19F1E66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50" y="2266950"/>
            <a:ext cx="3240000" cy="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EC607-5A78-755A-FF4B-826BDBC8902E}"/>
              </a:ext>
            </a:extLst>
          </p:cNvPr>
          <p:cNvSpPr txBox="1"/>
          <p:nvPr/>
        </p:nvSpPr>
        <p:spPr>
          <a:xfrm>
            <a:off x="468000" y="2790000"/>
            <a:ext cx="6103256" cy="24314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Montserrat" pitchFamily="2" charset="77"/>
                <a:sym typeface="Calibri"/>
              </a:rPr>
              <a:t>From the “Ghetto Games” street sports movement in Latvia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, they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embraced the Olympic inclusion</a:t>
            </a:r>
            <a:r>
              <a:rPr lang="en-GB" b="1" dirty="0">
                <a:solidFill>
                  <a:schemeClr val="tx1"/>
                </a:solidFill>
                <a:latin typeface="Montserrat" pitchFamily="2" charset="77"/>
              </a:rPr>
              <a:t>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of 3x3 basketball. </a:t>
            </a:r>
          </a:p>
          <a:p>
            <a:endParaRPr lang="en-GB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Secured their spot at the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Tokyo 2021 Olympics. </a:t>
            </a:r>
            <a:endParaRPr lang="en-GB" b="1" dirty="0">
              <a:solidFill>
                <a:schemeClr val="tx1"/>
              </a:solidFill>
              <a:latin typeface="Montserrat" pitchFamily="2" charset="77"/>
            </a:endParaRPr>
          </a:p>
          <a:p>
            <a:endParaRPr lang="en-GB" b="1" dirty="0">
              <a:solidFill>
                <a:schemeClr val="tx1"/>
              </a:solidFill>
              <a:latin typeface="Montserrat" pitchFamily="2" charset="77"/>
            </a:endParaRPr>
          </a:p>
          <a:p>
            <a:r>
              <a:rPr lang="en-GB" dirty="0">
                <a:solidFill>
                  <a:schemeClr val="tx1"/>
                </a:solidFill>
                <a:latin typeface="Montserrat" pitchFamily="2" charset="77"/>
                <a:sym typeface="Calibri"/>
              </a:rPr>
              <a:t>Made history as 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  <a:sym typeface="Calibri"/>
              </a:rPr>
              <a:t>the first</a:t>
            </a:r>
            <a:r>
              <a:rPr lang="en-GB" sz="2000" b="1" dirty="0">
                <a:solidFill>
                  <a:schemeClr val="tx1"/>
                </a:solidFill>
                <a:latin typeface="Montserrat" pitchFamily="2" charset="77"/>
              </a:rPr>
              <a:t>-ever Olympic champions in the sport, </a:t>
            </a:r>
            <a:r>
              <a:rPr lang="en-GB" dirty="0">
                <a:solidFill>
                  <a:schemeClr val="tx1"/>
                </a:solidFill>
                <a:latin typeface="Montserrat" pitchFamily="2" charset="77"/>
              </a:rPr>
              <a:t>winning the gold medal. </a:t>
            </a:r>
            <a:endParaRPr lang="en-GB" dirty="0">
              <a:solidFill>
                <a:schemeClr val="tx1"/>
              </a:solidFill>
              <a:latin typeface="Montserrat" pitchFamily="2" charset="77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E92C66-52A0-CB36-1D46-C21F3E7B8019}"/>
              </a:ext>
            </a:extLst>
          </p:cNvPr>
          <p:cNvSpPr txBox="1"/>
          <p:nvPr/>
        </p:nvSpPr>
        <p:spPr>
          <a:xfrm>
            <a:off x="468000" y="1713600"/>
            <a:ext cx="6401465" cy="954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800" b="1" dirty="0">
                <a:latin typeface="Montserrat SemiBold" pitchFamily="2" charset="77"/>
              </a:rPr>
              <a:t>The Latvian men’s 3x3 basketball team.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D1D53C-B63E-8AE7-8C0B-9E4A63BB387E}"/>
              </a:ext>
            </a:extLst>
          </p:cNvPr>
          <p:cNvSpPr txBox="1"/>
          <p:nvPr/>
        </p:nvSpPr>
        <p:spPr>
          <a:xfrm>
            <a:off x="12960626" y="39757"/>
            <a:ext cx="92394" cy="369328"/>
          </a:xfrm>
          <a:prstGeom prst="rect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147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5E429372-24AA-F355-BC9E-FABE949DDADA}"/>
              </a:ext>
            </a:extLst>
          </p:cNvPr>
          <p:cNvSpPr>
            <a:spLocks noChangeAspect="1"/>
          </p:cNvSpPr>
          <p:nvPr/>
        </p:nvSpPr>
        <p:spPr>
          <a:xfrm>
            <a:off x="8492400" y="957600"/>
            <a:ext cx="2736000" cy="2736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r>
              <a:rPr lang="lv-LV" dirty="0"/>
              <a:t>    </a:t>
            </a:r>
            <a:endParaRPr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3DF4F12-0B7F-0A70-08F8-BB9FF1730C32}"/>
              </a:ext>
            </a:extLst>
          </p:cNvPr>
          <p:cNvSpPr>
            <a:spLocks noChangeAspect="1"/>
          </p:cNvSpPr>
          <p:nvPr/>
        </p:nvSpPr>
        <p:spPr>
          <a:xfrm>
            <a:off x="6984000" y="2790000"/>
            <a:ext cx="2736000" cy="2736000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47"/>
            </a:stretch>
          </a:blip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71676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36363"/>
      </a:accent1>
      <a:accent2>
        <a:srgbClr val="8C8C8C"/>
      </a:accent2>
      <a:accent3>
        <a:srgbClr val="D6ECED"/>
      </a:accent3>
      <a:accent4>
        <a:srgbClr val="77E5C0"/>
      </a:accent4>
      <a:accent5>
        <a:srgbClr val="CCCCCC"/>
      </a:accent5>
      <a:accent6>
        <a:srgbClr val="F3F3F3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36363"/>
      </a:accent1>
      <a:accent2>
        <a:srgbClr val="8C8C8C"/>
      </a:accent2>
      <a:accent3>
        <a:srgbClr val="D6ECED"/>
      </a:accent3>
      <a:accent4>
        <a:srgbClr val="77E5C0"/>
      </a:accent4>
      <a:accent5>
        <a:srgbClr val="CCCCCC"/>
      </a:accent5>
      <a:accent6>
        <a:srgbClr val="F3F3F3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8861</TotalTime>
  <Words>1378</Words>
  <Application>Microsoft Macintosh PowerPoint</Application>
  <PresentationFormat>Widescreen</PresentationFormat>
  <Paragraphs>188</Paragraphs>
  <Slides>25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Fira Code</vt:lpstr>
      <vt:lpstr>Helvetica</vt:lpstr>
      <vt:lpstr>Montserrat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it all: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Latvia:  The inspiration and success in athletes world </dc:title>
  <cp:lastModifiedBy>Ragnars Krumins</cp:lastModifiedBy>
  <cp:revision>193</cp:revision>
  <dcterms:modified xsi:type="dcterms:W3CDTF">2023-07-21T11:08:19Z</dcterms:modified>
</cp:coreProperties>
</file>